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8"/>
  </p:notesMasterIdLst>
  <p:sldIdLst>
    <p:sldId id="262" r:id="rId2"/>
    <p:sldId id="257" r:id="rId3"/>
    <p:sldId id="260" r:id="rId4"/>
    <p:sldId id="265" r:id="rId5"/>
    <p:sldId id="296" r:id="rId6"/>
    <p:sldId id="302" r:id="rId7"/>
    <p:sldId id="300" r:id="rId8"/>
    <p:sldId id="304" r:id="rId9"/>
    <p:sldId id="305" r:id="rId10"/>
    <p:sldId id="303" r:id="rId11"/>
    <p:sldId id="306" r:id="rId12"/>
    <p:sldId id="281" r:id="rId13"/>
    <p:sldId id="297" r:id="rId14"/>
    <p:sldId id="307" r:id="rId15"/>
    <p:sldId id="308" r:id="rId16"/>
    <p:sldId id="266" r:id="rId17"/>
  </p:sldIdLst>
  <p:sldSz cx="9144000" cy="5143500" type="screen16x9"/>
  <p:notesSz cx="6858000" cy="9144000"/>
  <p:embeddedFontLst>
    <p:embeddedFont>
      <p:font typeface="Titillium Web" panose="00000500000000000000" pitchFamily="2" charset="0"/>
      <p:regular r:id="rId19"/>
      <p:bold r:id="rId20"/>
      <p:italic r:id="rId21"/>
      <p:boldItalic r:id="rId22"/>
    </p:embeddedFont>
    <p:embeddedFont>
      <p:font typeface="Titillium Web Light" panose="000004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DED31F-4C28-4180-97D3-87A74C8CC402}">
  <a:tblStyle styleId="{EBDED31F-4C28-4180-97D3-87A74C8CC4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3F4AB4-FE6C-4C75-8DE0-3188A609124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092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981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d61b76370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d61b76370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d61b76370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d61b76370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243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d61b76370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d61b76370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159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d61b76370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d61b76370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346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437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810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704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3167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679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a:spLocks noGrp="1"/>
          </p:cNvSpPr>
          <p:nvPr>
            <p:ph type="body" idx="1"/>
          </p:nvPr>
        </p:nvSpPr>
        <p:spPr>
          <a:xfrm>
            <a:off x="1318775" y="1036050"/>
            <a:ext cx="5163900" cy="3660900"/>
          </a:xfrm>
          <a:prstGeom prst="rect">
            <a:avLst/>
          </a:prstGeom>
        </p:spPr>
        <p:txBody>
          <a:bodyPr spcFirstLastPara="1" wrap="square" lIns="0" tIns="0" rIns="0" bIns="0" anchor="t" anchorCtr="0">
            <a:noAutofit/>
          </a:bodyPr>
          <a:lstStyle>
            <a:lvl1pPr marL="457200" lvl="0" indent="-444500" rtl="0">
              <a:spcBef>
                <a:spcPts val="600"/>
              </a:spcBef>
              <a:spcAft>
                <a:spcPts val="0"/>
              </a:spcAft>
              <a:buSzPts val="3400"/>
              <a:buChar char="▰"/>
              <a:defRPr sz="3400"/>
            </a:lvl1pPr>
            <a:lvl2pPr marL="914400" lvl="1" indent="-444500" rtl="0">
              <a:spcBef>
                <a:spcPts val="0"/>
              </a:spcBef>
              <a:spcAft>
                <a:spcPts val="0"/>
              </a:spcAft>
              <a:buSzPts val="3400"/>
              <a:buChar char="○"/>
              <a:defRPr sz="3400"/>
            </a:lvl2pPr>
            <a:lvl3pPr marL="1371600" lvl="2" indent="-444500" rtl="0">
              <a:spcBef>
                <a:spcPts val="0"/>
              </a:spcBef>
              <a:spcAft>
                <a:spcPts val="0"/>
              </a:spcAft>
              <a:buSzPts val="3400"/>
              <a:buChar char="■"/>
              <a:defRPr sz="3400"/>
            </a:lvl3pPr>
            <a:lvl4pPr marL="1828800" lvl="3" indent="-444500" rtl="0">
              <a:spcBef>
                <a:spcPts val="0"/>
              </a:spcBef>
              <a:spcAft>
                <a:spcPts val="0"/>
              </a:spcAft>
              <a:buSzPts val="3400"/>
              <a:buChar char="●"/>
              <a:defRPr sz="3400"/>
            </a:lvl4pPr>
            <a:lvl5pPr marL="2286000" lvl="4" indent="-444500" rtl="0">
              <a:spcBef>
                <a:spcPts val="0"/>
              </a:spcBef>
              <a:spcAft>
                <a:spcPts val="0"/>
              </a:spcAft>
              <a:buSzPts val="3400"/>
              <a:buChar char="○"/>
              <a:defRPr sz="3400"/>
            </a:lvl5pPr>
            <a:lvl6pPr marL="2743200" lvl="5" indent="-444500" rtl="0">
              <a:spcBef>
                <a:spcPts val="0"/>
              </a:spcBef>
              <a:spcAft>
                <a:spcPts val="0"/>
              </a:spcAft>
              <a:buSzPts val="3400"/>
              <a:buChar char="■"/>
              <a:defRPr sz="3400"/>
            </a:lvl6pPr>
            <a:lvl7pPr marL="3200400" lvl="6" indent="-444500" rtl="0">
              <a:spcBef>
                <a:spcPts val="0"/>
              </a:spcBef>
              <a:spcAft>
                <a:spcPts val="0"/>
              </a:spcAft>
              <a:buSzPts val="3400"/>
              <a:buChar char="●"/>
              <a:defRPr sz="3400"/>
            </a:lvl7pPr>
            <a:lvl8pPr marL="3657600" lvl="7" indent="-444500" rtl="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19" name="Google Shape;19;p4"/>
          <p:cNvSpPr txBox="1"/>
          <p:nvPr/>
        </p:nvSpPr>
        <p:spPr>
          <a:xfrm>
            <a:off x="604350" y="627175"/>
            <a:ext cx="8709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b="1">
                <a:solidFill>
                  <a:srgbClr val="7DFFB1"/>
                </a:solidFill>
                <a:latin typeface="Titillium Web"/>
                <a:ea typeface="Titillium Web"/>
                <a:cs typeface="Titillium Web"/>
                <a:sym typeface="Titillium Web"/>
              </a:rPr>
              <a:t>“</a:t>
            </a:r>
            <a:endParaRPr sz="9600" b="1">
              <a:solidFill>
                <a:srgbClr val="7DFFB1"/>
              </a:solidFill>
              <a:latin typeface="Titillium Web"/>
              <a:ea typeface="Titillium Web"/>
              <a:cs typeface="Titillium Web"/>
              <a:sym typeface="Titillium Web"/>
            </a:endParaRPr>
          </a:p>
        </p:txBody>
      </p:sp>
      <p:sp>
        <p:nvSpPr>
          <p:cNvPr id="20" name="Google Shape;2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3" Type="http://schemas.openxmlformats.org/officeDocument/2006/relationships/hyperlink" Target="https://circuitdigest.com/internet-of-things-iot-projec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7"/>
          <p:cNvSpPr txBox="1">
            <a:spLocks noGrp="1"/>
          </p:cNvSpPr>
          <p:nvPr>
            <p:ph type="body" idx="1"/>
          </p:nvPr>
        </p:nvSpPr>
        <p:spPr>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2800" b="1" i="0" dirty="0">
                <a:solidFill>
                  <a:srgbClr val="ECECF1"/>
                </a:solidFill>
                <a:effectLst/>
                <a:latin typeface="+mj-lt"/>
              </a:rPr>
              <a:t>IoT Based Patient Health Monitoring System using ESP8266 and Arduino.</a:t>
            </a:r>
            <a:endParaRPr sz="2800" b="1" dirty="0">
              <a:latin typeface="+mj-lt"/>
            </a:endParaRPr>
          </a:p>
        </p:txBody>
      </p:sp>
      <p:sp>
        <p:nvSpPr>
          <p:cNvPr id="108" name="Google Shape;108;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104" name="Google Shape;104;p17"/>
          <p:cNvSpPr/>
          <p:nvPr/>
        </p:nvSpPr>
        <p:spPr>
          <a:xfrm>
            <a:off x="6721950" y="329340"/>
            <a:ext cx="261927" cy="2500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rot="2697461">
            <a:off x="6379411" y="3642934"/>
            <a:ext cx="397516" cy="37956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7"/>
          <p:cNvSpPr/>
          <p:nvPr/>
        </p:nvSpPr>
        <p:spPr>
          <a:xfrm>
            <a:off x="270416" y="4376556"/>
            <a:ext cx="159240" cy="152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rot="1280389">
            <a:off x="692751" y="3354595"/>
            <a:ext cx="159248" cy="15210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prstGeom prst="rect">
            <a:avLst/>
          </a:prstGeom>
        </p:spPr>
        <p:txBody>
          <a:bodyPr spcFirstLastPara="1" wrap="square" lIns="0" tIns="0" rIns="0" bIns="0" anchor="b" anchorCtr="0">
            <a:noAutofit/>
          </a:bodyPr>
          <a:lstStyle/>
          <a:p>
            <a:r>
              <a:rPr lang="en-IN" b="1" i="0" dirty="0">
                <a:solidFill>
                  <a:schemeClr val="bg1"/>
                </a:solidFill>
                <a:effectLst/>
                <a:latin typeface="+mj-lt"/>
              </a:rPr>
              <a:t>ThingSpeak</a:t>
            </a:r>
            <a:endParaRPr lang="en-IN" dirty="0">
              <a:solidFill>
                <a:schemeClr val="bg1"/>
              </a:solidFill>
              <a:latin typeface="+mj-lt"/>
            </a:endParaRPr>
          </a:p>
        </p:txBody>
      </p:sp>
      <p:sp>
        <p:nvSpPr>
          <p:cNvPr id="131" name="Google Shape;131;p20"/>
          <p:cNvSpPr txBox="1">
            <a:spLocks noGrp="1"/>
          </p:cNvSpPr>
          <p:nvPr>
            <p:ph type="body" idx="1"/>
          </p:nvPr>
        </p:nvSpPr>
        <p:spPr>
          <a:prstGeom prst="rect">
            <a:avLst/>
          </a:prstGeom>
        </p:spPr>
        <p:txBody>
          <a:bodyPr spcFirstLastPara="1" wrap="square" lIns="0" tIns="0" rIns="0" bIns="0" anchor="t" anchorCtr="0">
            <a:noAutofit/>
          </a:bodyPr>
          <a:lstStyle/>
          <a:p>
            <a:pPr marL="0" marR="0" indent="0" algn="l" rtl="0">
              <a:spcBef>
                <a:spcPts val="600"/>
              </a:spcBef>
              <a:spcAft>
                <a:spcPts val="0"/>
              </a:spcAft>
              <a:buNone/>
            </a:pPr>
            <a:r>
              <a:rPr lang="en-US" sz="1100" b="0" i="0" dirty="0">
                <a:solidFill>
                  <a:srgbClr val="FFFFFF"/>
                </a:solidFill>
                <a:effectLst/>
                <a:latin typeface="Arial" panose="020B0604020202020204" pitchFamily="34" charset="0"/>
                <a:ea typeface="Titillium Web Light" panose="00000400000000000000" pitchFamily="2" charset="0"/>
                <a:cs typeface="Titillium Web Light" panose="00000400000000000000" pitchFamily="2" charset="0"/>
              </a:rPr>
              <a:t>ThingSpeak is an Internet of Things (IoT) platform that provides a versatile and user-friendly environment for collecting, processing, and visualizing data from a wide range of IoT devices. Developed by MathWorks, ThingSpeak offers an accessible and cloud-based solution for individuals and organizations seeking to harness the power of IoT technology. It enables users to create IoT applications and projects with ease, offering tools for data storage, analysis, and real-time visualization. With its open API and support for various IoT hardware, ThingSpeak empowers users to monitor and control connected devices, making it a valuable platform for applications in fields such as smart cities, agriculture, and industrial automation.</a:t>
            </a:r>
            <a:endParaRPr lang="en-IN" sz="1100" dirty="0">
              <a:effectLst/>
            </a:endParaRP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4" name="Picture 3">
            <a:extLst>
              <a:ext uri="{FF2B5EF4-FFF2-40B4-BE49-F238E27FC236}">
                <a16:creationId xmlns:a16="http://schemas.microsoft.com/office/drawing/2014/main" id="{4A4F0DA6-C879-C6A6-BD59-214EEAD33A99}"/>
              </a:ext>
            </a:extLst>
          </p:cNvPr>
          <p:cNvPicPr>
            <a:picLocks noChangeAspect="1"/>
          </p:cNvPicPr>
          <p:nvPr/>
        </p:nvPicPr>
        <p:blipFill>
          <a:blip r:embed="rId3"/>
          <a:stretch>
            <a:fillRect/>
          </a:stretch>
        </p:blipFill>
        <p:spPr>
          <a:xfrm>
            <a:off x="1993805" y="2872101"/>
            <a:ext cx="4618842" cy="2005799"/>
          </a:xfrm>
          <a:prstGeom prst="rect">
            <a:avLst/>
          </a:prstGeom>
        </p:spPr>
      </p:pic>
    </p:spTree>
    <p:extLst>
      <p:ext uri="{BB962C8B-B14F-4D97-AF65-F5344CB8AC3E}">
        <p14:creationId xmlns:p14="http://schemas.microsoft.com/office/powerpoint/2010/main" val="2523482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prstGeom prst="rect">
            <a:avLst/>
          </a:prstGeom>
        </p:spPr>
        <p:txBody>
          <a:bodyPr spcFirstLastPara="1" wrap="square" lIns="0" tIns="0" rIns="0" bIns="0" anchor="b" anchorCtr="0">
            <a:noAutofit/>
          </a:bodyPr>
          <a:lstStyle/>
          <a:p>
            <a:r>
              <a:rPr lang="en-IN" b="1" i="0" dirty="0">
                <a:solidFill>
                  <a:schemeClr val="bg1"/>
                </a:solidFill>
                <a:effectLst/>
                <a:latin typeface="+mj-lt"/>
              </a:rPr>
              <a:t>ThingSpeak</a:t>
            </a:r>
            <a:endParaRPr lang="en-IN" dirty="0">
              <a:solidFill>
                <a:schemeClr val="bg1"/>
              </a:solidFill>
              <a:latin typeface="+mj-lt"/>
            </a:endParaRPr>
          </a:p>
        </p:txBody>
      </p:sp>
      <p:sp>
        <p:nvSpPr>
          <p:cNvPr id="131" name="Google Shape;131;p20"/>
          <p:cNvSpPr txBox="1">
            <a:spLocks noGrp="1"/>
          </p:cNvSpPr>
          <p:nvPr>
            <p:ph type="body" idx="1"/>
          </p:nvPr>
        </p:nvSpPr>
        <p:spPr>
          <a:prstGeom prst="rect">
            <a:avLst/>
          </a:prstGeom>
        </p:spPr>
        <p:txBody>
          <a:bodyPr spcFirstLastPara="1" wrap="square" lIns="0" tIns="0" rIns="0" bIns="0" anchor="t" anchorCtr="0">
            <a:noAutofit/>
          </a:bodyPr>
          <a:lstStyle/>
          <a:p>
            <a:pPr marL="0" marR="0" indent="0" algn="l" rtl="0">
              <a:spcBef>
                <a:spcPts val="600"/>
              </a:spcBef>
              <a:spcAft>
                <a:spcPts val="0"/>
              </a:spcAft>
              <a:buNone/>
            </a:pPr>
            <a:r>
              <a:rPr lang="en-US" sz="1200" b="0" i="0" dirty="0">
                <a:solidFill>
                  <a:schemeClr val="bg1"/>
                </a:solidFill>
                <a:effectLst/>
                <a:latin typeface="+mn-lt"/>
              </a:rPr>
              <a:t> Now we </a:t>
            </a:r>
            <a:r>
              <a:rPr lang="en-US" sz="1200" b="1" i="0" dirty="0">
                <a:solidFill>
                  <a:schemeClr val="bg1"/>
                </a:solidFill>
                <a:effectLst/>
                <a:latin typeface="+mn-lt"/>
              </a:rPr>
              <a:t>create the channels</a:t>
            </a:r>
            <a:r>
              <a:rPr lang="en-US" sz="1200" b="0" i="0" dirty="0">
                <a:solidFill>
                  <a:schemeClr val="bg1"/>
                </a:solidFill>
                <a:effectLst/>
                <a:latin typeface="+mn-lt"/>
              </a:rPr>
              <a:t>, we fill in the Name and Description. Then fill ‘Pulse Rate’, and ‘Temperature’ in Fields.</a:t>
            </a:r>
            <a:endParaRPr lang="en-IN" sz="1200" dirty="0">
              <a:solidFill>
                <a:schemeClr val="bg1"/>
              </a:solidFill>
              <a:effectLst/>
              <a:latin typeface="+mn-lt"/>
            </a:endParaRP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6148" name="Picture 4">
            <a:extLst>
              <a:ext uri="{FF2B5EF4-FFF2-40B4-BE49-F238E27FC236}">
                <a16:creationId xmlns:a16="http://schemas.microsoft.com/office/drawing/2014/main" id="{7987757B-3F96-B540-6317-35180EF468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58808"/>
            <a:ext cx="3585411" cy="212094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Parameter for Patient Monitoring">
            <a:extLst>
              <a:ext uri="{FF2B5EF4-FFF2-40B4-BE49-F238E27FC236}">
                <a16:creationId xmlns:a16="http://schemas.microsoft.com/office/drawing/2014/main" id="{4B862F46-4AF8-FB7F-B1F2-1CE3E53672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041" y="2158807"/>
            <a:ext cx="3348789" cy="2120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977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6"/>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latin typeface="+mj-lt"/>
              </a:rPr>
              <a:t>CODE</a:t>
            </a:r>
            <a:endParaRPr dirty="0">
              <a:latin typeface="+mj-lt"/>
            </a:endParaRPr>
          </a:p>
        </p:txBody>
      </p:sp>
      <p:pic>
        <p:nvPicPr>
          <p:cNvPr id="3" name="Picture 2">
            <a:extLst>
              <a:ext uri="{FF2B5EF4-FFF2-40B4-BE49-F238E27FC236}">
                <a16:creationId xmlns:a16="http://schemas.microsoft.com/office/drawing/2014/main" id="{F92F194E-EF9E-C91B-7CEE-3B6F29823C69}"/>
              </a:ext>
            </a:extLst>
          </p:cNvPr>
          <p:cNvPicPr>
            <a:picLocks noChangeAspect="1"/>
          </p:cNvPicPr>
          <p:nvPr/>
        </p:nvPicPr>
        <p:blipFill>
          <a:blip r:embed="rId3"/>
          <a:stretch>
            <a:fillRect/>
          </a:stretch>
        </p:blipFill>
        <p:spPr>
          <a:xfrm>
            <a:off x="457200" y="1395381"/>
            <a:ext cx="4767942" cy="3018489"/>
          </a:xfrm>
          <a:prstGeom prst="rect">
            <a:avLst/>
          </a:prstGeom>
        </p:spPr>
      </p:pic>
      <p:pic>
        <p:nvPicPr>
          <p:cNvPr id="6" name="Picture 5">
            <a:extLst>
              <a:ext uri="{FF2B5EF4-FFF2-40B4-BE49-F238E27FC236}">
                <a16:creationId xmlns:a16="http://schemas.microsoft.com/office/drawing/2014/main" id="{26AC74C6-3DCC-B3C6-FB98-633CADFD0AA9}"/>
              </a:ext>
            </a:extLst>
          </p:cNvPr>
          <p:cNvPicPr>
            <a:picLocks noChangeAspect="1"/>
          </p:cNvPicPr>
          <p:nvPr/>
        </p:nvPicPr>
        <p:blipFill>
          <a:blip r:embed="rId4"/>
          <a:stretch>
            <a:fillRect/>
          </a:stretch>
        </p:blipFill>
        <p:spPr>
          <a:xfrm>
            <a:off x="4114800" y="1395381"/>
            <a:ext cx="4981074" cy="30184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6"/>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latin typeface="+mj-lt"/>
              </a:rPr>
              <a:t>OUTPUT</a:t>
            </a:r>
            <a:endParaRPr dirty="0">
              <a:latin typeface="+mj-lt"/>
            </a:endParaRPr>
          </a:p>
        </p:txBody>
      </p:sp>
      <p:pic>
        <p:nvPicPr>
          <p:cNvPr id="6" name="Picture 5">
            <a:extLst>
              <a:ext uri="{FF2B5EF4-FFF2-40B4-BE49-F238E27FC236}">
                <a16:creationId xmlns:a16="http://schemas.microsoft.com/office/drawing/2014/main" id="{C3F67643-12DD-A53B-5FC3-0F0A16DBE987}"/>
              </a:ext>
            </a:extLst>
          </p:cNvPr>
          <p:cNvPicPr>
            <a:picLocks noChangeAspect="1"/>
          </p:cNvPicPr>
          <p:nvPr/>
        </p:nvPicPr>
        <p:blipFill>
          <a:blip r:embed="rId3"/>
          <a:stretch>
            <a:fillRect/>
          </a:stretch>
        </p:blipFill>
        <p:spPr>
          <a:xfrm>
            <a:off x="457200" y="1364154"/>
            <a:ext cx="5730469" cy="3565355"/>
          </a:xfrm>
          <a:prstGeom prst="rect">
            <a:avLst/>
          </a:prstGeom>
        </p:spPr>
      </p:pic>
    </p:spTree>
    <p:extLst>
      <p:ext uri="{BB962C8B-B14F-4D97-AF65-F5344CB8AC3E}">
        <p14:creationId xmlns:p14="http://schemas.microsoft.com/office/powerpoint/2010/main" val="168775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6"/>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latin typeface="+mj-lt"/>
              </a:rPr>
              <a:t>OUTPUT</a:t>
            </a:r>
            <a:endParaRPr dirty="0">
              <a:latin typeface="+mj-lt"/>
            </a:endParaRPr>
          </a:p>
        </p:txBody>
      </p:sp>
      <p:pic>
        <p:nvPicPr>
          <p:cNvPr id="9" name="Picture 8">
            <a:extLst>
              <a:ext uri="{FF2B5EF4-FFF2-40B4-BE49-F238E27FC236}">
                <a16:creationId xmlns:a16="http://schemas.microsoft.com/office/drawing/2014/main" id="{126E8768-2D44-D0C6-2AD6-4F487E53F321}"/>
              </a:ext>
            </a:extLst>
          </p:cNvPr>
          <p:cNvPicPr>
            <a:picLocks noChangeAspect="1"/>
          </p:cNvPicPr>
          <p:nvPr/>
        </p:nvPicPr>
        <p:blipFill>
          <a:blip r:embed="rId3"/>
          <a:stretch>
            <a:fillRect/>
          </a:stretch>
        </p:blipFill>
        <p:spPr>
          <a:xfrm>
            <a:off x="457200" y="1340662"/>
            <a:ext cx="6232358" cy="3670790"/>
          </a:xfrm>
          <a:prstGeom prst="rect">
            <a:avLst/>
          </a:prstGeom>
        </p:spPr>
      </p:pic>
    </p:spTree>
    <p:extLst>
      <p:ext uri="{BB962C8B-B14F-4D97-AF65-F5344CB8AC3E}">
        <p14:creationId xmlns:p14="http://schemas.microsoft.com/office/powerpoint/2010/main" val="2879761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6"/>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latin typeface="+mj-lt"/>
              </a:rPr>
              <a:t>OUTPUT</a:t>
            </a:r>
            <a:endParaRPr dirty="0">
              <a:latin typeface="+mj-lt"/>
            </a:endParaRPr>
          </a:p>
        </p:txBody>
      </p:sp>
      <p:pic>
        <p:nvPicPr>
          <p:cNvPr id="3" name="Picture 2">
            <a:extLst>
              <a:ext uri="{FF2B5EF4-FFF2-40B4-BE49-F238E27FC236}">
                <a16:creationId xmlns:a16="http://schemas.microsoft.com/office/drawing/2014/main" id="{4392F79A-447F-8962-49CB-314A5B805F90}"/>
              </a:ext>
            </a:extLst>
          </p:cNvPr>
          <p:cNvPicPr>
            <a:picLocks noChangeAspect="1"/>
          </p:cNvPicPr>
          <p:nvPr/>
        </p:nvPicPr>
        <p:blipFill>
          <a:blip r:embed="rId3"/>
          <a:stretch>
            <a:fillRect/>
          </a:stretch>
        </p:blipFill>
        <p:spPr>
          <a:xfrm>
            <a:off x="457201" y="1291975"/>
            <a:ext cx="6232358" cy="3730881"/>
          </a:xfrm>
          <a:prstGeom prst="rect">
            <a:avLst/>
          </a:prstGeom>
        </p:spPr>
      </p:pic>
    </p:spTree>
    <p:extLst>
      <p:ext uri="{BB962C8B-B14F-4D97-AF65-F5344CB8AC3E}">
        <p14:creationId xmlns:p14="http://schemas.microsoft.com/office/powerpoint/2010/main" val="1256867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1"/>
          <p:cNvSpPr txBox="1">
            <a:spLocks noGrp="1"/>
          </p:cNvSpPr>
          <p:nvPr>
            <p:ph type="sldNum" idx="12"/>
          </p:nvPr>
        </p:nvSpPr>
        <p:spPr>
          <a:xfrm>
            <a:off x="8480584" y="4749851"/>
            <a:ext cx="548700" cy="393600"/>
          </a:xfrm>
        </p:spPr>
        <p:txBody>
          <a:bodyPr spcFirstLastPara="1" wrap="square" lIns="0" tIns="0" rIns="0" bIns="0" anchor="ctr" anchorCtr="0">
            <a:noAutofit/>
          </a:bodyPr>
          <a:lstStyle/>
          <a:p>
            <a:pPr lvl="0"/>
            <a:fld id="{00000000-1234-1234-1234-123412341234}" type="slidenum">
              <a:rPr lang="en"/>
              <a:pPr lvl="0"/>
              <a:t>16</a:t>
            </a:fld>
            <a:endParaRPr lang="en"/>
          </a:p>
        </p:txBody>
      </p:sp>
      <p:pic>
        <p:nvPicPr>
          <p:cNvPr id="8" name="Picture 7">
            <a:extLst>
              <a:ext uri="{FF2B5EF4-FFF2-40B4-BE49-F238E27FC236}">
                <a16:creationId xmlns:a16="http://schemas.microsoft.com/office/drawing/2014/main" id="{75534BE4-F0AF-0261-A37A-2CF35CFA4C15}"/>
              </a:ext>
            </a:extLst>
          </p:cNvPr>
          <p:cNvPicPr>
            <a:picLocks noChangeAspect="1"/>
          </p:cNvPicPr>
          <p:nvPr/>
        </p:nvPicPr>
        <p:blipFill>
          <a:blip r:embed="rId3"/>
          <a:stretch>
            <a:fillRect/>
          </a:stretch>
        </p:blipFill>
        <p:spPr>
          <a:xfrm>
            <a:off x="-1" y="0"/>
            <a:ext cx="9191065" cy="5143499"/>
          </a:xfrm>
          <a:prstGeom prst="rect">
            <a:avLst/>
          </a:prstGeom>
        </p:spPr>
      </p:pic>
      <p:pic>
        <p:nvPicPr>
          <p:cNvPr id="3" name="Picture 2">
            <a:extLst>
              <a:ext uri="{FF2B5EF4-FFF2-40B4-BE49-F238E27FC236}">
                <a16:creationId xmlns:a16="http://schemas.microsoft.com/office/drawing/2014/main" id="{2B071636-F49B-AC10-B42F-1B5DED44460D}"/>
              </a:ext>
            </a:extLst>
          </p:cNvPr>
          <p:cNvPicPr>
            <a:picLocks noChangeAspect="1"/>
          </p:cNvPicPr>
          <p:nvPr/>
        </p:nvPicPr>
        <p:blipFill>
          <a:blip r:embed="rId4"/>
          <a:stretch>
            <a:fillRect/>
          </a:stretch>
        </p:blipFill>
        <p:spPr>
          <a:xfrm>
            <a:off x="0"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ABSTRACT</a:t>
            </a:r>
            <a:endParaRPr dirty="0">
              <a:latin typeface="+mj-lt"/>
            </a:endParaRPr>
          </a:p>
        </p:txBody>
      </p:sp>
      <p:sp>
        <p:nvSpPr>
          <p:cNvPr id="62" name="Google Shape;62;p12"/>
          <p:cNvSpPr txBox="1">
            <a:spLocks noGrp="1"/>
          </p:cNvSpPr>
          <p:nvPr>
            <p:ph type="body" idx="1"/>
          </p:nvPr>
        </p:nvSpPr>
        <p:spPr>
          <a:prstGeom prst="rect">
            <a:avLst/>
          </a:prstGeom>
        </p:spPr>
        <p:txBody>
          <a:bodyPr spcFirstLastPara="1" wrap="square" lIns="0" tIns="0" rIns="0" bIns="0" anchor="t" anchorCtr="0">
            <a:noAutofit/>
          </a:bodyPr>
          <a:lstStyle/>
          <a:p>
            <a:pPr marL="0" lvl="0" indent="0" algn="l" rtl="0">
              <a:spcBef>
                <a:spcPts val="1000"/>
              </a:spcBef>
              <a:spcAft>
                <a:spcPts val="0"/>
              </a:spcAft>
              <a:buClr>
                <a:schemeClr val="dk1"/>
              </a:buClr>
              <a:buSzPts val="1100"/>
              <a:buFont typeface="Arial"/>
              <a:buNone/>
            </a:pPr>
            <a:endParaRPr lang="en-IN" sz="1200" dirty="0">
              <a:solidFill>
                <a:schemeClr val="bg1"/>
              </a:solidFill>
              <a:latin typeface="+mn-lt"/>
            </a:endParaRPr>
          </a:p>
          <a:p>
            <a:r>
              <a:rPr lang="en-US" sz="1200" b="0" i="0" dirty="0">
                <a:solidFill>
                  <a:schemeClr val="bg1"/>
                </a:solidFill>
                <a:effectLst/>
                <a:latin typeface="+mn-lt"/>
              </a:rPr>
              <a:t>Health monitoring is the major problem in today’s world. Due to lack of proper health monitoring, patient suffer from serious health issues. There are lots of IoT devices now days to monitor the health of patient over internet. Health experts are also taking advantage of these smart devices to keep an eye on their patients. With tons of new healthcare technology start-ups, </a:t>
            </a:r>
            <a:r>
              <a:rPr lang="en-US" sz="1200" b="0" i="0" u="sng" dirty="0">
                <a:solidFill>
                  <a:schemeClr val="bg1"/>
                </a:solidFill>
                <a:effectLst/>
                <a:latin typeface="+mn-lt"/>
                <a:hlinkClick r:id="rId3">
                  <a:extLst>
                    <a:ext uri="{A12FA001-AC4F-418D-AE19-62706E023703}">
                      <ahyp:hlinkClr xmlns:ahyp="http://schemas.microsoft.com/office/drawing/2018/hyperlinkcolor" val="tx"/>
                    </a:ext>
                  </a:extLst>
                </a:hlinkClick>
              </a:rPr>
              <a:t>IoT</a:t>
            </a:r>
            <a:r>
              <a:rPr lang="en-US" sz="1200" b="0" i="0" dirty="0">
                <a:solidFill>
                  <a:schemeClr val="bg1"/>
                </a:solidFill>
                <a:effectLst/>
                <a:latin typeface="+mn-lt"/>
              </a:rPr>
              <a:t> is rapidly revolutionizing the healthcare industry. </a:t>
            </a:r>
            <a:br>
              <a:rPr lang="en-US" sz="1200" b="0" i="0" dirty="0">
                <a:solidFill>
                  <a:schemeClr val="bg1"/>
                </a:solidFill>
                <a:effectLst/>
                <a:latin typeface="+mn-lt"/>
              </a:rPr>
            </a:br>
            <a:endParaRPr lang="en-US" sz="1200" b="0" i="0" dirty="0">
              <a:solidFill>
                <a:schemeClr val="bg1"/>
              </a:solidFill>
              <a:effectLst/>
              <a:latin typeface="+mn-lt"/>
            </a:endParaRPr>
          </a:p>
          <a:p>
            <a:r>
              <a:rPr lang="en-US" sz="1200" b="0" i="0" dirty="0">
                <a:solidFill>
                  <a:schemeClr val="bg1"/>
                </a:solidFill>
                <a:effectLst/>
                <a:latin typeface="+mn-lt"/>
              </a:rPr>
              <a:t>Internet of Things is a technological paradigm which can be incorporated in real time patient monitoring system. The review and implementation of real time monitoring of patients using biomedical sensors and microcontroller is presented where physiological parameters like heart-rate, body temperature is measured. This IoT prototype could read the pulse rate and measure the body temperature updates them to thingspeak an IoT platform.</a:t>
            </a:r>
          </a:p>
          <a:p>
            <a:pPr algn="l"/>
            <a:endParaRPr sz="1200" dirty="0">
              <a:solidFill>
                <a:schemeClr val="bg1"/>
              </a:solidFill>
              <a:latin typeface="+mn-lt"/>
            </a:endParaRPr>
          </a:p>
        </p:txBody>
      </p:sp>
      <p:sp>
        <p:nvSpPr>
          <p:cNvPr id="63" name="Google Shape;63;p1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2" name="Google Shape;719;p46">
            <a:extLst>
              <a:ext uri="{FF2B5EF4-FFF2-40B4-BE49-F238E27FC236}">
                <a16:creationId xmlns:a16="http://schemas.microsoft.com/office/drawing/2014/main" id="{347AF470-7090-9214-44FF-EE0B9A8A662F}"/>
              </a:ext>
            </a:extLst>
          </p:cNvPr>
          <p:cNvGrpSpPr/>
          <p:nvPr/>
        </p:nvGrpSpPr>
        <p:grpSpPr>
          <a:xfrm>
            <a:off x="3208022" y="806104"/>
            <a:ext cx="369505" cy="369505"/>
            <a:chOff x="2594050" y="1631825"/>
            <a:chExt cx="439625" cy="439625"/>
          </a:xfrm>
        </p:grpSpPr>
        <p:sp>
          <p:nvSpPr>
            <p:cNvPr id="3" name="Google Shape;720;p46">
              <a:extLst>
                <a:ext uri="{FF2B5EF4-FFF2-40B4-BE49-F238E27FC236}">
                  <a16:creationId xmlns:a16="http://schemas.microsoft.com/office/drawing/2014/main" id="{85545A0A-8B6E-FA50-1ECF-37E6A460300C}"/>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21;p46">
              <a:extLst>
                <a:ext uri="{FF2B5EF4-FFF2-40B4-BE49-F238E27FC236}">
                  <a16:creationId xmlns:a16="http://schemas.microsoft.com/office/drawing/2014/main" id="{FB86386F-3A17-90E9-028D-91EFA7186B2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22;p46">
              <a:extLst>
                <a:ext uri="{FF2B5EF4-FFF2-40B4-BE49-F238E27FC236}">
                  <a16:creationId xmlns:a16="http://schemas.microsoft.com/office/drawing/2014/main" id="{48304232-4546-C311-A9C9-F58194913D18}"/>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23;p46">
              <a:extLst>
                <a:ext uri="{FF2B5EF4-FFF2-40B4-BE49-F238E27FC236}">
                  <a16:creationId xmlns:a16="http://schemas.microsoft.com/office/drawing/2014/main" id="{CB57FF5F-2328-FA09-628D-E4DFAB2448E9}"/>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IOT DEVICES USED</a:t>
            </a:r>
            <a:endParaRPr dirty="0">
              <a:latin typeface="+mj-lt"/>
            </a:endParaRPr>
          </a:p>
        </p:txBody>
      </p:sp>
      <p:sp>
        <p:nvSpPr>
          <p:cNvPr id="82" name="Google Shape;82;p1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IN" sz="1400" dirty="0">
                <a:solidFill>
                  <a:schemeClr val="bg1"/>
                </a:solidFill>
                <a:latin typeface="+mn-lt"/>
              </a:rPr>
              <a:t>Arduino Nano Board	</a:t>
            </a:r>
          </a:p>
          <a:p>
            <a:pPr marL="457200" lvl="0" indent="-381000" algn="l" rtl="0">
              <a:spcBef>
                <a:spcPts val="600"/>
              </a:spcBef>
              <a:spcAft>
                <a:spcPts val="0"/>
              </a:spcAft>
              <a:buSzPts val="2400"/>
              <a:buChar char="▰"/>
            </a:pPr>
            <a:r>
              <a:rPr lang="en-IN" sz="1400" dirty="0">
                <a:solidFill>
                  <a:schemeClr val="bg1"/>
                </a:solidFill>
                <a:latin typeface="+mn-lt"/>
              </a:rPr>
              <a:t>ESP8266-01 Wi-Fi Module	</a:t>
            </a:r>
          </a:p>
          <a:p>
            <a:pPr marL="457200" lvl="0" indent="-381000" algn="l" rtl="0">
              <a:spcBef>
                <a:spcPts val="600"/>
              </a:spcBef>
              <a:spcAft>
                <a:spcPts val="0"/>
              </a:spcAft>
              <a:buSzPts val="2400"/>
              <a:buChar char="▰"/>
            </a:pPr>
            <a:r>
              <a:rPr lang="en-IN" sz="1400" dirty="0">
                <a:solidFill>
                  <a:schemeClr val="bg1"/>
                </a:solidFill>
                <a:latin typeface="+mn-lt"/>
              </a:rPr>
              <a:t>16x2 LCD Display	</a:t>
            </a:r>
          </a:p>
          <a:p>
            <a:pPr marL="457200" lvl="0" indent="-381000" algn="l" rtl="0">
              <a:spcBef>
                <a:spcPts val="600"/>
              </a:spcBef>
              <a:spcAft>
                <a:spcPts val="0"/>
              </a:spcAft>
              <a:buSzPts val="2400"/>
              <a:buChar char="▰"/>
            </a:pPr>
            <a:r>
              <a:rPr lang="en-IN" sz="1400" dirty="0">
                <a:solidFill>
                  <a:schemeClr val="bg1"/>
                </a:solidFill>
                <a:latin typeface="+mn-lt"/>
              </a:rPr>
              <a:t>Potentiometer 10K</a:t>
            </a:r>
          </a:p>
          <a:p>
            <a:pPr marL="457200" lvl="0" indent="-381000" algn="l" rtl="0">
              <a:spcBef>
                <a:spcPts val="600"/>
              </a:spcBef>
              <a:spcAft>
                <a:spcPts val="0"/>
              </a:spcAft>
              <a:buSzPts val="2400"/>
              <a:buChar char="▰"/>
            </a:pPr>
            <a:r>
              <a:rPr lang="en-IN" sz="1400" dirty="0">
                <a:solidFill>
                  <a:schemeClr val="bg1"/>
                </a:solidFill>
                <a:latin typeface="+mn-lt"/>
              </a:rPr>
              <a:t>Pulse Sensor	</a:t>
            </a:r>
          </a:p>
          <a:p>
            <a:pPr marL="457200" lvl="0" indent="-381000" algn="l" rtl="0">
              <a:spcBef>
                <a:spcPts val="600"/>
              </a:spcBef>
              <a:spcAft>
                <a:spcPts val="0"/>
              </a:spcAft>
              <a:buSzPts val="2400"/>
              <a:buChar char="▰"/>
            </a:pPr>
            <a:r>
              <a:rPr lang="en-IN" sz="1400" dirty="0">
                <a:solidFill>
                  <a:schemeClr val="bg1"/>
                </a:solidFill>
                <a:latin typeface="+mn-lt"/>
              </a:rPr>
              <a:t>LM35 Temperature Sensor	</a:t>
            </a:r>
          </a:p>
          <a:p>
            <a:pPr marL="457200" lvl="0" indent="-381000" algn="l" rtl="0">
              <a:spcBef>
                <a:spcPts val="600"/>
              </a:spcBef>
              <a:spcAft>
                <a:spcPts val="0"/>
              </a:spcAft>
              <a:buSzPts val="2400"/>
              <a:buChar char="▰"/>
            </a:pPr>
            <a:r>
              <a:rPr lang="en-IN" sz="1400" dirty="0">
                <a:solidFill>
                  <a:schemeClr val="bg1"/>
                </a:solidFill>
                <a:latin typeface="+mn-lt"/>
              </a:rPr>
              <a:t>2K Resistor	</a:t>
            </a:r>
          </a:p>
          <a:p>
            <a:pPr marL="457200" lvl="0" indent="-381000" algn="l" rtl="0">
              <a:spcBef>
                <a:spcPts val="600"/>
              </a:spcBef>
              <a:spcAft>
                <a:spcPts val="0"/>
              </a:spcAft>
              <a:buSzPts val="2400"/>
              <a:buChar char="▰"/>
            </a:pPr>
            <a:r>
              <a:rPr lang="en-IN" sz="1400" dirty="0">
                <a:solidFill>
                  <a:schemeClr val="bg1"/>
                </a:solidFill>
                <a:latin typeface="+mn-lt"/>
              </a:rPr>
              <a:t>1K Resistor	</a:t>
            </a:r>
          </a:p>
          <a:p>
            <a:pPr marL="457200" lvl="0" indent="-381000" algn="l" rtl="0">
              <a:spcBef>
                <a:spcPts val="600"/>
              </a:spcBef>
              <a:spcAft>
                <a:spcPts val="0"/>
              </a:spcAft>
              <a:buSzPts val="2400"/>
              <a:buChar char="▰"/>
            </a:pPr>
            <a:r>
              <a:rPr lang="en-IN" sz="1400" dirty="0">
                <a:solidFill>
                  <a:schemeClr val="bg1"/>
                </a:solidFill>
                <a:latin typeface="+mn-lt"/>
              </a:rPr>
              <a:t>LED 5mm Any Colour	</a:t>
            </a:r>
          </a:p>
          <a:p>
            <a:pPr marL="457200" lvl="0" indent="-381000" algn="l" rtl="0">
              <a:spcBef>
                <a:spcPts val="600"/>
              </a:spcBef>
              <a:spcAft>
                <a:spcPts val="0"/>
              </a:spcAft>
              <a:buSzPts val="2400"/>
              <a:buChar char="▰"/>
            </a:pPr>
            <a:r>
              <a:rPr lang="en-IN" sz="1400" dirty="0">
                <a:solidFill>
                  <a:schemeClr val="bg1"/>
                </a:solidFill>
                <a:latin typeface="+mn-lt"/>
              </a:rPr>
              <a:t>Connecting Wires	</a:t>
            </a:r>
          </a:p>
          <a:p>
            <a:pPr marL="457200" lvl="0" indent="-381000" algn="l" rtl="0">
              <a:spcBef>
                <a:spcPts val="600"/>
              </a:spcBef>
              <a:spcAft>
                <a:spcPts val="0"/>
              </a:spcAft>
              <a:buSzPts val="2400"/>
              <a:buChar char="▰"/>
            </a:pPr>
            <a:r>
              <a:rPr lang="en-IN" sz="1400" dirty="0">
                <a:solidFill>
                  <a:schemeClr val="bg1"/>
                </a:solidFill>
                <a:latin typeface="+mn-lt"/>
              </a:rPr>
              <a:t>Breadboard</a:t>
            </a:r>
            <a:endParaRPr sz="1400" dirty="0">
              <a:solidFill>
                <a:schemeClr val="bg1"/>
              </a:solidFill>
              <a:latin typeface="+mn-lt"/>
            </a:endParaRP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2" name="Google Shape;642;p46">
            <a:extLst>
              <a:ext uri="{FF2B5EF4-FFF2-40B4-BE49-F238E27FC236}">
                <a16:creationId xmlns:a16="http://schemas.microsoft.com/office/drawing/2014/main" id="{A641CE81-1AB6-E668-D13D-4E7F8A2152E7}"/>
              </a:ext>
            </a:extLst>
          </p:cNvPr>
          <p:cNvGrpSpPr/>
          <p:nvPr/>
        </p:nvGrpSpPr>
        <p:grpSpPr>
          <a:xfrm>
            <a:off x="4924983" y="761545"/>
            <a:ext cx="342903" cy="447293"/>
            <a:chOff x="590250" y="244200"/>
            <a:chExt cx="407975" cy="532175"/>
          </a:xfrm>
        </p:grpSpPr>
        <p:sp>
          <p:nvSpPr>
            <p:cNvPr id="3" name="Google Shape;643;p46">
              <a:extLst>
                <a:ext uri="{FF2B5EF4-FFF2-40B4-BE49-F238E27FC236}">
                  <a16:creationId xmlns:a16="http://schemas.microsoft.com/office/drawing/2014/main" id="{87BAAAB7-8ED2-CEA1-FA28-49585D70E542}"/>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44;p46">
              <a:extLst>
                <a:ext uri="{FF2B5EF4-FFF2-40B4-BE49-F238E27FC236}">
                  <a16:creationId xmlns:a16="http://schemas.microsoft.com/office/drawing/2014/main" id="{4AD29A3A-4BDB-20C9-1694-CD22B3428B42}"/>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45;p46">
              <a:extLst>
                <a:ext uri="{FF2B5EF4-FFF2-40B4-BE49-F238E27FC236}">
                  <a16:creationId xmlns:a16="http://schemas.microsoft.com/office/drawing/2014/main" id="{0EBC019C-C898-103D-0EAC-AA8EFAAC12CF}"/>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46;p46">
              <a:extLst>
                <a:ext uri="{FF2B5EF4-FFF2-40B4-BE49-F238E27FC236}">
                  <a16:creationId xmlns:a16="http://schemas.microsoft.com/office/drawing/2014/main" id="{287C2463-D33E-45EE-AEA6-DF93BDA3A7C4}"/>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7;p46">
              <a:extLst>
                <a:ext uri="{FF2B5EF4-FFF2-40B4-BE49-F238E27FC236}">
                  <a16:creationId xmlns:a16="http://schemas.microsoft.com/office/drawing/2014/main" id="{23A3D25B-1C02-8C13-686E-DBE227B52AED}"/>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8;p46">
              <a:extLst>
                <a:ext uri="{FF2B5EF4-FFF2-40B4-BE49-F238E27FC236}">
                  <a16:creationId xmlns:a16="http://schemas.microsoft.com/office/drawing/2014/main" id="{D4EE7DBE-FF98-ABAA-6327-6932E9739958}"/>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49;p46">
              <a:extLst>
                <a:ext uri="{FF2B5EF4-FFF2-40B4-BE49-F238E27FC236}">
                  <a16:creationId xmlns:a16="http://schemas.microsoft.com/office/drawing/2014/main" id="{C856E3C6-AA80-FE17-36A7-5E0753D28BE0}"/>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50;p46">
              <a:extLst>
                <a:ext uri="{FF2B5EF4-FFF2-40B4-BE49-F238E27FC236}">
                  <a16:creationId xmlns:a16="http://schemas.microsoft.com/office/drawing/2014/main" id="{F32BA0BA-1038-752D-08B1-4192B7AA4DE9}"/>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51;p46">
              <a:extLst>
                <a:ext uri="{FF2B5EF4-FFF2-40B4-BE49-F238E27FC236}">
                  <a16:creationId xmlns:a16="http://schemas.microsoft.com/office/drawing/2014/main" id="{D2B2F304-674E-57EF-66AE-B7BADE6C1C8D}"/>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52;p46">
              <a:extLst>
                <a:ext uri="{FF2B5EF4-FFF2-40B4-BE49-F238E27FC236}">
                  <a16:creationId xmlns:a16="http://schemas.microsoft.com/office/drawing/2014/main" id="{31FB5775-DA94-CA7F-8A55-F766C8446AEE}"/>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53;p46">
              <a:extLst>
                <a:ext uri="{FF2B5EF4-FFF2-40B4-BE49-F238E27FC236}">
                  <a16:creationId xmlns:a16="http://schemas.microsoft.com/office/drawing/2014/main" id="{C714CA9E-9773-AF32-8C00-A7AD51EF3E84}"/>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54;p46">
              <a:extLst>
                <a:ext uri="{FF2B5EF4-FFF2-40B4-BE49-F238E27FC236}">
                  <a16:creationId xmlns:a16="http://schemas.microsoft.com/office/drawing/2014/main" id="{B7756533-F5DB-793E-63F1-F95AC49ECB85}"/>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5;p46">
              <a:extLst>
                <a:ext uri="{FF2B5EF4-FFF2-40B4-BE49-F238E27FC236}">
                  <a16:creationId xmlns:a16="http://schemas.microsoft.com/office/drawing/2014/main" id="{D67A29E9-0F1F-CE70-658D-2EFCB9B6B7F3}"/>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6;p46">
              <a:extLst>
                <a:ext uri="{FF2B5EF4-FFF2-40B4-BE49-F238E27FC236}">
                  <a16:creationId xmlns:a16="http://schemas.microsoft.com/office/drawing/2014/main" id="{2D3DEAFC-631C-0C0A-D7CA-18F3A40F4759}"/>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PULSE SENSOR</a:t>
            </a:r>
            <a:endParaRPr dirty="0">
              <a:latin typeface="+mj-lt"/>
            </a:endParaRPr>
          </a:p>
        </p:txBody>
      </p:sp>
      <p:sp>
        <p:nvSpPr>
          <p:cNvPr id="131" name="Google Shape;131;p20"/>
          <p:cNvSpPr txBox="1">
            <a:spLocks noGrp="1"/>
          </p:cNvSpPr>
          <p:nvPr>
            <p:ph type="body" idx="1"/>
          </p:nvPr>
        </p:nvSpPr>
        <p:spPr>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400" b="0" i="0" dirty="0">
                <a:solidFill>
                  <a:schemeClr val="bg1"/>
                </a:solidFill>
                <a:effectLst/>
                <a:latin typeface="+mn-lt"/>
              </a:rPr>
              <a:t>The </a:t>
            </a:r>
            <a:r>
              <a:rPr lang="en-US" sz="1400" b="1" i="0" dirty="0">
                <a:solidFill>
                  <a:schemeClr val="bg1"/>
                </a:solidFill>
                <a:effectLst/>
                <a:latin typeface="+mn-lt"/>
              </a:rPr>
              <a:t>Pulse Sensor</a:t>
            </a:r>
            <a:r>
              <a:rPr lang="en-US" sz="1400" b="0" i="0" dirty="0">
                <a:solidFill>
                  <a:schemeClr val="bg1"/>
                </a:solidFill>
                <a:effectLst/>
                <a:latin typeface="+mn-lt"/>
              </a:rPr>
              <a:t> is a plug-and-play </a:t>
            </a:r>
            <a:r>
              <a:rPr lang="en-US" sz="1400" b="1" i="0" dirty="0">
                <a:solidFill>
                  <a:schemeClr val="bg1"/>
                </a:solidFill>
                <a:effectLst/>
                <a:latin typeface="+mn-lt"/>
              </a:rPr>
              <a:t>heart-rate sensor for Arduino</a:t>
            </a:r>
            <a:r>
              <a:rPr lang="en-US" sz="1400" b="0" i="0" dirty="0">
                <a:solidFill>
                  <a:schemeClr val="bg1"/>
                </a:solidFill>
                <a:effectLst/>
                <a:latin typeface="+mn-lt"/>
              </a:rPr>
              <a:t>. It can be used by students, artists, athletes, makers, and game &amp; mobile developers who want to easily incorporate live heart-rate data into their projects. The essence is an integrated optical amplifying circuit and noise eliminating circuit sensor. Clip the </a:t>
            </a:r>
            <a:r>
              <a:rPr lang="en-US" sz="1400" b="1" i="0" dirty="0">
                <a:solidFill>
                  <a:schemeClr val="bg1"/>
                </a:solidFill>
                <a:effectLst/>
                <a:latin typeface="+mn-lt"/>
              </a:rPr>
              <a:t>Pulse Sensor</a:t>
            </a:r>
            <a:r>
              <a:rPr lang="en-US" sz="1400" b="0" i="0" dirty="0">
                <a:solidFill>
                  <a:schemeClr val="bg1"/>
                </a:solidFill>
                <a:effectLst/>
                <a:latin typeface="+mn-lt"/>
              </a:rPr>
              <a:t> to your earlobe or fingertip and plug it into your Arduino, you can ready to read heart rate. Also, it has an Arduino demo code that makes it easy to use.</a:t>
            </a:r>
            <a:endParaRPr sz="1400" dirty="0">
              <a:solidFill>
                <a:schemeClr val="bg1"/>
              </a:solidFill>
              <a:latin typeface="+mn-lt"/>
            </a:endParaRP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2050" name="Picture 2">
            <a:extLst>
              <a:ext uri="{FF2B5EF4-FFF2-40B4-BE49-F238E27FC236}">
                <a16:creationId xmlns:a16="http://schemas.microsoft.com/office/drawing/2014/main" id="{671840C3-8B65-2712-2A33-BBC1A1ED5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479" y="3155951"/>
            <a:ext cx="2857500" cy="1790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prstGeom prst="rect">
            <a:avLst/>
          </a:prstGeom>
        </p:spPr>
        <p:txBody>
          <a:bodyPr spcFirstLastPara="1" wrap="square" lIns="0" tIns="0" rIns="0" bIns="0" anchor="b" anchorCtr="0">
            <a:noAutofit/>
          </a:bodyPr>
          <a:lstStyle/>
          <a:p>
            <a:r>
              <a:rPr lang="en-IN" b="1" i="0" dirty="0">
                <a:solidFill>
                  <a:schemeClr val="bg1"/>
                </a:solidFill>
                <a:effectLst/>
                <a:latin typeface="+mn-lt"/>
              </a:rPr>
              <a:t>LM35 Temperature Sensor</a:t>
            </a:r>
            <a:endParaRPr lang="en-IN" dirty="0">
              <a:latin typeface="+mj-lt"/>
            </a:endParaRPr>
          </a:p>
        </p:txBody>
      </p:sp>
      <p:sp>
        <p:nvSpPr>
          <p:cNvPr id="131" name="Google Shape;131;p20"/>
          <p:cNvSpPr txBox="1">
            <a:spLocks noGrp="1"/>
          </p:cNvSpPr>
          <p:nvPr>
            <p:ph type="body" idx="1"/>
          </p:nvPr>
        </p:nvSpPr>
        <p:spPr>
          <a:prstGeom prst="rect">
            <a:avLst/>
          </a:prstGeom>
        </p:spPr>
        <p:txBody>
          <a:bodyPr spcFirstLastPara="1" wrap="square" lIns="0" tIns="0" rIns="0" bIns="0" anchor="t" anchorCtr="0">
            <a:noAutofit/>
          </a:bodyPr>
          <a:lstStyle/>
          <a:p>
            <a:pPr marL="76200" indent="0" algn="l">
              <a:buNone/>
            </a:pPr>
            <a:r>
              <a:rPr lang="en-US" sz="1200" b="0" i="0" dirty="0">
                <a:solidFill>
                  <a:schemeClr val="bg1"/>
                </a:solidFill>
                <a:effectLst/>
                <a:latin typeface="+mn-lt"/>
              </a:rPr>
              <a:t>The </a:t>
            </a:r>
            <a:r>
              <a:rPr lang="en-US" sz="1200" b="1" i="0" dirty="0">
                <a:solidFill>
                  <a:schemeClr val="bg1"/>
                </a:solidFill>
                <a:effectLst/>
                <a:latin typeface="+mn-lt"/>
              </a:rPr>
              <a:t>LM35</a:t>
            </a:r>
            <a:r>
              <a:rPr lang="en-US" sz="1200" b="0" i="0" dirty="0">
                <a:solidFill>
                  <a:schemeClr val="bg1"/>
                </a:solidFill>
                <a:effectLst/>
                <a:latin typeface="+mn-lt"/>
              </a:rPr>
              <a:t> series are precision integrated-circuit temperature devices with an output voltage linearly-proportional to the Centigrade temperature. The LM35 device has an advantage over linear temperature sensors calibrated in Kelvin, as the user is not required to subtract a large constant voltage from the output to obtain convenient Centigrade scaling. The LM35 device does not require any external calibration or trimming to provide typical accuracies of ±¼°C at room temperature and ±¾°C over a full −55°C to 150°C temperature range.</a:t>
            </a:r>
            <a:endParaRPr lang="en-US" sz="1600" b="0" i="0" dirty="0">
              <a:solidFill>
                <a:schemeClr val="bg1"/>
              </a:solidFill>
              <a:effectLst/>
              <a:latin typeface="+mn-lt"/>
            </a:endParaRP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3074" name="Picture 2" descr="IoT Based Patient Health Monitoring System using ESP8266 &amp; Arduino">
            <a:extLst>
              <a:ext uri="{FF2B5EF4-FFF2-40B4-BE49-F238E27FC236}">
                <a16:creationId xmlns:a16="http://schemas.microsoft.com/office/drawing/2014/main" id="{B7580F35-3FAB-0298-E0A0-FF4A835FB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207" y="3002575"/>
            <a:ext cx="2674176" cy="174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89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prstGeom prst="rect">
            <a:avLst/>
          </a:prstGeom>
        </p:spPr>
        <p:txBody>
          <a:bodyPr spcFirstLastPara="1" wrap="square" lIns="0" tIns="0" rIns="0" bIns="0" anchor="b" anchorCtr="0">
            <a:noAutofit/>
          </a:bodyPr>
          <a:lstStyle/>
          <a:p>
            <a:r>
              <a:rPr lang="en-IN" sz="3600" dirty="0">
                <a:solidFill>
                  <a:schemeClr val="bg1"/>
                </a:solidFill>
                <a:latin typeface="+mn-lt"/>
              </a:rPr>
              <a:t>ESP8266-01 Wi-Fi Module</a:t>
            </a:r>
            <a:endParaRPr lang="en-IN" dirty="0">
              <a:latin typeface="+mj-lt"/>
            </a:endParaRPr>
          </a:p>
        </p:txBody>
      </p:sp>
      <p:sp>
        <p:nvSpPr>
          <p:cNvPr id="131" name="Google Shape;131;p20"/>
          <p:cNvSpPr txBox="1">
            <a:spLocks noGrp="1"/>
          </p:cNvSpPr>
          <p:nvPr>
            <p:ph type="body" idx="1"/>
          </p:nvPr>
        </p:nvSpPr>
        <p:spPr>
          <a:prstGeom prst="rect">
            <a:avLst/>
          </a:prstGeom>
        </p:spPr>
        <p:txBody>
          <a:bodyPr spcFirstLastPara="1" wrap="square" lIns="0" tIns="0" rIns="0" bIns="0" anchor="t" anchorCtr="0">
            <a:noAutofit/>
          </a:bodyPr>
          <a:lstStyle/>
          <a:p>
            <a:pPr marL="0" marR="0" indent="0" algn="l" rtl="0">
              <a:spcBef>
                <a:spcPts val="600"/>
              </a:spcBef>
              <a:spcAft>
                <a:spcPts val="0"/>
              </a:spcAft>
              <a:buNone/>
            </a:pPr>
            <a:r>
              <a:rPr lang="en-US" sz="1200" b="0" i="0" dirty="0">
                <a:solidFill>
                  <a:srgbClr val="FFFFFF"/>
                </a:solidFill>
                <a:effectLst/>
                <a:latin typeface="Arial" panose="020B0604020202020204" pitchFamily="34" charset="0"/>
                <a:ea typeface="Titillium Web Light" panose="00000400000000000000" pitchFamily="2" charset="0"/>
                <a:cs typeface="Titillium Web Light" panose="00000400000000000000" pitchFamily="2" charset="0"/>
              </a:rPr>
              <a:t>The </a:t>
            </a:r>
            <a:r>
              <a:rPr lang="en-US" sz="1200" b="1" i="0" dirty="0">
                <a:solidFill>
                  <a:srgbClr val="FFFFFF"/>
                </a:solidFill>
                <a:effectLst/>
                <a:latin typeface="Arial" panose="020B0604020202020204" pitchFamily="34" charset="0"/>
                <a:ea typeface="Titillium Web Light" panose="00000400000000000000" pitchFamily="2" charset="0"/>
                <a:cs typeface="Titillium Web Light" panose="00000400000000000000" pitchFamily="2" charset="0"/>
              </a:rPr>
              <a:t>ESP8266</a:t>
            </a:r>
            <a:r>
              <a:rPr lang="en-US" sz="1200" b="0" i="0" dirty="0">
                <a:solidFill>
                  <a:srgbClr val="FFFFFF"/>
                </a:solidFill>
                <a:effectLst/>
                <a:latin typeface="Arial" panose="020B0604020202020204" pitchFamily="34" charset="0"/>
                <a:ea typeface="Titillium Web Light" panose="00000400000000000000" pitchFamily="2" charset="0"/>
                <a:cs typeface="Titillium Web Light" panose="00000400000000000000" pitchFamily="2" charset="0"/>
              </a:rPr>
              <a:t> is a very user-friendly and low-cost device to provide internet connectivity to your projects. The module can work both as an Access point (can create hotspot) and as a station (can connect to Wi-Fi), hence it can easily fetch data and upload it to the internet making the Internet of Things as easy as possible. It can also fetch data from the internet using API’s hence your project could access any information that is available on the internet, thus making it smarter. Another exciting feature of this module is that it can be programmed using the Arduino IDE which makes it a lot more user-friendly. </a:t>
            </a:r>
            <a:endParaRPr lang="en-IN" sz="1200" dirty="0">
              <a:effectLst/>
            </a:endParaRP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AA3F323B-9283-39EE-4715-2C2A18C7FE30}"/>
              </a:ext>
            </a:extLst>
          </p:cNvPr>
          <p:cNvPicPr>
            <a:picLocks noChangeAspect="1"/>
          </p:cNvPicPr>
          <p:nvPr/>
        </p:nvPicPr>
        <p:blipFill>
          <a:blip r:embed="rId3"/>
          <a:stretch>
            <a:fillRect/>
          </a:stretch>
        </p:blipFill>
        <p:spPr>
          <a:xfrm>
            <a:off x="1838826" y="2941398"/>
            <a:ext cx="3733800" cy="1914525"/>
          </a:xfrm>
          <a:prstGeom prst="rect">
            <a:avLst/>
          </a:prstGeom>
        </p:spPr>
      </p:pic>
    </p:spTree>
    <p:extLst>
      <p:ext uri="{BB962C8B-B14F-4D97-AF65-F5344CB8AC3E}">
        <p14:creationId xmlns:p14="http://schemas.microsoft.com/office/powerpoint/2010/main" val="35261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prstGeom prst="rect">
            <a:avLst/>
          </a:prstGeom>
        </p:spPr>
        <p:txBody>
          <a:bodyPr spcFirstLastPara="1" wrap="square" lIns="0" tIns="0" rIns="0" bIns="0" anchor="b" anchorCtr="0">
            <a:noAutofit/>
          </a:bodyPr>
          <a:lstStyle/>
          <a:p>
            <a:pPr algn="l" fontAlgn="base"/>
            <a:r>
              <a:rPr lang="en-IN" sz="3200" b="1" i="0" dirty="0">
                <a:solidFill>
                  <a:schemeClr val="bg1"/>
                </a:solidFill>
                <a:effectLst/>
                <a:latin typeface="+mj-lt"/>
              </a:rPr>
              <a:t>Circuit Diagram &amp; Connections</a:t>
            </a: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5122" name="Picture 2" descr="IoT Based Patient Health Monitoring System Circuit Diagram">
            <a:extLst>
              <a:ext uri="{FF2B5EF4-FFF2-40B4-BE49-F238E27FC236}">
                <a16:creationId xmlns:a16="http://schemas.microsoft.com/office/drawing/2014/main" id="{AEA364C5-CD85-58F8-D532-D0B8A6628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31964"/>
            <a:ext cx="4169801" cy="243003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chematic Patient Health Monitoring">
            <a:extLst>
              <a:ext uri="{FF2B5EF4-FFF2-40B4-BE49-F238E27FC236}">
                <a16:creationId xmlns:a16="http://schemas.microsoft.com/office/drawing/2014/main" id="{8A753B88-0592-8F56-9B45-B5C4BE1AB5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954" y="2031964"/>
            <a:ext cx="3801980" cy="2430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49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prstGeom prst="rect">
            <a:avLst/>
          </a:prstGeom>
        </p:spPr>
        <p:txBody>
          <a:bodyPr spcFirstLastPara="1" wrap="square" lIns="0" tIns="0" rIns="0" bIns="0" anchor="b" anchorCtr="0">
            <a:noAutofit/>
          </a:bodyPr>
          <a:lstStyle/>
          <a:p>
            <a:pPr algn="l" fontAlgn="base"/>
            <a:r>
              <a:rPr lang="en-IN" sz="3200" b="1" i="0" dirty="0">
                <a:solidFill>
                  <a:schemeClr val="bg1"/>
                </a:solidFill>
                <a:effectLst/>
                <a:latin typeface="+mj-lt"/>
              </a:rPr>
              <a:t>Circuit Diagram &amp; Connections</a:t>
            </a: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1" name="Picture 10">
            <a:extLst>
              <a:ext uri="{FF2B5EF4-FFF2-40B4-BE49-F238E27FC236}">
                <a16:creationId xmlns:a16="http://schemas.microsoft.com/office/drawing/2014/main" id="{21D12744-EE41-8928-9210-A6D9CB5B981F}"/>
              </a:ext>
            </a:extLst>
          </p:cNvPr>
          <p:cNvPicPr>
            <a:picLocks noChangeAspect="1"/>
          </p:cNvPicPr>
          <p:nvPr/>
        </p:nvPicPr>
        <p:blipFill>
          <a:blip r:embed="rId3"/>
          <a:stretch>
            <a:fillRect/>
          </a:stretch>
        </p:blipFill>
        <p:spPr>
          <a:xfrm>
            <a:off x="457199" y="1464415"/>
            <a:ext cx="4211053" cy="1601920"/>
          </a:xfrm>
          <a:prstGeom prst="rect">
            <a:avLst/>
          </a:prstGeom>
        </p:spPr>
      </p:pic>
      <p:pic>
        <p:nvPicPr>
          <p:cNvPr id="13" name="Picture 12">
            <a:extLst>
              <a:ext uri="{FF2B5EF4-FFF2-40B4-BE49-F238E27FC236}">
                <a16:creationId xmlns:a16="http://schemas.microsoft.com/office/drawing/2014/main" id="{4B3E6744-68F3-5B4A-E035-ED0C8811925F}"/>
              </a:ext>
            </a:extLst>
          </p:cNvPr>
          <p:cNvPicPr>
            <a:picLocks noChangeAspect="1"/>
          </p:cNvPicPr>
          <p:nvPr/>
        </p:nvPicPr>
        <p:blipFill>
          <a:blip r:embed="rId4"/>
          <a:stretch>
            <a:fillRect/>
          </a:stretch>
        </p:blipFill>
        <p:spPr>
          <a:xfrm>
            <a:off x="3258840" y="3137359"/>
            <a:ext cx="3968702" cy="1726483"/>
          </a:xfrm>
          <a:prstGeom prst="rect">
            <a:avLst/>
          </a:prstGeom>
        </p:spPr>
      </p:pic>
    </p:spTree>
    <p:extLst>
      <p:ext uri="{BB962C8B-B14F-4D97-AF65-F5344CB8AC3E}">
        <p14:creationId xmlns:p14="http://schemas.microsoft.com/office/powerpoint/2010/main" val="135000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prstGeom prst="rect">
            <a:avLst/>
          </a:prstGeom>
        </p:spPr>
        <p:txBody>
          <a:bodyPr spcFirstLastPara="1" wrap="square" lIns="0" tIns="0" rIns="0" bIns="0" anchor="b" anchorCtr="0">
            <a:noAutofit/>
          </a:bodyPr>
          <a:lstStyle/>
          <a:p>
            <a:pPr algn="l" fontAlgn="base"/>
            <a:r>
              <a:rPr lang="en-IN" sz="3200" b="1" i="0" dirty="0">
                <a:solidFill>
                  <a:schemeClr val="bg1"/>
                </a:solidFill>
                <a:effectLst/>
                <a:latin typeface="+mj-lt"/>
              </a:rPr>
              <a:t>Circuit Diagram &amp; Connections</a:t>
            </a: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2" name="Picture 1">
            <a:extLst>
              <a:ext uri="{FF2B5EF4-FFF2-40B4-BE49-F238E27FC236}">
                <a16:creationId xmlns:a16="http://schemas.microsoft.com/office/drawing/2014/main" id="{C399E64B-0DA0-F56B-351A-F2270A10A1D6}"/>
              </a:ext>
            </a:extLst>
          </p:cNvPr>
          <p:cNvPicPr>
            <a:picLocks noChangeAspect="1"/>
          </p:cNvPicPr>
          <p:nvPr/>
        </p:nvPicPr>
        <p:blipFill>
          <a:blip r:embed="rId3"/>
          <a:stretch>
            <a:fillRect/>
          </a:stretch>
        </p:blipFill>
        <p:spPr>
          <a:xfrm>
            <a:off x="3870127" y="1415728"/>
            <a:ext cx="2612573" cy="3475054"/>
          </a:xfrm>
          <a:prstGeom prst="rect">
            <a:avLst/>
          </a:prstGeom>
        </p:spPr>
      </p:pic>
      <p:pic>
        <p:nvPicPr>
          <p:cNvPr id="4" name="Picture 3">
            <a:extLst>
              <a:ext uri="{FF2B5EF4-FFF2-40B4-BE49-F238E27FC236}">
                <a16:creationId xmlns:a16="http://schemas.microsoft.com/office/drawing/2014/main" id="{26FDE65F-8A7D-01CE-0C9A-4B58B62BE0B7}"/>
              </a:ext>
            </a:extLst>
          </p:cNvPr>
          <p:cNvPicPr>
            <a:picLocks noChangeAspect="1"/>
          </p:cNvPicPr>
          <p:nvPr/>
        </p:nvPicPr>
        <p:blipFill>
          <a:blip r:embed="rId4"/>
          <a:stretch>
            <a:fillRect/>
          </a:stretch>
        </p:blipFill>
        <p:spPr>
          <a:xfrm>
            <a:off x="457200" y="1415728"/>
            <a:ext cx="2891811" cy="3475054"/>
          </a:xfrm>
          <a:prstGeom prst="rect">
            <a:avLst/>
          </a:prstGeom>
        </p:spPr>
      </p:pic>
    </p:spTree>
    <p:extLst>
      <p:ext uri="{BB962C8B-B14F-4D97-AF65-F5344CB8AC3E}">
        <p14:creationId xmlns:p14="http://schemas.microsoft.com/office/powerpoint/2010/main" val="89757986"/>
      </p:ext>
    </p:extLst>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684</Words>
  <Application>Microsoft Office PowerPoint</Application>
  <PresentationFormat>On-screen Show (16:9)</PresentationFormat>
  <Paragraphs>46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Titillium Web</vt:lpstr>
      <vt:lpstr>Arial</vt:lpstr>
      <vt:lpstr>Titillium Web Light</vt:lpstr>
      <vt:lpstr>Ninacor template</vt:lpstr>
      <vt:lpstr>PowerPoint Presentation</vt:lpstr>
      <vt:lpstr>ABSTRACT</vt:lpstr>
      <vt:lpstr>IOT DEVICES USED</vt:lpstr>
      <vt:lpstr>PULSE SENSOR</vt:lpstr>
      <vt:lpstr>LM35 Temperature Sensor</vt:lpstr>
      <vt:lpstr>ESP8266-01 Wi-Fi Module</vt:lpstr>
      <vt:lpstr>Circuit Diagram &amp; Connections</vt:lpstr>
      <vt:lpstr>Circuit Diagram &amp; Connections</vt:lpstr>
      <vt:lpstr>Circuit Diagram &amp; Connections</vt:lpstr>
      <vt:lpstr>ThingSpeak</vt:lpstr>
      <vt:lpstr>ThingSpeak</vt:lpstr>
      <vt:lpstr>CODE</vt:lpstr>
      <vt:lpstr>OUTPUT</vt:lpstr>
      <vt:lpstr>OUTPUT</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TEAM: P7015 KAILA SAI PRANAVA KARTHIK NIKHIL TANKALA SAI PRAMOD NADIMPALLI KVR SAI SAKETH  PROJECT GUIDE: T ARUN SINGH</dc:title>
  <dc:creator>Star Karthik</dc:creator>
  <cp:lastModifiedBy>Star Karthik</cp:lastModifiedBy>
  <cp:revision>12</cp:revision>
  <dcterms:modified xsi:type="dcterms:W3CDTF">2025-09-26T12:33:22Z</dcterms:modified>
</cp:coreProperties>
</file>