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0"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727408-C473-5021-0F81-61C5C7205790}" v="69" dt="2024-12-30T20:57:27.5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81326E-91F7-44EC-A7A4-2C483D42B98F}" type="doc">
      <dgm:prSet loTypeId="urn:microsoft.com/office/officeart/2008/layout/LinedList" loCatId="list" qsTypeId="urn:microsoft.com/office/officeart/2005/8/quickstyle/simple5" qsCatId="simple" csTypeId="urn:microsoft.com/office/officeart/2005/8/colors/accent1_2" csCatId="accent1"/>
      <dgm:spPr/>
      <dgm:t>
        <a:bodyPr/>
        <a:lstStyle/>
        <a:p>
          <a:endParaRPr lang="en-IN"/>
        </a:p>
      </dgm:t>
    </dgm:pt>
    <dgm:pt modelId="{7B95311A-9287-43B2-859D-9DFD24874642}">
      <dgm:prSet/>
      <dgm:spPr/>
      <dgm:t>
        <a:bodyPr/>
        <a:lstStyle/>
        <a:p>
          <a:r>
            <a:rPr lang="en-US" dirty="0"/>
            <a:t>March was the month with the most output, and 2017 saw the most film releases.</a:t>
          </a:r>
          <a:endParaRPr lang="en-IN" dirty="0"/>
        </a:p>
      </dgm:t>
    </dgm:pt>
    <dgm:pt modelId="{2E165D66-8E71-4238-BD64-26FB74DC923C}" type="parTrans" cxnId="{52E8218A-260A-4F42-86CB-23C4E5CA5C68}">
      <dgm:prSet/>
      <dgm:spPr/>
      <dgm:t>
        <a:bodyPr/>
        <a:lstStyle/>
        <a:p>
          <a:endParaRPr lang="en-IN"/>
        </a:p>
      </dgm:t>
    </dgm:pt>
    <dgm:pt modelId="{0F7758FD-B9C5-4A66-8FB2-E07DE295BB29}" type="sibTrans" cxnId="{52E8218A-260A-4F42-86CB-23C4E5CA5C68}">
      <dgm:prSet/>
      <dgm:spPr/>
      <dgm:t>
        <a:bodyPr/>
        <a:lstStyle/>
        <a:p>
          <a:endParaRPr lang="en-IN"/>
        </a:p>
      </dgm:t>
    </dgm:pt>
    <dgm:pt modelId="{AA33A352-2674-41ED-85D0-25B2369F3C66}">
      <dgm:prSet/>
      <dgm:spPr/>
      <dgm:t>
        <a:bodyPr/>
        <a:lstStyle/>
        <a:p>
          <a:r>
            <a:rPr lang="en-US"/>
            <a:t>Drama is the most popular genre with 4,285 films, followed by comedy and thriller, both of which are popular around the world.</a:t>
          </a:r>
          <a:endParaRPr lang="en-IN"/>
        </a:p>
      </dgm:t>
    </dgm:pt>
    <dgm:pt modelId="{86EC8149-C411-42F8-B18A-27A8768EDF04}" type="parTrans" cxnId="{C5D6081F-9701-45D5-B8B3-D803AAFFDDB2}">
      <dgm:prSet/>
      <dgm:spPr/>
      <dgm:t>
        <a:bodyPr/>
        <a:lstStyle/>
        <a:p>
          <a:endParaRPr lang="en-IN"/>
        </a:p>
      </dgm:t>
    </dgm:pt>
    <dgm:pt modelId="{45F444AE-40FD-4B12-8610-7FA7BE068FAF}" type="sibTrans" cxnId="{C5D6081F-9701-45D5-B8B3-D803AAFFDDB2}">
      <dgm:prSet/>
      <dgm:spPr/>
      <dgm:t>
        <a:bodyPr/>
        <a:lstStyle/>
        <a:p>
          <a:endParaRPr lang="en-IN"/>
        </a:p>
      </dgm:t>
    </dgm:pt>
    <dgm:pt modelId="{A38B6411-8AD5-4720-BE08-FE80A6CC2301}">
      <dgm:prSet/>
      <dgm:spPr/>
      <dgm:t>
        <a:bodyPr/>
        <a:lstStyle/>
        <a:p>
          <a:r>
            <a:rPr lang="en-US"/>
            <a:t>Films with a median rating of seven are the most popular, suggesting that viewers choose outstanding levels of entertainment.</a:t>
          </a:r>
          <a:endParaRPr lang="en-IN"/>
        </a:p>
      </dgm:t>
    </dgm:pt>
    <dgm:pt modelId="{C5C16C2B-DEFF-4BE3-A254-379881557106}" type="parTrans" cxnId="{227454C9-23C7-4717-9213-C0EA0BBA041F}">
      <dgm:prSet/>
      <dgm:spPr/>
      <dgm:t>
        <a:bodyPr/>
        <a:lstStyle/>
        <a:p>
          <a:endParaRPr lang="en-IN"/>
        </a:p>
      </dgm:t>
    </dgm:pt>
    <dgm:pt modelId="{571F2CF7-E9DE-4479-B1AD-DDA1D33AFFD4}" type="sibTrans" cxnId="{227454C9-23C7-4717-9213-C0EA0BBA041F}">
      <dgm:prSet/>
      <dgm:spPr/>
      <dgm:t>
        <a:bodyPr/>
        <a:lstStyle/>
        <a:p>
          <a:endParaRPr lang="en-IN"/>
        </a:p>
      </dgm:t>
    </dgm:pt>
    <dgm:pt modelId="{60AAAE2C-2126-4A76-89C5-1794DF8974F6}">
      <dgm:prSet/>
      <dgm:spPr/>
      <dgm:t>
        <a:bodyPr/>
        <a:lstStyle/>
        <a:p>
          <a:r>
            <a:rPr lang="en-US"/>
            <a:t>Marvel Studios has received the most votes, demonstrating its popularity throughout the world. With an average rating of 8.42, Vijay Sethupathi is the most popular actor in India. </a:t>
          </a:r>
          <a:endParaRPr lang="en-IN"/>
        </a:p>
      </dgm:t>
    </dgm:pt>
    <dgm:pt modelId="{FECE90BA-E041-40E9-A67C-961A90C6C3D0}" type="parTrans" cxnId="{BFD9A9D6-D5A1-4422-9F9A-3987E959BF3E}">
      <dgm:prSet/>
      <dgm:spPr/>
      <dgm:t>
        <a:bodyPr/>
        <a:lstStyle/>
        <a:p>
          <a:endParaRPr lang="en-IN"/>
        </a:p>
      </dgm:t>
    </dgm:pt>
    <dgm:pt modelId="{CC16CFC7-F1C4-4D2A-B5D2-8ACCA64D2FDD}" type="sibTrans" cxnId="{BFD9A9D6-D5A1-4422-9F9A-3987E959BF3E}">
      <dgm:prSet/>
      <dgm:spPr/>
      <dgm:t>
        <a:bodyPr/>
        <a:lstStyle/>
        <a:p>
          <a:endParaRPr lang="en-IN"/>
        </a:p>
      </dgm:t>
    </dgm:pt>
    <dgm:pt modelId="{82608387-5668-41BE-9783-403C62C34FB9}">
      <dgm:prSet/>
      <dgm:spPr/>
      <dgm:t>
        <a:bodyPr/>
        <a:lstStyle/>
        <a:p>
          <a:r>
            <a:rPr lang="en-US"/>
            <a:t>German and Italian-language films garnered a lot of votes, highlighting the importance of linguistic diversity</a:t>
          </a:r>
          <a:endParaRPr lang="en-IN"/>
        </a:p>
      </dgm:t>
    </dgm:pt>
    <dgm:pt modelId="{2F065F4B-FC37-432F-B179-B5C7F618965A}" type="parTrans" cxnId="{2DE9FB31-ABFA-4876-883B-9C71425644E1}">
      <dgm:prSet/>
      <dgm:spPr/>
      <dgm:t>
        <a:bodyPr/>
        <a:lstStyle/>
        <a:p>
          <a:endParaRPr lang="en-IN"/>
        </a:p>
      </dgm:t>
    </dgm:pt>
    <dgm:pt modelId="{B62BB27A-F506-4D64-B7EF-B233D3327A10}" type="sibTrans" cxnId="{2DE9FB31-ABFA-4876-883B-9C71425644E1}">
      <dgm:prSet/>
      <dgm:spPr/>
      <dgm:t>
        <a:bodyPr/>
        <a:lstStyle/>
        <a:p>
          <a:endParaRPr lang="en-IN"/>
        </a:p>
      </dgm:t>
    </dgm:pt>
    <dgm:pt modelId="{07AEFD99-4E79-4186-8483-24C50C21ECEF}" type="pres">
      <dgm:prSet presAssocID="{B681326E-91F7-44EC-A7A4-2C483D42B98F}" presName="vert0" presStyleCnt="0">
        <dgm:presLayoutVars>
          <dgm:dir/>
          <dgm:animOne val="branch"/>
          <dgm:animLvl val="lvl"/>
        </dgm:presLayoutVars>
      </dgm:prSet>
      <dgm:spPr/>
    </dgm:pt>
    <dgm:pt modelId="{0997F179-BDAF-42FA-9A32-A14FCF381F7F}" type="pres">
      <dgm:prSet presAssocID="{7B95311A-9287-43B2-859D-9DFD24874642}" presName="thickLine" presStyleLbl="alignNode1" presStyleIdx="0" presStyleCnt="5"/>
      <dgm:spPr/>
    </dgm:pt>
    <dgm:pt modelId="{D7130354-F4D5-4AF5-B8CC-5E0B3A9DE7A0}" type="pres">
      <dgm:prSet presAssocID="{7B95311A-9287-43B2-859D-9DFD24874642}" presName="horz1" presStyleCnt="0"/>
      <dgm:spPr/>
    </dgm:pt>
    <dgm:pt modelId="{56C49FB1-4073-4AC9-B94B-FEAEC60D6C8D}" type="pres">
      <dgm:prSet presAssocID="{7B95311A-9287-43B2-859D-9DFD24874642}" presName="tx1" presStyleLbl="revTx" presStyleIdx="0" presStyleCnt="5"/>
      <dgm:spPr/>
    </dgm:pt>
    <dgm:pt modelId="{F4FA8DE6-976F-495E-B53B-C1992E4B8B0B}" type="pres">
      <dgm:prSet presAssocID="{7B95311A-9287-43B2-859D-9DFD24874642}" presName="vert1" presStyleCnt="0"/>
      <dgm:spPr/>
    </dgm:pt>
    <dgm:pt modelId="{64151A31-B632-4FF6-826E-F8D4B0AF81B9}" type="pres">
      <dgm:prSet presAssocID="{AA33A352-2674-41ED-85D0-25B2369F3C66}" presName="thickLine" presStyleLbl="alignNode1" presStyleIdx="1" presStyleCnt="5"/>
      <dgm:spPr/>
    </dgm:pt>
    <dgm:pt modelId="{37F88681-9A97-4487-AF4C-B8808E9EE6FE}" type="pres">
      <dgm:prSet presAssocID="{AA33A352-2674-41ED-85D0-25B2369F3C66}" presName="horz1" presStyleCnt="0"/>
      <dgm:spPr/>
    </dgm:pt>
    <dgm:pt modelId="{863F0D86-B568-4195-8A18-608F39191B69}" type="pres">
      <dgm:prSet presAssocID="{AA33A352-2674-41ED-85D0-25B2369F3C66}" presName="tx1" presStyleLbl="revTx" presStyleIdx="1" presStyleCnt="5"/>
      <dgm:spPr/>
    </dgm:pt>
    <dgm:pt modelId="{31515BD7-D2C3-4132-80A5-90E8B2E996CB}" type="pres">
      <dgm:prSet presAssocID="{AA33A352-2674-41ED-85D0-25B2369F3C66}" presName="vert1" presStyleCnt="0"/>
      <dgm:spPr/>
    </dgm:pt>
    <dgm:pt modelId="{7A950D6D-25AD-4283-9B86-7A9677C595C8}" type="pres">
      <dgm:prSet presAssocID="{A38B6411-8AD5-4720-BE08-FE80A6CC2301}" presName="thickLine" presStyleLbl="alignNode1" presStyleIdx="2" presStyleCnt="5"/>
      <dgm:spPr/>
    </dgm:pt>
    <dgm:pt modelId="{C20273F8-3939-41E1-A5DE-016500F19482}" type="pres">
      <dgm:prSet presAssocID="{A38B6411-8AD5-4720-BE08-FE80A6CC2301}" presName="horz1" presStyleCnt="0"/>
      <dgm:spPr/>
    </dgm:pt>
    <dgm:pt modelId="{BFEB43D6-94C2-4BFF-8953-9E5D9C162AFD}" type="pres">
      <dgm:prSet presAssocID="{A38B6411-8AD5-4720-BE08-FE80A6CC2301}" presName="tx1" presStyleLbl="revTx" presStyleIdx="2" presStyleCnt="5"/>
      <dgm:spPr/>
    </dgm:pt>
    <dgm:pt modelId="{EC99AC55-6DA9-41C5-930C-7BE095847692}" type="pres">
      <dgm:prSet presAssocID="{A38B6411-8AD5-4720-BE08-FE80A6CC2301}" presName="vert1" presStyleCnt="0"/>
      <dgm:spPr/>
    </dgm:pt>
    <dgm:pt modelId="{FC916F35-FA2A-45A6-B007-8CD1577AC40C}" type="pres">
      <dgm:prSet presAssocID="{60AAAE2C-2126-4A76-89C5-1794DF8974F6}" presName="thickLine" presStyleLbl="alignNode1" presStyleIdx="3" presStyleCnt="5"/>
      <dgm:spPr/>
    </dgm:pt>
    <dgm:pt modelId="{EC8107FE-B542-49B4-B3C9-EB4464DFAE30}" type="pres">
      <dgm:prSet presAssocID="{60AAAE2C-2126-4A76-89C5-1794DF8974F6}" presName="horz1" presStyleCnt="0"/>
      <dgm:spPr/>
    </dgm:pt>
    <dgm:pt modelId="{59DB8618-9D72-4BFE-A606-770F8C89F80F}" type="pres">
      <dgm:prSet presAssocID="{60AAAE2C-2126-4A76-89C5-1794DF8974F6}" presName="tx1" presStyleLbl="revTx" presStyleIdx="3" presStyleCnt="5"/>
      <dgm:spPr/>
    </dgm:pt>
    <dgm:pt modelId="{32AB61E8-2496-46CA-B4D0-6FABD97A7F83}" type="pres">
      <dgm:prSet presAssocID="{60AAAE2C-2126-4A76-89C5-1794DF8974F6}" presName="vert1" presStyleCnt="0"/>
      <dgm:spPr/>
    </dgm:pt>
    <dgm:pt modelId="{B54EA42E-8547-4E40-BD6F-66775F534B6D}" type="pres">
      <dgm:prSet presAssocID="{82608387-5668-41BE-9783-403C62C34FB9}" presName="thickLine" presStyleLbl="alignNode1" presStyleIdx="4" presStyleCnt="5"/>
      <dgm:spPr/>
    </dgm:pt>
    <dgm:pt modelId="{43AC2010-77AA-4FF0-B2F5-E9B27E8D0925}" type="pres">
      <dgm:prSet presAssocID="{82608387-5668-41BE-9783-403C62C34FB9}" presName="horz1" presStyleCnt="0"/>
      <dgm:spPr/>
    </dgm:pt>
    <dgm:pt modelId="{5DC53833-230B-480D-AB5B-E928BE9BE73B}" type="pres">
      <dgm:prSet presAssocID="{82608387-5668-41BE-9783-403C62C34FB9}" presName="tx1" presStyleLbl="revTx" presStyleIdx="4" presStyleCnt="5"/>
      <dgm:spPr/>
    </dgm:pt>
    <dgm:pt modelId="{015DA13C-F289-4549-8584-2BB79F6D05D3}" type="pres">
      <dgm:prSet presAssocID="{82608387-5668-41BE-9783-403C62C34FB9}" presName="vert1" presStyleCnt="0"/>
      <dgm:spPr/>
    </dgm:pt>
  </dgm:ptLst>
  <dgm:cxnLst>
    <dgm:cxn modelId="{C5D6081F-9701-45D5-B8B3-D803AAFFDDB2}" srcId="{B681326E-91F7-44EC-A7A4-2C483D42B98F}" destId="{AA33A352-2674-41ED-85D0-25B2369F3C66}" srcOrd="1" destOrd="0" parTransId="{86EC8149-C411-42F8-B18A-27A8768EDF04}" sibTransId="{45F444AE-40FD-4B12-8610-7FA7BE068FAF}"/>
    <dgm:cxn modelId="{2DE9FB31-ABFA-4876-883B-9C71425644E1}" srcId="{B681326E-91F7-44EC-A7A4-2C483D42B98F}" destId="{82608387-5668-41BE-9783-403C62C34FB9}" srcOrd="4" destOrd="0" parTransId="{2F065F4B-FC37-432F-B179-B5C7F618965A}" sibTransId="{B62BB27A-F506-4D64-B7EF-B233D3327A10}"/>
    <dgm:cxn modelId="{CA09E03A-790D-4D5B-8AFD-0986C9691F99}" type="presOf" srcId="{AA33A352-2674-41ED-85D0-25B2369F3C66}" destId="{863F0D86-B568-4195-8A18-608F39191B69}" srcOrd="0" destOrd="0" presId="urn:microsoft.com/office/officeart/2008/layout/LinedList"/>
    <dgm:cxn modelId="{0DD76451-EEEA-40B1-A40D-C8646EE7ED48}" type="presOf" srcId="{A38B6411-8AD5-4720-BE08-FE80A6CC2301}" destId="{BFEB43D6-94C2-4BFF-8953-9E5D9C162AFD}" srcOrd="0" destOrd="0" presId="urn:microsoft.com/office/officeart/2008/layout/LinedList"/>
    <dgm:cxn modelId="{FBDEFE72-D315-4F14-846F-AD27AC85969A}" type="presOf" srcId="{82608387-5668-41BE-9783-403C62C34FB9}" destId="{5DC53833-230B-480D-AB5B-E928BE9BE73B}" srcOrd="0" destOrd="0" presId="urn:microsoft.com/office/officeart/2008/layout/LinedList"/>
    <dgm:cxn modelId="{52E8218A-260A-4F42-86CB-23C4E5CA5C68}" srcId="{B681326E-91F7-44EC-A7A4-2C483D42B98F}" destId="{7B95311A-9287-43B2-859D-9DFD24874642}" srcOrd="0" destOrd="0" parTransId="{2E165D66-8E71-4238-BD64-26FB74DC923C}" sibTransId="{0F7758FD-B9C5-4A66-8FB2-E07DE295BB29}"/>
    <dgm:cxn modelId="{5D04F391-4295-4594-A227-AF45699E27FC}" type="presOf" srcId="{B681326E-91F7-44EC-A7A4-2C483D42B98F}" destId="{07AEFD99-4E79-4186-8483-24C50C21ECEF}" srcOrd="0" destOrd="0" presId="urn:microsoft.com/office/officeart/2008/layout/LinedList"/>
    <dgm:cxn modelId="{227454C9-23C7-4717-9213-C0EA0BBA041F}" srcId="{B681326E-91F7-44EC-A7A4-2C483D42B98F}" destId="{A38B6411-8AD5-4720-BE08-FE80A6CC2301}" srcOrd="2" destOrd="0" parTransId="{C5C16C2B-DEFF-4BE3-A254-379881557106}" sibTransId="{571F2CF7-E9DE-4479-B1AD-DDA1D33AFFD4}"/>
    <dgm:cxn modelId="{A297A8CB-C19C-48B0-997D-C24AFA9C5E83}" type="presOf" srcId="{60AAAE2C-2126-4A76-89C5-1794DF8974F6}" destId="{59DB8618-9D72-4BFE-A606-770F8C89F80F}" srcOrd="0" destOrd="0" presId="urn:microsoft.com/office/officeart/2008/layout/LinedList"/>
    <dgm:cxn modelId="{BFD9A9D6-D5A1-4422-9F9A-3987E959BF3E}" srcId="{B681326E-91F7-44EC-A7A4-2C483D42B98F}" destId="{60AAAE2C-2126-4A76-89C5-1794DF8974F6}" srcOrd="3" destOrd="0" parTransId="{FECE90BA-E041-40E9-A67C-961A90C6C3D0}" sibTransId="{CC16CFC7-F1C4-4D2A-B5D2-8ACCA64D2FDD}"/>
    <dgm:cxn modelId="{6E8063E2-E644-44F5-AE81-809CE5E8D004}" type="presOf" srcId="{7B95311A-9287-43B2-859D-9DFD24874642}" destId="{56C49FB1-4073-4AC9-B94B-FEAEC60D6C8D}" srcOrd="0" destOrd="0" presId="urn:microsoft.com/office/officeart/2008/layout/LinedList"/>
    <dgm:cxn modelId="{3B4DD295-657C-477E-8FCE-C94C7AFEE6AA}" type="presParOf" srcId="{07AEFD99-4E79-4186-8483-24C50C21ECEF}" destId="{0997F179-BDAF-42FA-9A32-A14FCF381F7F}" srcOrd="0" destOrd="0" presId="urn:microsoft.com/office/officeart/2008/layout/LinedList"/>
    <dgm:cxn modelId="{8ACD9A15-D55F-41C2-A76F-9F691425820D}" type="presParOf" srcId="{07AEFD99-4E79-4186-8483-24C50C21ECEF}" destId="{D7130354-F4D5-4AF5-B8CC-5E0B3A9DE7A0}" srcOrd="1" destOrd="0" presId="urn:microsoft.com/office/officeart/2008/layout/LinedList"/>
    <dgm:cxn modelId="{8CBAF011-1D6B-41C8-B462-6F9B14FF23CF}" type="presParOf" srcId="{D7130354-F4D5-4AF5-B8CC-5E0B3A9DE7A0}" destId="{56C49FB1-4073-4AC9-B94B-FEAEC60D6C8D}" srcOrd="0" destOrd="0" presId="urn:microsoft.com/office/officeart/2008/layout/LinedList"/>
    <dgm:cxn modelId="{8C602A4B-B0B0-4A73-985B-63A160F73945}" type="presParOf" srcId="{D7130354-F4D5-4AF5-B8CC-5E0B3A9DE7A0}" destId="{F4FA8DE6-976F-495E-B53B-C1992E4B8B0B}" srcOrd="1" destOrd="0" presId="urn:microsoft.com/office/officeart/2008/layout/LinedList"/>
    <dgm:cxn modelId="{FEA78EFE-6448-4670-96FF-FA29DEB25811}" type="presParOf" srcId="{07AEFD99-4E79-4186-8483-24C50C21ECEF}" destId="{64151A31-B632-4FF6-826E-F8D4B0AF81B9}" srcOrd="2" destOrd="0" presId="urn:microsoft.com/office/officeart/2008/layout/LinedList"/>
    <dgm:cxn modelId="{AC03CDD3-6A49-44D2-8700-98A342107692}" type="presParOf" srcId="{07AEFD99-4E79-4186-8483-24C50C21ECEF}" destId="{37F88681-9A97-4487-AF4C-B8808E9EE6FE}" srcOrd="3" destOrd="0" presId="urn:microsoft.com/office/officeart/2008/layout/LinedList"/>
    <dgm:cxn modelId="{FF519051-F54C-4F6C-8625-1181B7514230}" type="presParOf" srcId="{37F88681-9A97-4487-AF4C-B8808E9EE6FE}" destId="{863F0D86-B568-4195-8A18-608F39191B69}" srcOrd="0" destOrd="0" presId="urn:microsoft.com/office/officeart/2008/layout/LinedList"/>
    <dgm:cxn modelId="{D3A0DE81-C71C-4AB7-ABE8-D097B6D46D19}" type="presParOf" srcId="{37F88681-9A97-4487-AF4C-B8808E9EE6FE}" destId="{31515BD7-D2C3-4132-80A5-90E8B2E996CB}" srcOrd="1" destOrd="0" presId="urn:microsoft.com/office/officeart/2008/layout/LinedList"/>
    <dgm:cxn modelId="{22FBBA7F-429C-4598-9E6F-FC097F97B253}" type="presParOf" srcId="{07AEFD99-4E79-4186-8483-24C50C21ECEF}" destId="{7A950D6D-25AD-4283-9B86-7A9677C595C8}" srcOrd="4" destOrd="0" presId="urn:microsoft.com/office/officeart/2008/layout/LinedList"/>
    <dgm:cxn modelId="{C53893D2-E9F0-49CF-B713-2922A7DB6D57}" type="presParOf" srcId="{07AEFD99-4E79-4186-8483-24C50C21ECEF}" destId="{C20273F8-3939-41E1-A5DE-016500F19482}" srcOrd="5" destOrd="0" presId="urn:microsoft.com/office/officeart/2008/layout/LinedList"/>
    <dgm:cxn modelId="{B0DD7706-FE68-488F-B80D-9D4B24A132AF}" type="presParOf" srcId="{C20273F8-3939-41E1-A5DE-016500F19482}" destId="{BFEB43D6-94C2-4BFF-8953-9E5D9C162AFD}" srcOrd="0" destOrd="0" presId="urn:microsoft.com/office/officeart/2008/layout/LinedList"/>
    <dgm:cxn modelId="{5DA84C4C-B048-424B-9288-DCC8A5BAC50D}" type="presParOf" srcId="{C20273F8-3939-41E1-A5DE-016500F19482}" destId="{EC99AC55-6DA9-41C5-930C-7BE095847692}" srcOrd="1" destOrd="0" presId="urn:microsoft.com/office/officeart/2008/layout/LinedList"/>
    <dgm:cxn modelId="{51092C88-97C8-4CF8-B38C-B371E9D89C63}" type="presParOf" srcId="{07AEFD99-4E79-4186-8483-24C50C21ECEF}" destId="{FC916F35-FA2A-45A6-B007-8CD1577AC40C}" srcOrd="6" destOrd="0" presId="urn:microsoft.com/office/officeart/2008/layout/LinedList"/>
    <dgm:cxn modelId="{60DC0246-E78C-4CFA-BF4D-F1868AEB8683}" type="presParOf" srcId="{07AEFD99-4E79-4186-8483-24C50C21ECEF}" destId="{EC8107FE-B542-49B4-B3C9-EB4464DFAE30}" srcOrd="7" destOrd="0" presId="urn:microsoft.com/office/officeart/2008/layout/LinedList"/>
    <dgm:cxn modelId="{1D92BC5A-61D4-4FEA-8C38-0B19E1FB1AFD}" type="presParOf" srcId="{EC8107FE-B542-49B4-B3C9-EB4464DFAE30}" destId="{59DB8618-9D72-4BFE-A606-770F8C89F80F}" srcOrd="0" destOrd="0" presId="urn:microsoft.com/office/officeart/2008/layout/LinedList"/>
    <dgm:cxn modelId="{62892404-DD0D-4454-B775-E1C0AE2DDDBB}" type="presParOf" srcId="{EC8107FE-B542-49B4-B3C9-EB4464DFAE30}" destId="{32AB61E8-2496-46CA-B4D0-6FABD97A7F83}" srcOrd="1" destOrd="0" presId="urn:microsoft.com/office/officeart/2008/layout/LinedList"/>
    <dgm:cxn modelId="{0AAEDD85-326F-43F8-A2C3-79964A4A0345}" type="presParOf" srcId="{07AEFD99-4E79-4186-8483-24C50C21ECEF}" destId="{B54EA42E-8547-4E40-BD6F-66775F534B6D}" srcOrd="8" destOrd="0" presId="urn:microsoft.com/office/officeart/2008/layout/LinedList"/>
    <dgm:cxn modelId="{986FB57B-D489-473D-9ADC-6FA16E8351A6}" type="presParOf" srcId="{07AEFD99-4E79-4186-8483-24C50C21ECEF}" destId="{43AC2010-77AA-4FF0-B2F5-E9B27E8D0925}" srcOrd="9" destOrd="0" presId="urn:microsoft.com/office/officeart/2008/layout/LinedList"/>
    <dgm:cxn modelId="{8A77F706-7A03-4EB7-81AB-D26F8C1D147A}" type="presParOf" srcId="{43AC2010-77AA-4FF0-B2F5-E9B27E8D0925}" destId="{5DC53833-230B-480D-AB5B-E928BE9BE73B}" srcOrd="0" destOrd="0" presId="urn:microsoft.com/office/officeart/2008/layout/LinedList"/>
    <dgm:cxn modelId="{E025A4CC-EE05-4B4B-9036-76F713E7DE4E}" type="presParOf" srcId="{43AC2010-77AA-4FF0-B2F5-E9B27E8D0925}" destId="{015DA13C-F289-4549-8584-2BB79F6D05D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0EB2AD-39D1-47C2-8F17-D8DC45927AEB}" type="doc">
      <dgm:prSet loTypeId="urn:microsoft.com/office/officeart/2005/8/layout/default" loCatId="list" qsTypeId="urn:microsoft.com/office/officeart/2005/8/quickstyle/simple5" qsCatId="simple" csTypeId="urn:microsoft.com/office/officeart/2005/8/colors/accent0_3" csCatId="mainScheme"/>
      <dgm:spPr/>
      <dgm:t>
        <a:bodyPr/>
        <a:lstStyle/>
        <a:p>
          <a:endParaRPr lang="en-US"/>
        </a:p>
      </dgm:t>
    </dgm:pt>
    <dgm:pt modelId="{9E727049-943D-49AA-BDED-4423CCEDFE18}">
      <dgm:prSet/>
      <dgm:spPr/>
      <dgm:t>
        <a:bodyPr/>
        <a:lstStyle/>
        <a:p>
          <a:r>
            <a:rPr lang="en-US" dirty="0">
              <a:latin typeface="Trebuchet MS" panose="020B0603020202020204"/>
            </a:rPr>
            <a:t>Investments</a:t>
          </a:r>
          <a:r>
            <a:rPr lang="en-US" dirty="0"/>
            <a:t> to be made in drama and thriller genres which have a large following and appeal on an international level.</a:t>
          </a:r>
        </a:p>
      </dgm:t>
    </dgm:pt>
    <dgm:pt modelId="{AAC55FAB-3232-47C7-A67E-E0071E405893}" type="parTrans" cxnId="{DBA9F288-5C5A-49B0-A5D0-46DF08E9CF88}">
      <dgm:prSet/>
      <dgm:spPr/>
      <dgm:t>
        <a:bodyPr/>
        <a:lstStyle/>
        <a:p>
          <a:endParaRPr lang="en-US"/>
        </a:p>
      </dgm:t>
    </dgm:pt>
    <dgm:pt modelId="{F50515D3-A20F-4C67-9FA0-EBEB0AC21658}" type="sibTrans" cxnId="{DBA9F288-5C5A-49B0-A5D0-46DF08E9CF88}">
      <dgm:prSet/>
      <dgm:spPr/>
      <dgm:t>
        <a:bodyPr/>
        <a:lstStyle/>
        <a:p>
          <a:endParaRPr lang="en-US"/>
        </a:p>
      </dgm:t>
    </dgm:pt>
    <dgm:pt modelId="{F20029F0-6E6A-4B7F-AF62-5684A76FFB94}">
      <dgm:prSet/>
      <dgm:spPr/>
      <dgm:t>
        <a:bodyPr/>
        <a:lstStyle/>
        <a:p>
          <a:r>
            <a:rPr lang="en-US" dirty="0"/>
            <a:t>For optimal reach and profitability, time the release dates in line with March trends.</a:t>
          </a:r>
        </a:p>
      </dgm:t>
    </dgm:pt>
    <dgm:pt modelId="{DEA8D5D2-F7E1-4A4D-8CEA-7A1E6E0982E8}" type="parTrans" cxnId="{12B7E8CD-76BD-4C73-8A62-55A1D800079F}">
      <dgm:prSet/>
      <dgm:spPr/>
      <dgm:t>
        <a:bodyPr/>
        <a:lstStyle/>
        <a:p>
          <a:endParaRPr lang="en-US"/>
        </a:p>
      </dgm:t>
    </dgm:pt>
    <dgm:pt modelId="{2E06E933-B5E7-433B-90BA-C22905854CBE}" type="sibTrans" cxnId="{12B7E8CD-76BD-4C73-8A62-55A1D800079F}">
      <dgm:prSet/>
      <dgm:spPr/>
      <dgm:t>
        <a:bodyPr/>
        <a:lstStyle/>
        <a:p>
          <a:endParaRPr lang="en-US"/>
        </a:p>
      </dgm:t>
    </dgm:pt>
    <dgm:pt modelId="{AE3CC637-FD3E-4128-953F-2AAD593EBF91}">
      <dgm:prSet/>
      <dgm:spPr/>
      <dgm:t>
        <a:bodyPr/>
        <a:lstStyle/>
        <a:p>
          <a:r>
            <a:rPr lang="en-US" dirty="0"/>
            <a:t>For quality control, teaming up with well-known filmmakers and high-achieving production companies like Marvel Studios would be better.</a:t>
          </a:r>
        </a:p>
      </dgm:t>
    </dgm:pt>
    <dgm:pt modelId="{B407569E-8FD1-4748-AAC3-24BE75319444}" type="parTrans" cxnId="{850328B6-BD45-423D-9196-6C00E06BD05F}">
      <dgm:prSet/>
      <dgm:spPr/>
      <dgm:t>
        <a:bodyPr/>
        <a:lstStyle/>
        <a:p>
          <a:endParaRPr lang="en-US"/>
        </a:p>
      </dgm:t>
    </dgm:pt>
    <dgm:pt modelId="{25246F35-0AFC-4CC8-B8DF-17B1651B9FF6}" type="sibTrans" cxnId="{850328B6-BD45-423D-9196-6C00E06BD05F}">
      <dgm:prSet/>
      <dgm:spPr/>
      <dgm:t>
        <a:bodyPr/>
        <a:lstStyle/>
        <a:p>
          <a:endParaRPr lang="en-US"/>
        </a:p>
      </dgm:t>
    </dgm:pt>
    <dgm:pt modelId="{416272DF-C97C-43B3-9639-1D05002F49E0}">
      <dgm:prSet/>
      <dgm:spPr/>
      <dgm:t>
        <a:bodyPr/>
        <a:lstStyle/>
        <a:p>
          <a:r>
            <a:rPr lang="en-US" dirty="0"/>
            <a:t>Using languages like German and Italian in the film production will reach a wider audience.</a:t>
          </a:r>
        </a:p>
      </dgm:t>
    </dgm:pt>
    <dgm:pt modelId="{CDBA75C2-FBAB-40E3-AFBF-FCDEAF0ADB5A}" type="parTrans" cxnId="{D12F897F-ACFA-411D-A77F-063131B6A32A}">
      <dgm:prSet/>
      <dgm:spPr/>
      <dgm:t>
        <a:bodyPr/>
        <a:lstStyle/>
        <a:p>
          <a:endParaRPr lang="en-US"/>
        </a:p>
      </dgm:t>
    </dgm:pt>
    <dgm:pt modelId="{9FF00081-91B8-4D6E-96CB-84A3BBA26C44}" type="sibTrans" cxnId="{D12F897F-ACFA-411D-A77F-063131B6A32A}">
      <dgm:prSet/>
      <dgm:spPr/>
      <dgm:t>
        <a:bodyPr/>
        <a:lstStyle/>
        <a:p>
          <a:endParaRPr lang="en-US"/>
        </a:p>
      </dgm:t>
    </dgm:pt>
    <dgm:pt modelId="{35AD1BD4-3F2A-4EAE-AAE9-F7A3F1106316}">
      <dgm:prSet/>
      <dgm:spPr/>
      <dgm:t>
        <a:bodyPr/>
        <a:lstStyle/>
        <a:p>
          <a:r>
            <a:rPr lang="en-US" dirty="0"/>
            <a:t>Aiming for runtimes between 100 and 110 minutes would be optimal, that coincides to the averages of successful genres.</a:t>
          </a:r>
        </a:p>
      </dgm:t>
    </dgm:pt>
    <dgm:pt modelId="{0D5F98BD-6ADA-48D9-846A-F8CAFB22A2A0}" type="parTrans" cxnId="{53ECB445-86A2-4CCD-AFB7-F995872EDD12}">
      <dgm:prSet/>
      <dgm:spPr/>
      <dgm:t>
        <a:bodyPr/>
        <a:lstStyle/>
        <a:p>
          <a:endParaRPr lang="en-US"/>
        </a:p>
      </dgm:t>
    </dgm:pt>
    <dgm:pt modelId="{752EF160-7127-4506-B17D-92726D73AA0D}" type="sibTrans" cxnId="{53ECB445-86A2-4CCD-AFB7-F995872EDD12}">
      <dgm:prSet/>
      <dgm:spPr/>
      <dgm:t>
        <a:bodyPr/>
        <a:lstStyle/>
        <a:p>
          <a:endParaRPr lang="en-US"/>
        </a:p>
      </dgm:t>
    </dgm:pt>
    <dgm:pt modelId="{EE1DE51F-39D0-495F-B4F4-70EB04A5D95B}">
      <dgm:prSet/>
      <dgm:spPr/>
      <dgm:t>
        <a:bodyPr/>
        <a:lstStyle/>
        <a:p>
          <a:r>
            <a:rPr lang="en-US" dirty="0"/>
            <a:t>RSVP Movies could create a data-driven plan to captivate international viewers by utilizing these insights, guaranteeing both critical and economic success.</a:t>
          </a:r>
        </a:p>
      </dgm:t>
    </dgm:pt>
    <dgm:pt modelId="{A183C149-6677-4571-A33B-DE4137518B98}" type="parTrans" cxnId="{2E277966-3254-47A2-AD74-21E63CC1837C}">
      <dgm:prSet/>
      <dgm:spPr/>
      <dgm:t>
        <a:bodyPr/>
        <a:lstStyle/>
        <a:p>
          <a:endParaRPr lang="en-US"/>
        </a:p>
      </dgm:t>
    </dgm:pt>
    <dgm:pt modelId="{1CAE68DD-CBC8-4F62-87D2-4D029938A939}" type="sibTrans" cxnId="{2E277966-3254-47A2-AD74-21E63CC1837C}">
      <dgm:prSet/>
      <dgm:spPr/>
      <dgm:t>
        <a:bodyPr/>
        <a:lstStyle/>
        <a:p>
          <a:endParaRPr lang="en-US"/>
        </a:p>
      </dgm:t>
    </dgm:pt>
    <dgm:pt modelId="{924D09C7-9A0C-4CE7-B4CF-3E4F5C41C759}" type="pres">
      <dgm:prSet presAssocID="{7B0EB2AD-39D1-47C2-8F17-D8DC45927AEB}" presName="diagram" presStyleCnt="0">
        <dgm:presLayoutVars>
          <dgm:dir/>
          <dgm:resizeHandles val="exact"/>
        </dgm:presLayoutVars>
      </dgm:prSet>
      <dgm:spPr/>
    </dgm:pt>
    <dgm:pt modelId="{6CE698FF-B269-4593-9439-0DB504C1B4B9}" type="pres">
      <dgm:prSet presAssocID="{9E727049-943D-49AA-BDED-4423CCEDFE18}" presName="node" presStyleLbl="node1" presStyleIdx="0" presStyleCnt="6">
        <dgm:presLayoutVars>
          <dgm:bulletEnabled val="1"/>
        </dgm:presLayoutVars>
      </dgm:prSet>
      <dgm:spPr/>
    </dgm:pt>
    <dgm:pt modelId="{11EB6552-3249-4997-B713-1B406B378620}" type="pres">
      <dgm:prSet presAssocID="{F50515D3-A20F-4C67-9FA0-EBEB0AC21658}" presName="sibTrans" presStyleCnt="0"/>
      <dgm:spPr/>
    </dgm:pt>
    <dgm:pt modelId="{D56471A6-9046-4848-81BC-029652B5D509}" type="pres">
      <dgm:prSet presAssocID="{F20029F0-6E6A-4B7F-AF62-5684A76FFB94}" presName="node" presStyleLbl="node1" presStyleIdx="1" presStyleCnt="6">
        <dgm:presLayoutVars>
          <dgm:bulletEnabled val="1"/>
        </dgm:presLayoutVars>
      </dgm:prSet>
      <dgm:spPr/>
    </dgm:pt>
    <dgm:pt modelId="{0CD0EBB1-D6C9-4528-9A84-413C3575DA04}" type="pres">
      <dgm:prSet presAssocID="{2E06E933-B5E7-433B-90BA-C22905854CBE}" presName="sibTrans" presStyleCnt="0"/>
      <dgm:spPr/>
    </dgm:pt>
    <dgm:pt modelId="{1575DE35-F2C2-4F3E-B96E-5A054E82272B}" type="pres">
      <dgm:prSet presAssocID="{AE3CC637-FD3E-4128-953F-2AAD593EBF91}" presName="node" presStyleLbl="node1" presStyleIdx="2" presStyleCnt="6">
        <dgm:presLayoutVars>
          <dgm:bulletEnabled val="1"/>
        </dgm:presLayoutVars>
      </dgm:prSet>
      <dgm:spPr/>
    </dgm:pt>
    <dgm:pt modelId="{4FBDA496-7C9D-464F-908D-3562CAF349EA}" type="pres">
      <dgm:prSet presAssocID="{25246F35-0AFC-4CC8-B8DF-17B1651B9FF6}" presName="sibTrans" presStyleCnt="0"/>
      <dgm:spPr/>
    </dgm:pt>
    <dgm:pt modelId="{BD43CEED-BCB1-4A08-812E-7F4E2B420BFE}" type="pres">
      <dgm:prSet presAssocID="{416272DF-C97C-43B3-9639-1D05002F49E0}" presName="node" presStyleLbl="node1" presStyleIdx="3" presStyleCnt="6">
        <dgm:presLayoutVars>
          <dgm:bulletEnabled val="1"/>
        </dgm:presLayoutVars>
      </dgm:prSet>
      <dgm:spPr/>
    </dgm:pt>
    <dgm:pt modelId="{5FBB90E7-B112-46E5-AD56-A01F6530CF55}" type="pres">
      <dgm:prSet presAssocID="{9FF00081-91B8-4D6E-96CB-84A3BBA26C44}" presName="sibTrans" presStyleCnt="0"/>
      <dgm:spPr/>
    </dgm:pt>
    <dgm:pt modelId="{7205BDED-A073-4134-B0EC-8CABB5B3C454}" type="pres">
      <dgm:prSet presAssocID="{35AD1BD4-3F2A-4EAE-AAE9-F7A3F1106316}" presName="node" presStyleLbl="node1" presStyleIdx="4" presStyleCnt="6">
        <dgm:presLayoutVars>
          <dgm:bulletEnabled val="1"/>
        </dgm:presLayoutVars>
      </dgm:prSet>
      <dgm:spPr/>
    </dgm:pt>
    <dgm:pt modelId="{2FC18B69-754E-4A52-8980-BB5214AB7E4E}" type="pres">
      <dgm:prSet presAssocID="{752EF160-7127-4506-B17D-92726D73AA0D}" presName="sibTrans" presStyleCnt="0"/>
      <dgm:spPr/>
    </dgm:pt>
    <dgm:pt modelId="{60B48882-4BEA-4CF0-B55C-195866D813BD}" type="pres">
      <dgm:prSet presAssocID="{EE1DE51F-39D0-495F-B4F4-70EB04A5D95B}" presName="node" presStyleLbl="node1" presStyleIdx="5" presStyleCnt="6">
        <dgm:presLayoutVars>
          <dgm:bulletEnabled val="1"/>
        </dgm:presLayoutVars>
      </dgm:prSet>
      <dgm:spPr/>
    </dgm:pt>
  </dgm:ptLst>
  <dgm:cxnLst>
    <dgm:cxn modelId="{53ECB445-86A2-4CCD-AFB7-F995872EDD12}" srcId="{7B0EB2AD-39D1-47C2-8F17-D8DC45927AEB}" destId="{35AD1BD4-3F2A-4EAE-AAE9-F7A3F1106316}" srcOrd="4" destOrd="0" parTransId="{0D5F98BD-6ADA-48D9-846A-F8CAFB22A2A0}" sibTransId="{752EF160-7127-4506-B17D-92726D73AA0D}"/>
    <dgm:cxn modelId="{2E277966-3254-47A2-AD74-21E63CC1837C}" srcId="{7B0EB2AD-39D1-47C2-8F17-D8DC45927AEB}" destId="{EE1DE51F-39D0-495F-B4F4-70EB04A5D95B}" srcOrd="5" destOrd="0" parTransId="{A183C149-6677-4571-A33B-DE4137518B98}" sibTransId="{1CAE68DD-CBC8-4F62-87D2-4D029938A939}"/>
    <dgm:cxn modelId="{96C3B072-D4ED-44B9-B503-B5215AB177FA}" type="presOf" srcId="{7B0EB2AD-39D1-47C2-8F17-D8DC45927AEB}" destId="{924D09C7-9A0C-4CE7-B4CF-3E4F5C41C759}" srcOrd="0" destOrd="0" presId="urn:microsoft.com/office/officeart/2005/8/layout/default"/>
    <dgm:cxn modelId="{D12F897F-ACFA-411D-A77F-063131B6A32A}" srcId="{7B0EB2AD-39D1-47C2-8F17-D8DC45927AEB}" destId="{416272DF-C97C-43B3-9639-1D05002F49E0}" srcOrd="3" destOrd="0" parTransId="{CDBA75C2-FBAB-40E3-AFBF-FCDEAF0ADB5A}" sibTransId="{9FF00081-91B8-4D6E-96CB-84A3BBA26C44}"/>
    <dgm:cxn modelId="{5E3E9181-6A2D-4D83-AA7C-A21BFB26065E}" type="presOf" srcId="{416272DF-C97C-43B3-9639-1D05002F49E0}" destId="{BD43CEED-BCB1-4A08-812E-7F4E2B420BFE}" srcOrd="0" destOrd="0" presId="urn:microsoft.com/office/officeart/2005/8/layout/default"/>
    <dgm:cxn modelId="{DBA9F288-5C5A-49B0-A5D0-46DF08E9CF88}" srcId="{7B0EB2AD-39D1-47C2-8F17-D8DC45927AEB}" destId="{9E727049-943D-49AA-BDED-4423CCEDFE18}" srcOrd="0" destOrd="0" parTransId="{AAC55FAB-3232-47C7-A67E-E0071E405893}" sibTransId="{F50515D3-A20F-4C67-9FA0-EBEB0AC21658}"/>
    <dgm:cxn modelId="{D786BDA5-0475-46CC-9C69-926528CA57B8}" type="presOf" srcId="{EE1DE51F-39D0-495F-B4F4-70EB04A5D95B}" destId="{60B48882-4BEA-4CF0-B55C-195866D813BD}" srcOrd="0" destOrd="0" presId="urn:microsoft.com/office/officeart/2005/8/layout/default"/>
    <dgm:cxn modelId="{850328B6-BD45-423D-9196-6C00E06BD05F}" srcId="{7B0EB2AD-39D1-47C2-8F17-D8DC45927AEB}" destId="{AE3CC637-FD3E-4128-953F-2AAD593EBF91}" srcOrd="2" destOrd="0" parTransId="{B407569E-8FD1-4748-AAC3-24BE75319444}" sibTransId="{25246F35-0AFC-4CC8-B8DF-17B1651B9FF6}"/>
    <dgm:cxn modelId="{27D8C9CC-90BD-4B21-9DB6-9AA62B37A34E}" type="presOf" srcId="{35AD1BD4-3F2A-4EAE-AAE9-F7A3F1106316}" destId="{7205BDED-A073-4134-B0EC-8CABB5B3C454}" srcOrd="0" destOrd="0" presId="urn:microsoft.com/office/officeart/2005/8/layout/default"/>
    <dgm:cxn modelId="{12B7E8CD-76BD-4C73-8A62-55A1D800079F}" srcId="{7B0EB2AD-39D1-47C2-8F17-D8DC45927AEB}" destId="{F20029F0-6E6A-4B7F-AF62-5684A76FFB94}" srcOrd="1" destOrd="0" parTransId="{DEA8D5D2-F7E1-4A4D-8CEA-7A1E6E0982E8}" sibTransId="{2E06E933-B5E7-433B-90BA-C22905854CBE}"/>
    <dgm:cxn modelId="{849A5FDB-BA49-4358-B7B6-5A336160F485}" type="presOf" srcId="{F20029F0-6E6A-4B7F-AF62-5684A76FFB94}" destId="{D56471A6-9046-4848-81BC-029652B5D509}" srcOrd="0" destOrd="0" presId="urn:microsoft.com/office/officeart/2005/8/layout/default"/>
    <dgm:cxn modelId="{431D90ED-FAD7-4CFA-860B-DD04194F7671}" type="presOf" srcId="{9E727049-943D-49AA-BDED-4423CCEDFE18}" destId="{6CE698FF-B269-4593-9439-0DB504C1B4B9}" srcOrd="0" destOrd="0" presId="urn:microsoft.com/office/officeart/2005/8/layout/default"/>
    <dgm:cxn modelId="{D45FF6FB-6AB5-476A-9F9F-0F857F54AAE7}" type="presOf" srcId="{AE3CC637-FD3E-4128-953F-2AAD593EBF91}" destId="{1575DE35-F2C2-4F3E-B96E-5A054E82272B}" srcOrd="0" destOrd="0" presId="urn:microsoft.com/office/officeart/2005/8/layout/default"/>
    <dgm:cxn modelId="{6B26A29C-3DA8-4B2C-BAEF-B1CB8CEE19A2}" type="presParOf" srcId="{924D09C7-9A0C-4CE7-B4CF-3E4F5C41C759}" destId="{6CE698FF-B269-4593-9439-0DB504C1B4B9}" srcOrd="0" destOrd="0" presId="urn:microsoft.com/office/officeart/2005/8/layout/default"/>
    <dgm:cxn modelId="{D8C61A98-FA7A-44F1-B308-DAFAB09AB93C}" type="presParOf" srcId="{924D09C7-9A0C-4CE7-B4CF-3E4F5C41C759}" destId="{11EB6552-3249-4997-B713-1B406B378620}" srcOrd="1" destOrd="0" presId="urn:microsoft.com/office/officeart/2005/8/layout/default"/>
    <dgm:cxn modelId="{B4ACF61F-8AF2-4DB3-9106-9AA7C62A0657}" type="presParOf" srcId="{924D09C7-9A0C-4CE7-B4CF-3E4F5C41C759}" destId="{D56471A6-9046-4848-81BC-029652B5D509}" srcOrd="2" destOrd="0" presId="urn:microsoft.com/office/officeart/2005/8/layout/default"/>
    <dgm:cxn modelId="{8177BC73-C1F4-47C5-A2CF-878228C48A70}" type="presParOf" srcId="{924D09C7-9A0C-4CE7-B4CF-3E4F5C41C759}" destId="{0CD0EBB1-D6C9-4528-9A84-413C3575DA04}" srcOrd="3" destOrd="0" presId="urn:microsoft.com/office/officeart/2005/8/layout/default"/>
    <dgm:cxn modelId="{D4B0EB3D-B513-4D9D-BF84-6E1A00D294FA}" type="presParOf" srcId="{924D09C7-9A0C-4CE7-B4CF-3E4F5C41C759}" destId="{1575DE35-F2C2-4F3E-B96E-5A054E82272B}" srcOrd="4" destOrd="0" presId="urn:microsoft.com/office/officeart/2005/8/layout/default"/>
    <dgm:cxn modelId="{E54C2EC1-E9CE-4A44-B77A-2CC1434C98EB}" type="presParOf" srcId="{924D09C7-9A0C-4CE7-B4CF-3E4F5C41C759}" destId="{4FBDA496-7C9D-464F-908D-3562CAF349EA}" srcOrd="5" destOrd="0" presId="urn:microsoft.com/office/officeart/2005/8/layout/default"/>
    <dgm:cxn modelId="{CD633906-4A9C-452C-977D-42EC4E2870EE}" type="presParOf" srcId="{924D09C7-9A0C-4CE7-B4CF-3E4F5C41C759}" destId="{BD43CEED-BCB1-4A08-812E-7F4E2B420BFE}" srcOrd="6" destOrd="0" presId="urn:microsoft.com/office/officeart/2005/8/layout/default"/>
    <dgm:cxn modelId="{77698795-18FD-4E41-A565-BB5FB8CD68A1}" type="presParOf" srcId="{924D09C7-9A0C-4CE7-B4CF-3E4F5C41C759}" destId="{5FBB90E7-B112-46E5-AD56-A01F6530CF55}" srcOrd="7" destOrd="0" presId="urn:microsoft.com/office/officeart/2005/8/layout/default"/>
    <dgm:cxn modelId="{02CB14D0-A244-46D6-B7CC-4CB70E5FCDDB}" type="presParOf" srcId="{924D09C7-9A0C-4CE7-B4CF-3E4F5C41C759}" destId="{7205BDED-A073-4134-B0EC-8CABB5B3C454}" srcOrd="8" destOrd="0" presId="urn:microsoft.com/office/officeart/2005/8/layout/default"/>
    <dgm:cxn modelId="{F2C2917B-F9C7-4F41-81E6-EB25B0A505A2}" type="presParOf" srcId="{924D09C7-9A0C-4CE7-B4CF-3E4F5C41C759}" destId="{2FC18B69-754E-4A52-8980-BB5214AB7E4E}" srcOrd="9" destOrd="0" presId="urn:microsoft.com/office/officeart/2005/8/layout/default"/>
    <dgm:cxn modelId="{18F8064A-7FE9-4DDF-828E-5750C4876E1F}" type="presParOf" srcId="{924D09C7-9A0C-4CE7-B4CF-3E4F5C41C759}" destId="{60B48882-4BEA-4CF0-B55C-195866D813B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97F179-BDAF-42FA-9A32-A14FCF381F7F}">
      <dsp:nvSpPr>
        <dsp:cNvPr id="0" name=""/>
        <dsp:cNvSpPr/>
      </dsp:nvSpPr>
      <dsp:spPr>
        <a:xfrm>
          <a:off x="0" y="680"/>
          <a:ext cx="62611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9525"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6C49FB1-4073-4AC9-B94B-FEAEC60D6C8D}">
      <dsp:nvSpPr>
        <dsp:cNvPr id="0" name=""/>
        <dsp:cNvSpPr/>
      </dsp:nvSpPr>
      <dsp:spPr>
        <a:xfrm>
          <a:off x="0" y="680"/>
          <a:ext cx="6261100" cy="11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March was the month with the most output, and 2017 saw the most film releases.</a:t>
          </a:r>
          <a:endParaRPr lang="en-IN" sz="1800" kern="1200" dirty="0"/>
        </a:p>
      </dsp:txBody>
      <dsp:txXfrm>
        <a:off x="0" y="680"/>
        <a:ext cx="6261100" cy="1115422"/>
      </dsp:txXfrm>
    </dsp:sp>
    <dsp:sp modelId="{64151A31-B632-4FF6-826E-F8D4B0AF81B9}">
      <dsp:nvSpPr>
        <dsp:cNvPr id="0" name=""/>
        <dsp:cNvSpPr/>
      </dsp:nvSpPr>
      <dsp:spPr>
        <a:xfrm>
          <a:off x="0" y="1116103"/>
          <a:ext cx="62611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9525"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63F0D86-B568-4195-8A18-608F39191B69}">
      <dsp:nvSpPr>
        <dsp:cNvPr id="0" name=""/>
        <dsp:cNvSpPr/>
      </dsp:nvSpPr>
      <dsp:spPr>
        <a:xfrm>
          <a:off x="0" y="1116103"/>
          <a:ext cx="6261100" cy="11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Drama is the most popular genre with 4,285 films, followed by comedy and thriller, both of which are popular around the world.</a:t>
          </a:r>
          <a:endParaRPr lang="en-IN" sz="1800" kern="1200"/>
        </a:p>
      </dsp:txBody>
      <dsp:txXfrm>
        <a:off x="0" y="1116103"/>
        <a:ext cx="6261100" cy="1115422"/>
      </dsp:txXfrm>
    </dsp:sp>
    <dsp:sp modelId="{7A950D6D-25AD-4283-9B86-7A9677C595C8}">
      <dsp:nvSpPr>
        <dsp:cNvPr id="0" name=""/>
        <dsp:cNvSpPr/>
      </dsp:nvSpPr>
      <dsp:spPr>
        <a:xfrm>
          <a:off x="0" y="2231526"/>
          <a:ext cx="62611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9525"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FEB43D6-94C2-4BFF-8953-9E5D9C162AFD}">
      <dsp:nvSpPr>
        <dsp:cNvPr id="0" name=""/>
        <dsp:cNvSpPr/>
      </dsp:nvSpPr>
      <dsp:spPr>
        <a:xfrm>
          <a:off x="0" y="2231526"/>
          <a:ext cx="6261100" cy="11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Films with a median rating of seven are the most popular, suggesting that viewers choose outstanding levels of entertainment.</a:t>
          </a:r>
          <a:endParaRPr lang="en-IN" sz="1800" kern="1200"/>
        </a:p>
      </dsp:txBody>
      <dsp:txXfrm>
        <a:off x="0" y="2231526"/>
        <a:ext cx="6261100" cy="1115422"/>
      </dsp:txXfrm>
    </dsp:sp>
    <dsp:sp modelId="{FC916F35-FA2A-45A6-B007-8CD1577AC40C}">
      <dsp:nvSpPr>
        <dsp:cNvPr id="0" name=""/>
        <dsp:cNvSpPr/>
      </dsp:nvSpPr>
      <dsp:spPr>
        <a:xfrm>
          <a:off x="0" y="3346948"/>
          <a:ext cx="62611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9525"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9DB8618-9D72-4BFE-A606-770F8C89F80F}">
      <dsp:nvSpPr>
        <dsp:cNvPr id="0" name=""/>
        <dsp:cNvSpPr/>
      </dsp:nvSpPr>
      <dsp:spPr>
        <a:xfrm>
          <a:off x="0" y="3346948"/>
          <a:ext cx="6261100" cy="11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Marvel Studios has received the most votes, demonstrating its popularity throughout the world. With an average rating of 8.42, Vijay Sethupathi is the most popular actor in India. </a:t>
          </a:r>
          <a:endParaRPr lang="en-IN" sz="1800" kern="1200"/>
        </a:p>
      </dsp:txBody>
      <dsp:txXfrm>
        <a:off x="0" y="3346948"/>
        <a:ext cx="6261100" cy="1115422"/>
      </dsp:txXfrm>
    </dsp:sp>
    <dsp:sp modelId="{B54EA42E-8547-4E40-BD6F-66775F534B6D}">
      <dsp:nvSpPr>
        <dsp:cNvPr id="0" name=""/>
        <dsp:cNvSpPr/>
      </dsp:nvSpPr>
      <dsp:spPr>
        <a:xfrm>
          <a:off x="0" y="4462371"/>
          <a:ext cx="6261100" cy="0"/>
        </a:xfrm>
        <a:prstGeom prst="line">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w="9525"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C53833-230B-480D-AB5B-E928BE9BE73B}">
      <dsp:nvSpPr>
        <dsp:cNvPr id="0" name=""/>
        <dsp:cNvSpPr/>
      </dsp:nvSpPr>
      <dsp:spPr>
        <a:xfrm>
          <a:off x="0" y="4462371"/>
          <a:ext cx="6261100" cy="11154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German and Italian-language films garnered a lot of votes, highlighting the importance of linguistic diversity</a:t>
          </a:r>
          <a:endParaRPr lang="en-IN" sz="1800" kern="1200"/>
        </a:p>
      </dsp:txBody>
      <dsp:txXfrm>
        <a:off x="0" y="4462371"/>
        <a:ext cx="6261100" cy="11154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E698FF-B269-4593-9439-0DB504C1B4B9}">
      <dsp:nvSpPr>
        <dsp:cNvPr id="0" name=""/>
        <dsp:cNvSpPr/>
      </dsp:nvSpPr>
      <dsp:spPr>
        <a:xfrm>
          <a:off x="989988" y="1640"/>
          <a:ext cx="2765832" cy="165949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rebuchet MS" panose="020B0603020202020204"/>
            </a:rPr>
            <a:t>Investments</a:t>
          </a:r>
          <a:r>
            <a:rPr lang="en-US" sz="1600" kern="1200" dirty="0"/>
            <a:t> to be made in drama and thriller genres which have a large following and appeal on an international level.</a:t>
          </a:r>
        </a:p>
      </dsp:txBody>
      <dsp:txXfrm>
        <a:off x="989988" y="1640"/>
        <a:ext cx="2765832" cy="1659499"/>
      </dsp:txXfrm>
    </dsp:sp>
    <dsp:sp modelId="{D56471A6-9046-4848-81BC-029652B5D509}">
      <dsp:nvSpPr>
        <dsp:cNvPr id="0" name=""/>
        <dsp:cNvSpPr/>
      </dsp:nvSpPr>
      <dsp:spPr>
        <a:xfrm>
          <a:off x="4032404" y="1640"/>
          <a:ext cx="2765832" cy="165949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For optimal reach and profitability, time the release dates in line with March trends.</a:t>
          </a:r>
        </a:p>
      </dsp:txBody>
      <dsp:txXfrm>
        <a:off x="4032404" y="1640"/>
        <a:ext cx="2765832" cy="1659499"/>
      </dsp:txXfrm>
    </dsp:sp>
    <dsp:sp modelId="{1575DE35-F2C2-4F3E-B96E-5A054E82272B}">
      <dsp:nvSpPr>
        <dsp:cNvPr id="0" name=""/>
        <dsp:cNvSpPr/>
      </dsp:nvSpPr>
      <dsp:spPr>
        <a:xfrm>
          <a:off x="7074820" y="1640"/>
          <a:ext cx="2765832" cy="165949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For quality control, teaming up with well-known filmmakers and high-achieving production companies like Marvel Studios would be better.</a:t>
          </a:r>
        </a:p>
      </dsp:txBody>
      <dsp:txXfrm>
        <a:off x="7074820" y="1640"/>
        <a:ext cx="2765832" cy="1659499"/>
      </dsp:txXfrm>
    </dsp:sp>
    <dsp:sp modelId="{BD43CEED-BCB1-4A08-812E-7F4E2B420BFE}">
      <dsp:nvSpPr>
        <dsp:cNvPr id="0" name=""/>
        <dsp:cNvSpPr/>
      </dsp:nvSpPr>
      <dsp:spPr>
        <a:xfrm>
          <a:off x="989988" y="1937723"/>
          <a:ext cx="2765832" cy="165949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Using languages like German and Italian in the film production will reach a wider audience.</a:t>
          </a:r>
        </a:p>
      </dsp:txBody>
      <dsp:txXfrm>
        <a:off x="989988" y="1937723"/>
        <a:ext cx="2765832" cy="1659499"/>
      </dsp:txXfrm>
    </dsp:sp>
    <dsp:sp modelId="{7205BDED-A073-4134-B0EC-8CABB5B3C454}">
      <dsp:nvSpPr>
        <dsp:cNvPr id="0" name=""/>
        <dsp:cNvSpPr/>
      </dsp:nvSpPr>
      <dsp:spPr>
        <a:xfrm>
          <a:off x="4032404" y="1937723"/>
          <a:ext cx="2765832" cy="165949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Aiming for runtimes between 100 and 110 minutes would be optimal, that coincides to the averages of successful genres.</a:t>
          </a:r>
        </a:p>
      </dsp:txBody>
      <dsp:txXfrm>
        <a:off x="4032404" y="1937723"/>
        <a:ext cx="2765832" cy="1659499"/>
      </dsp:txXfrm>
    </dsp:sp>
    <dsp:sp modelId="{60B48882-4BEA-4CF0-B55C-195866D813BD}">
      <dsp:nvSpPr>
        <dsp:cNvPr id="0" name=""/>
        <dsp:cNvSpPr/>
      </dsp:nvSpPr>
      <dsp:spPr>
        <a:xfrm>
          <a:off x="7074820" y="1937723"/>
          <a:ext cx="2765832" cy="1659499"/>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RSVP Movies could create a data-driven plan to captivate international viewers by utilizing these insights, guaranteeing both critical and economic success.</a:t>
          </a:r>
        </a:p>
      </dsp:txBody>
      <dsp:txXfrm>
        <a:off x="7074820" y="1937723"/>
        <a:ext cx="2765832" cy="165949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2CFC81-4890-45FD-9A4F-FCF98DDAE8F1}"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35895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CFC81-4890-45FD-9A4F-FCF98DDAE8F1}"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1342404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CFC81-4890-45FD-9A4F-FCF98DDAE8F1}"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2231658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CFC81-4890-45FD-9A4F-FCF98DDAE8F1}"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0C89A90-4DE8-4B9E-A2F2-A19AA28D2442}"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86141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CFC81-4890-45FD-9A4F-FCF98DDAE8F1}"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1940311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2CFC81-4890-45FD-9A4F-FCF98DDAE8F1}" type="datetimeFigureOut">
              <a:rPr lang="en-IN" smtClean="0"/>
              <a:t>30-12-2024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41593056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2CFC81-4890-45FD-9A4F-FCF98DDAE8F1}" type="datetimeFigureOut">
              <a:rPr lang="en-IN" smtClean="0"/>
              <a:t>30-12-2024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2910107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CFC81-4890-45FD-9A4F-FCF98DDAE8F1}"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300109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392CFC81-4890-45FD-9A4F-FCF98DDAE8F1}" type="datetimeFigureOut">
              <a:rPr lang="en-IN" smtClean="0"/>
              <a:t>30-12-2024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0C89A90-4DE8-4B9E-A2F2-A19AA28D2442}" type="slidenum">
              <a:rPr lang="en-IN" smtClean="0"/>
              <a:t>‹#›</a:t>
            </a:fld>
            <a:endParaRPr lang="en-IN"/>
          </a:p>
        </p:txBody>
      </p:sp>
    </p:spTree>
    <p:extLst>
      <p:ext uri="{BB962C8B-B14F-4D97-AF65-F5344CB8AC3E}">
        <p14:creationId xmlns:p14="http://schemas.microsoft.com/office/powerpoint/2010/main" val="164029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2CFC81-4890-45FD-9A4F-FCF98DDAE8F1}"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179718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CFC81-4890-45FD-9A4F-FCF98DDAE8F1}"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3442500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2CFC81-4890-45FD-9A4F-FCF98DDAE8F1}"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3882734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2CFC81-4890-45FD-9A4F-FCF98DDAE8F1}" type="datetimeFigureOut">
              <a:rPr lang="en-IN" smtClean="0"/>
              <a:t>30-12-2024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300917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2CFC81-4890-45FD-9A4F-FCF98DDAE8F1}" type="datetimeFigureOut">
              <a:rPr lang="en-IN" smtClean="0"/>
              <a:t>30-12-2024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53046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2CFC81-4890-45FD-9A4F-FCF98DDAE8F1}" type="datetimeFigureOut">
              <a:rPr lang="en-IN" smtClean="0"/>
              <a:t>30-12-2024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2882783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CFC81-4890-45FD-9A4F-FCF98DDAE8F1}"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170573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2CFC81-4890-45FD-9A4F-FCF98DDAE8F1}"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C89A90-4DE8-4B9E-A2F2-A19AA28D2442}" type="slidenum">
              <a:rPr lang="en-IN" smtClean="0"/>
              <a:t>‹#›</a:t>
            </a:fld>
            <a:endParaRPr lang="en-IN"/>
          </a:p>
        </p:txBody>
      </p:sp>
    </p:spTree>
    <p:extLst>
      <p:ext uri="{BB962C8B-B14F-4D97-AF65-F5344CB8AC3E}">
        <p14:creationId xmlns:p14="http://schemas.microsoft.com/office/powerpoint/2010/main" val="220993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2CFC81-4890-45FD-9A4F-FCF98DDAE8F1}" type="datetimeFigureOut">
              <a:rPr lang="en-IN" smtClean="0"/>
              <a:t>30-12-2024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0C89A90-4DE8-4B9E-A2F2-A19AA28D2442}" type="slidenum">
              <a:rPr lang="en-IN" smtClean="0"/>
              <a:t>‹#›</a:t>
            </a:fld>
            <a:endParaRPr lang="en-IN"/>
          </a:p>
        </p:txBody>
      </p:sp>
    </p:spTree>
    <p:extLst>
      <p:ext uri="{BB962C8B-B14F-4D97-AF65-F5344CB8AC3E}">
        <p14:creationId xmlns:p14="http://schemas.microsoft.com/office/powerpoint/2010/main" val="225090075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descr="Cars parked on the street&#10;&#10;Description automatically generated">
            <a:extLst>
              <a:ext uri="{FF2B5EF4-FFF2-40B4-BE49-F238E27FC236}">
                <a16:creationId xmlns:a16="http://schemas.microsoft.com/office/drawing/2014/main" id="{EC7DDC2F-8AB0-DF65-DC63-6C2321FB06DD}"/>
              </a:ext>
            </a:extLst>
          </p:cNvPr>
          <p:cNvPicPr>
            <a:picLocks noChangeAspect="1"/>
          </p:cNvPicPr>
          <p:nvPr/>
        </p:nvPicPr>
        <p:blipFill>
          <a:blip r:embed="rId2"/>
          <a:srcRect l="6612" r="20424" b="-1"/>
          <a:stretch/>
        </p:blipFill>
        <p:spPr>
          <a:xfrm>
            <a:off x="4644526" y="10"/>
            <a:ext cx="7552945" cy="6857990"/>
          </a:xfrm>
          <a:prstGeom prst="rect">
            <a:avLst/>
          </a:prstGeom>
          <a:ln>
            <a:noFill/>
          </a:ln>
          <a:effectLst/>
        </p:spPr>
      </p:pic>
      <p:pic>
        <p:nvPicPr>
          <p:cNvPr id="66" name="Picture 65">
            <a:extLst>
              <a:ext uri="{FF2B5EF4-FFF2-40B4-BE49-F238E27FC236}">
                <a16:creationId xmlns:a16="http://schemas.microsoft.com/office/drawing/2014/main" id="{595D38EC-467D-4F84-8FAA-CAFAA257D8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049"/>
          </a:xfrm>
          <a:prstGeom prst="rect">
            <a:avLst/>
          </a:prstGeom>
        </p:spPr>
      </p:pic>
      <p:sp>
        <p:nvSpPr>
          <p:cNvPr id="68" name="Rectangle 67">
            <a:extLst>
              <a:ext uri="{FF2B5EF4-FFF2-40B4-BE49-F238E27FC236}">
                <a16:creationId xmlns:a16="http://schemas.microsoft.com/office/drawing/2014/main" id="{FD3ADC95-CC75-4952-B479-8662488EA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2125DA-22DD-04AE-F47F-363431BE7108}"/>
              </a:ext>
            </a:extLst>
          </p:cNvPr>
          <p:cNvSpPr>
            <a:spLocks noGrp="1"/>
          </p:cNvSpPr>
          <p:nvPr>
            <p:ph type="ctrTitle"/>
          </p:nvPr>
        </p:nvSpPr>
        <p:spPr>
          <a:xfrm>
            <a:off x="680322" y="2063262"/>
            <a:ext cx="3739278" cy="2661138"/>
          </a:xfrm>
        </p:spPr>
        <p:txBody>
          <a:bodyPr>
            <a:normAutofit/>
          </a:bodyPr>
          <a:lstStyle/>
          <a:p>
            <a:endParaRPr lang="en-IN" sz="4600"/>
          </a:p>
          <a:p>
            <a:r>
              <a:rPr lang="en-IN" sz="4600"/>
              <a:t>RSVP MOVIES CASE STUDY</a:t>
            </a:r>
            <a:br>
              <a:rPr lang="en-IN" sz="4600"/>
            </a:br>
            <a:endParaRPr lang="en-US" sz="4600"/>
          </a:p>
        </p:txBody>
      </p:sp>
    </p:spTree>
    <p:extLst>
      <p:ext uri="{BB962C8B-B14F-4D97-AF65-F5344CB8AC3E}">
        <p14:creationId xmlns:p14="http://schemas.microsoft.com/office/powerpoint/2010/main" val="3849012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Rectangle 1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6" name="Rectangle 1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C8A6E8E-175D-73E6-BC92-5626AA55E2C7}"/>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Summary</a:t>
            </a:r>
          </a:p>
        </p:txBody>
      </p:sp>
      <p:sp>
        <p:nvSpPr>
          <p:cNvPr id="3" name="Content Placeholder 2">
            <a:extLst>
              <a:ext uri="{FF2B5EF4-FFF2-40B4-BE49-F238E27FC236}">
                <a16:creationId xmlns:a16="http://schemas.microsoft.com/office/drawing/2014/main" id="{C9ADA116-FC2D-8043-E54F-6DCA81B21964}"/>
              </a:ext>
            </a:extLst>
          </p:cNvPr>
          <p:cNvSpPr>
            <a:spLocks noGrp="1"/>
          </p:cNvSpPr>
          <p:nvPr>
            <p:ph idx="1"/>
          </p:nvPr>
        </p:nvSpPr>
        <p:spPr>
          <a:xfrm>
            <a:off x="5287995" y="661106"/>
            <a:ext cx="6257362" cy="5503101"/>
          </a:xfrm>
        </p:spPr>
        <p:txBody>
          <a:bodyPr vert="horz" lIns="91440" tIns="45720" rIns="91440" bIns="45720" rtlCol="0" anchor="ctr">
            <a:normAutofit/>
          </a:bodyPr>
          <a:lstStyle/>
          <a:p>
            <a:r>
              <a:rPr lang="en-US" sz="2000">
                <a:solidFill>
                  <a:srgbClr val="FFFFFF"/>
                </a:solidFill>
              </a:rPr>
              <a:t>One of the top production companies in India, RSVP Movies, intends to reach viewers around the world. Three years' worth of movie data have been thoroughly examined, revealing important insights and suggestions for their next project.</a:t>
            </a:r>
            <a:endParaRPr lang="en-IN" sz="2000">
              <a:solidFill>
                <a:srgbClr val="FFFFFF"/>
              </a:solidFill>
            </a:endParaRPr>
          </a:p>
        </p:txBody>
      </p:sp>
    </p:spTree>
    <p:extLst>
      <p:ext uri="{BB962C8B-B14F-4D97-AF65-F5344CB8AC3E}">
        <p14:creationId xmlns:p14="http://schemas.microsoft.com/office/powerpoint/2010/main" val="3980072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1485FFDC-0CAD-450C-A1F1-75E392CC8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9672BDB-4ABD-40E5-A8B8-F7340E3BD8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B1FA2BC7-3F19-4E1C-B3D1-19995D9F6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2FF40B5-1E36-4442-8D28-D1AA571AD2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12" name="Rectangle 11">
            <a:extLst>
              <a:ext uri="{FF2B5EF4-FFF2-40B4-BE49-F238E27FC236}">
                <a16:creationId xmlns:a16="http://schemas.microsoft.com/office/drawing/2014/main" id="{73C09592-2DB2-47C0-A5CB-BD39288D1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C63EF86-1051-4525-2DBA-CD9D4C9B180A}"/>
              </a:ext>
            </a:extLst>
          </p:cNvPr>
          <p:cNvSpPr>
            <a:spLocks noGrp="1"/>
          </p:cNvSpPr>
          <p:nvPr>
            <p:ph type="title"/>
          </p:nvPr>
        </p:nvSpPr>
        <p:spPr>
          <a:xfrm>
            <a:off x="680321" y="2063262"/>
            <a:ext cx="3739279" cy="2661052"/>
          </a:xfrm>
        </p:spPr>
        <p:txBody>
          <a:bodyPr>
            <a:normAutofit/>
          </a:bodyPr>
          <a:lstStyle/>
          <a:p>
            <a:pPr algn="r"/>
            <a:r>
              <a:rPr lang="en-US" sz="4400"/>
              <a:t>Insights</a:t>
            </a:r>
            <a:endParaRPr lang="en-IN" sz="4400"/>
          </a:p>
        </p:txBody>
      </p:sp>
      <p:graphicFrame>
        <p:nvGraphicFramePr>
          <p:cNvPr id="4" name="Content Placeholder 3">
            <a:extLst>
              <a:ext uri="{FF2B5EF4-FFF2-40B4-BE49-F238E27FC236}">
                <a16:creationId xmlns:a16="http://schemas.microsoft.com/office/drawing/2014/main" id="{E9B3B06C-03DB-98BB-5478-1E09DFB3698B}"/>
              </a:ext>
            </a:extLst>
          </p:cNvPr>
          <p:cNvGraphicFramePr>
            <a:graphicFrameLocks noGrp="1"/>
          </p:cNvGraphicFramePr>
          <p:nvPr>
            <p:ph idx="1"/>
            <p:extLst>
              <p:ext uri="{D42A27DB-BD31-4B8C-83A1-F6EECF244321}">
                <p14:modId xmlns:p14="http://schemas.microsoft.com/office/powerpoint/2010/main" val="3512202016"/>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019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C7F07-463D-1A71-0A0E-67D577AC00BD}"/>
              </a:ext>
            </a:extLst>
          </p:cNvPr>
          <p:cNvSpPr>
            <a:spLocks noGrp="1"/>
          </p:cNvSpPr>
          <p:nvPr>
            <p:ph type="title"/>
          </p:nvPr>
        </p:nvSpPr>
        <p:spPr>
          <a:xfrm>
            <a:off x="680321" y="753228"/>
            <a:ext cx="9613861" cy="1080938"/>
          </a:xfrm>
        </p:spPr>
        <p:txBody>
          <a:bodyPr>
            <a:normAutofit/>
          </a:bodyPr>
          <a:lstStyle/>
          <a:p>
            <a:r>
              <a:rPr lang="en-US"/>
              <a:t>Recommendations</a:t>
            </a:r>
            <a:endParaRPr lang="en-IN"/>
          </a:p>
        </p:txBody>
      </p:sp>
      <p:graphicFrame>
        <p:nvGraphicFramePr>
          <p:cNvPr id="67" name="Content Placeholder 44">
            <a:extLst>
              <a:ext uri="{FF2B5EF4-FFF2-40B4-BE49-F238E27FC236}">
                <a16:creationId xmlns:a16="http://schemas.microsoft.com/office/drawing/2014/main" id="{AFA7A6F5-B8C1-9BC2-0978-45A995E09E0A}"/>
              </a:ext>
            </a:extLst>
          </p:cNvPr>
          <p:cNvGraphicFramePr>
            <a:graphicFrameLocks noGrp="1"/>
          </p:cNvGraphicFramePr>
          <p:nvPr>
            <p:ph idx="1"/>
            <p:extLst>
              <p:ext uri="{D42A27DB-BD31-4B8C-83A1-F6EECF244321}">
                <p14:modId xmlns:p14="http://schemas.microsoft.com/office/powerpoint/2010/main" val="1816453672"/>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07847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6696ACA7-979D-41D9-BF1A-EBA736D5D4F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A0051B56-4D65-41CF-B6E4-923A8DA254EE}">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Berlin</Template>
  <TotalTime>108</TotalTime>
  <Words>273</Words>
  <Application>Microsoft Office PowerPoint</Application>
  <PresentationFormat>Widescreen</PresentationFormat>
  <Paragraphs>15</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Berlin</vt:lpstr>
      <vt:lpstr> RSVP MOVIES CASE STUDY </vt:lpstr>
      <vt:lpstr>Summary</vt:lpstr>
      <vt:lpstr>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Star Karthik</dc:creator>
  <cp:lastModifiedBy>Star Karthik</cp:lastModifiedBy>
  <cp:revision>50</cp:revision>
  <dcterms:created xsi:type="dcterms:W3CDTF">2024-12-30T18:35:32Z</dcterms:created>
  <dcterms:modified xsi:type="dcterms:W3CDTF">2024-12-30T20:57:59Z</dcterms:modified>
</cp:coreProperties>
</file>