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3C4B385-5AD1-4E9D-8F53-D257B52660D2}" type="datetimeFigureOut">
              <a:rPr lang="en-IN" smtClean="0"/>
              <a:t>26-09-2025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D6E20CE-2866-4EF1-BDBA-1F9BB6ACA42D}" type="slidenum">
              <a:rPr lang="en-IN" smtClean="0"/>
              <a:t>‹#›</a:t>
            </a:fld>
            <a:endParaRPr lang="en-IN"/>
          </a:p>
        </p:txBody>
      </p:sp>
    </p:spTree>
    <p:extLst>
      <p:ext uri="{BB962C8B-B14F-4D97-AF65-F5344CB8AC3E}">
        <p14:creationId xmlns:p14="http://schemas.microsoft.com/office/powerpoint/2010/main" val="283138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4B385-5AD1-4E9D-8F53-D257B52660D2}" type="datetimeFigureOut">
              <a:rPr lang="en-IN" smtClean="0"/>
              <a:t>26-09-2025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6E20CE-2866-4EF1-BDBA-1F9BB6ACA42D}" type="slidenum">
              <a:rPr lang="en-IN" smtClean="0"/>
              <a:t>‹#›</a:t>
            </a:fld>
            <a:endParaRPr lang="en-IN"/>
          </a:p>
        </p:txBody>
      </p:sp>
    </p:spTree>
    <p:extLst>
      <p:ext uri="{BB962C8B-B14F-4D97-AF65-F5344CB8AC3E}">
        <p14:creationId xmlns:p14="http://schemas.microsoft.com/office/powerpoint/2010/main" val="404178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3C4B385-5AD1-4E9D-8F53-D257B52660D2}" type="datetimeFigureOut">
              <a:rPr lang="en-IN" smtClean="0"/>
              <a:t>26-09-2025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D6E20CE-2866-4EF1-BDBA-1F9BB6ACA42D}" type="slidenum">
              <a:rPr lang="en-IN" smtClean="0"/>
              <a:t>‹#›</a:t>
            </a:fld>
            <a:endParaRPr lang="en-IN"/>
          </a:p>
        </p:txBody>
      </p:sp>
    </p:spTree>
    <p:extLst>
      <p:ext uri="{BB962C8B-B14F-4D97-AF65-F5344CB8AC3E}">
        <p14:creationId xmlns:p14="http://schemas.microsoft.com/office/powerpoint/2010/main" val="404767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C4B385-5AD1-4E9D-8F53-D257B52660D2}" type="datetimeFigureOut">
              <a:rPr lang="en-IN" smtClean="0"/>
              <a:t>26-09-2025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D6E20CE-2866-4EF1-BDBA-1F9BB6ACA42D}" type="slidenum">
              <a:rPr lang="en-IN" smtClean="0"/>
              <a:t>‹#›</a:t>
            </a:fld>
            <a:endParaRPr lang="en-IN"/>
          </a:p>
        </p:txBody>
      </p:sp>
    </p:spTree>
    <p:extLst>
      <p:ext uri="{BB962C8B-B14F-4D97-AF65-F5344CB8AC3E}">
        <p14:creationId xmlns:p14="http://schemas.microsoft.com/office/powerpoint/2010/main" val="178816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3C4B385-5AD1-4E9D-8F53-D257B52660D2}" type="datetimeFigureOut">
              <a:rPr lang="en-IN" smtClean="0"/>
              <a:t>26-09-2025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D6E20CE-2866-4EF1-BDBA-1F9BB6ACA42D}" type="slidenum">
              <a:rPr lang="en-IN" smtClean="0"/>
              <a:t>‹#›</a:t>
            </a:fld>
            <a:endParaRPr lang="en-IN"/>
          </a:p>
        </p:txBody>
      </p:sp>
    </p:spTree>
    <p:extLst>
      <p:ext uri="{BB962C8B-B14F-4D97-AF65-F5344CB8AC3E}">
        <p14:creationId xmlns:p14="http://schemas.microsoft.com/office/powerpoint/2010/main" val="279789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C4B385-5AD1-4E9D-8F53-D257B52660D2}" type="datetimeFigureOut">
              <a:rPr lang="en-IN" smtClean="0"/>
              <a:t>26-09-2025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6E20CE-2866-4EF1-BDBA-1F9BB6ACA42D}" type="slidenum">
              <a:rPr lang="en-IN" smtClean="0"/>
              <a:t>‹#›</a:t>
            </a:fld>
            <a:endParaRPr lang="en-IN"/>
          </a:p>
        </p:txBody>
      </p:sp>
    </p:spTree>
    <p:extLst>
      <p:ext uri="{BB962C8B-B14F-4D97-AF65-F5344CB8AC3E}">
        <p14:creationId xmlns:p14="http://schemas.microsoft.com/office/powerpoint/2010/main" val="418288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C4B385-5AD1-4E9D-8F53-D257B52660D2}" type="datetimeFigureOut">
              <a:rPr lang="en-IN" smtClean="0"/>
              <a:t>26-09-2025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6E20CE-2866-4EF1-BDBA-1F9BB6ACA42D}" type="slidenum">
              <a:rPr lang="en-IN" smtClean="0"/>
              <a:t>‹#›</a:t>
            </a:fld>
            <a:endParaRPr lang="en-IN"/>
          </a:p>
        </p:txBody>
      </p:sp>
    </p:spTree>
    <p:extLst>
      <p:ext uri="{BB962C8B-B14F-4D97-AF65-F5344CB8AC3E}">
        <p14:creationId xmlns:p14="http://schemas.microsoft.com/office/powerpoint/2010/main" val="593432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C4B385-5AD1-4E9D-8F53-D257B52660D2}" type="datetimeFigureOut">
              <a:rPr lang="en-IN" smtClean="0"/>
              <a:t>26-09-2025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6E20CE-2866-4EF1-BDBA-1F9BB6ACA42D}" type="slidenum">
              <a:rPr lang="en-IN" smtClean="0"/>
              <a:t>‹#›</a:t>
            </a:fld>
            <a:endParaRPr lang="en-IN"/>
          </a:p>
        </p:txBody>
      </p:sp>
    </p:spTree>
    <p:extLst>
      <p:ext uri="{BB962C8B-B14F-4D97-AF65-F5344CB8AC3E}">
        <p14:creationId xmlns:p14="http://schemas.microsoft.com/office/powerpoint/2010/main" val="1383430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C4B385-5AD1-4E9D-8F53-D257B52660D2}" type="datetimeFigureOut">
              <a:rPr lang="en-IN" smtClean="0"/>
              <a:t>26-09-2025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6E20CE-2866-4EF1-BDBA-1F9BB6ACA42D}" type="slidenum">
              <a:rPr lang="en-IN" smtClean="0"/>
              <a:t>‹#›</a:t>
            </a:fld>
            <a:endParaRPr lang="en-IN"/>
          </a:p>
        </p:txBody>
      </p:sp>
    </p:spTree>
    <p:extLst>
      <p:ext uri="{BB962C8B-B14F-4D97-AF65-F5344CB8AC3E}">
        <p14:creationId xmlns:p14="http://schemas.microsoft.com/office/powerpoint/2010/main" val="373041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3C4B385-5AD1-4E9D-8F53-D257B52660D2}" type="datetimeFigureOut">
              <a:rPr lang="en-IN" smtClean="0"/>
              <a:t>26-09-2025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D6E20CE-2866-4EF1-BDBA-1F9BB6ACA42D}" type="slidenum">
              <a:rPr lang="en-IN" smtClean="0"/>
              <a:t>‹#›</a:t>
            </a:fld>
            <a:endParaRPr lang="en-IN"/>
          </a:p>
        </p:txBody>
      </p:sp>
    </p:spTree>
    <p:extLst>
      <p:ext uri="{BB962C8B-B14F-4D97-AF65-F5344CB8AC3E}">
        <p14:creationId xmlns:p14="http://schemas.microsoft.com/office/powerpoint/2010/main" val="267343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C4B385-5AD1-4E9D-8F53-D257B52660D2}" type="datetimeFigureOut">
              <a:rPr lang="en-IN" smtClean="0"/>
              <a:t>26-09-2025</a:t>
            </a:fld>
            <a:endParaRPr lang="en-IN"/>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2D6E20CE-2866-4EF1-BDBA-1F9BB6ACA42D}" type="slidenum">
              <a:rPr lang="en-IN" smtClean="0"/>
              <a:t>‹#›</a:t>
            </a:fld>
            <a:endParaRPr lang="en-IN"/>
          </a:p>
        </p:txBody>
      </p:sp>
    </p:spTree>
    <p:extLst>
      <p:ext uri="{BB962C8B-B14F-4D97-AF65-F5344CB8AC3E}">
        <p14:creationId xmlns:p14="http://schemas.microsoft.com/office/powerpoint/2010/main" val="63685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3C4B385-5AD1-4E9D-8F53-D257B52660D2}" type="datetimeFigureOut">
              <a:rPr lang="en-IN" smtClean="0"/>
              <a:t>26-09-2025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D6E20CE-2866-4EF1-BDBA-1F9BB6ACA42D}"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14400740"/>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5F9F-F9FC-CD98-CAB9-A58D9A037094}"/>
              </a:ext>
            </a:extLst>
          </p:cNvPr>
          <p:cNvSpPr>
            <a:spLocks noGrp="1"/>
          </p:cNvSpPr>
          <p:nvPr>
            <p:ph type="ctrTitle"/>
          </p:nvPr>
        </p:nvSpPr>
        <p:spPr/>
        <p:txBody>
          <a:bodyPr/>
          <a:lstStyle/>
          <a:p>
            <a:r>
              <a:rPr lang="en-US" dirty="0"/>
              <a:t> </a:t>
            </a:r>
            <a:r>
              <a:rPr lang="en-US" dirty="0">
                <a:latin typeface="Arial Black" panose="020B0A04020102020204" pitchFamily="34" charset="0"/>
              </a:rPr>
              <a:t>Safe Driver prediction</a:t>
            </a:r>
            <a:endParaRPr lang="en-IN" dirty="0">
              <a:latin typeface="Arial Black" panose="020B0A04020102020204" pitchFamily="34" charset="0"/>
            </a:endParaRPr>
          </a:p>
        </p:txBody>
      </p:sp>
    </p:spTree>
    <p:extLst>
      <p:ext uri="{BB962C8B-B14F-4D97-AF65-F5344CB8AC3E}">
        <p14:creationId xmlns:p14="http://schemas.microsoft.com/office/powerpoint/2010/main" val="3626469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F9BC-9043-4D67-BC97-768F7E9C65F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 and Future Work</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B94E62D-1662-2E6B-7E27-6543D60A8D2B}"/>
              </a:ext>
            </a:extLst>
          </p:cNvPr>
          <p:cNvSpPr>
            <a:spLocks noGrp="1"/>
          </p:cNvSpPr>
          <p:nvPr>
            <p:ph idx="1"/>
          </p:nvPr>
        </p:nvSpPr>
        <p:spPr/>
        <p:txBody>
          <a:bodyPr>
            <a:normAutofit fontScale="92500" lnSpcReduction="10000"/>
          </a:bodyPr>
          <a:lstStyle/>
          <a:p>
            <a:pPr marL="0" indent="0" algn="l" rtl="0" eaLnBrk="1" latinLnBrk="0" hangingPunct="1">
              <a:spcBef>
                <a:spcPts val="0"/>
              </a:spcBef>
              <a:spcAft>
                <a:spcPts val="0"/>
              </a:spcAft>
              <a:buNone/>
            </a:pPr>
            <a:r>
              <a:rPr lang="en-IN" sz="1800" b="1" kern="1200" dirty="0">
                <a:solidFill>
                  <a:srgbClr val="000000"/>
                </a:solidFill>
                <a:effectLst/>
                <a:latin typeface="Arial" panose="020B0604020202020204" pitchFamily="34" charset="0"/>
                <a:cs typeface="Arial" panose="020B0604020202020204" pitchFamily="34" charset="0"/>
              </a:rPr>
              <a:t>Conclusion:</a:t>
            </a:r>
            <a:endParaRPr lang="en-IN" b="1"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The Logistic Regression model achieved the highest accuracy of 71.0%, with perfect precision (1.0) and recall (100%) for predicting positive class (claim initiation).</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However, it has low specificity (0.0), indicating it failed to predict any true </a:t>
            </a:r>
            <a:r>
              <a:rPr lang="en-IN" sz="1800" kern="1200" dirty="0" err="1">
                <a:solidFill>
                  <a:srgbClr val="000000"/>
                </a:solidFill>
                <a:effectLst/>
                <a:latin typeface="Arial" panose="020B0604020202020204" pitchFamily="34" charset="0"/>
                <a:cs typeface="Arial" panose="020B0604020202020204" pitchFamily="34" charset="0"/>
              </a:rPr>
              <a:t>negatives.The</a:t>
            </a:r>
            <a:r>
              <a:rPr lang="en-IN" sz="1800" kern="1200" dirty="0">
                <a:solidFill>
                  <a:srgbClr val="000000"/>
                </a:solidFill>
                <a:effectLst/>
                <a:latin typeface="Arial" panose="020B0604020202020204" pitchFamily="34" charset="0"/>
                <a:cs typeface="Arial" panose="020B0604020202020204" pitchFamily="34" charset="0"/>
              </a:rPr>
              <a:t> Decision Tree Classifier had an accuracy of 57.6%, with better recall (68.8%) than precision (70.7%). </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It performed relatively better than the Logistic Regression in terms of specificity (30.0%).The model with hyperparameter tuning for the Decision Tree Classifier slightly improved accuracy to 70.4% and achieved good recall (98.5%) while maintaining a reasonable precision (71.0%).</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The Extra Tree Classifier achieved 69.5% accuracy, with high recall (96.2%) and decent precision (71.1%).</a:t>
            </a:r>
          </a:p>
          <a:p>
            <a:pPr marL="0" indent="0" algn="l" rtl="0" eaLnBrk="1" latinLnBrk="0" hangingPunct="1">
              <a:spcBef>
                <a:spcPts val="0"/>
              </a:spcBef>
              <a:spcAft>
                <a:spcPts val="0"/>
              </a:spcAft>
              <a:buNone/>
            </a:pPr>
            <a:endParaRPr lang="en-IN" dirty="0">
              <a:effectLst/>
              <a:latin typeface="Arial" panose="020B0604020202020204" pitchFamily="34" charset="0"/>
              <a:cs typeface="Arial" panose="020B0604020202020204" pitchFamily="34" charset="0"/>
            </a:endParaRPr>
          </a:p>
          <a:p>
            <a:pPr marL="0" indent="0" algn="l" rtl="0" eaLnBrk="1" latinLnBrk="0" hangingPunct="1">
              <a:spcBef>
                <a:spcPts val="0"/>
              </a:spcBef>
              <a:spcAft>
                <a:spcPts val="0"/>
              </a:spcAft>
              <a:buNone/>
            </a:pPr>
            <a:r>
              <a:rPr lang="en-IN" sz="1800" b="1" kern="1200" dirty="0">
                <a:solidFill>
                  <a:srgbClr val="000000"/>
                </a:solidFill>
                <a:effectLst/>
                <a:latin typeface="Arial" panose="020B0604020202020204" pitchFamily="34" charset="0"/>
                <a:cs typeface="Arial" panose="020B0604020202020204" pitchFamily="34" charset="0"/>
              </a:rPr>
              <a:t>Future Work:</a:t>
            </a:r>
            <a:endParaRPr lang="en-IN" b="1"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       Investigate the class imbalance issue</a:t>
            </a:r>
          </a:p>
          <a:p>
            <a:pPr marL="324000" lvl="1">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       Feature Engineering</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       Ensemble Methods</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       Cross-Validation</a:t>
            </a:r>
            <a:endParaRPr lang="en-IN"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995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C803-F91D-AE75-1C65-7DCC64004848}"/>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Agenda</a:t>
            </a:r>
            <a:br>
              <a:rPr lang="en-US" dirty="0"/>
            </a:br>
            <a:endParaRPr lang="en-IN" dirty="0"/>
          </a:p>
        </p:txBody>
      </p:sp>
      <p:sp>
        <p:nvSpPr>
          <p:cNvPr id="3" name="Content Placeholder 2">
            <a:extLst>
              <a:ext uri="{FF2B5EF4-FFF2-40B4-BE49-F238E27FC236}">
                <a16:creationId xmlns:a16="http://schemas.microsoft.com/office/drawing/2014/main" id="{3FB6FAFF-7E4D-9E49-DBE1-93B93287BAC8}"/>
              </a:ext>
            </a:extLst>
          </p:cNvPr>
          <p:cNvSpPr>
            <a:spLocks noGrp="1"/>
          </p:cNvSpPr>
          <p:nvPr>
            <p:ph idx="1"/>
          </p:nvPr>
        </p:nvSpPr>
        <p:spPr>
          <a:xfrm>
            <a:off x="581192" y="2157136"/>
            <a:ext cx="9603275" cy="4265461"/>
          </a:xfrm>
        </p:spPr>
        <p:txBody>
          <a:bodyPr>
            <a:noAutofit/>
          </a:bodyPr>
          <a:lstStyle/>
          <a:p>
            <a:pPr>
              <a:lnSpc>
                <a:spcPct val="200000"/>
              </a:lnSpc>
            </a:pPr>
            <a:r>
              <a:rPr lang="en-US" altLang="en-US" sz="1400" dirty="0">
                <a:latin typeface="Arial" panose="020B0604020202020204" pitchFamily="34" charset="0"/>
                <a:cs typeface="Arial" panose="020B0604020202020204" pitchFamily="34" charset="0"/>
              </a:rPr>
              <a:t>Problem Statement</a:t>
            </a:r>
            <a:r>
              <a:rPr lang="en-US" sz="1400" dirty="0">
                <a:latin typeface="Arial" panose="020B0604020202020204" pitchFamily="34" charset="0"/>
                <a:cs typeface="Arial" panose="020B0604020202020204" pitchFamily="34" charset="0"/>
              </a:rPr>
              <a:t>	  03                    </a:t>
            </a:r>
          </a:p>
          <a:p>
            <a:pPr>
              <a:lnSpc>
                <a:spcPct val="200000"/>
              </a:lnSpc>
            </a:pPr>
            <a:r>
              <a:rPr lang="en-US" sz="1400" kern="0" dirty="0">
                <a:solidFill>
                  <a:srgbClr val="000000"/>
                </a:solidFill>
                <a:latin typeface="Arial" panose="020B0604020202020204" pitchFamily="34" charset="0"/>
                <a:cs typeface="Arial" panose="020B0604020202020204" pitchFamily="34" charset="0"/>
              </a:rPr>
              <a:t>Data Mining - 01</a:t>
            </a:r>
            <a:r>
              <a:rPr lang="en-US" sz="1400" dirty="0">
                <a:latin typeface="Arial" panose="020B0604020202020204" pitchFamily="34" charset="0"/>
                <a:cs typeface="Arial" panose="020B0604020202020204" pitchFamily="34" charset="0"/>
              </a:rPr>
              <a:t>       04 </a:t>
            </a:r>
          </a:p>
          <a:p>
            <a:pPr>
              <a:lnSpc>
                <a:spcPct val="200000"/>
              </a:lnSpc>
            </a:pPr>
            <a:r>
              <a:rPr lang="en-US" sz="1400" kern="0" dirty="0">
                <a:solidFill>
                  <a:srgbClr val="000000"/>
                </a:solidFill>
                <a:latin typeface="Arial" panose="020B0604020202020204" pitchFamily="34" charset="0"/>
                <a:cs typeface="Arial" panose="020B0604020202020204" pitchFamily="34" charset="0"/>
              </a:rPr>
              <a:t>Data Mining - 02 </a:t>
            </a:r>
            <a:r>
              <a:rPr lang="en-US" sz="1400" dirty="0">
                <a:latin typeface="Arial" panose="020B0604020202020204" pitchFamily="34" charset="0"/>
                <a:cs typeface="Arial" panose="020B0604020202020204" pitchFamily="34" charset="0"/>
              </a:rPr>
              <a:t>	 05</a:t>
            </a:r>
          </a:p>
          <a:p>
            <a:pPr>
              <a:lnSpc>
                <a:spcPct val="200000"/>
              </a:lnSpc>
            </a:pPr>
            <a:r>
              <a:rPr lang="en-US" altLang="en-US" sz="1400" dirty="0">
                <a:latin typeface="Arial" panose="020B0604020202020204" pitchFamily="34" charset="0"/>
                <a:cs typeface="Arial" panose="020B0604020202020204" pitchFamily="34" charset="0"/>
              </a:rPr>
              <a:t>Exploratory Data Analysis (EDA)	</a:t>
            </a:r>
            <a:r>
              <a:rPr lang="en-US" sz="1400" dirty="0">
                <a:latin typeface="Arial" panose="020B0604020202020204" pitchFamily="34" charset="0"/>
                <a:cs typeface="Arial" panose="020B0604020202020204" pitchFamily="34" charset="0"/>
              </a:rPr>
              <a:t>06</a:t>
            </a:r>
          </a:p>
          <a:p>
            <a:pPr>
              <a:lnSpc>
                <a:spcPct val="200000"/>
              </a:lnSpc>
            </a:pPr>
            <a:r>
              <a:rPr lang="en-US" altLang="en-US" sz="1400" dirty="0">
                <a:latin typeface="Arial" panose="020B0604020202020204" pitchFamily="34" charset="0"/>
                <a:cs typeface="Arial" panose="020B0604020202020204" pitchFamily="34" charset="0"/>
              </a:rPr>
              <a:t>Data Visualization 	07</a:t>
            </a:r>
            <a:endParaRPr lang="en-US" sz="1400" dirty="0">
              <a:latin typeface="Arial" panose="020B0604020202020204" pitchFamily="34" charset="0"/>
              <a:cs typeface="Arial" panose="020B0604020202020204" pitchFamily="34" charset="0"/>
            </a:endParaRPr>
          </a:p>
          <a:p>
            <a:pPr>
              <a:lnSpc>
                <a:spcPct val="200000"/>
              </a:lnSpc>
            </a:pPr>
            <a:r>
              <a:rPr lang="en-US" altLang="en-US" sz="1400" dirty="0">
                <a:latin typeface="Arial" panose="020B0604020202020204" pitchFamily="34" charset="0"/>
                <a:cs typeface="Arial" panose="020B0604020202020204" pitchFamily="34" charset="0"/>
              </a:rPr>
              <a:t>Algorithms Used 	08</a:t>
            </a:r>
          </a:p>
          <a:p>
            <a:pPr>
              <a:lnSpc>
                <a:spcPct val="200000"/>
              </a:lnSpc>
            </a:pPr>
            <a:r>
              <a:rPr lang="en-US" altLang="en-US" sz="1400" dirty="0">
                <a:latin typeface="Arial" panose="020B0604020202020204" pitchFamily="34" charset="0"/>
                <a:cs typeface="Arial" panose="020B0604020202020204" pitchFamily="34" charset="0"/>
              </a:rPr>
              <a:t>Analysis of Results	09</a:t>
            </a:r>
          </a:p>
          <a:p>
            <a:pPr>
              <a:lnSpc>
                <a:spcPct val="200000"/>
              </a:lnSpc>
            </a:pPr>
            <a:r>
              <a:rPr lang="en-US" altLang="en-US" sz="1400" dirty="0">
                <a:latin typeface="Arial" panose="020B0604020202020204" pitchFamily="34" charset="0"/>
                <a:cs typeface="Arial" panose="020B0604020202020204" pitchFamily="34" charset="0"/>
              </a:rPr>
              <a:t>Conclusion &amp; Future Work 10</a:t>
            </a:r>
          </a:p>
          <a:p>
            <a:pPr marL="0" indent="0">
              <a:lnSpc>
                <a:spcPct val="200000"/>
              </a:lnSpc>
              <a:buNone/>
            </a:pPr>
            <a:r>
              <a:rPr lang="en-US" altLang="en-US" sz="1400" dirty="0"/>
              <a:t> 	</a:t>
            </a:r>
            <a:endParaRPr lang="en-US" sz="1400" dirty="0">
              <a:latin typeface="+mj-lt"/>
            </a:endParaRPr>
          </a:p>
          <a:p>
            <a:endParaRPr lang="en-IN" sz="1400" dirty="0"/>
          </a:p>
        </p:txBody>
      </p:sp>
    </p:spTree>
    <p:extLst>
      <p:ext uri="{BB962C8B-B14F-4D97-AF65-F5344CB8AC3E}">
        <p14:creationId xmlns:p14="http://schemas.microsoft.com/office/powerpoint/2010/main" val="243665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36FD-F657-3B42-7C1A-E5E9BDC3C2F9}"/>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Problem Statement</a:t>
            </a:r>
            <a:br>
              <a:rPr lang="en-US" dirty="0"/>
            </a:br>
            <a:endParaRPr lang="en-IN" dirty="0"/>
          </a:p>
        </p:txBody>
      </p:sp>
      <p:sp>
        <p:nvSpPr>
          <p:cNvPr id="3" name="Content Placeholder 2">
            <a:extLst>
              <a:ext uri="{FF2B5EF4-FFF2-40B4-BE49-F238E27FC236}">
                <a16:creationId xmlns:a16="http://schemas.microsoft.com/office/drawing/2014/main" id="{8A000C19-0D1F-1DAE-3295-5FD44B73D1AF}"/>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Predictive Model Development: The primary goal is to develop a predictive model using machine learning algorithms to estimate the probability of a driver initiating an auto insurance claim in the upcoming year. This involves leveraging historical data on drivers' characteristics, driving behavior, and previous claim history.</a:t>
            </a:r>
          </a:p>
          <a:p>
            <a:endParaRPr lang="en-US"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Feature Identification and Selection: The model should identify and select relevant features from the dataset that are likely to have an impact on claim initiation. Features like "</a:t>
            </a:r>
            <a:r>
              <a:rPr lang="en-US" sz="1800" dirty="0" err="1">
                <a:latin typeface="Arial" panose="020B0604020202020204" pitchFamily="34" charset="0"/>
                <a:cs typeface="Arial" panose="020B0604020202020204" pitchFamily="34" charset="0"/>
              </a:rPr>
              <a:t>EngineHP</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credit_history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Years_Experience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Miles_driven_annually</a:t>
            </a:r>
            <a:r>
              <a:rPr lang="en-US" sz="1800" dirty="0">
                <a:latin typeface="Arial" panose="020B0604020202020204" pitchFamily="34" charset="0"/>
                <a:cs typeface="Arial" panose="020B0604020202020204" pitchFamily="34" charset="0"/>
              </a:rPr>
              <a:t>," and others can provide valuable insights into a driver's risk profile.</a:t>
            </a:r>
          </a:p>
          <a:p>
            <a:endParaRPr lang="en-US"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latin typeface="Arial" panose="020B0604020202020204" pitchFamily="34" charset="0"/>
                <a:cs typeface="Arial" panose="020B0604020202020204" pitchFamily="34" charset="0"/>
              </a:rPr>
              <a:t>Data Analysis and Pattern Recognition: Utilizing exploratory data analysis techniques, the model should identify patterns and correlations between the selected features and the target variable (claim initiation). Understanding these relationships will enable the model to learn from historical data and make accurate predictions.</a:t>
            </a:r>
            <a:endParaRPr lang="en-IN" sz="18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537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A5AC2-6618-9225-3D12-2E257B850076}"/>
              </a:ext>
            </a:extLst>
          </p:cNvPr>
          <p:cNvSpPr>
            <a:spLocks noGrp="1"/>
          </p:cNvSpPr>
          <p:nvPr>
            <p:ph type="title"/>
          </p:nvPr>
        </p:nvSpPr>
        <p:spPr/>
        <p:txBody>
          <a:bodyPr/>
          <a:lstStyle/>
          <a:p>
            <a:r>
              <a:rPr lang="en-IN" sz="1800" b="1" kern="1200" dirty="0">
                <a:effectLst/>
                <a:latin typeface="Arial" panose="020B0604020202020204" pitchFamily="34" charset="0"/>
                <a:ea typeface="+mn-ea"/>
                <a:cs typeface="Arial" panose="020B0604020202020204" pitchFamily="34" charset="0"/>
              </a:rPr>
              <a:t>Data Mining - 01</a:t>
            </a:r>
            <a:br>
              <a:rPr lang="en-IN" b="1" dirty="0">
                <a:effectLst/>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3FCB74A-3358-F964-AD6B-D35343B4711F}"/>
              </a:ext>
            </a:extLst>
          </p:cNvPr>
          <p:cNvSpPr>
            <a:spLocks noGrp="1"/>
          </p:cNvSpPr>
          <p:nvPr>
            <p:ph idx="1"/>
          </p:nvPr>
        </p:nvSpPr>
        <p:spPr/>
        <p:txBody>
          <a:bodyPr/>
          <a:lstStyle/>
          <a:p>
            <a:pPr marL="0" algn="l" rtl="0" eaLnBrk="1" latinLnBrk="0" hangingPunct="1">
              <a:spcBef>
                <a:spcPts val="0"/>
              </a:spcBef>
              <a:spcAft>
                <a:spcPts val="0"/>
              </a:spcAft>
            </a:pPr>
            <a:r>
              <a:rPr lang="en-IN" dirty="0">
                <a:solidFill>
                  <a:schemeClr val="tx1"/>
                </a:solidFill>
                <a:effectLst/>
                <a:latin typeface="Arial" panose="020B0604020202020204" pitchFamily="34" charset="0"/>
                <a:cs typeface="Arial" panose="020B0604020202020204" pitchFamily="34" charset="0"/>
              </a:rPr>
              <a:t>Importing necessary libraries</a:t>
            </a:r>
          </a:p>
          <a:p>
            <a:pPr marL="0">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Reading the datasets</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Checking for Duplicate Values, Null values and Unique values.</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Display the 'purpose' variable by sub-variable count</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Use </a:t>
            </a:r>
            <a:r>
              <a:rPr lang="en-US" sz="1800" kern="1200" dirty="0" err="1">
                <a:solidFill>
                  <a:srgbClr val="000000"/>
                </a:solidFill>
                <a:effectLst/>
                <a:latin typeface="Arial" panose="020B0604020202020204" pitchFamily="34" charset="0"/>
                <a:cs typeface="Arial" panose="020B0604020202020204" pitchFamily="34" charset="0"/>
              </a:rPr>
              <a:t>LabelEncoder</a:t>
            </a:r>
            <a:r>
              <a:rPr lang="en-US" sz="1800" kern="1200" dirty="0">
                <a:solidFill>
                  <a:srgbClr val="000000"/>
                </a:solidFill>
                <a:effectLst/>
                <a:latin typeface="Arial" panose="020B0604020202020204" pitchFamily="34" charset="0"/>
                <a:cs typeface="Arial" panose="020B0604020202020204" pitchFamily="34" charset="0"/>
              </a:rPr>
              <a:t> to handle categorical data</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Using imputing techniques like KNN Imputer </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Identifying the independent and target variables</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splitting the dataset into train and test </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Identify variable which are suppose to normalize the values and feature scaling</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To build the '</a:t>
            </a:r>
            <a:r>
              <a:rPr lang="en-US" sz="1800" kern="1200" dirty="0" err="1">
                <a:solidFill>
                  <a:srgbClr val="000000"/>
                </a:solidFill>
                <a:effectLst/>
                <a:latin typeface="Arial" panose="020B0604020202020204" pitchFamily="34" charset="0"/>
                <a:cs typeface="Arial" panose="020B0604020202020204" pitchFamily="34" charset="0"/>
              </a:rPr>
              <a:t>safedriverprediction</a:t>
            </a:r>
            <a:r>
              <a:rPr lang="en-US" sz="1800" kern="1200" dirty="0">
                <a:solidFill>
                  <a:srgbClr val="000000"/>
                </a:solidFill>
                <a:effectLst/>
                <a:latin typeface="Arial" panose="020B0604020202020204" pitchFamily="34" charset="0"/>
                <a:cs typeface="Arial" panose="020B0604020202020204" pitchFamily="34" charset="0"/>
              </a:rPr>
              <a:t>' model with random sampling</a:t>
            </a:r>
            <a:endParaRPr lang="en-IN"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9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E9FC-1046-6844-BC11-A7DD922C3505}"/>
              </a:ext>
            </a:extLst>
          </p:cNvPr>
          <p:cNvSpPr>
            <a:spLocks noGrp="1"/>
          </p:cNvSpPr>
          <p:nvPr>
            <p:ph type="title"/>
          </p:nvPr>
        </p:nvSpPr>
        <p:spPr/>
        <p:txBody>
          <a:bodyPr/>
          <a:lstStyle/>
          <a:p>
            <a:r>
              <a:rPr lang="en-IN" sz="1800" b="1" kern="1200" dirty="0">
                <a:effectLst/>
                <a:latin typeface="Arial" panose="020B0604020202020204" pitchFamily="34" charset="0"/>
                <a:ea typeface="+mn-ea"/>
                <a:cs typeface="Arial" panose="020B0604020202020204" pitchFamily="34" charset="0"/>
              </a:rPr>
              <a:t>Data Mining - 02</a:t>
            </a:r>
            <a:br>
              <a:rPr lang="en-IN" b="1" dirty="0">
                <a:effectLst/>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F52967C-32B6-AA80-E3D7-DBAD3186DF4D}"/>
              </a:ext>
            </a:extLst>
          </p:cNvPr>
          <p:cNvSpPr>
            <a:spLocks noGrp="1"/>
          </p:cNvSpPr>
          <p:nvPr>
            <p:ph idx="1"/>
          </p:nvPr>
        </p:nvSpPr>
        <p:spPr/>
        <p:txBody>
          <a:bodyPr/>
          <a:lstStyle/>
          <a:p>
            <a:pPr marL="347472" indent="-347472">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Merge two Data frames on index of both the data frames</a:t>
            </a:r>
          </a:p>
          <a:p>
            <a:pPr marL="347472" indent="-347472">
              <a:spcBef>
                <a:spcPts val="0"/>
              </a:spcBef>
              <a:spcAft>
                <a:spcPts val="0"/>
              </a:spcAft>
            </a:pPr>
            <a:r>
              <a:rPr lang="en-IN" sz="1800" kern="1200" dirty="0">
                <a:solidFill>
                  <a:srgbClr val="000000"/>
                </a:solidFill>
                <a:effectLst/>
                <a:latin typeface="Arial" panose="020B0604020202020204" pitchFamily="34" charset="0"/>
                <a:cs typeface="Arial" panose="020B0604020202020204" pitchFamily="34" charset="0"/>
              </a:rPr>
              <a:t>Load the results dataset</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US" sz="1800" i="0" kern="1200" dirty="0">
                <a:solidFill>
                  <a:srgbClr val="000000"/>
                </a:solidFill>
                <a:effectLst/>
                <a:latin typeface="Arial" panose="020B0604020202020204" pitchFamily="34" charset="0"/>
                <a:cs typeface="Arial" panose="020B0604020202020204" pitchFamily="34" charset="0"/>
              </a:rPr>
              <a:t>Build the Classification models and compare the results.</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US" sz="1800" i="0" kern="1200" dirty="0">
                <a:solidFill>
                  <a:srgbClr val="000000"/>
                </a:solidFill>
                <a:effectLst/>
                <a:latin typeface="Arial" panose="020B0604020202020204" pitchFamily="34" charset="0"/>
                <a:cs typeface="Arial" panose="020B0604020202020204" pitchFamily="34" charset="0"/>
              </a:rPr>
              <a:t>Results with comparing the all the algorithms </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US" sz="1800" i="0" kern="1200" dirty="0">
                <a:solidFill>
                  <a:srgbClr val="000000"/>
                </a:solidFill>
                <a:effectLst/>
                <a:latin typeface="Arial" panose="020B0604020202020204" pitchFamily="34" charset="0"/>
                <a:cs typeface="Arial" panose="020B0604020202020204" pitchFamily="34" charset="0"/>
              </a:rPr>
              <a:t>To build the 'Logistic Regression' model with random sampling</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US" sz="1800" i="0" kern="1200" dirty="0">
                <a:solidFill>
                  <a:srgbClr val="000000"/>
                </a:solidFill>
                <a:effectLst/>
                <a:latin typeface="Arial" panose="020B0604020202020204" pitchFamily="34" charset="0"/>
                <a:cs typeface="Arial" panose="020B0604020202020204" pitchFamily="34" charset="0"/>
              </a:rPr>
              <a:t>Final results</a:t>
            </a:r>
            <a:endParaRPr lang="en-IN"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958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A4D2-7D2A-08BE-8E95-B8E5E69C116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Exploratory Data Analysis (EDA)</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7EDBA1-0137-72FB-3F96-2214C4AB589D}"/>
              </a:ext>
            </a:extLst>
          </p:cNvPr>
          <p:cNvSpPr>
            <a:spLocks noGrp="1"/>
          </p:cNvSpPr>
          <p:nvPr>
            <p:ph idx="1"/>
          </p:nvPr>
        </p:nvSpPr>
        <p:spPr/>
        <p:txBody>
          <a:bodyPr>
            <a:normAutofit fontScale="77500" lnSpcReduction="20000"/>
          </a:bodyPr>
          <a:lstStyle/>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Target variable: "target" represents auto insurance claim initiation (1) or non-initiation (0).</a:t>
            </a:r>
          </a:p>
          <a:p>
            <a:pPr marL="342900" indent="-34290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Gender: "Gender" column indicates driver gender (F for female, M for male).</a:t>
            </a:r>
          </a:p>
          <a:p>
            <a:pPr marL="342900" indent="-34290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Numerical features: "</a:t>
            </a:r>
            <a:r>
              <a:rPr lang="en-IN" sz="1800" dirty="0" err="1">
                <a:latin typeface="Arial" panose="020B0604020202020204" pitchFamily="34" charset="0"/>
                <a:cs typeface="Arial" panose="020B0604020202020204" pitchFamily="34" charset="0"/>
              </a:rPr>
              <a:t>EngineHP</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credit_history</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Years_Experience</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annual_claims</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Miles_driven_annually</a:t>
            </a:r>
            <a:r>
              <a:rPr lang="en-IN" sz="1800" dirty="0">
                <a:latin typeface="Arial" panose="020B0604020202020204" pitchFamily="34" charset="0"/>
                <a:cs typeface="Arial" panose="020B0604020202020204" pitchFamily="34" charset="0"/>
              </a:rPr>
              <a:t>," and "</a:t>
            </a:r>
            <a:r>
              <a:rPr lang="en-IN" sz="1800" dirty="0" err="1">
                <a:latin typeface="Arial" panose="020B0604020202020204" pitchFamily="34" charset="0"/>
                <a:cs typeface="Arial" panose="020B0604020202020204" pitchFamily="34" charset="0"/>
              </a:rPr>
              <a:t>size_of_family</a:t>
            </a:r>
            <a:r>
              <a:rPr lang="en-IN" sz="18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"Categorical features: "</a:t>
            </a:r>
            <a:r>
              <a:rPr lang="en-IN" sz="1800" dirty="0" err="1">
                <a:latin typeface="Arial" panose="020B0604020202020204" pitchFamily="34" charset="0"/>
                <a:cs typeface="Arial" panose="020B0604020202020204" pitchFamily="34" charset="0"/>
              </a:rPr>
              <a:t>Marital_Status</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Vehical_type</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Age_bucket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EngineHP_bucket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Years_Experience_bucket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Miles_driven_annually_bucket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credit_history_bucket</a:t>
            </a:r>
            <a:r>
              <a:rPr lang="en-IN" sz="1800" dirty="0">
                <a:latin typeface="Arial" panose="020B0604020202020204" pitchFamily="34" charset="0"/>
                <a:cs typeface="Arial" panose="020B0604020202020204" pitchFamily="34" charset="0"/>
              </a:rPr>
              <a:t>," and "State.</a:t>
            </a:r>
          </a:p>
          <a:p>
            <a:pPr marL="342900" indent="-34290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"Credit History: "</a:t>
            </a:r>
            <a:r>
              <a:rPr lang="en-IN" sz="1800" dirty="0" err="1">
                <a:latin typeface="Arial" panose="020B0604020202020204" pitchFamily="34" charset="0"/>
                <a:cs typeface="Arial" panose="020B0604020202020204" pitchFamily="34" charset="0"/>
              </a:rPr>
              <a:t>credit_history</a:t>
            </a:r>
            <a:r>
              <a:rPr lang="en-IN" sz="1800" dirty="0">
                <a:latin typeface="Arial" panose="020B0604020202020204" pitchFamily="34" charset="0"/>
                <a:cs typeface="Arial" panose="020B0604020202020204" pitchFamily="34" charset="0"/>
              </a:rPr>
              <a:t>" represents driver credit history (credit scores).</a:t>
            </a:r>
          </a:p>
          <a:p>
            <a:pPr marL="342900" indent="-34290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latin typeface="Arial" panose="020B0604020202020204" pitchFamily="34" charset="0"/>
                <a:cs typeface="Arial" panose="020B0604020202020204" pitchFamily="34" charset="0"/>
              </a:rPr>
              <a:t>Buckets: Some features are binned: "</a:t>
            </a:r>
            <a:r>
              <a:rPr lang="en-IN" sz="1800" dirty="0" err="1">
                <a:latin typeface="Arial" panose="020B0604020202020204" pitchFamily="34" charset="0"/>
                <a:cs typeface="Arial" panose="020B0604020202020204" pitchFamily="34" charset="0"/>
              </a:rPr>
              <a:t>Age_bucket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EngineHP_bucket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Years_Experience_bucket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Miles_driven_annually_bucket</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credit_history_bucket</a:t>
            </a:r>
            <a:r>
              <a:rPr lang="en-IN" sz="1800"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16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C4EFA-8929-B07B-A714-BE363F55F3F3}"/>
              </a:ext>
            </a:extLst>
          </p:cNvPr>
          <p:cNvSpPr>
            <a:spLocks noGrp="1"/>
          </p:cNvSpPr>
          <p:nvPr>
            <p:ph type="title"/>
          </p:nvPr>
        </p:nvSpPr>
        <p:spPr/>
        <p:txBody>
          <a:bodyPr/>
          <a:lstStyle/>
          <a:p>
            <a:r>
              <a:rPr lang="en-IN" sz="1800" b="1" kern="1200" dirty="0">
                <a:effectLst/>
                <a:latin typeface="Arial" panose="020B0604020202020204" pitchFamily="34" charset="0"/>
                <a:ea typeface="+mn-ea"/>
                <a:cs typeface="Arial" panose="020B0604020202020204" pitchFamily="34" charset="0"/>
              </a:rPr>
              <a:t>Data Visualization </a:t>
            </a:r>
            <a:br>
              <a:rPr lang="en-IN" b="1" dirty="0">
                <a:effectLst/>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A9990DB-7E65-FD08-DD1D-3312D99C457B}"/>
              </a:ext>
            </a:extLst>
          </p:cNvPr>
          <p:cNvSpPr>
            <a:spLocks noGrp="1"/>
          </p:cNvSpPr>
          <p:nvPr>
            <p:ph idx="1"/>
          </p:nvPr>
        </p:nvSpPr>
        <p:spPr/>
        <p:txBody>
          <a:bodyPr/>
          <a:lstStyle/>
          <a:p>
            <a:pPr marL="0">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The dataset had each and every details required for  Safe Driver Prediction and Visualization is performed.</a:t>
            </a:r>
            <a:endParaRPr lang="en-IN" sz="1800" dirty="0">
              <a:effectLst/>
              <a:latin typeface="Arial" panose="020B0604020202020204" pitchFamily="34" charset="0"/>
              <a:cs typeface="Arial" panose="020B0604020202020204" pitchFamily="34" charset="0"/>
            </a:endParaRPr>
          </a:p>
          <a:p>
            <a:pPr marL="0">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Our target is “target” and based on this the data varies.</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There were some columns which are not affecting the Target.</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To get the “Final Target”, we must perform some algorithms in our dataset.</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Divide them into train and test dataset.</a:t>
            </a:r>
            <a:endParaRPr lang="en-IN" dirty="0">
              <a:effectLst/>
              <a:latin typeface="Arial" panose="020B0604020202020204" pitchFamily="34" charset="0"/>
              <a:cs typeface="Arial" panose="020B0604020202020204" pitchFamily="34" charset="0"/>
            </a:endParaRPr>
          </a:p>
          <a:p>
            <a:pPr marL="0" algn="l" rtl="0" eaLnBrk="1" latinLnBrk="0" hangingPunct="1">
              <a:spcBef>
                <a:spcPts val="0"/>
              </a:spcBef>
              <a:spcAft>
                <a:spcPts val="0"/>
              </a:spcAft>
            </a:pPr>
            <a:r>
              <a:rPr lang="en-US" sz="1800" kern="1200" dirty="0">
                <a:solidFill>
                  <a:srgbClr val="000000"/>
                </a:solidFill>
                <a:effectLst/>
                <a:latin typeface="Arial" panose="020B0604020202020204" pitchFamily="34" charset="0"/>
                <a:cs typeface="Arial" panose="020B0604020202020204" pitchFamily="34" charset="0"/>
              </a:rPr>
              <a:t>Performing feature scaling to fit the train and test data properly.</a:t>
            </a:r>
            <a:endParaRPr lang="en-IN"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082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3CF1-2B27-53EC-B2DD-1A0449E74F30}"/>
              </a:ext>
            </a:extLst>
          </p:cNvPr>
          <p:cNvSpPr>
            <a:spLocks noGrp="1"/>
          </p:cNvSpPr>
          <p:nvPr>
            <p:ph type="title"/>
          </p:nvPr>
        </p:nvSpPr>
        <p:spPr/>
        <p:txBody>
          <a:bodyPr/>
          <a:lstStyle/>
          <a:p>
            <a:r>
              <a:rPr lang="en-IN" sz="1800" b="1" kern="1200" dirty="0">
                <a:effectLst/>
                <a:latin typeface="Arial" panose="020B0604020202020204" pitchFamily="34" charset="0"/>
                <a:ea typeface="+mn-ea"/>
                <a:cs typeface="Arial" panose="020B0604020202020204" pitchFamily="34" charset="0"/>
              </a:rPr>
              <a:t>Algorithms Used</a:t>
            </a:r>
            <a:br>
              <a:rPr lang="en-IN" b="1" dirty="0">
                <a:effectLst/>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C2B99A4-96AD-0C20-51DC-602A5B03F3FB}"/>
              </a:ext>
            </a:extLst>
          </p:cNvPr>
          <p:cNvSpPr>
            <a:spLocks noGrp="1"/>
          </p:cNvSpPr>
          <p:nvPr>
            <p:ph idx="1"/>
          </p:nvPr>
        </p:nvSpPr>
        <p:spPr/>
        <p:txBody>
          <a:bodyPr/>
          <a:lstStyle/>
          <a:p>
            <a:pPr marL="347472" indent="-347472">
              <a:spcBef>
                <a:spcPts val="0"/>
              </a:spcBef>
              <a:spcAft>
                <a:spcPts val="0"/>
              </a:spcAft>
            </a:pPr>
            <a:r>
              <a:rPr lang="en-IN" sz="1800" kern="1200" dirty="0" err="1">
                <a:solidFill>
                  <a:srgbClr val="000000"/>
                </a:solidFill>
                <a:effectLst/>
                <a:latin typeface="Arial" panose="020B0604020202020204" pitchFamily="34" charset="0"/>
                <a:cs typeface="Arial" panose="020B0604020202020204" pitchFamily="34" charset="0"/>
              </a:rPr>
              <a:t>LogisticRegression</a:t>
            </a:r>
            <a:endParaRPr lang="en-IN" sz="1800" kern="1200" dirty="0">
              <a:solidFill>
                <a:srgbClr val="000000"/>
              </a:solidFill>
              <a:effectLst/>
              <a:latin typeface="Arial" panose="020B0604020202020204" pitchFamily="34" charset="0"/>
              <a:cs typeface="Arial" panose="020B0604020202020204" pitchFamily="34" charset="0"/>
            </a:endParaRPr>
          </a:p>
          <a:p>
            <a:pPr marL="347472" indent="-347472">
              <a:spcBef>
                <a:spcPts val="0"/>
              </a:spcBef>
              <a:spcAft>
                <a:spcPts val="0"/>
              </a:spcAft>
            </a:pPr>
            <a:r>
              <a:rPr lang="en-IN" sz="1800" kern="1200" dirty="0" err="1">
                <a:solidFill>
                  <a:srgbClr val="000000"/>
                </a:solidFill>
                <a:effectLst/>
                <a:latin typeface="Arial" panose="020B0604020202020204" pitchFamily="34" charset="0"/>
                <a:cs typeface="Arial" panose="020B0604020202020204" pitchFamily="34" charset="0"/>
              </a:rPr>
              <a:t>DecisionTreeClassifier</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err="1">
                <a:solidFill>
                  <a:srgbClr val="000000"/>
                </a:solidFill>
                <a:effectLst/>
                <a:latin typeface="Arial" panose="020B0604020202020204" pitchFamily="34" charset="0"/>
                <a:cs typeface="Arial" panose="020B0604020202020204" pitchFamily="34" charset="0"/>
              </a:rPr>
              <a:t>RandomForestClassifier</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err="1">
                <a:solidFill>
                  <a:srgbClr val="000000"/>
                </a:solidFill>
                <a:effectLst/>
                <a:latin typeface="Arial" panose="020B0604020202020204" pitchFamily="34" charset="0"/>
                <a:cs typeface="Arial" panose="020B0604020202020204" pitchFamily="34" charset="0"/>
              </a:rPr>
              <a:t>GaussianNB</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err="1">
                <a:solidFill>
                  <a:srgbClr val="000000"/>
                </a:solidFill>
                <a:effectLst/>
                <a:latin typeface="Arial" panose="020B0604020202020204" pitchFamily="34" charset="0"/>
                <a:cs typeface="Arial" panose="020B0604020202020204" pitchFamily="34" charset="0"/>
              </a:rPr>
              <a:t>XGBClassifier</a:t>
            </a:r>
            <a:endParaRPr lang="en-IN" dirty="0">
              <a:effectLst/>
              <a:latin typeface="Arial" panose="020B0604020202020204" pitchFamily="34" charset="0"/>
              <a:cs typeface="Arial" panose="020B0604020202020204" pitchFamily="34" charset="0"/>
            </a:endParaRPr>
          </a:p>
          <a:p>
            <a:pPr marL="347472" indent="-347472" algn="l" rtl="0" eaLnBrk="1" latinLnBrk="0" hangingPunct="1">
              <a:spcBef>
                <a:spcPts val="0"/>
              </a:spcBef>
              <a:spcAft>
                <a:spcPts val="0"/>
              </a:spcAft>
            </a:pPr>
            <a:r>
              <a:rPr lang="en-IN" sz="1800" kern="1200" dirty="0" err="1">
                <a:solidFill>
                  <a:srgbClr val="000000"/>
                </a:solidFill>
                <a:effectLst/>
                <a:latin typeface="Arial" panose="020B0604020202020204" pitchFamily="34" charset="0"/>
                <a:cs typeface="Arial" panose="020B0604020202020204" pitchFamily="34" charset="0"/>
              </a:rPr>
              <a:t>Lgb</a:t>
            </a:r>
            <a:endParaRPr lang="en-IN" dirty="0">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9751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CC27-C779-A55B-69C1-C49321FB634A}"/>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Analysis of Results</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005AAA4F-A9B6-06DC-B663-317269F515E8}"/>
              </a:ext>
            </a:extLst>
          </p:cNvPr>
          <p:cNvPicPr>
            <a:picLocks noGrp="1" noChangeAspect="1"/>
          </p:cNvPicPr>
          <p:nvPr>
            <p:ph idx="1"/>
          </p:nvPr>
        </p:nvPicPr>
        <p:blipFill>
          <a:blip r:embed="rId2"/>
          <a:stretch>
            <a:fillRect/>
          </a:stretch>
        </p:blipFill>
        <p:spPr>
          <a:xfrm>
            <a:off x="581192" y="2610644"/>
            <a:ext cx="10759440" cy="2331720"/>
          </a:xfrm>
          <a:prstGeom prst="rect">
            <a:avLst/>
          </a:prstGeom>
        </p:spPr>
      </p:pic>
    </p:spTree>
    <p:extLst>
      <p:ext uri="{BB962C8B-B14F-4D97-AF65-F5344CB8AC3E}">
        <p14:creationId xmlns:p14="http://schemas.microsoft.com/office/powerpoint/2010/main" val="196567628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67</TotalTime>
  <Words>781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Gill Sans MT</vt:lpstr>
      <vt:lpstr>Wingdings 2</vt:lpstr>
      <vt:lpstr>Dividend</vt:lpstr>
      <vt:lpstr> Safe Driver prediction</vt:lpstr>
      <vt:lpstr>Agenda </vt:lpstr>
      <vt:lpstr>Problem Statement </vt:lpstr>
      <vt:lpstr>Data Mining - 01 </vt:lpstr>
      <vt:lpstr>Data Mining - 02 </vt:lpstr>
      <vt:lpstr>Exploratory Data Analysis (EDA) </vt:lpstr>
      <vt:lpstr>Data Visualization  </vt:lpstr>
      <vt:lpstr>Algorithms Used </vt:lpstr>
      <vt:lpstr>Analysis of Results </vt:lpstr>
      <vt:lpstr>Conclusion and 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Driver prediction</dc:title>
  <dc:creator>Nikhil tankala</dc:creator>
  <cp:lastModifiedBy>Star Karthik</cp:lastModifiedBy>
  <cp:revision>6</cp:revision>
  <dcterms:created xsi:type="dcterms:W3CDTF">2023-08-03T16:51:09Z</dcterms:created>
  <dcterms:modified xsi:type="dcterms:W3CDTF">2025-09-26T12:42:31Z</dcterms:modified>
</cp:coreProperties>
</file>