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7"/>
  </p:notesMasterIdLst>
  <p:sldIdLst>
    <p:sldId id="256" r:id="rId2"/>
    <p:sldId id="259" r:id="rId3"/>
    <p:sldId id="273" r:id="rId4"/>
    <p:sldId id="274" r:id="rId5"/>
    <p:sldId id="275" r:id="rId6"/>
    <p:sldId id="276" r:id="rId7"/>
    <p:sldId id="277" r:id="rId8"/>
    <p:sldId id="283" r:id="rId9"/>
    <p:sldId id="284" r:id="rId10"/>
    <p:sldId id="285" r:id="rId11"/>
    <p:sldId id="280" r:id="rId12"/>
    <p:sldId id="281" r:id="rId13"/>
    <p:sldId id="287" r:id="rId14"/>
    <p:sldId id="286"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2B273F-5308-4F67-8384-7460BD4EF5D2}">
          <p14:sldIdLst>
            <p14:sldId id="256"/>
            <p14:sldId id="259"/>
            <p14:sldId id="273"/>
            <p14:sldId id="274"/>
            <p14:sldId id="275"/>
            <p14:sldId id="276"/>
            <p14:sldId id="277"/>
            <p14:sldId id="283"/>
            <p14:sldId id="284"/>
            <p14:sldId id="285"/>
            <p14:sldId id="280"/>
            <p14:sldId id="281"/>
            <p14:sldId id="287"/>
            <p14:sldId id="286"/>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 Kurpad" initials="KK" lastIdx="1" clrIdx="0">
    <p:extLst>
      <p:ext uri="{19B8F6BF-5375-455C-9EA6-DF929625EA0E}">
        <p15:presenceInfo xmlns:p15="http://schemas.microsoft.com/office/powerpoint/2012/main" userId="6ee2fa7ce4c4fa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9" autoAdjust="0"/>
    <p:restoredTop sz="87451" autoAdjust="0"/>
  </p:normalViewPr>
  <p:slideViewPr>
    <p:cSldViewPr snapToGrid="0">
      <p:cViewPr varScale="1">
        <p:scale>
          <a:sx n="75" d="100"/>
          <a:sy n="75" d="100"/>
        </p:scale>
        <p:origin x="1099"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94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563C9-4C2A-4844-83C8-8ADFE68A336B}" type="datetimeFigureOut">
              <a:rPr lang="en-US" smtClean="0"/>
              <a:t>11/10/2018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BF3B7-7D08-4287-B96A-7C139FF248DB}" type="slidenum">
              <a:rPr lang="en-US" smtClean="0"/>
              <a:t>‹#›</a:t>
            </a:fld>
            <a:endParaRPr lang="en-US"/>
          </a:p>
        </p:txBody>
      </p:sp>
    </p:spTree>
    <p:extLst>
      <p:ext uri="{BB962C8B-B14F-4D97-AF65-F5344CB8AC3E}">
        <p14:creationId xmlns:p14="http://schemas.microsoft.com/office/powerpoint/2010/main" val="1564427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1221_Amor"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Atira_asteroid" TargetMode="External"/><Relationship Id="rId5" Type="http://schemas.openxmlformats.org/officeDocument/2006/relationships/hyperlink" Target="https://en.wikipedia.org/wiki/Aten_asteroid" TargetMode="External"/><Relationship Id="rId4" Type="http://schemas.openxmlformats.org/officeDocument/2006/relationships/hyperlink" Target="https://en.wikipedia.org/wiki/1862_Apollo"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NASA’s </a:t>
            </a:r>
            <a:r>
              <a:rPr lang="en-US" dirty="0" err="1"/>
              <a:t>NeoWs</a:t>
            </a:r>
            <a:r>
              <a:rPr lang="en-US" dirty="0"/>
              <a:t>(Near Earth Object Web Service) is a RESTful webservice for near earth  Asteroid Information </a:t>
            </a:r>
            <a:r>
              <a:rPr lang="en-US" dirty="0" err="1"/>
              <a:t>NeoWs</a:t>
            </a:r>
            <a:r>
              <a:rPr lang="en-US" dirty="0"/>
              <a:t> returns overall Asteroid </a:t>
            </a:r>
            <a:r>
              <a:rPr lang="en-US" dirty="0" err="1"/>
              <a:t>DataSet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about 1.9M known asteroids , but this API keeps track of about </a:t>
            </a:r>
            <a:r>
              <a:rPr lang="en-US" b="1" dirty="0"/>
              <a:t>19,000+</a:t>
            </a:r>
            <a:r>
              <a:rPr lang="en-US" dirty="0"/>
              <a:t> near earth asteroids to track if they are potentially hazardous or not .</a:t>
            </a:r>
          </a:p>
          <a:p>
            <a:endParaRPr lang="en-US" dirty="0"/>
          </a:p>
        </p:txBody>
      </p:sp>
      <p:sp>
        <p:nvSpPr>
          <p:cNvPr id="4" name="Slide Number Placeholder 3"/>
          <p:cNvSpPr>
            <a:spLocks noGrp="1"/>
          </p:cNvSpPr>
          <p:nvPr>
            <p:ph type="sldNum" sz="quarter" idx="5"/>
          </p:nvPr>
        </p:nvSpPr>
        <p:spPr/>
        <p:txBody>
          <a:bodyPr/>
          <a:lstStyle/>
          <a:p>
            <a:fld id="{871BF3B7-7D08-4287-B96A-7C139FF248DB}" type="slidenum">
              <a:rPr lang="en-US" smtClean="0"/>
              <a:t>3</a:t>
            </a:fld>
            <a:endParaRPr lang="en-US"/>
          </a:p>
        </p:txBody>
      </p:sp>
    </p:spTree>
    <p:extLst>
      <p:ext uri="{BB962C8B-B14F-4D97-AF65-F5344CB8AC3E}">
        <p14:creationId xmlns:p14="http://schemas.microsoft.com/office/powerpoint/2010/main" val="266220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F3B7-7D08-4287-B96A-7C139FF248DB}" type="slidenum">
              <a:rPr lang="en-US" smtClean="0"/>
              <a:t>12</a:t>
            </a:fld>
            <a:endParaRPr lang="en-US"/>
          </a:p>
        </p:txBody>
      </p:sp>
    </p:spTree>
    <p:extLst>
      <p:ext uri="{BB962C8B-B14F-4D97-AF65-F5344CB8AC3E}">
        <p14:creationId xmlns:p14="http://schemas.microsoft.com/office/powerpoint/2010/main" val="177946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Is Potentially Hazardous : </a:t>
            </a:r>
            <a:r>
              <a:rPr lang="en-US" dirty="0"/>
              <a:t>Dangerous or not</a:t>
            </a:r>
            <a:endParaRPr lang="en-US" b="1" dirty="0"/>
          </a:p>
          <a:p>
            <a:endParaRPr lang="en-US" dirty="0"/>
          </a:p>
          <a:p>
            <a:r>
              <a:rPr lang="en-US" b="1" dirty="0"/>
              <a:t>Minimum orbit intersection distance</a:t>
            </a:r>
            <a:r>
              <a:rPr lang="en-US" dirty="0"/>
              <a:t> (</a:t>
            </a:r>
            <a:r>
              <a:rPr lang="en-US" b="1" dirty="0"/>
              <a:t>MOID</a:t>
            </a:r>
            <a:r>
              <a:rPr lang="en-US" dirty="0"/>
              <a:t>) is a measure used in astronomy to assess potential close approaches and collision risks between astronomical objects. Of greatest interest is the risk of a collision with </a:t>
            </a:r>
            <a:r>
              <a:rPr lang="en-US" b="1" dirty="0"/>
              <a:t>Earth</a:t>
            </a:r>
            <a:r>
              <a:rPr lang="en-US" dirty="0"/>
              <a:t>.</a:t>
            </a:r>
          </a:p>
          <a:p>
            <a:endParaRPr lang="en-US" dirty="0"/>
          </a:p>
          <a:p>
            <a:r>
              <a:rPr lang="en-US" b="1" dirty="0"/>
              <a:t>Absolute magnitude (H)</a:t>
            </a:r>
            <a:r>
              <a:rPr lang="en-US" dirty="0"/>
              <a:t> is a concept that was invented after </a:t>
            </a:r>
            <a:r>
              <a:rPr lang="en-US" b="1" dirty="0"/>
              <a:t>apparent magnitude</a:t>
            </a:r>
            <a:r>
              <a:rPr lang="en-US" dirty="0"/>
              <a:t> when astronomers needed a way to compare the intrinsic, or </a:t>
            </a:r>
            <a:r>
              <a:rPr lang="en-US" b="1" dirty="0"/>
              <a:t>absolute</a:t>
            </a:r>
            <a:r>
              <a:rPr lang="en-US" dirty="0"/>
              <a:t> brightness of celestial objects... </a:t>
            </a:r>
            <a:r>
              <a:rPr lang="en-US" b="1" dirty="0"/>
              <a:t>Absolute magnitude</a:t>
            </a:r>
            <a:r>
              <a:rPr lang="en-US" dirty="0"/>
              <a:t> is defined to be the </a:t>
            </a:r>
            <a:r>
              <a:rPr lang="en-US" b="1" dirty="0"/>
              <a:t>apparent magnitude</a:t>
            </a:r>
            <a:r>
              <a:rPr lang="en-US" dirty="0"/>
              <a:t> an object would have if it were located at a distance of 10 parsecs.</a:t>
            </a:r>
          </a:p>
          <a:p>
            <a:endParaRPr lang="en-US" dirty="0"/>
          </a:p>
          <a:p>
            <a:r>
              <a:rPr lang="en-US" b="1" dirty="0"/>
              <a:t>Close Approach Date </a:t>
            </a:r>
            <a:r>
              <a:rPr lang="en-US" dirty="0"/>
              <a:t>:close approaches to the Earth by near-Earth objects </a:t>
            </a:r>
          </a:p>
          <a:p>
            <a:endParaRPr lang="en-US" dirty="0"/>
          </a:p>
          <a:p>
            <a:r>
              <a:rPr lang="en-US" b="1" dirty="0"/>
              <a:t>Miss Distance: distance</a:t>
            </a:r>
            <a:r>
              <a:rPr lang="en-US" dirty="0"/>
              <a:t> of closest approach (</a:t>
            </a:r>
            <a:r>
              <a:rPr lang="en-US" b="1" dirty="0"/>
              <a:t>miss distance</a:t>
            </a:r>
            <a:r>
              <a:rPr lang="en-US" dirty="0"/>
              <a:t>) to another. moving object (target)</a:t>
            </a:r>
          </a:p>
          <a:p>
            <a:endParaRPr lang="en-US" dirty="0"/>
          </a:p>
        </p:txBody>
      </p:sp>
      <p:sp>
        <p:nvSpPr>
          <p:cNvPr id="4" name="Slide Number Placeholder 3"/>
          <p:cNvSpPr>
            <a:spLocks noGrp="1"/>
          </p:cNvSpPr>
          <p:nvPr>
            <p:ph type="sldNum" sz="quarter" idx="5"/>
          </p:nvPr>
        </p:nvSpPr>
        <p:spPr/>
        <p:txBody>
          <a:bodyPr/>
          <a:lstStyle/>
          <a:p>
            <a:fld id="{871BF3B7-7D08-4287-B96A-7C139FF248DB}" type="slidenum">
              <a:rPr lang="en-US" smtClean="0"/>
              <a:t>4</a:t>
            </a:fld>
            <a:endParaRPr lang="en-US"/>
          </a:p>
        </p:txBody>
      </p:sp>
    </p:spTree>
    <p:extLst>
      <p:ext uri="{BB962C8B-B14F-4D97-AF65-F5344CB8AC3E}">
        <p14:creationId xmlns:p14="http://schemas.microsoft.com/office/powerpoint/2010/main" val="2952221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Astronomical Unit (au) : </a:t>
            </a:r>
            <a:r>
              <a:rPr lang="en-US" dirty="0"/>
              <a:t>A unit of measurement equal to 149.6 million kilometers, the mean distance from the center of the earth to the center of the sun.</a:t>
            </a:r>
          </a:p>
          <a:p>
            <a:endParaRPr lang="en-US" dirty="0"/>
          </a:p>
          <a:p>
            <a:r>
              <a:rPr lang="en-US" b="1" dirty="0"/>
              <a:t>PHAs(Potentially Hazardous Asteroids)    MOID&lt;=0.05 au and Absolute Magnitude H&lt;=22.0    </a:t>
            </a:r>
          </a:p>
          <a:p>
            <a:r>
              <a:rPr lang="en-US" dirty="0"/>
              <a:t>PHA: Near Earth Asteroids(NEA) whose Minimum Orbit Intersection Distance (MOID) with the Earth is 0.05 au or less  and whose absolute magnitude (H) is 22.0 or brighter(roughly 7,480,000 km or 4,650,000 mi)</a:t>
            </a:r>
          </a:p>
          <a:p>
            <a:endParaRPr lang="en-US" dirty="0"/>
          </a:p>
          <a:p>
            <a:r>
              <a:rPr lang="en-US" b="1" dirty="0"/>
              <a:t>Orbit Type: </a:t>
            </a:r>
          </a:p>
          <a:p>
            <a:pPr rtl="0" eaLnBrk="1" fontAlgn="b" latinLnBrk="0" hangingPunct="1"/>
            <a:r>
              <a:rPr lang="en-US" sz="1200" b="0" i="0" u="none" strike="noStrike" kern="1200" dirty="0">
                <a:solidFill>
                  <a:schemeClr val="tx1"/>
                </a:solidFill>
                <a:effectLst/>
                <a:latin typeface="+mn-lt"/>
                <a:ea typeface="+mn-ea"/>
                <a:cs typeface="+mn-cs"/>
              </a:rPr>
              <a:t>AMO - Amor</a:t>
            </a:r>
          </a:p>
          <a:p>
            <a:pPr rtl="0" eaLnBrk="1" fontAlgn="b" latinLnBrk="0" hangingPunct="1"/>
            <a:r>
              <a:rPr lang="en-US" sz="1200" b="0" i="0" u="none" strike="noStrike" kern="1200" dirty="0">
                <a:solidFill>
                  <a:schemeClr val="tx1"/>
                </a:solidFill>
                <a:effectLst/>
                <a:latin typeface="+mn-lt"/>
                <a:ea typeface="+mn-ea"/>
                <a:cs typeface="+mn-cs"/>
              </a:rPr>
              <a:t>Near-Earth asteroid orbits similar to that of 1221 Amor (a &gt; 1.0 AU; 1.017 AU &lt; q &lt; 1.3 AU).</a:t>
            </a:r>
          </a:p>
          <a:p>
            <a:pPr rtl="0" eaLnBrk="1" fontAlgn="b" latinLnBrk="0" hangingPunct="1"/>
            <a:endParaRPr lang="en-US" sz="1200" b="0" i="0" u="none" strike="noStrike" kern="1200" dirty="0">
              <a:solidFill>
                <a:schemeClr val="tx1"/>
              </a:solidFill>
              <a:effectLst/>
              <a:latin typeface="+mn-lt"/>
              <a:ea typeface="+mn-ea"/>
              <a:cs typeface="+mn-cs"/>
            </a:endParaRPr>
          </a:p>
          <a:p>
            <a:pPr rtl="0" eaLnBrk="1" fontAlgn="b" latinLnBrk="0" hangingPunct="1"/>
            <a:r>
              <a:rPr lang="en-US" sz="1200" b="0" i="0" u="none" strike="noStrike" kern="1200" dirty="0">
                <a:solidFill>
                  <a:schemeClr val="tx1"/>
                </a:solidFill>
                <a:effectLst/>
                <a:latin typeface="+mn-lt"/>
                <a:ea typeface="+mn-ea"/>
                <a:cs typeface="+mn-cs"/>
              </a:rPr>
              <a:t>APO - Apollo</a:t>
            </a:r>
          </a:p>
          <a:p>
            <a:pPr rtl="0" eaLnBrk="1" fontAlgn="b" latinLnBrk="0" hangingPunct="1"/>
            <a:r>
              <a:rPr lang="en-US" sz="1200" b="0" i="0" u="none" strike="noStrike" kern="1200" dirty="0">
                <a:solidFill>
                  <a:schemeClr val="tx1"/>
                </a:solidFill>
                <a:effectLst/>
                <a:latin typeface="+mn-lt"/>
                <a:ea typeface="+mn-ea"/>
                <a:cs typeface="+mn-cs"/>
              </a:rPr>
              <a:t>Near-Earth asteroid orbits which cross the Earth's orbit similar to that of 1862 Apollo (a &gt; 1.0 AU; q &lt; 1.017 AU).</a:t>
            </a:r>
          </a:p>
          <a:p>
            <a:pPr rtl="0" eaLnBrk="1" fontAlgn="b" latinLnBrk="0" hangingPunct="1"/>
            <a:endParaRPr lang="en-US" sz="1200" b="0" i="0" u="none" strike="noStrike" kern="1200" dirty="0">
              <a:solidFill>
                <a:schemeClr val="tx1"/>
              </a:solidFill>
              <a:effectLst/>
              <a:latin typeface="+mn-lt"/>
              <a:ea typeface="+mn-ea"/>
              <a:cs typeface="+mn-cs"/>
            </a:endParaRPr>
          </a:p>
          <a:p>
            <a:pPr rtl="0" eaLnBrk="1" fontAlgn="b" latinLnBrk="0" hangingPunct="1"/>
            <a:r>
              <a:rPr lang="en-US" sz="1200" b="0" i="0" u="none" strike="noStrike" kern="1200" dirty="0">
                <a:solidFill>
                  <a:schemeClr val="tx1"/>
                </a:solidFill>
                <a:effectLst/>
                <a:latin typeface="+mn-lt"/>
                <a:ea typeface="+mn-ea"/>
                <a:cs typeface="+mn-cs"/>
              </a:rPr>
              <a:t>ATE - Aten    </a:t>
            </a:r>
          </a:p>
          <a:p>
            <a:pPr rtl="0" eaLnBrk="1" fontAlgn="b" latinLnBrk="0" hangingPunct="1"/>
            <a:r>
              <a:rPr lang="en-US" sz="1200" b="0" i="0" u="none" strike="noStrike" kern="1200" dirty="0">
                <a:solidFill>
                  <a:schemeClr val="tx1"/>
                </a:solidFill>
                <a:effectLst/>
                <a:latin typeface="+mn-lt"/>
                <a:ea typeface="+mn-ea"/>
                <a:cs typeface="+mn-cs"/>
              </a:rPr>
              <a:t>Near-Earth asteroid orbits similar to that of 2062 Aten (a &lt; 1.0 AU; Q &gt; 0.983 AU).</a:t>
            </a:r>
          </a:p>
          <a:p>
            <a:pPr rtl="0" eaLnBrk="1" fontAlgn="b" latinLnBrk="0" hangingPunct="1"/>
            <a:endParaRPr lang="en-US" sz="1200" b="0" i="0" u="none" strike="noStrike" kern="1200" dirty="0">
              <a:solidFill>
                <a:schemeClr val="tx1"/>
              </a:solidFill>
              <a:effectLst/>
              <a:latin typeface="+mn-lt"/>
              <a:ea typeface="+mn-ea"/>
              <a:cs typeface="+mn-cs"/>
            </a:endParaRPr>
          </a:p>
          <a:p>
            <a:pPr rtl="0" eaLnBrk="1" fontAlgn="b" latinLnBrk="0" hangingPunct="1"/>
            <a:r>
              <a:rPr lang="en-US" sz="1200" b="0" i="0" u="none" strike="noStrike" kern="1200" dirty="0">
                <a:solidFill>
                  <a:schemeClr val="tx1"/>
                </a:solidFill>
                <a:effectLst/>
                <a:latin typeface="+mn-lt"/>
                <a:ea typeface="+mn-ea"/>
                <a:cs typeface="+mn-cs"/>
              </a:rPr>
              <a:t>IEO - Interior Earth Object   </a:t>
            </a:r>
          </a:p>
          <a:p>
            <a:pPr rtl="0" eaLnBrk="1" fontAlgn="b" latinLnBrk="0" hangingPunct="1"/>
            <a:r>
              <a:rPr lang="en-US" sz="1200" b="0" i="0" u="none" strike="noStrike" kern="1200" dirty="0">
                <a:solidFill>
                  <a:schemeClr val="tx1"/>
                </a:solidFill>
                <a:effectLst/>
                <a:latin typeface="+mn-lt"/>
                <a:ea typeface="+mn-ea"/>
                <a:cs typeface="+mn-cs"/>
              </a:rPr>
              <a:t> An asteroid orbit contained entirely within the orbit of the Earth (Q &lt; 0.983 AU).</a:t>
            </a:r>
          </a:p>
          <a:p>
            <a:endParaRPr lang="en-US" dirty="0"/>
          </a:p>
          <a:p>
            <a:r>
              <a:rPr lang="en-US" dirty="0">
                <a:hlinkClick r:id="rId3"/>
              </a:rPr>
              <a:t>https://en.wikipedia.org/wiki/1221_Amor</a:t>
            </a:r>
            <a:endParaRPr lang="en-US" dirty="0"/>
          </a:p>
          <a:p>
            <a:r>
              <a:rPr lang="en-US" dirty="0">
                <a:hlinkClick r:id="rId4"/>
              </a:rPr>
              <a:t>https://en.wikipedia.org/wiki/1862_Apollo</a:t>
            </a:r>
            <a:endParaRPr lang="en-US" dirty="0"/>
          </a:p>
          <a:p>
            <a:r>
              <a:rPr lang="en-US" dirty="0">
                <a:hlinkClick r:id="rId5"/>
              </a:rPr>
              <a:t>https://en.wikipedia.org/wiki/Aten_asteroid</a:t>
            </a:r>
            <a:endParaRPr lang="en-US" dirty="0"/>
          </a:p>
          <a:p>
            <a:r>
              <a:rPr lang="en-US" dirty="0">
                <a:hlinkClick r:id="rId6"/>
              </a:rPr>
              <a:t>https://en.wikipedia.org/wiki/Atira_asteroid</a:t>
            </a:r>
            <a:endParaRPr lang="en-US" dirty="0"/>
          </a:p>
          <a:p>
            <a:endParaRPr lang="en-US" dirty="0"/>
          </a:p>
        </p:txBody>
      </p:sp>
      <p:sp>
        <p:nvSpPr>
          <p:cNvPr id="4" name="Slide Number Placeholder 3"/>
          <p:cNvSpPr>
            <a:spLocks noGrp="1"/>
          </p:cNvSpPr>
          <p:nvPr>
            <p:ph type="sldNum" sz="quarter" idx="5"/>
          </p:nvPr>
        </p:nvSpPr>
        <p:spPr/>
        <p:txBody>
          <a:bodyPr/>
          <a:lstStyle/>
          <a:p>
            <a:fld id="{871BF3B7-7D08-4287-B96A-7C139FF248DB}" type="slidenum">
              <a:rPr lang="en-US" smtClean="0"/>
              <a:t>5</a:t>
            </a:fld>
            <a:endParaRPr lang="en-US"/>
          </a:p>
        </p:txBody>
      </p:sp>
    </p:spTree>
    <p:extLst>
      <p:ext uri="{BB962C8B-B14F-4D97-AF65-F5344CB8AC3E}">
        <p14:creationId xmlns:p14="http://schemas.microsoft.com/office/powerpoint/2010/main" val="807118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discovered the dataset through the free NASA API.</a:t>
            </a:r>
          </a:p>
          <a:p>
            <a:endParaRPr lang="en-US" dirty="0"/>
          </a:p>
          <a:p>
            <a:r>
              <a:rPr lang="en-US" dirty="0"/>
              <a:t>There was a variable called “potentially hazardous asteroid.”</a:t>
            </a:r>
          </a:p>
          <a:p>
            <a:endParaRPr lang="en-US" dirty="0"/>
          </a:p>
          <a:p>
            <a:r>
              <a:rPr lang="en-US" dirty="0"/>
              <a:t>Once we saw the potentially hazardous asteroid we looked for variables that would make them potentially hazardous and created a </a:t>
            </a:r>
            <a:r>
              <a:rPr lang="en-US" dirty="0" err="1"/>
              <a:t>DataFrame</a:t>
            </a:r>
            <a:r>
              <a:rPr lang="en-US" dirty="0"/>
              <a:t>.</a:t>
            </a:r>
          </a:p>
          <a:p>
            <a:endParaRPr lang="en-US" dirty="0"/>
          </a:p>
          <a:p>
            <a:r>
              <a:rPr lang="en-US" dirty="0"/>
              <a:t>From there we looked at each variable and what they meant and why they were important.</a:t>
            </a:r>
          </a:p>
          <a:p>
            <a:endParaRPr lang="en-US" dirty="0"/>
          </a:p>
          <a:p>
            <a:r>
              <a:rPr lang="en-US" dirty="0"/>
              <a:t>Ran into limit of API calls, had to create 4 APIs and loop over them.</a:t>
            </a:r>
          </a:p>
          <a:p>
            <a:endParaRPr lang="en-US" dirty="0"/>
          </a:p>
          <a:p>
            <a:r>
              <a:rPr lang="en-US" dirty="0"/>
              <a:t>Have missing values or columns for some variables but still want to keep them because the potential relationships</a:t>
            </a:r>
          </a:p>
          <a:p>
            <a:endParaRPr lang="en-US" dirty="0"/>
          </a:p>
          <a:p>
            <a:r>
              <a:rPr lang="en-US" dirty="0"/>
              <a:t>One of the important factors for determining if an asteroid is potentially hazardous is the absolute magnitude of it.</a:t>
            </a:r>
          </a:p>
          <a:p>
            <a:endParaRPr lang="en-US" dirty="0"/>
          </a:p>
          <a:p>
            <a:r>
              <a:rPr lang="en-US" dirty="0"/>
              <a:t>The absolute magnitude actually has nothing to do with the size of the asteroid but rather has everything to do with how bright the asteroid is.</a:t>
            </a:r>
          </a:p>
          <a:p>
            <a:endParaRPr lang="en-US" dirty="0"/>
          </a:p>
          <a:p>
            <a:endParaRPr lang="en-US" dirty="0"/>
          </a:p>
        </p:txBody>
      </p:sp>
      <p:sp>
        <p:nvSpPr>
          <p:cNvPr id="4" name="Slide Number Placeholder 3"/>
          <p:cNvSpPr>
            <a:spLocks noGrp="1"/>
          </p:cNvSpPr>
          <p:nvPr>
            <p:ph type="sldNum" sz="quarter" idx="5"/>
          </p:nvPr>
        </p:nvSpPr>
        <p:spPr/>
        <p:txBody>
          <a:bodyPr/>
          <a:lstStyle/>
          <a:p>
            <a:fld id="{871BF3B7-7D08-4287-B96A-7C139FF248DB}" type="slidenum">
              <a:rPr lang="en-US" smtClean="0"/>
              <a:t>6</a:t>
            </a:fld>
            <a:endParaRPr lang="en-US"/>
          </a:p>
        </p:txBody>
      </p:sp>
    </p:spTree>
    <p:extLst>
      <p:ext uri="{BB962C8B-B14F-4D97-AF65-F5344CB8AC3E}">
        <p14:creationId xmlns:p14="http://schemas.microsoft.com/office/powerpoint/2010/main" val="2040285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F3B7-7D08-4287-B96A-7C139FF248DB}" type="slidenum">
              <a:rPr lang="en-US" smtClean="0"/>
              <a:t>7</a:t>
            </a:fld>
            <a:endParaRPr lang="en-US"/>
          </a:p>
        </p:txBody>
      </p:sp>
    </p:spTree>
    <p:extLst>
      <p:ext uri="{BB962C8B-B14F-4D97-AF65-F5344CB8AC3E}">
        <p14:creationId xmlns:p14="http://schemas.microsoft.com/office/powerpoint/2010/main" val="84174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F3B7-7D08-4287-B96A-7C139FF248DB}" type="slidenum">
              <a:rPr lang="en-US" smtClean="0"/>
              <a:t>8</a:t>
            </a:fld>
            <a:endParaRPr lang="en-US"/>
          </a:p>
        </p:txBody>
      </p:sp>
    </p:spTree>
    <p:extLst>
      <p:ext uri="{BB962C8B-B14F-4D97-AF65-F5344CB8AC3E}">
        <p14:creationId xmlns:p14="http://schemas.microsoft.com/office/powerpoint/2010/main" val="4057473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an asteroid to be potentially hazardous it has to have an absolute magnitude of 22 or less, with the smaller the number meaning the brighter the asteroid. For example the north star has an absolute magnitude of -3.64.</a:t>
            </a:r>
          </a:p>
          <a:p>
            <a:endParaRPr lang="en-US" dirty="0"/>
          </a:p>
        </p:txBody>
      </p:sp>
      <p:sp>
        <p:nvSpPr>
          <p:cNvPr id="4" name="Slide Number Placeholder 3"/>
          <p:cNvSpPr>
            <a:spLocks noGrp="1"/>
          </p:cNvSpPr>
          <p:nvPr>
            <p:ph type="sldNum" sz="quarter" idx="5"/>
          </p:nvPr>
        </p:nvSpPr>
        <p:spPr/>
        <p:txBody>
          <a:bodyPr/>
          <a:lstStyle/>
          <a:p>
            <a:fld id="{871BF3B7-7D08-4287-B96A-7C139FF248DB}" type="slidenum">
              <a:rPr lang="en-US" smtClean="0"/>
              <a:t>9</a:t>
            </a:fld>
            <a:endParaRPr lang="en-US"/>
          </a:p>
        </p:txBody>
      </p:sp>
    </p:spTree>
    <p:extLst>
      <p:ext uri="{BB962C8B-B14F-4D97-AF65-F5344CB8AC3E}">
        <p14:creationId xmlns:p14="http://schemas.microsoft.com/office/powerpoint/2010/main" val="11164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important factors for determining if an asteroid is potentially hazardous is the absolute magnitude of it.</a:t>
            </a:r>
          </a:p>
          <a:p>
            <a:endParaRPr lang="en-US" dirty="0"/>
          </a:p>
          <a:p>
            <a:r>
              <a:rPr lang="en-US" dirty="0"/>
              <a:t>The absolute magnitude actually has nothing to do with the size of the asteroid but rather has everything to do with how bright the asteroid is.</a:t>
            </a:r>
          </a:p>
          <a:p>
            <a:endParaRPr lang="en-US" dirty="0"/>
          </a:p>
          <a:p>
            <a:endParaRPr lang="en-US" dirty="0"/>
          </a:p>
        </p:txBody>
      </p:sp>
      <p:sp>
        <p:nvSpPr>
          <p:cNvPr id="4" name="Slide Number Placeholder 3"/>
          <p:cNvSpPr>
            <a:spLocks noGrp="1"/>
          </p:cNvSpPr>
          <p:nvPr>
            <p:ph type="sldNum" sz="quarter" idx="5"/>
          </p:nvPr>
        </p:nvSpPr>
        <p:spPr/>
        <p:txBody>
          <a:bodyPr/>
          <a:lstStyle/>
          <a:p>
            <a:fld id="{871BF3B7-7D08-4287-B96A-7C139FF248DB}" type="slidenum">
              <a:rPr lang="en-US" smtClean="0"/>
              <a:t>10</a:t>
            </a:fld>
            <a:endParaRPr lang="en-US"/>
          </a:p>
        </p:txBody>
      </p:sp>
    </p:spTree>
    <p:extLst>
      <p:ext uri="{BB962C8B-B14F-4D97-AF65-F5344CB8AC3E}">
        <p14:creationId xmlns:p14="http://schemas.microsoft.com/office/powerpoint/2010/main" val="4187013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F3B7-7D08-4287-B96A-7C139FF248DB}" type="slidenum">
              <a:rPr lang="en-US" smtClean="0"/>
              <a:t>11</a:t>
            </a:fld>
            <a:endParaRPr lang="en-US"/>
          </a:p>
        </p:txBody>
      </p:sp>
    </p:spTree>
    <p:extLst>
      <p:ext uri="{BB962C8B-B14F-4D97-AF65-F5344CB8AC3E}">
        <p14:creationId xmlns:p14="http://schemas.microsoft.com/office/powerpoint/2010/main" val="1390566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EA9A-EF55-46CA-9E87-E6F95DB19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04DA3B-55F5-4935-98A0-45B04F1F62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B31B15-4B53-42E4-8BC3-B8BA399089BA}"/>
              </a:ext>
            </a:extLst>
          </p:cNvPr>
          <p:cNvSpPr>
            <a:spLocks noGrp="1"/>
          </p:cNvSpPr>
          <p:nvPr>
            <p:ph type="dt" sz="half" idx="10"/>
          </p:nvPr>
        </p:nvSpPr>
        <p:spPr/>
        <p:txBody>
          <a:bodyPr/>
          <a:lstStyle/>
          <a:p>
            <a:fld id="{8B67041B-67B9-4336-BAA6-9EE70A55C55B}" type="datetimeFigureOut">
              <a:rPr lang="en-US" smtClean="0"/>
              <a:t>11/10/2018</a:t>
            </a:fld>
            <a:endParaRPr lang="en-US"/>
          </a:p>
        </p:txBody>
      </p:sp>
      <p:sp>
        <p:nvSpPr>
          <p:cNvPr id="5" name="Footer Placeholder 4">
            <a:extLst>
              <a:ext uri="{FF2B5EF4-FFF2-40B4-BE49-F238E27FC236}">
                <a16:creationId xmlns:a16="http://schemas.microsoft.com/office/drawing/2014/main" id="{F75B4525-277D-4073-AF5B-69F739C38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C35BD-9160-42DC-936D-D9C05D596A21}"/>
              </a:ext>
            </a:extLst>
          </p:cNvPr>
          <p:cNvSpPr>
            <a:spLocks noGrp="1"/>
          </p:cNvSpPr>
          <p:nvPr>
            <p:ph type="sldNum" sz="quarter" idx="12"/>
          </p:nvPr>
        </p:nvSpPr>
        <p:spPr/>
        <p:txBody>
          <a:bodyPr/>
          <a:lstStyle/>
          <a:p>
            <a:fld id="{40B71C4F-9D31-4140-908A-63A3EF74A5A0}" type="slidenum">
              <a:rPr lang="en-US" smtClean="0"/>
              <a:t>‹#›</a:t>
            </a:fld>
            <a:endParaRPr lang="en-US"/>
          </a:p>
        </p:txBody>
      </p:sp>
    </p:spTree>
    <p:extLst>
      <p:ext uri="{BB962C8B-B14F-4D97-AF65-F5344CB8AC3E}">
        <p14:creationId xmlns:p14="http://schemas.microsoft.com/office/powerpoint/2010/main" val="139255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D916-9157-44C7-9B4C-A4A25CA9D8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5A821C-95D4-4798-9A4A-A940C571D7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1302D5-04B0-4F7F-9891-B0331E5C5C47}"/>
              </a:ext>
            </a:extLst>
          </p:cNvPr>
          <p:cNvSpPr>
            <a:spLocks noGrp="1"/>
          </p:cNvSpPr>
          <p:nvPr>
            <p:ph type="dt" sz="half" idx="10"/>
          </p:nvPr>
        </p:nvSpPr>
        <p:spPr/>
        <p:txBody>
          <a:bodyPr/>
          <a:lstStyle/>
          <a:p>
            <a:fld id="{8B67041B-67B9-4336-BAA6-9EE70A55C55B}" type="datetimeFigureOut">
              <a:rPr lang="en-US" smtClean="0"/>
              <a:t>11/10/2018</a:t>
            </a:fld>
            <a:endParaRPr lang="en-US"/>
          </a:p>
        </p:txBody>
      </p:sp>
      <p:sp>
        <p:nvSpPr>
          <p:cNvPr id="5" name="Footer Placeholder 4">
            <a:extLst>
              <a:ext uri="{FF2B5EF4-FFF2-40B4-BE49-F238E27FC236}">
                <a16:creationId xmlns:a16="http://schemas.microsoft.com/office/drawing/2014/main" id="{DE665042-651C-4178-BA92-0CABF6D05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59B34-6134-45CE-8C0B-F73D61BF1D4F}"/>
              </a:ext>
            </a:extLst>
          </p:cNvPr>
          <p:cNvSpPr>
            <a:spLocks noGrp="1"/>
          </p:cNvSpPr>
          <p:nvPr>
            <p:ph type="sldNum" sz="quarter" idx="12"/>
          </p:nvPr>
        </p:nvSpPr>
        <p:spPr/>
        <p:txBody>
          <a:bodyPr/>
          <a:lstStyle/>
          <a:p>
            <a:fld id="{40B71C4F-9D31-4140-908A-63A3EF74A5A0}" type="slidenum">
              <a:rPr lang="en-US" smtClean="0"/>
              <a:t>‹#›</a:t>
            </a:fld>
            <a:endParaRPr lang="en-US"/>
          </a:p>
        </p:txBody>
      </p:sp>
    </p:spTree>
    <p:extLst>
      <p:ext uri="{BB962C8B-B14F-4D97-AF65-F5344CB8AC3E}">
        <p14:creationId xmlns:p14="http://schemas.microsoft.com/office/powerpoint/2010/main" val="409609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97B604-92F8-45A3-850D-26573F777B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61B20D-C621-4915-87C4-3178D78D0A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8DE7D-5B54-46F8-9D11-E233B168BC4F}"/>
              </a:ext>
            </a:extLst>
          </p:cNvPr>
          <p:cNvSpPr>
            <a:spLocks noGrp="1"/>
          </p:cNvSpPr>
          <p:nvPr>
            <p:ph type="dt" sz="half" idx="10"/>
          </p:nvPr>
        </p:nvSpPr>
        <p:spPr/>
        <p:txBody>
          <a:bodyPr/>
          <a:lstStyle/>
          <a:p>
            <a:fld id="{8B67041B-67B9-4336-BAA6-9EE70A55C55B}" type="datetimeFigureOut">
              <a:rPr lang="en-US" smtClean="0"/>
              <a:t>11/10/2018</a:t>
            </a:fld>
            <a:endParaRPr lang="en-US"/>
          </a:p>
        </p:txBody>
      </p:sp>
      <p:sp>
        <p:nvSpPr>
          <p:cNvPr id="5" name="Footer Placeholder 4">
            <a:extLst>
              <a:ext uri="{FF2B5EF4-FFF2-40B4-BE49-F238E27FC236}">
                <a16:creationId xmlns:a16="http://schemas.microsoft.com/office/drawing/2014/main" id="{6EEB3D16-83E3-48BD-8383-808C451AB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E95C1-737F-4155-9DFA-01FCF270B2DB}"/>
              </a:ext>
            </a:extLst>
          </p:cNvPr>
          <p:cNvSpPr>
            <a:spLocks noGrp="1"/>
          </p:cNvSpPr>
          <p:nvPr>
            <p:ph type="sldNum" sz="quarter" idx="12"/>
          </p:nvPr>
        </p:nvSpPr>
        <p:spPr/>
        <p:txBody>
          <a:bodyPr/>
          <a:lstStyle/>
          <a:p>
            <a:fld id="{40B71C4F-9D31-4140-908A-63A3EF74A5A0}" type="slidenum">
              <a:rPr lang="en-US" smtClean="0"/>
              <a:t>‹#›</a:t>
            </a:fld>
            <a:endParaRPr lang="en-US"/>
          </a:p>
        </p:txBody>
      </p:sp>
    </p:spTree>
    <p:extLst>
      <p:ext uri="{BB962C8B-B14F-4D97-AF65-F5344CB8AC3E}">
        <p14:creationId xmlns:p14="http://schemas.microsoft.com/office/powerpoint/2010/main" val="347553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722B-A383-4722-B8E2-DE2E9AA5C6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5D249B-5543-4C79-B86C-D6DD596709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39399-5166-469B-95DD-E576625D51D7}"/>
              </a:ext>
            </a:extLst>
          </p:cNvPr>
          <p:cNvSpPr>
            <a:spLocks noGrp="1"/>
          </p:cNvSpPr>
          <p:nvPr>
            <p:ph type="dt" sz="half" idx="10"/>
          </p:nvPr>
        </p:nvSpPr>
        <p:spPr/>
        <p:txBody>
          <a:bodyPr/>
          <a:lstStyle/>
          <a:p>
            <a:fld id="{8B67041B-67B9-4336-BAA6-9EE70A55C55B}" type="datetimeFigureOut">
              <a:rPr lang="en-US" smtClean="0"/>
              <a:t>11/10/2018</a:t>
            </a:fld>
            <a:endParaRPr lang="en-US"/>
          </a:p>
        </p:txBody>
      </p:sp>
      <p:sp>
        <p:nvSpPr>
          <p:cNvPr id="5" name="Footer Placeholder 4">
            <a:extLst>
              <a:ext uri="{FF2B5EF4-FFF2-40B4-BE49-F238E27FC236}">
                <a16:creationId xmlns:a16="http://schemas.microsoft.com/office/drawing/2014/main" id="{24348935-18A6-4437-93A2-FD23B7CB7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5BD17-58C4-4A34-86AA-D7835F7E7BC6}"/>
              </a:ext>
            </a:extLst>
          </p:cNvPr>
          <p:cNvSpPr>
            <a:spLocks noGrp="1"/>
          </p:cNvSpPr>
          <p:nvPr>
            <p:ph type="sldNum" sz="quarter" idx="12"/>
          </p:nvPr>
        </p:nvSpPr>
        <p:spPr/>
        <p:txBody>
          <a:bodyPr/>
          <a:lstStyle/>
          <a:p>
            <a:fld id="{40B71C4F-9D31-4140-908A-63A3EF74A5A0}" type="slidenum">
              <a:rPr lang="en-US" smtClean="0"/>
              <a:t>‹#›</a:t>
            </a:fld>
            <a:endParaRPr lang="en-US"/>
          </a:p>
        </p:txBody>
      </p:sp>
    </p:spTree>
    <p:extLst>
      <p:ext uri="{BB962C8B-B14F-4D97-AF65-F5344CB8AC3E}">
        <p14:creationId xmlns:p14="http://schemas.microsoft.com/office/powerpoint/2010/main" val="1471157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7F3B-F344-4EDF-9A51-8B66384A7E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055138-A7E5-4CA5-81A5-FB0CDE3A88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947469-D3D5-4DF4-9438-779ED1EAB928}"/>
              </a:ext>
            </a:extLst>
          </p:cNvPr>
          <p:cNvSpPr>
            <a:spLocks noGrp="1"/>
          </p:cNvSpPr>
          <p:nvPr>
            <p:ph type="dt" sz="half" idx="10"/>
          </p:nvPr>
        </p:nvSpPr>
        <p:spPr/>
        <p:txBody>
          <a:bodyPr/>
          <a:lstStyle/>
          <a:p>
            <a:fld id="{8B67041B-67B9-4336-BAA6-9EE70A55C55B}" type="datetimeFigureOut">
              <a:rPr lang="en-US" smtClean="0"/>
              <a:t>11/10/2018</a:t>
            </a:fld>
            <a:endParaRPr lang="en-US"/>
          </a:p>
        </p:txBody>
      </p:sp>
      <p:sp>
        <p:nvSpPr>
          <p:cNvPr id="5" name="Footer Placeholder 4">
            <a:extLst>
              <a:ext uri="{FF2B5EF4-FFF2-40B4-BE49-F238E27FC236}">
                <a16:creationId xmlns:a16="http://schemas.microsoft.com/office/drawing/2014/main" id="{F600DB6D-884C-4353-BC67-ADEFD9670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746B9-A235-4946-AA07-52A760FE93C0}"/>
              </a:ext>
            </a:extLst>
          </p:cNvPr>
          <p:cNvSpPr>
            <a:spLocks noGrp="1"/>
          </p:cNvSpPr>
          <p:nvPr>
            <p:ph type="sldNum" sz="quarter" idx="12"/>
          </p:nvPr>
        </p:nvSpPr>
        <p:spPr/>
        <p:txBody>
          <a:bodyPr/>
          <a:lstStyle/>
          <a:p>
            <a:fld id="{40B71C4F-9D31-4140-908A-63A3EF74A5A0}" type="slidenum">
              <a:rPr lang="en-US" smtClean="0"/>
              <a:t>‹#›</a:t>
            </a:fld>
            <a:endParaRPr lang="en-US"/>
          </a:p>
        </p:txBody>
      </p:sp>
    </p:spTree>
    <p:extLst>
      <p:ext uri="{BB962C8B-B14F-4D97-AF65-F5344CB8AC3E}">
        <p14:creationId xmlns:p14="http://schemas.microsoft.com/office/powerpoint/2010/main" val="4186967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7280-A5B1-490D-8B13-C11E76DB96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D7729-E54D-409C-9CE3-4532C9E00A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235177-8E67-4FBD-A296-C132FE1F552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A654DA-D63D-4ADF-A4F2-95ECB600FE2C}"/>
              </a:ext>
            </a:extLst>
          </p:cNvPr>
          <p:cNvSpPr>
            <a:spLocks noGrp="1"/>
          </p:cNvSpPr>
          <p:nvPr>
            <p:ph type="dt" sz="half" idx="10"/>
          </p:nvPr>
        </p:nvSpPr>
        <p:spPr/>
        <p:txBody>
          <a:bodyPr/>
          <a:lstStyle/>
          <a:p>
            <a:fld id="{8B67041B-67B9-4336-BAA6-9EE70A55C55B}" type="datetimeFigureOut">
              <a:rPr lang="en-US" smtClean="0"/>
              <a:t>11/10/2018</a:t>
            </a:fld>
            <a:endParaRPr lang="en-US"/>
          </a:p>
        </p:txBody>
      </p:sp>
      <p:sp>
        <p:nvSpPr>
          <p:cNvPr id="6" name="Footer Placeholder 5">
            <a:extLst>
              <a:ext uri="{FF2B5EF4-FFF2-40B4-BE49-F238E27FC236}">
                <a16:creationId xmlns:a16="http://schemas.microsoft.com/office/drawing/2014/main" id="{8BFCF8B7-436F-4BE6-B934-2599A56FA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F29FC-3E4B-435C-8267-6CB7BC1E3EAB}"/>
              </a:ext>
            </a:extLst>
          </p:cNvPr>
          <p:cNvSpPr>
            <a:spLocks noGrp="1"/>
          </p:cNvSpPr>
          <p:nvPr>
            <p:ph type="sldNum" sz="quarter" idx="12"/>
          </p:nvPr>
        </p:nvSpPr>
        <p:spPr/>
        <p:txBody>
          <a:bodyPr/>
          <a:lstStyle/>
          <a:p>
            <a:fld id="{40B71C4F-9D31-4140-908A-63A3EF74A5A0}" type="slidenum">
              <a:rPr lang="en-US" smtClean="0"/>
              <a:t>‹#›</a:t>
            </a:fld>
            <a:endParaRPr lang="en-US"/>
          </a:p>
        </p:txBody>
      </p:sp>
    </p:spTree>
    <p:extLst>
      <p:ext uri="{BB962C8B-B14F-4D97-AF65-F5344CB8AC3E}">
        <p14:creationId xmlns:p14="http://schemas.microsoft.com/office/powerpoint/2010/main" val="384775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38B0-4A9B-4858-80ED-89A175DD20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9BC928-C144-437D-A208-D8EEBE4C6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87DB4D-00C7-4966-A1F8-AC9164CE4B6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36E1A-253F-4CA4-B8F7-198C51E3CE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1A9B87-99A6-4E50-8FDA-6AE39EB01EF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65C52D-25D4-4B3C-BD62-2D09A4BF3A99}"/>
              </a:ext>
            </a:extLst>
          </p:cNvPr>
          <p:cNvSpPr>
            <a:spLocks noGrp="1"/>
          </p:cNvSpPr>
          <p:nvPr>
            <p:ph type="dt" sz="half" idx="10"/>
          </p:nvPr>
        </p:nvSpPr>
        <p:spPr/>
        <p:txBody>
          <a:bodyPr/>
          <a:lstStyle/>
          <a:p>
            <a:fld id="{8B67041B-67B9-4336-BAA6-9EE70A55C55B}" type="datetimeFigureOut">
              <a:rPr lang="en-US" smtClean="0"/>
              <a:t>11/10/2018</a:t>
            </a:fld>
            <a:endParaRPr lang="en-US"/>
          </a:p>
        </p:txBody>
      </p:sp>
      <p:sp>
        <p:nvSpPr>
          <p:cNvPr id="8" name="Footer Placeholder 7">
            <a:extLst>
              <a:ext uri="{FF2B5EF4-FFF2-40B4-BE49-F238E27FC236}">
                <a16:creationId xmlns:a16="http://schemas.microsoft.com/office/drawing/2014/main" id="{C164BCDB-8C68-4B40-AC76-3FEDC116F7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AC7ADC-DBF5-410B-B7C8-EEC7BF98A747}"/>
              </a:ext>
            </a:extLst>
          </p:cNvPr>
          <p:cNvSpPr>
            <a:spLocks noGrp="1"/>
          </p:cNvSpPr>
          <p:nvPr>
            <p:ph type="sldNum" sz="quarter" idx="12"/>
          </p:nvPr>
        </p:nvSpPr>
        <p:spPr/>
        <p:txBody>
          <a:bodyPr/>
          <a:lstStyle/>
          <a:p>
            <a:fld id="{40B71C4F-9D31-4140-908A-63A3EF74A5A0}" type="slidenum">
              <a:rPr lang="en-US" smtClean="0"/>
              <a:t>‹#›</a:t>
            </a:fld>
            <a:endParaRPr lang="en-US"/>
          </a:p>
        </p:txBody>
      </p:sp>
    </p:spTree>
    <p:extLst>
      <p:ext uri="{BB962C8B-B14F-4D97-AF65-F5344CB8AC3E}">
        <p14:creationId xmlns:p14="http://schemas.microsoft.com/office/powerpoint/2010/main" val="1980235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CF20-C5A1-4316-B181-9BE5CDC28A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B2C604-04CF-4FAC-A961-48EE9940AA2A}"/>
              </a:ext>
            </a:extLst>
          </p:cNvPr>
          <p:cNvSpPr>
            <a:spLocks noGrp="1"/>
          </p:cNvSpPr>
          <p:nvPr>
            <p:ph type="dt" sz="half" idx="10"/>
          </p:nvPr>
        </p:nvSpPr>
        <p:spPr/>
        <p:txBody>
          <a:bodyPr/>
          <a:lstStyle/>
          <a:p>
            <a:fld id="{8B67041B-67B9-4336-BAA6-9EE70A55C55B}" type="datetimeFigureOut">
              <a:rPr lang="en-US" smtClean="0"/>
              <a:t>11/10/2018</a:t>
            </a:fld>
            <a:endParaRPr lang="en-US"/>
          </a:p>
        </p:txBody>
      </p:sp>
      <p:sp>
        <p:nvSpPr>
          <p:cNvPr id="4" name="Footer Placeholder 3">
            <a:extLst>
              <a:ext uri="{FF2B5EF4-FFF2-40B4-BE49-F238E27FC236}">
                <a16:creationId xmlns:a16="http://schemas.microsoft.com/office/drawing/2014/main" id="{01A912C1-838C-4FCA-A339-FEBFA77A00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2AD797-31D6-478B-BD15-BF04A3C70C26}"/>
              </a:ext>
            </a:extLst>
          </p:cNvPr>
          <p:cNvSpPr>
            <a:spLocks noGrp="1"/>
          </p:cNvSpPr>
          <p:nvPr>
            <p:ph type="sldNum" sz="quarter" idx="12"/>
          </p:nvPr>
        </p:nvSpPr>
        <p:spPr/>
        <p:txBody>
          <a:bodyPr/>
          <a:lstStyle/>
          <a:p>
            <a:fld id="{40B71C4F-9D31-4140-908A-63A3EF74A5A0}" type="slidenum">
              <a:rPr lang="en-US" smtClean="0"/>
              <a:t>‹#›</a:t>
            </a:fld>
            <a:endParaRPr lang="en-US"/>
          </a:p>
        </p:txBody>
      </p:sp>
    </p:spTree>
    <p:extLst>
      <p:ext uri="{BB962C8B-B14F-4D97-AF65-F5344CB8AC3E}">
        <p14:creationId xmlns:p14="http://schemas.microsoft.com/office/powerpoint/2010/main" val="1608305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9DCD7B-7A6C-4876-9706-9E1940E857F1}"/>
              </a:ext>
            </a:extLst>
          </p:cNvPr>
          <p:cNvSpPr>
            <a:spLocks noGrp="1"/>
          </p:cNvSpPr>
          <p:nvPr>
            <p:ph type="dt" sz="half" idx="10"/>
          </p:nvPr>
        </p:nvSpPr>
        <p:spPr/>
        <p:txBody>
          <a:bodyPr/>
          <a:lstStyle/>
          <a:p>
            <a:fld id="{8B67041B-67B9-4336-BAA6-9EE70A55C55B}" type="datetimeFigureOut">
              <a:rPr lang="en-US" smtClean="0"/>
              <a:t>11/10/2018</a:t>
            </a:fld>
            <a:endParaRPr lang="en-US"/>
          </a:p>
        </p:txBody>
      </p:sp>
      <p:sp>
        <p:nvSpPr>
          <p:cNvPr id="3" name="Footer Placeholder 2">
            <a:extLst>
              <a:ext uri="{FF2B5EF4-FFF2-40B4-BE49-F238E27FC236}">
                <a16:creationId xmlns:a16="http://schemas.microsoft.com/office/drawing/2014/main" id="{82319F29-D082-4AA2-9503-F853F52C93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AB7AE8-EF00-49A7-A1DC-21584FEF0FED}"/>
              </a:ext>
            </a:extLst>
          </p:cNvPr>
          <p:cNvSpPr>
            <a:spLocks noGrp="1"/>
          </p:cNvSpPr>
          <p:nvPr>
            <p:ph type="sldNum" sz="quarter" idx="12"/>
          </p:nvPr>
        </p:nvSpPr>
        <p:spPr/>
        <p:txBody>
          <a:bodyPr/>
          <a:lstStyle/>
          <a:p>
            <a:fld id="{40B71C4F-9D31-4140-908A-63A3EF74A5A0}" type="slidenum">
              <a:rPr lang="en-US" smtClean="0"/>
              <a:t>‹#›</a:t>
            </a:fld>
            <a:endParaRPr lang="en-US"/>
          </a:p>
        </p:txBody>
      </p:sp>
    </p:spTree>
    <p:extLst>
      <p:ext uri="{BB962C8B-B14F-4D97-AF65-F5344CB8AC3E}">
        <p14:creationId xmlns:p14="http://schemas.microsoft.com/office/powerpoint/2010/main" val="163926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C0A5-070F-4D7B-AFE8-5E19B7715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6A94C5-484F-48E4-873B-2F62E7B19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079F75-47EE-4714-8913-E4BBF347E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69937E-B5BB-46F1-BA51-1076B2B414F5}"/>
              </a:ext>
            </a:extLst>
          </p:cNvPr>
          <p:cNvSpPr>
            <a:spLocks noGrp="1"/>
          </p:cNvSpPr>
          <p:nvPr>
            <p:ph type="dt" sz="half" idx="10"/>
          </p:nvPr>
        </p:nvSpPr>
        <p:spPr/>
        <p:txBody>
          <a:bodyPr/>
          <a:lstStyle/>
          <a:p>
            <a:fld id="{8B67041B-67B9-4336-BAA6-9EE70A55C55B}" type="datetimeFigureOut">
              <a:rPr lang="en-US" smtClean="0"/>
              <a:t>11/10/2018</a:t>
            </a:fld>
            <a:endParaRPr lang="en-US"/>
          </a:p>
        </p:txBody>
      </p:sp>
      <p:sp>
        <p:nvSpPr>
          <p:cNvPr id="6" name="Footer Placeholder 5">
            <a:extLst>
              <a:ext uri="{FF2B5EF4-FFF2-40B4-BE49-F238E27FC236}">
                <a16:creationId xmlns:a16="http://schemas.microsoft.com/office/drawing/2014/main" id="{2F5F07FE-AE89-4A23-8B03-60F1A00BA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614E6-0F0E-4FC1-9623-6AF7EA2E1986}"/>
              </a:ext>
            </a:extLst>
          </p:cNvPr>
          <p:cNvSpPr>
            <a:spLocks noGrp="1"/>
          </p:cNvSpPr>
          <p:nvPr>
            <p:ph type="sldNum" sz="quarter" idx="12"/>
          </p:nvPr>
        </p:nvSpPr>
        <p:spPr/>
        <p:txBody>
          <a:bodyPr/>
          <a:lstStyle/>
          <a:p>
            <a:fld id="{40B71C4F-9D31-4140-908A-63A3EF74A5A0}" type="slidenum">
              <a:rPr lang="en-US" smtClean="0"/>
              <a:t>‹#›</a:t>
            </a:fld>
            <a:endParaRPr lang="en-US"/>
          </a:p>
        </p:txBody>
      </p:sp>
    </p:spTree>
    <p:extLst>
      <p:ext uri="{BB962C8B-B14F-4D97-AF65-F5344CB8AC3E}">
        <p14:creationId xmlns:p14="http://schemas.microsoft.com/office/powerpoint/2010/main" val="272854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2D14-B8C2-483F-9276-EF435EE8B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67A498-3C56-425B-944A-679CD992F5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B6A6CC-5CCE-42BE-80EA-F6BE5939D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132EC5-2D7E-4E6E-B576-DAD4FAF00D9E}"/>
              </a:ext>
            </a:extLst>
          </p:cNvPr>
          <p:cNvSpPr>
            <a:spLocks noGrp="1"/>
          </p:cNvSpPr>
          <p:nvPr>
            <p:ph type="dt" sz="half" idx="10"/>
          </p:nvPr>
        </p:nvSpPr>
        <p:spPr/>
        <p:txBody>
          <a:bodyPr/>
          <a:lstStyle/>
          <a:p>
            <a:fld id="{8B67041B-67B9-4336-BAA6-9EE70A55C55B}" type="datetimeFigureOut">
              <a:rPr lang="en-US" smtClean="0"/>
              <a:t>11/10/2018</a:t>
            </a:fld>
            <a:endParaRPr lang="en-US"/>
          </a:p>
        </p:txBody>
      </p:sp>
      <p:sp>
        <p:nvSpPr>
          <p:cNvPr id="6" name="Footer Placeholder 5">
            <a:extLst>
              <a:ext uri="{FF2B5EF4-FFF2-40B4-BE49-F238E27FC236}">
                <a16:creationId xmlns:a16="http://schemas.microsoft.com/office/drawing/2014/main" id="{612F5D95-E873-4F7E-AA67-E5347CB619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4056C-DFB3-4180-8A5F-21F9E2240192}"/>
              </a:ext>
            </a:extLst>
          </p:cNvPr>
          <p:cNvSpPr>
            <a:spLocks noGrp="1"/>
          </p:cNvSpPr>
          <p:nvPr>
            <p:ph type="sldNum" sz="quarter" idx="12"/>
          </p:nvPr>
        </p:nvSpPr>
        <p:spPr/>
        <p:txBody>
          <a:bodyPr/>
          <a:lstStyle/>
          <a:p>
            <a:fld id="{40B71C4F-9D31-4140-908A-63A3EF74A5A0}" type="slidenum">
              <a:rPr lang="en-US" smtClean="0"/>
              <a:t>‹#›</a:t>
            </a:fld>
            <a:endParaRPr lang="en-US"/>
          </a:p>
        </p:txBody>
      </p:sp>
    </p:spTree>
    <p:extLst>
      <p:ext uri="{BB962C8B-B14F-4D97-AF65-F5344CB8AC3E}">
        <p14:creationId xmlns:p14="http://schemas.microsoft.com/office/powerpoint/2010/main" val="316738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448D81-19EE-4B2C-8480-01087A9D96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A1B0E3-3F79-4F5F-B4AF-AFE34C1F7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96053-892A-4ECE-8ADE-0B88DF2A6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7041B-67B9-4336-BAA6-9EE70A55C55B}" type="datetimeFigureOut">
              <a:rPr lang="en-US" smtClean="0"/>
              <a:t>11/10/2018</a:t>
            </a:fld>
            <a:endParaRPr lang="en-US"/>
          </a:p>
        </p:txBody>
      </p:sp>
      <p:sp>
        <p:nvSpPr>
          <p:cNvPr id="5" name="Footer Placeholder 4">
            <a:extLst>
              <a:ext uri="{FF2B5EF4-FFF2-40B4-BE49-F238E27FC236}">
                <a16:creationId xmlns:a16="http://schemas.microsoft.com/office/drawing/2014/main" id="{13E6726C-01A5-4567-8BA8-DE9FD13530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4467B3-26F1-44F2-BF11-126176DD4B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B71C4F-9D31-4140-908A-63A3EF74A5A0}" type="slidenum">
              <a:rPr lang="en-US" smtClean="0"/>
              <a:t>‹#›</a:t>
            </a:fld>
            <a:endParaRPr lang="en-US"/>
          </a:p>
        </p:txBody>
      </p:sp>
    </p:spTree>
    <p:extLst>
      <p:ext uri="{BB962C8B-B14F-4D97-AF65-F5344CB8AC3E}">
        <p14:creationId xmlns:p14="http://schemas.microsoft.com/office/powerpoint/2010/main" val="37713399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api.nasa.gov/neo/rest/v1/neo/browse?api_key=DEMO_KE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E796-A2B4-4AC4-B57E-F997E5D2587D}"/>
              </a:ext>
            </a:extLst>
          </p:cNvPr>
          <p:cNvSpPr>
            <a:spLocks noGrp="1"/>
          </p:cNvSpPr>
          <p:nvPr>
            <p:ph type="ctrTitle"/>
          </p:nvPr>
        </p:nvSpPr>
        <p:spPr>
          <a:xfrm>
            <a:off x="2727981" y="-108392"/>
            <a:ext cx="6739136" cy="2387918"/>
          </a:xfrm>
        </p:spPr>
        <p:txBody>
          <a:bodyPr anchor="b">
            <a:normAutofit/>
          </a:bodyPr>
          <a:lstStyle/>
          <a:p>
            <a:r>
              <a:rPr lang="en-US" sz="6600" dirty="0">
                <a:solidFill>
                  <a:srgbClr val="FFFFFF"/>
                </a:solidFill>
              </a:rPr>
              <a:t>Will the asteroids kill us all? </a:t>
            </a:r>
          </a:p>
        </p:txBody>
      </p:sp>
      <p:sp>
        <p:nvSpPr>
          <p:cNvPr id="3" name="Subtitle 2">
            <a:extLst>
              <a:ext uri="{FF2B5EF4-FFF2-40B4-BE49-F238E27FC236}">
                <a16:creationId xmlns:a16="http://schemas.microsoft.com/office/drawing/2014/main" id="{7DE0AD7B-84C0-44F4-B4D3-7C01F6CE165C}"/>
              </a:ext>
            </a:extLst>
          </p:cNvPr>
          <p:cNvSpPr>
            <a:spLocks noGrp="1"/>
          </p:cNvSpPr>
          <p:nvPr>
            <p:ph type="subTitle" idx="1"/>
          </p:nvPr>
        </p:nvSpPr>
        <p:spPr>
          <a:xfrm>
            <a:off x="2724883" y="2108838"/>
            <a:ext cx="6739136" cy="3121530"/>
          </a:xfrm>
        </p:spPr>
        <p:txBody>
          <a:bodyPr>
            <a:normAutofit fontScale="92500" lnSpcReduction="10000"/>
          </a:bodyPr>
          <a:lstStyle/>
          <a:p>
            <a:r>
              <a:rPr lang="en-US" sz="3200" dirty="0">
                <a:solidFill>
                  <a:srgbClr val="FFFFFF"/>
                </a:solidFill>
              </a:rPr>
              <a:t> </a:t>
            </a:r>
          </a:p>
          <a:p>
            <a:r>
              <a:rPr lang="en-US" sz="3200" dirty="0">
                <a:solidFill>
                  <a:srgbClr val="FFFFFF"/>
                </a:solidFill>
              </a:rPr>
              <a:t>A Team Karthik presentation</a:t>
            </a:r>
          </a:p>
          <a:p>
            <a:r>
              <a:rPr lang="en-US" sz="3200" dirty="0">
                <a:solidFill>
                  <a:srgbClr val="FFFFFF"/>
                </a:solidFill>
              </a:rPr>
              <a:t>Rui Wang</a:t>
            </a:r>
          </a:p>
          <a:p>
            <a:r>
              <a:rPr lang="en-US" sz="3200" dirty="0">
                <a:solidFill>
                  <a:srgbClr val="FFFFFF"/>
                </a:solidFill>
              </a:rPr>
              <a:t>Franko </a:t>
            </a:r>
            <a:r>
              <a:rPr lang="en-US" sz="3200" dirty="0" err="1">
                <a:solidFill>
                  <a:srgbClr val="FFFFFF"/>
                </a:solidFill>
              </a:rPr>
              <a:t>Ortmann</a:t>
            </a:r>
            <a:endParaRPr lang="en-US" sz="3200" dirty="0">
              <a:solidFill>
                <a:srgbClr val="FFFFFF"/>
              </a:solidFill>
            </a:endParaRPr>
          </a:p>
          <a:p>
            <a:r>
              <a:rPr lang="en-US" sz="3200" dirty="0">
                <a:solidFill>
                  <a:srgbClr val="FFFFFF"/>
                </a:solidFill>
              </a:rPr>
              <a:t>RJ Jahnke</a:t>
            </a:r>
          </a:p>
          <a:p>
            <a:r>
              <a:rPr lang="en-US" sz="3200" dirty="0">
                <a:solidFill>
                  <a:srgbClr val="FFFFFF"/>
                </a:solidFill>
              </a:rPr>
              <a:t>Karthik </a:t>
            </a:r>
            <a:r>
              <a:rPr lang="en-US" sz="3200" dirty="0" err="1">
                <a:solidFill>
                  <a:srgbClr val="FFFFFF"/>
                </a:solidFill>
              </a:rPr>
              <a:t>Kurpad</a:t>
            </a:r>
            <a:endParaRPr lang="en-US" sz="3200" dirty="0">
              <a:solidFill>
                <a:srgbClr val="FFFFFF"/>
              </a:solidFill>
            </a:endParaRPr>
          </a:p>
          <a:p>
            <a:pPr marL="457200" indent="-457200">
              <a:buFont typeface="Arial" panose="020B0604020202020204" pitchFamily="34" charset="0"/>
              <a:buChar char="•"/>
            </a:pPr>
            <a:endParaRPr lang="en-US" sz="3200" dirty="0">
              <a:solidFill>
                <a:srgbClr val="FFFFFF"/>
              </a:solidFill>
            </a:endParaRPr>
          </a:p>
        </p:txBody>
      </p:sp>
    </p:spTree>
    <p:extLst>
      <p:ext uri="{BB962C8B-B14F-4D97-AF65-F5344CB8AC3E}">
        <p14:creationId xmlns:p14="http://schemas.microsoft.com/office/powerpoint/2010/main" val="1519503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653A3C9A-B718-41B1-BEEF-DC95F157036A}"/>
              </a:ext>
            </a:extLst>
          </p:cNvPr>
          <p:cNvSpPr>
            <a:spLocks noGrp="1"/>
          </p:cNvSpPr>
          <p:nvPr>
            <p:ph type="title"/>
          </p:nvPr>
        </p:nvSpPr>
        <p:spPr>
          <a:xfrm>
            <a:off x="838200" y="171162"/>
            <a:ext cx="2840182" cy="2371148"/>
          </a:xfrm>
        </p:spPr>
        <p:txBody>
          <a:bodyPr vert="horz" lIns="91440" tIns="45720" rIns="91440" bIns="45720" rtlCol="0">
            <a:normAutofit fontScale="90000"/>
          </a:bodyPr>
          <a:lstStyle/>
          <a:p>
            <a:r>
              <a:rPr lang="en-US" sz="3200" b="1" dirty="0">
                <a:solidFill>
                  <a:srgbClr val="FFFFFF"/>
                </a:solidFill>
              </a:rPr>
              <a:t>Is there a correlation between the size of the asteroid and the magnitude.</a:t>
            </a:r>
            <a:endParaRPr lang="en-US" sz="3200" b="1" kern="1200" dirty="0">
              <a:solidFill>
                <a:srgbClr val="FFFFFF"/>
              </a:solidFill>
            </a:endParaRPr>
          </a:p>
        </p:txBody>
      </p:sp>
      <p:pic>
        <p:nvPicPr>
          <p:cNvPr id="6" name="Picture 5">
            <a:extLst>
              <a:ext uri="{FF2B5EF4-FFF2-40B4-BE49-F238E27FC236}">
                <a16:creationId xmlns:a16="http://schemas.microsoft.com/office/drawing/2014/main" id="{DC07CCDC-6D03-481B-A3DA-95D683C0DB61}"/>
              </a:ext>
            </a:extLst>
          </p:cNvPr>
          <p:cNvPicPr>
            <a:picLocks noChangeAspect="1"/>
          </p:cNvPicPr>
          <p:nvPr/>
        </p:nvPicPr>
        <p:blipFill>
          <a:blip r:embed="rId3"/>
          <a:stretch>
            <a:fillRect/>
          </a:stretch>
        </p:blipFill>
        <p:spPr>
          <a:xfrm>
            <a:off x="4207933" y="933923"/>
            <a:ext cx="7347537" cy="4991129"/>
          </a:xfrm>
          <a:prstGeom prst="rect">
            <a:avLst/>
          </a:prstGeom>
        </p:spPr>
      </p:pic>
    </p:spTree>
    <p:extLst>
      <p:ext uri="{BB962C8B-B14F-4D97-AF65-F5344CB8AC3E}">
        <p14:creationId xmlns:p14="http://schemas.microsoft.com/office/powerpoint/2010/main" val="111084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7" descr="A screenshot of a cell phone&#10;&#10;Description automatically generated">
            <a:extLst>
              <a:ext uri="{FF2B5EF4-FFF2-40B4-BE49-F238E27FC236}">
                <a16:creationId xmlns:a16="http://schemas.microsoft.com/office/drawing/2014/main" id="{02A01589-CDF0-4678-8B7B-983E610E93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71" y="2022444"/>
            <a:ext cx="5502729" cy="4652344"/>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084D8BCC-3E53-41A3-B88A-CA2E985362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6154" y="2082748"/>
            <a:ext cx="5627913" cy="4531736"/>
          </a:xfrm>
          <a:prstGeom prst="rect">
            <a:avLst/>
          </a:prstGeom>
        </p:spPr>
      </p:pic>
      <p:pic>
        <p:nvPicPr>
          <p:cNvPr id="2" name="Picture 1">
            <a:extLst>
              <a:ext uri="{FF2B5EF4-FFF2-40B4-BE49-F238E27FC236}">
                <a16:creationId xmlns:a16="http://schemas.microsoft.com/office/drawing/2014/main" id="{7F3EFF39-93AA-4D73-A498-6D6E636A3A91}"/>
              </a:ext>
            </a:extLst>
          </p:cNvPr>
          <p:cNvPicPr>
            <a:picLocks noChangeAspect="1"/>
          </p:cNvPicPr>
          <p:nvPr/>
        </p:nvPicPr>
        <p:blipFill>
          <a:blip r:embed="rId5"/>
          <a:stretch>
            <a:fillRect/>
          </a:stretch>
        </p:blipFill>
        <p:spPr>
          <a:xfrm>
            <a:off x="453117" y="0"/>
            <a:ext cx="10977071" cy="2106386"/>
          </a:xfrm>
          <a:prstGeom prst="rect">
            <a:avLst/>
          </a:prstGeom>
        </p:spPr>
      </p:pic>
    </p:spTree>
    <p:extLst>
      <p:ext uri="{BB962C8B-B14F-4D97-AF65-F5344CB8AC3E}">
        <p14:creationId xmlns:p14="http://schemas.microsoft.com/office/powerpoint/2010/main" val="54187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0E3F0C-6487-4176-8144-D2FA64C2B572}"/>
              </a:ext>
            </a:extLst>
          </p:cNvPr>
          <p:cNvPicPr>
            <a:picLocks noChangeAspect="1"/>
          </p:cNvPicPr>
          <p:nvPr/>
        </p:nvPicPr>
        <p:blipFill>
          <a:blip r:embed="rId3"/>
          <a:stretch>
            <a:fillRect/>
          </a:stretch>
        </p:blipFill>
        <p:spPr>
          <a:xfrm>
            <a:off x="607464" y="2220253"/>
            <a:ext cx="5241471" cy="4370592"/>
          </a:xfrm>
          <a:prstGeom prst="rect">
            <a:avLst/>
          </a:prstGeom>
        </p:spPr>
      </p:pic>
      <p:pic>
        <p:nvPicPr>
          <p:cNvPr id="3" name="Picture 2">
            <a:extLst>
              <a:ext uri="{FF2B5EF4-FFF2-40B4-BE49-F238E27FC236}">
                <a16:creationId xmlns:a16="http://schemas.microsoft.com/office/drawing/2014/main" id="{05C30986-39DE-4355-AF6A-E6CF59ECED3A}"/>
              </a:ext>
            </a:extLst>
          </p:cNvPr>
          <p:cNvPicPr>
            <a:picLocks noChangeAspect="1"/>
          </p:cNvPicPr>
          <p:nvPr/>
        </p:nvPicPr>
        <p:blipFill>
          <a:blip r:embed="rId4"/>
          <a:stretch>
            <a:fillRect/>
          </a:stretch>
        </p:blipFill>
        <p:spPr>
          <a:xfrm>
            <a:off x="6095999" y="2220253"/>
            <a:ext cx="5357030" cy="4392246"/>
          </a:xfrm>
          <a:prstGeom prst="rect">
            <a:avLst/>
          </a:prstGeom>
        </p:spPr>
      </p:pic>
      <p:pic>
        <p:nvPicPr>
          <p:cNvPr id="7" name="Picture 6">
            <a:extLst>
              <a:ext uri="{FF2B5EF4-FFF2-40B4-BE49-F238E27FC236}">
                <a16:creationId xmlns:a16="http://schemas.microsoft.com/office/drawing/2014/main" id="{75BCD6F7-D1BA-4CA3-BFAA-5212E1EDC58C}"/>
              </a:ext>
            </a:extLst>
          </p:cNvPr>
          <p:cNvPicPr>
            <a:picLocks noChangeAspect="1"/>
          </p:cNvPicPr>
          <p:nvPr/>
        </p:nvPicPr>
        <p:blipFill>
          <a:blip r:embed="rId5"/>
          <a:stretch>
            <a:fillRect/>
          </a:stretch>
        </p:blipFill>
        <p:spPr>
          <a:xfrm>
            <a:off x="607464" y="0"/>
            <a:ext cx="10977071" cy="2106386"/>
          </a:xfrm>
          <a:prstGeom prst="rect">
            <a:avLst/>
          </a:prstGeom>
        </p:spPr>
      </p:pic>
    </p:spTree>
    <p:extLst>
      <p:ext uri="{BB962C8B-B14F-4D97-AF65-F5344CB8AC3E}">
        <p14:creationId xmlns:p14="http://schemas.microsoft.com/office/powerpoint/2010/main" val="121798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6DA6-32D4-4404-B86D-19C5B53E2EDB}"/>
              </a:ext>
            </a:extLst>
          </p:cNvPr>
          <p:cNvSpPr>
            <a:spLocks noGrp="1"/>
          </p:cNvSpPr>
          <p:nvPr>
            <p:ph type="title"/>
          </p:nvPr>
        </p:nvSpPr>
        <p:spPr/>
        <p:txBody>
          <a:bodyPr/>
          <a:lstStyle/>
          <a:p>
            <a:pPr algn="ctr"/>
            <a:r>
              <a:rPr lang="en-US" dirty="0"/>
              <a:t>So when will the world end?</a:t>
            </a:r>
          </a:p>
        </p:txBody>
      </p:sp>
      <p:pic>
        <p:nvPicPr>
          <p:cNvPr id="5" name="Content Placeholder 4" descr="A screenshot of a cell phone&#10;&#10;Description automatically generated">
            <a:extLst>
              <a:ext uri="{FF2B5EF4-FFF2-40B4-BE49-F238E27FC236}">
                <a16:creationId xmlns:a16="http://schemas.microsoft.com/office/drawing/2014/main" id="{A4709C95-B936-4B54-B0BE-10F8F5E951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4637" y="1462869"/>
            <a:ext cx="8382726" cy="3932261"/>
          </a:xfrm>
        </p:spPr>
      </p:pic>
      <p:sp>
        <p:nvSpPr>
          <p:cNvPr id="6" name="TextBox 5">
            <a:extLst>
              <a:ext uri="{FF2B5EF4-FFF2-40B4-BE49-F238E27FC236}">
                <a16:creationId xmlns:a16="http://schemas.microsoft.com/office/drawing/2014/main" id="{AD29BD07-DBEB-4BD2-B494-EADB18A34164}"/>
              </a:ext>
            </a:extLst>
          </p:cNvPr>
          <p:cNvSpPr txBox="1"/>
          <p:nvPr/>
        </p:nvSpPr>
        <p:spPr>
          <a:xfrm>
            <a:off x="1904638" y="5577840"/>
            <a:ext cx="8382726" cy="646331"/>
          </a:xfrm>
          <a:prstGeom prst="rect">
            <a:avLst/>
          </a:prstGeom>
          <a:noFill/>
        </p:spPr>
        <p:txBody>
          <a:bodyPr wrap="square" rtlCol="0">
            <a:spAutoFit/>
          </a:bodyPr>
          <a:lstStyle/>
          <a:p>
            <a:pPr marL="285750" indent="-285750">
              <a:buFont typeface="Arial" panose="020B0604020202020204" pitchFamily="34" charset="0"/>
              <a:buChar char="•"/>
            </a:pPr>
            <a:r>
              <a:rPr lang="en-US" dirty="0"/>
              <a:t>Based on the data we retrieved the next potentially hazardous asteroid will come in 2019 but is projected to miss us. Thankfully, so as of now we do not know. </a:t>
            </a:r>
          </a:p>
        </p:txBody>
      </p:sp>
      <p:pic>
        <p:nvPicPr>
          <p:cNvPr id="7" name="Picture 6">
            <a:extLst>
              <a:ext uri="{FF2B5EF4-FFF2-40B4-BE49-F238E27FC236}">
                <a16:creationId xmlns:a16="http://schemas.microsoft.com/office/drawing/2014/main" id="{E89F5979-F0A7-4561-8AD4-D4E84695DEDC}"/>
              </a:ext>
            </a:extLst>
          </p:cNvPr>
          <p:cNvPicPr>
            <a:picLocks/>
          </p:cNvPicPr>
          <p:nvPr/>
        </p:nvPicPr>
        <p:blipFill>
          <a:blip r:embed="rId3"/>
          <a:stretch>
            <a:fillRect/>
          </a:stretch>
        </p:blipFill>
        <p:spPr>
          <a:xfrm>
            <a:off x="9313817" y="5901005"/>
            <a:ext cx="881018" cy="812799"/>
          </a:xfrm>
          <a:prstGeom prst="rect">
            <a:avLst/>
          </a:prstGeom>
        </p:spPr>
      </p:pic>
    </p:spTree>
    <p:extLst>
      <p:ext uri="{BB962C8B-B14F-4D97-AF65-F5344CB8AC3E}">
        <p14:creationId xmlns:p14="http://schemas.microsoft.com/office/powerpoint/2010/main" val="2806590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2719B-FB14-4B10-A030-CB31AD09E6DE}"/>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4400" kern="1200">
                <a:solidFill>
                  <a:schemeClr val="bg1">
                    <a:lumMod val="95000"/>
                    <a:lumOff val="5000"/>
                  </a:schemeClr>
                </a:solidFill>
                <a:latin typeface="+mj-lt"/>
                <a:ea typeface="+mj-ea"/>
                <a:cs typeface="+mj-cs"/>
              </a:rPr>
              <a:t>Post Mortem</a:t>
            </a:r>
          </a:p>
        </p:txBody>
      </p:sp>
      <p:sp>
        <p:nvSpPr>
          <p:cNvPr id="3" name="Subtitle 2">
            <a:extLst>
              <a:ext uri="{FF2B5EF4-FFF2-40B4-BE49-F238E27FC236}">
                <a16:creationId xmlns:a16="http://schemas.microsoft.com/office/drawing/2014/main" id="{22F0CF00-00C5-41AB-BD64-329387C2E45E}"/>
              </a:ext>
            </a:extLst>
          </p:cNvPr>
          <p:cNvSpPr>
            <a:spLocks noGrp="1"/>
          </p:cNvSpPr>
          <p:nvPr>
            <p:ph type="subTitle" idx="1"/>
          </p:nvPr>
        </p:nvSpPr>
        <p:spPr>
          <a:xfrm>
            <a:off x="990600" y="3016251"/>
            <a:ext cx="10515600" cy="4065986"/>
          </a:xfrm>
        </p:spPr>
        <p:txBody>
          <a:bodyPr vert="horz" lIns="91440" tIns="45720" rIns="91440" bIns="45720" rtlCol="0" anchor="ctr">
            <a:normAutofit lnSpcReduction="10000"/>
          </a:bodyPr>
          <a:lstStyle/>
          <a:p>
            <a:r>
              <a:rPr lang="en-US" sz="2000" dirty="0"/>
              <a:t>If we had more time some things we would look at</a:t>
            </a:r>
          </a:p>
          <a:p>
            <a:pPr marL="342900" indent="-228600" algn="l">
              <a:buFont typeface="Arial" panose="020B0604020202020204" pitchFamily="34" charset="0"/>
              <a:buChar char="•"/>
            </a:pPr>
            <a:r>
              <a:rPr lang="en-US" sz="2000" dirty="0"/>
              <a:t>There’s an estimate of about 1.9 million asteroids in our solar system and NASA only has records of about 20,000. So look at other sources to see if there’s data on any more asteroids.</a:t>
            </a:r>
          </a:p>
          <a:p>
            <a:pPr marL="342900" indent="-228600" algn="l">
              <a:buFont typeface="Arial" panose="020B0604020202020204" pitchFamily="34" charset="0"/>
              <a:buChar char="•"/>
            </a:pPr>
            <a:r>
              <a:rPr lang="en-US" sz="2000" dirty="0"/>
              <a:t>Look at the composition of the asteroids that increase the brightness so we could see what is in the brightness that makes them more dangerous.</a:t>
            </a:r>
          </a:p>
          <a:p>
            <a:pPr marL="114300"/>
            <a:r>
              <a:rPr lang="en-US" sz="2000" dirty="0"/>
              <a:t>Some hiccups along the way</a:t>
            </a:r>
          </a:p>
          <a:p>
            <a:pPr marL="457200" indent="-342900" algn="l">
              <a:buFont typeface="Arial" panose="020B0604020202020204" pitchFamily="34" charset="0"/>
              <a:buChar char="•"/>
            </a:pPr>
            <a:r>
              <a:rPr lang="en-US" sz="2000" dirty="0"/>
              <a:t>We had a limit of 500 calls we could make per hour with the API so we made several keys to loop over the 900+ pages of data we had</a:t>
            </a:r>
          </a:p>
          <a:p>
            <a:pPr marL="457200" indent="-342900" algn="l">
              <a:buFont typeface="Arial" panose="020B0604020202020204" pitchFamily="34" charset="0"/>
              <a:buChar char="•"/>
            </a:pPr>
            <a:r>
              <a:rPr lang="en-US" sz="2000" dirty="0"/>
              <a:t>There were missing values in some of the asteroids so we used exception handling to get through the key errors that would pop up.</a:t>
            </a:r>
          </a:p>
          <a:p>
            <a:pPr marL="457200" indent="-342900" algn="l">
              <a:buFont typeface="Arial" panose="020B0604020202020204" pitchFamily="34" charset="0"/>
              <a:buChar char="•"/>
            </a:pPr>
            <a:r>
              <a:rPr lang="en-US" sz="2000" dirty="0"/>
              <a:t>Figuring out a way to loop through API keys as we looped through pages that we didn’t hit our limit.</a:t>
            </a:r>
          </a:p>
          <a:p>
            <a:pPr marL="342900" indent="-228600" algn="l">
              <a:buFont typeface="Arial" panose="020B0604020202020204" pitchFamily="34" charset="0"/>
              <a:buChar char="•"/>
            </a:pPr>
            <a:endParaRPr lang="en-US" sz="2000" dirty="0"/>
          </a:p>
          <a:p>
            <a:pPr marL="342900" indent="-228600" algn="l">
              <a:buFont typeface="Arial" panose="020B0604020202020204" pitchFamily="34" charset="0"/>
              <a:buChar char="•"/>
            </a:pPr>
            <a:endParaRPr lang="en-US" sz="2000" dirty="0"/>
          </a:p>
          <a:p>
            <a:pPr marL="342900" indent="-228600" algn="l">
              <a:buFont typeface="Arial" panose="020B0604020202020204" pitchFamily="34" charset="0"/>
              <a:buChar char="•"/>
            </a:pPr>
            <a:endParaRPr lang="en-US" sz="2000" dirty="0"/>
          </a:p>
          <a:p>
            <a:pPr marL="342900" indent="-228600" algn="l">
              <a:buFont typeface="Arial" panose="020B0604020202020204" pitchFamily="34" charset="0"/>
              <a:buChar char="•"/>
            </a:pPr>
            <a:endParaRPr lang="en-US" sz="2000" dirty="0"/>
          </a:p>
          <a:p>
            <a:pPr marL="342900"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291834306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EF6BC1-18A1-41BB-B3C7-B32F4C71D712}"/>
              </a:ext>
            </a:extLst>
          </p:cNvPr>
          <p:cNvSpPr txBox="1"/>
          <p:nvPr/>
        </p:nvSpPr>
        <p:spPr>
          <a:xfrm>
            <a:off x="1493520" y="792480"/>
            <a:ext cx="9042400" cy="584775"/>
          </a:xfrm>
          <a:prstGeom prst="rect">
            <a:avLst/>
          </a:prstGeom>
          <a:noFill/>
        </p:spPr>
        <p:txBody>
          <a:bodyPr wrap="square" rtlCol="0">
            <a:spAutoFit/>
          </a:bodyPr>
          <a:lstStyle/>
          <a:p>
            <a:pPr algn="ctr"/>
            <a:r>
              <a:rPr lang="en-US" sz="3200" dirty="0">
                <a:solidFill>
                  <a:schemeClr val="bg1"/>
                </a:solidFill>
              </a:rPr>
              <a:t>Questions???</a:t>
            </a:r>
          </a:p>
        </p:txBody>
      </p:sp>
    </p:spTree>
    <p:extLst>
      <p:ext uri="{BB962C8B-B14F-4D97-AF65-F5344CB8AC3E}">
        <p14:creationId xmlns:p14="http://schemas.microsoft.com/office/powerpoint/2010/main" val="76702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itle 8">
            <a:extLst>
              <a:ext uri="{FF2B5EF4-FFF2-40B4-BE49-F238E27FC236}">
                <a16:creationId xmlns:a16="http://schemas.microsoft.com/office/drawing/2014/main" id="{653A3C9A-B718-41B1-BEEF-DC95F157036A}"/>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3100" kern="1200">
                <a:solidFill>
                  <a:srgbClr val="000000"/>
                </a:solidFill>
                <a:latin typeface="+mj-lt"/>
                <a:ea typeface="+mj-ea"/>
                <a:cs typeface="+mj-cs"/>
              </a:rPr>
              <a:t>How many asteroids are out there and are they dangerous to us?</a:t>
            </a:r>
          </a:p>
        </p:txBody>
      </p:sp>
      <p:sp>
        <p:nvSpPr>
          <p:cNvPr id="2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Graphic 16" descr="Slippery">
            <a:extLst>
              <a:ext uri="{FF2B5EF4-FFF2-40B4-BE49-F238E27FC236}">
                <a16:creationId xmlns:a16="http://schemas.microsoft.com/office/drawing/2014/main" id="{9754196B-48B8-4492-AF00-A3A06319A8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13" name="TextBox 12">
            <a:extLst>
              <a:ext uri="{FF2B5EF4-FFF2-40B4-BE49-F238E27FC236}">
                <a16:creationId xmlns:a16="http://schemas.microsoft.com/office/drawing/2014/main" id="{C59221E2-82EC-4583-8460-0AF10C3BE847}"/>
              </a:ext>
            </a:extLst>
          </p:cNvPr>
          <p:cNvSpPr txBox="1"/>
          <p:nvPr/>
        </p:nvSpPr>
        <p:spPr>
          <a:xfrm>
            <a:off x="6094105" y="3059961"/>
            <a:ext cx="4977578" cy="3639289"/>
          </a:xfrm>
          <a:prstGeom prst="rect">
            <a:avLst/>
          </a:prstGeom>
        </p:spPr>
        <p:txBody>
          <a:bodyPr vert="horz" lIns="91440" tIns="45720" rIns="91440" bIns="45720" rtlCol="0" anchor="ctr">
            <a:normAutofit fontScale="55000" lnSpcReduction="20000"/>
          </a:bodyPr>
          <a:lstStyle/>
          <a:p>
            <a:pPr indent="-228600">
              <a:lnSpc>
                <a:spcPct val="90000"/>
              </a:lnSpc>
              <a:spcAft>
                <a:spcPts val="600"/>
              </a:spcAft>
              <a:buFont typeface="Arial" panose="020B0604020202020204" pitchFamily="34" charset="0"/>
              <a:buChar char="•"/>
            </a:pPr>
            <a:r>
              <a:rPr lang="en-US" sz="2600" dirty="0">
                <a:solidFill>
                  <a:srgbClr val="000000"/>
                </a:solidFill>
              </a:rPr>
              <a:t>Key questions to consider.</a:t>
            </a:r>
          </a:p>
          <a:p>
            <a:pPr marL="285750" indent="-228600">
              <a:lnSpc>
                <a:spcPct val="90000"/>
              </a:lnSpc>
              <a:spcAft>
                <a:spcPts val="600"/>
              </a:spcAft>
              <a:buFont typeface="Arial" panose="020B0604020202020204" pitchFamily="34" charset="0"/>
              <a:buChar char="•"/>
            </a:pPr>
            <a:r>
              <a:rPr lang="en-US" sz="2600" dirty="0">
                <a:solidFill>
                  <a:srgbClr val="000000"/>
                </a:solidFill>
              </a:rPr>
              <a:t>How many known asteroids are out there?</a:t>
            </a:r>
          </a:p>
          <a:p>
            <a:pPr marL="285750" indent="-228600">
              <a:lnSpc>
                <a:spcPct val="90000"/>
              </a:lnSpc>
              <a:spcAft>
                <a:spcPts val="600"/>
              </a:spcAft>
              <a:buFont typeface="Arial" panose="020B0604020202020204" pitchFamily="34" charset="0"/>
              <a:buChar char="•"/>
            </a:pPr>
            <a:r>
              <a:rPr lang="en-US" sz="2600" dirty="0">
                <a:solidFill>
                  <a:srgbClr val="000000"/>
                </a:solidFill>
              </a:rPr>
              <a:t>What makes an asteroid dangerous to us?</a:t>
            </a:r>
          </a:p>
          <a:p>
            <a:pPr marL="285750" indent="-228600">
              <a:lnSpc>
                <a:spcPct val="90000"/>
              </a:lnSpc>
              <a:spcAft>
                <a:spcPts val="600"/>
              </a:spcAft>
              <a:buFont typeface="Arial" panose="020B0604020202020204" pitchFamily="34" charset="0"/>
              <a:buChar char="•"/>
            </a:pPr>
            <a:r>
              <a:rPr lang="en-US" sz="2600" dirty="0">
                <a:solidFill>
                  <a:srgbClr val="000000"/>
                </a:solidFill>
              </a:rPr>
              <a:t>Does the mass or the speed of an asteroid determine if it potentially hazardous?</a:t>
            </a:r>
          </a:p>
          <a:p>
            <a:pPr marL="285750" indent="-228600">
              <a:lnSpc>
                <a:spcPct val="90000"/>
              </a:lnSpc>
              <a:spcAft>
                <a:spcPts val="600"/>
              </a:spcAft>
              <a:buFont typeface="Arial" panose="020B0604020202020204" pitchFamily="34" charset="0"/>
              <a:buChar char="•"/>
            </a:pPr>
            <a:r>
              <a:rPr lang="en-US" sz="2600" dirty="0">
                <a:solidFill>
                  <a:srgbClr val="000000"/>
                </a:solidFill>
              </a:rPr>
              <a:t>Are we able to find out when the next asteroid will hit us? And if so when?</a:t>
            </a:r>
          </a:p>
          <a:p>
            <a:pPr indent="-228600">
              <a:lnSpc>
                <a:spcPct val="90000"/>
              </a:lnSpc>
              <a:spcAft>
                <a:spcPts val="600"/>
              </a:spcAft>
              <a:buFont typeface="Arial" panose="020B0604020202020204" pitchFamily="34" charset="0"/>
              <a:buChar char="•"/>
            </a:pPr>
            <a:r>
              <a:rPr lang="en-US" sz="2600" dirty="0">
                <a:solidFill>
                  <a:srgbClr val="000000"/>
                </a:solidFill>
              </a:rPr>
              <a:t>Using data analysis we were able to answer most of these questions. Let’s take a look.																																								</a:t>
            </a:r>
            <a:r>
              <a:rPr lang="en-US" sz="1000" dirty="0">
                <a:solidFill>
                  <a:srgbClr val="000000"/>
                </a:solidFill>
              </a:rPr>
              <a:t>																																											</a:t>
            </a:r>
          </a:p>
        </p:txBody>
      </p:sp>
    </p:spTree>
    <p:extLst>
      <p:ext uri="{BB962C8B-B14F-4D97-AF65-F5344CB8AC3E}">
        <p14:creationId xmlns:p14="http://schemas.microsoft.com/office/powerpoint/2010/main" val="249474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itle 8">
            <a:extLst>
              <a:ext uri="{FF2B5EF4-FFF2-40B4-BE49-F238E27FC236}">
                <a16:creationId xmlns:a16="http://schemas.microsoft.com/office/drawing/2014/main" id="{653A3C9A-B718-41B1-BEEF-DC95F157036A}"/>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b="1" kern="1200">
                <a:solidFill>
                  <a:srgbClr val="FFFFFF"/>
                </a:solidFill>
                <a:latin typeface="+mj-lt"/>
                <a:ea typeface="+mj-ea"/>
                <a:cs typeface="+mj-cs"/>
              </a:rPr>
              <a:t>Where to get Data?</a:t>
            </a:r>
          </a:p>
        </p:txBody>
      </p:sp>
      <p:sp>
        <p:nvSpPr>
          <p:cNvPr id="13" name="TextBox 12">
            <a:extLst>
              <a:ext uri="{FF2B5EF4-FFF2-40B4-BE49-F238E27FC236}">
                <a16:creationId xmlns:a16="http://schemas.microsoft.com/office/drawing/2014/main" id="{C59221E2-82EC-4583-8460-0AF10C3BE847}"/>
              </a:ext>
            </a:extLst>
          </p:cNvPr>
          <p:cNvSpPr txBox="1"/>
          <p:nvPr/>
        </p:nvSpPr>
        <p:spPr>
          <a:xfrm>
            <a:off x="1179226" y="3092970"/>
            <a:ext cx="9833548" cy="2693976"/>
          </a:xfrm>
          <a:prstGeom prst="rect">
            <a:avLst/>
          </a:prstGeom>
        </p:spPr>
        <p:txBody>
          <a:bodyPr vert="horz" lIns="91440" tIns="45720" rIns="91440" bIns="45720" rtlCol="0">
            <a:normAutofit fontScale="25000" lnSpcReduction="20000"/>
          </a:bodyPr>
          <a:lstStyle/>
          <a:p>
            <a:pPr marL="285750" indent="-228600">
              <a:lnSpc>
                <a:spcPct val="90000"/>
              </a:lnSpc>
              <a:spcAft>
                <a:spcPts val="600"/>
              </a:spcAft>
              <a:buFont typeface="Arial" panose="020B0604020202020204" pitchFamily="34" charset="0"/>
              <a:buChar char="•"/>
            </a:pPr>
            <a:r>
              <a:rPr lang="en-US" sz="9600" dirty="0">
                <a:solidFill>
                  <a:srgbClr val="000000"/>
                </a:solidFill>
              </a:rPr>
              <a:t>NASA’s </a:t>
            </a:r>
            <a:r>
              <a:rPr lang="en-US" sz="9600" dirty="0" err="1">
                <a:solidFill>
                  <a:srgbClr val="000000"/>
                </a:solidFill>
              </a:rPr>
              <a:t>NeoWs</a:t>
            </a:r>
            <a:r>
              <a:rPr lang="en-US" sz="9600" dirty="0">
                <a:solidFill>
                  <a:srgbClr val="000000"/>
                </a:solidFill>
              </a:rPr>
              <a:t>(Near Earth Object Web Service)</a:t>
            </a:r>
          </a:p>
          <a:p>
            <a:pPr marL="514350" lvl="1" indent="-228600">
              <a:lnSpc>
                <a:spcPct val="90000"/>
              </a:lnSpc>
              <a:spcAft>
                <a:spcPts val="600"/>
              </a:spcAft>
              <a:buFont typeface="Arial" panose="020B0604020202020204" pitchFamily="34" charset="0"/>
              <a:buChar char="•"/>
            </a:pPr>
            <a:r>
              <a:rPr lang="en-US" sz="9600" dirty="0">
                <a:solidFill>
                  <a:srgbClr val="000000"/>
                </a:solidFill>
              </a:rPr>
              <a:t> </a:t>
            </a:r>
          </a:p>
          <a:p>
            <a:pPr marL="742950" lvl="1" indent="-228600">
              <a:lnSpc>
                <a:spcPct val="90000"/>
              </a:lnSpc>
              <a:spcAft>
                <a:spcPts val="600"/>
              </a:spcAft>
              <a:buFont typeface="Arial" panose="020B0604020202020204" pitchFamily="34" charset="0"/>
              <a:buChar char="•"/>
            </a:pPr>
            <a:r>
              <a:rPr lang="en-US" sz="9600" dirty="0">
                <a:solidFill>
                  <a:srgbClr val="000000"/>
                </a:solidFill>
              </a:rPr>
              <a:t>1.9M known asteroids</a:t>
            </a:r>
          </a:p>
          <a:p>
            <a:pPr marL="742950" lvl="1" indent="-228600">
              <a:lnSpc>
                <a:spcPct val="90000"/>
              </a:lnSpc>
              <a:spcAft>
                <a:spcPts val="600"/>
              </a:spcAft>
              <a:buFont typeface="Arial" panose="020B0604020202020204" pitchFamily="34" charset="0"/>
              <a:buChar char="•"/>
            </a:pPr>
            <a:r>
              <a:rPr lang="en-US" sz="9600" dirty="0">
                <a:solidFill>
                  <a:srgbClr val="000000"/>
                </a:solidFill>
              </a:rPr>
              <a:t>19,000+ near earth asteroids</a:t>
            </a:r>
          </a:p>
          <a:p>
            <a:pPr marL="57150" indent="-228600">
              <a:lnSpc>
                <a:spcPct val="90000"/>
              </a:lnSpc>
              <a:spcAft>
                <a:spcPts val="600"/>
              </a:spcAft>
              <a:buFont typeface="Arial" panose="020B0604020202020204" pitchFamily="34" charset="0"/>
              <a:buChar char="•"/>
            </a:pPr>
            <a:endParaRPr lang="en-US" sz="9600" dirty="0">
              <a:solidFill>
                <a:srgbClr val="000000"/>
              </a:solidFill>
            </a:endParaRPr>
          </a:p>
          <a:p>
            <a:pPr marL="285750" indent="-228600">
              <a:lnSpc>
                <a:spcPct val="90000"/>
              </a:lnSpc>
              <a:spcAft>
                <a:spcPts val="600"/>
              </a:spcAft>
              <a:buFont typeface="Arial" panose="020B0604020202020204" pitchFamily="34" charset="0"/>
              <a:buChar char="•"/>
            </a:pPr>
            <a:r>
              <a:rPr lang="en-US" sz="9600" dirty="0">
                <a:solidFill>
                  <a:srgbClr val="000000"/>
                </a:solidFill>
              </a:rPr>
              <a:t>EXAMPLE QUERY:</a:t>
            </a:r>
          </a:p>
          <a:p>
            <a:pPr marL="57150" indent="-228600">
              <a:lnSpc>
                <a:spcPct val="90000"/>
              </a:lnSpc>
              <a:spcAft>
                <a:spcPts val="600"/>
              </a:spcAft>
              <a:buFont typeface="Arial" panose="020B0604020202020204" pitchFamily="34" charset="0"/>
              <a:buChar char="•"/>
            </a:pPr>
            <a:endParaRPr lang="en-US" sz="9600" dirty="0">
              <a:solidFill>
                <a:srgbClr val="000000"/>
              </a:solidFill>
            </a:endParaRPr>
          </a:p>
          <a:p>
            <a:pPr marL="742950" lvl="1" indent="-228600">
              <a:lnSpc>
                <a:spcPct val="90000"/>
              </a:lnSpc>
              <a:spcAft>
                <a:spcPts val="600"/>
              </a:spcAft>
              <a:buFont typeface="Arial" panose="020B0604020202020204" pitchFamily="34" charset="0"/>
              <a:buChar char="•"/>
            </a:pPr>
            <a:r>
              <a:rPr lang="en-US" sz="9600" dirty="0">
                <a:solidFill>
                  <a:srgbClr val="000000"/>
                </a:solidFill>
                <a:hlinkClick r:id="rId4"/>
              </a:rPr>
              <a:t>https://api.nasa.gov/neo/rest/v1/neo/browse?api_key=DEMO_KEY</a:t>
            </a:r>
            <a:endParaRPr lang="en-US" sz="9600" dirty="0">
              <a:solidFill>
                <a:srgbClr val="000000"/>
              </a:solidFill>
            </a:endParaRPr>
          </a:p>
          <a:p>
            <a:pPr>
              <a:lnSpc>
                <a:spcPct val="90000"/>
              </a:lnSpc>
              <a:spcAft>
                <a:spcPts val="600"/>
              </a:spcAft>
            </a:pPr>
            <a:r>
              <a:rPr lang="en-US" sz="9600" dirty="0">
                <a:solidFill>
                  <a:srgbClr val="000000"/>
                </a:solidFill>
              </a:rPr>
              <a:t>														</a:t>
            </a:r>
            <a:r>
              <a:rPr lang="en-US" sz="1000" dirty="0">
                <a:solidFill>
                  <a:srgbClr val="000000"/>
                </a:solidFill>
              </a:rPr>
              <a:t>												</a:t>
            </a:r>
          </a:p>
        </p:txBody>
      </p:sp>
    </p:spTree>
    <p:extLst>
      <p:ext uri="{BB962C8B-B14F-4D97-AF65-F5344CB8AC3E}">
        <p14:creationId xmlns:p14="http://schemas.microsoft.com/office/powerpoint/2010/main" val="383690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53A3C9A-B718-41B1-BEEF-DC95F157036A}"/>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b="1" kern="1200">
                <a:solidFill>
                  <a:srgbClr val="000000"/>
                </a:solidFill>
                <a:latin typeface="+mj-lt"/>
                <a:ea typeface="+mj-ea"/>
                <a:cs typeface="+mj-cs"/>
              </a:rPr>
              <a:t>Key variables</a:t>
            </a:r>
          </a:p>
        </p:txBody>
      </p:sp>
      <p:pic>
        <p:nvPicPr>
          <p:cNvPr id="24" name="Graphic 23" descr="Earth Globe Americas">
            <a:extLst>
              <a:ext uri="{FF2B5EF4-FFF2-40B4-BE49-F238E27FC236}">
                <a16:creationId xmlns:a16="http://schemas.microsoft.com/office/drawing/2014/main" id="{F069A39D-F9B1-45E3-8EC1-C45640F2BF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13" name="TextBox 12">
            <a:extLst>
              <a:ext uri="{FF2B5EF4-FFF2-40B4-BE49-F238E27FC236}">
                <a16:creationId xmlns:a16="http://schemas.microsoft.com/office/drawing/2014/main" id="{C59221E2-82EC-4583-8460-0AF10C3BE847}"/>
              </a:ext>
            </a:extLst>
          </p:cNvPr>
          <p:cNvSpPr txBox="1"/>
          <p:nvPr/>
        </p:nvSpPr>
        <p:spPr>
          <a:xfrm>
            <a:off x="6094502" y="2029797"/>
            <a:ext cx="5456807" cy="4109784"/>
          </a:xfrm>
          <a:prstGeom prst="rect">
            <a:avLst/>
          </a:prstGeom>
        </p:spPr>
        <p:txBody>
          <a:bodyPr vert="horz" lIns="91440" tIns="45720" rIns="91440" bIns="45720" rtlCol="0" anchor="ctr">
            <a:normAutofit fontScale="92500" lnSpcReduction="20000"/>
          </a:bodyPr>
          <a:lstStyle/>
          <a:p>
            <a:pPr marL="285750" indent="-228600" defTabSz="914400">
              <a:lnSpc>
                <a:spcPct val="90000"/>
              </a:lnSpc>
              <a:spcAft>
                <a:spcPts val="600"/>
              </a:spcAft>
              <a:buFont typeface="Arial" panose="020B0604020202020204" pitchFamily="34" charset="0"/>
              <a:buChar char="•"/>
            </a:pPr>
            <a:r>
              <a:rPr lang="en-US" sz="3200" dirty="0">
                <a:solidFill>
                  <a:srgbClr val="000000"/>
                </a:solidFill>
              </a:rPr>
              <a:t>Is Potentially Hazardous </a:t>
            </a:r>
          </a:p>
          <a:p>
            <a:pPr marL="285750" indent="-228600" defTabSz="914400">
              <a:lnSpc>
                <a:spcPct val="90000"/>
              </a:lnSpc>
              <a:spcAft>
                <a:spcPts val="600"/>
              </a:spcAft>
              <a:buFont typeface="Arial" panose="020B0604020202020204" pitchFamily="34" charset="0"/>
              <a:buChar char="•"/>
            </a:pPr>
            <a:r>
              <a:rPr lang="en-US" sz="3200" dirty="0">
                <a:solidFill>
                  <a:srgbClr val="000000"/>
                </a:solidFill>
              </a:rPr>
              <a:t>Minimum Orbit Intersection Distance (MOID) </a:t>
            </a:r>
          </a:p>
          <a:p>
            <a:pPr marL="742950" lvl="1" indent="-228600" defTabSz="914400">
              <a:lnSpc>
                <a:spcPct val="90000"/>
              </a:lnSpc>
              <a:spcAft>
                <a:spcPts val="600"/>
              </a:spcAft>
              <a:buFont typeface="Arial" panose="020B0604020202020204" pitchFamily="34" charset="0"/>
              <a:buChar char="•"/>
            </a:pPr>
            <a:r>
              <a:rPr lang="en-US" sz="2800" dirty="0">
                <a:solidFill>
                  <a:srgbClr val="000000"/>
                </a:solidFill>
              </a:rPr>
              <a:t>Risk of a collision with Earth</a:t>
            </a:r>
          </a:p>
          <a:p>
            <a:pPr marL="742950" lvl="1" indent="-228600" defTabSz="914400">
              <a:lnSpc>
                <a:spcPct val="90000"/>
              </a:lnSpc>
              <a:spcAft>
                <a:spcPts val="600"/>
              </a:spcAft>
              <a:buFont typeface="Arial" panose="020B0604020202020204" pitchFamily="34" charset="0"/>
              <a:buChar char="•"/>
            </a:pPr>
            <a:r>
              <a:rPr lang="en-US" sz="2800" dirty="0">
                <a:solidFill>
                  <a:srgbClr val="000000"/>
                </a:solidFill>
              </a:rPr>
              <a:t>Apparent magnitude </a:t>
            </a:r>
          </a:p>
          <a:p>
            <a:pPr marL="285750" indent="-228600" defTabSz="914400">
              <a:lnSpc>
                <a:spcPct val="90000"/>
              </a:lnSpc>
              <a:spcAft>
                <a:spcPts val="600"/>
              </a:spcAft>
              <a:buFont typeface="Arial" panose="020B0604020202020204" pitchFamily="34" charset="0"/>
              <a:buChar char="•"/>
            </a:pPr>
            <a:r>
              <a:rPr lang="en-US" sz="3200" dirty="0">
                <a:solidFill>
                  <a:srgbClr val="000000"/>
                </a:solidFill>
              </a:rPr>
              <a:t>Absolute Magnitude (H)</a:t>
            </a:r>
          </a:p>
          <a:p>
            <a:pPr marL="285750" indent="-228600" defTabSz="914400">
              <a:lnSpc>
                <a:spcPct val="90000"/>
              </a:lnSpc>
              <a:spcAft>
                <a:spcPts val="600"/>
              </a:spcAft>
              <a:buFont typeface="Arial" panose="020B0604020202020204" pitchFamily="34" charset="0"/>
              <a:buChar char="•"/>
            </a:pPr>
            <a:r>
              <a:rPr lang="en-US" sz="3200" dirty="0">
                <a:solidFill>
                  <a:srgbClr val="000000"/>
                </a:solidFill>
              </a:rPr>
              <a:t>Close Approach Date</a:t>
            </a:r>
          </a:p>
          <a:p>
            <a:pPr marL="285750" indent="-228600" defTabSz="914400">
              <a:lnSpc>
                <a:spcPct val="90000"/>
              </a:lnSpc>
              <a:spcAft>
                <a:spcPts val="600"/>
              </a:spcAft>
              <a:buFont typeface="Arial" panose="020B0604020202020204" pitchFamily="34" charset="0"/>
              <a:buChar char="•"/>
            </a:pPr>
            <a:r>
              <a:rPr lang="en-US" sz="3200" dirty="0">
                <a:solidFill>
                  <a:srgbClr val="000000"/>
                </a:solidFill>
              </a:rPr>
              <a:t>Miss Distance</a:t>
            </a:r>
            <a:r>
              <a:rPr lang="en-US" sz="3500" dirty="0">
                <a:solidFill>
                  <a:srgbClr val="000000"/>
                </a:solidFill>
              </a:rPr>
              <a:t>	</a:t>
            </a:r>
            <a:r>
              <a:rPr lang="en-US" sz="1700" dirty="0">
                <a:solidFill>
                  <a:srgbClr val="000000"/>
                </a:solidFill>
              </a:rPr>
              <a:t>																										</a:t>
            </a:r>
          </a:p>
        </p:txBody>
      </p:sp>
    </p:spTree>
    <p:extLst>
      <p:ext uri="{BB962C8B-B14F-4D97-AF65-F5344CB8AC3E}">
        <p14:creationId xmlns:p14="http://schemas.microsoft.com/office/powerpoint/2010/main" val="8965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53A3C9A-B718-41B1-BEEF-DC95F157036A}"/>
              </a:ext>
            </a:extLst>
          </p:cNvPr>
          <p:cNvSpPr>
            <a:spLocks noGrp="1"/>
          </p:cNvSpPr>
          <p:nvPr>
            <p:ph type="title"/>
          </p:nvPr>
        </p:nvSpPr>
        <p:spPr>
          <a:xfrm>
            <a:off x="5614874" y="316902"/>
            <a:ext cx="4977976" cy="1454051"/>
          </a:xfrm>
        </p:spPr>
        <p:txBody>
          <a:bodyPr vert="horz" lIns="91440" tIns="45720" rIns="91440" bIns="45720" rtlCol="0" anchor="ctr">
            <a:normAutofit/>
          </a:bodyPr>
          <a:lstStyle/>
          <a:p>
            <a:r>
              <a:rPr lang="en-US" b="1" kern="1200" dirty="0">
                <a:solidFill>
                  <a:srgbClr val="000000"/>
                </a:solidFill>
                <a:latin typeface="+mj-lt"/>
                <a:ea typeface="+mj-ea"/>
                <a:cs typeface="+mj-cs"/>
              </a:rPr>
              <a:t>Other variables</a:t>
            </a:r>
          </a:p>
        </p:txBody>
      </p:sp>
      <p:pic>
        <p:nvPicPr>
          <p:cNvPr id="59" name="Graphic 58" descr="Sun">
            <a:extLst>
              <a:ext uri="{FF2B5EF4-FFF2-40B4-BE49-F238E27FC236}">
                <a16:creationId xmlns:a16="http://schemas.microsoft.com/office/drawing/2014/main" id="{F020D6AC-A626-410F-8926-944AA45EA4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13" name="TextBox 12">
            <a:extLst>
              <a:ext uri="{FF2B5EF4-FFF2-40B4-BE49-F238E27FC236}">
                <a16:creationId xmlns:a16="http://schemas.microsoft.com/office/drawing/2014/main" id="{C59221E2-82EC-4583-8460-0AF10C3BE847}"/>
              </a:ext>
            </a:extLst>
          </p:cNvPr>
          <p:cNvSpPr txBox="1"/>
          <p:nvPr/>
        </p:nvSpPr>
        <p:spPr>
          <a:xfrm>
            <a:off x="5614873" y="1380930"/>
            <a:ext cx="5917761" cy="4945225"/>
          </a:xfrm>
          <a:prstGeom prst="rect">
            <a:avLst/>
          </a:prstGeom>
        </p:spPr>
        <p:txBody>
          <a:bodyPr vert="horz" lIns="91440" tIns="45720" rIns="91440" bIns="45720" rtlCol="0" anchor="ctr">
            <a:normAutofit fontScale="55000" lnSpcReduction="20000"/>
          </a:bodyPr>
          <a:lstStyle/>
          <a:p>
            <a:pPr marL="285750" indent="-228600" defTabSz="914400">
              <a:lnSpc>
                <a:spcPct val="90000"/>
              </a:lnSpc>
              <a:spcAft>
                <a:spcPts val="600"/>
              </a:spcAft>
              <a:buFont typeface="Arial" panose="020B0604020202020204" pitchFamily="34" charset="0"/>
              <a:buChar char="•"/>
            </a:pPr>
            <a:r>
              <a:rPr lang="en-US" sz="5900" dirty="0">
                <a:solidFill>
                  <a:srgbClr val="000000"/>
                </a:solidFill>
              </a:rPr>
              <a:t>Astronomical Unit (AU) </a:t>
            </a:r>
          </a:p>
          <a:p>
            <a:pPr marL="742950" lvl="1" indent="-228600" defTabSz="914400">
              <a:lnSpc>
                <a:spcPct val="90000"/>
              </a:lnSpc>
              <a:spcAft>
                <a:spcPts val="600"/>
              </a:spcAft>
              <a:buFont typeface="Arial" panose="020B0604020202020204" pitchFamily="34" charset="0"/>
              <a:buChar char="•"/>
            </a:pPr>
            <a:r>
              <a:rPr lang="en-US" sz="4400" dirty="0">
                <a:solidFill>
                  <a:srgbClr val="000000"/>
                </a:solidFill>
              </a:rPr>
              <a:t>the mean distance from the center of the earth to the center of the sun</a:t>
            </a:r>
          </a:p>
          <a:p>
            <a:pPr marL="742950" lvl="1" indent="-228600" defTabSz="914400">
              <a:lnSpc>
                <a:spcPct val="90000"/>
              </a:lnSpc>
              <a:spcAft>
                <a:spcPts val="600"/>
              </a:spcAft>
              <a:buFont typeface="Arial" panose="020B0604020202020204" pitchFamily="34" charset="0"/>
              <a:buChar char="•"/>
            </a:pPr>
            <a:r>
              <a:rPr lang="en-US" sz="4400" dirty="0">
                <a:solidFill>
                  <a:srgbClr val="000000"/>
                </a:solidFill>
              </a:rPr>
              <a:t>0.05au = 4647790 miles</a:t>
            </a:r>
          </a:p>
          <a:p>
            <a:pPr marL="285750" indent="-228600" defTabSz="914400">
              <a:lnSpc>
                <a:spcPct val="90000"/>
              </a:lnSpc>
              <a:spcAft>
                <a:spcPts val="600"/>
              </a:spcAft>
              <a:buFont typeface="Arial" panose="020B0604020202020204" pitchFamily="34" charset="0"/>
              <a:buChar char="•"/>
            </a:pPr>
            <a:r>
              <a:rPr lang="en-US" sz="5900" dirty="0">
                <a:solidFill>
                  <a:srgbClr val="000000"/>
                </a:solidFill>
              </a:rPr>
              <a:t>PHAs(Potentially Hazardous Asteroids) </a:t>
            </a:r>
          </a:p>
          <a:p>
            <a:pPr marL="742950" lvl="1" indent="-228600" defTabSz="914400">
              <a:lnSpc>
                <a:spcPct val="90000"/>
              </a:lnSpc>
              <a:spcAft>
                <a:spcPts val="600"/>
              </a:spcAft>
              <a:buFont typeface="Arial" panose="020B0604020202020204" pitchFamily="34" charset="0"/>
              <a:buChar char="•"/>
            </a:pPr>
            <a:r>
              <a:rPr lang="en-US" sz="4400" dirty="0">
                <a:solidFill>
                  <a:srgbClr val="000000"/>
                </a:solidFill>
              </a:rPr>
              <a:t>MOID&lt;=0.05 au and Absolute Magnitude H&lt;=22.0</a:t>
            </a:r>
          </a:p>
          <a:p>
            <a:pPr marL="285750" indent="-228600" defTabSz="914400">
              <a:lnSpc>
                <a:spcPct val="90000"/>
              </a:lnSpc>
              <a:spcAft>
                <a:spcPts val="600"/>
              </a:spcAft>
              <a:buFont typeface="Arial" panose="020B0604020202020204" pitchFamily="34" charset="0"/>
              <a:buChar char="•"/>
            </a:pPr>
            <a:r>
              <a:rPr lang="en-US" sz="5900" dirty="0">
                <a:solidFill>
                  <a:srgbClr val="000000"/>
                </a:solidFill>
              </a:rPr>
              <a:t>Orbit Type</a:t>
            </a:r>
          </a:p>
          <a:p>
            <a:pPr marL="742950" lvl="1" indent="-228600" defTabSz="914400">
              <a:lnSpc>
                <a:spcPct val="90000"/>
              </a:lnSpc>
              <a:spcAft>
                <a:spcPts val="600"/>
              </a:spcAft>
              <a:buFont typeface="Arial" panose="020B0604020202020204" pitchFamily="34" charset="0"/>
              <a:buChar char="•"/>
            </a:pPr>
            <a:r>
              <a:rPr lang="en-US" sz="4400" dirty="0">
                <a:solidFill>
                  <a:srgbClr val="000000"/>
                </a:solidFill>
              </a:rPr>
              <a:t>AMO – Amor</a:t>
            </a:r>
          </a:p>
          <a:p>
            <a:pPr marL="742950" lvl="1" indent="-228600" defTabSz="914400">
              <a:lnSpc>
                <a:spcPct val="90000"/>
              </a:lnSpc>
              <a:spcAft>
                <a:spcPts val="600"/>
              </a:spcAft>
              <a:buFont typeface="Arial" panose="020B0604020202020204" pitchFamily="34" charset="0"/>
              <a:buChar char="•"/>
            </a:pPr>
            <a:r>
              <a:rPr lang="en-US" sz="4400" dirty="0">
                <a:solidFill>
                  <a:srgbClr val="000000"/>
                </a:solidFill>
              </a:rPr>
              <a:t>APO – Apollo</a:t>
            </a:r>
          </a:p>
          <a:p>
            <a:pPr marL="742950" lvl="1" indent="-228600" defTabSz="914400">
              <a:lnSpc>
                <a:spcPct val="90000"/>
              </a:lnSpc>
              <a:spcAft>
                <a:spcPts val="600"/>
              </a:spcAft>
              <a:buFont typeface="Arial" panose="020B0604020202020204" pitchFamily="34" charset="0"/>
              <a:buChar char="•"/>
            </a:pPr>
            <a:r>
              <a:rPr lang="en-US" sz="4400" dirty="0">
                <a:solidFill>
                  <a:srgbClr val="000000"/>
                </a:solidFill>
              </a:rPr>
              <a:t>ATE – Aten</a:t>
            </a:r>
          </a:p>
          <a:p>
            <a:pPr marL="742950" lvl="1" indent="-228600" defTabSz="914400">
              <a:lnSpc>
                <a:spcPct val="90000"/>
              </a:lnSpc>
              <a:spcAft>
                <a:spcPts val="600"/>
              </a:spcAft>
              <a:buFont typeface="Arial" panose="020B0604020202020204" pitchFamily="34" charset="0"/>
              <a:buChar char="•"/>
            </a:pPr>
            <a:r>
              <a:rPr lang="en-US" sz="4400" dirty="0">
                <a:solidFill>
                  <a:srgbClr val="000000"/>
                </a:solidFill>
              </a:rPr>
              <a:t>IEO – Interior Earth Object</a:t>
            </a:r>
          </a:p>
        </p:txBody>
      </p:sp>
    </p:spTree>
    <p:extLst>
      <p:ext uri="{BB962C8B-B14F-4D97-AF65-F5344CB8AC3E}">
        <p14:creationId xmlns:p14="http://schemas.microsoft.com/office/powerpoint/2010/main" val="406032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53A3C9A-B718-41B1-BEEF-DC95F157036A}"/>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b="1" kern="1200">
                <a:solidFill>
                  <a:srgbClr val="000000"/>
                </a:solidFill>
                <a:latin typeface="+mj-lt"/>
                <a:ea typeface="+mj-ea"/>
                <a:cs typeface="+mj-cs"/>
              </a:rPr>
              <a:t>Data cleanup and exploration</a:t>
            </a:r>
          </a:p>
        </p:txBody>
      </p:sp>
      <p:pic>
        <p:nvPicPr>
          <p:cNvPr id="29" name="Graphic 28" descr="Checkmark">
            <a:extLst>
              <a:ext uri="{FF2B5EF4-FFF2-40B4-BE49-F238E27FC236}">
                <a16:creationId xmlns:a16="http://schemas.microsoft.com/office/drawing/2014/main" id="{CA917FC0-0F47-4E89-A3E1-B7D3322C2A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13" name="TextBox 12">
            <a:extLst>
              <a:ext uri="{FF2B5EF4-FFF2-40B4-BE49-F238E27FC236}">
                <a16:creationId xmlns:a16="http://schemas.microsoft.com/office/drawing/2014/main" id="{C59221E2-82EC-4583-8460-0AF10C3BE847}"/>
              </a:ext>
            </a:extLst>
          </p:cNvPr>
          <p:cNvSpPr txBox="1"/>
          <p:nvPr/>
        </p:nvSpPr>
        <p:spPr>
          <a:xfrm>
            <a:off x="6090574" y="2257006"/>
            <a:ext cx="5404740" cy="3803965"/>
          </a:xfrm>
          <a:prstGeom prst="rect">
            <a:avLst/>
          </a:prstGeom>
        </p:spPr>
        <p:txBody>
          <a:bodyPr vert="horz" lIns="91440" tIns="45720" rIns="91440" bIns="45720" rtlCol="0" anchor="ctr">
            <a:normAutofit fontScale="92500" lnSpcReduction="10000"/>
          </a:bodyPr>
          <a:lstStyle/>
          <a:p>
            <a:pPr marL="285750" indent="-228600" defTabSz="914400">
              <a:lnSpc>
                <a:spcPct val="90000"/>
              </a:lnSpc>
              <a:spcAft>
                <a:spcPts val="600"/>
              </a:spcAft>
              <a:buFont typeface="Arial" panose="020B0604020202020204" pitchFamily="34" charset="0"/>
              <a:buChar char="•"/>
            </a:pPr>
            <a:r>
              <a:rPr lang="en-US" sz="3500" dirty="0">
                <a:solidFill>
                  <a:srgbClr val="000000"/>
                </a:solidFill>
              </a:rPr>
              <a:t>Data Cleanup</a:t>
            </a:r>
          </a:p>
          <a:p>
            <a:pPr marL="742950" lvl="1" indent="-228600" defTabSz="914400">
              <a:lnSpc>
                <a:spcPct val="90000"/>
              </a:lnSpc>
              <a:spcAft>
                <a:spcPts val="600"/>
              </a:spcAft>
              <a:buFont typeface="Arial" panose="020B0604020202020204" pitchFamily="34" charset="0"/>
              <a:buChar char="•"/>
            </a:pPr>
            <a:r>
              <a:rPr lang="en-US" sz="2600" dirty="0">
                <a:solidFill>
                  <a:srgbClr val="000000"/>
                </a:solidFill>
              </a:rPr>
              <a:t>API issues</a:t>
            </a:r>
          </a:p>
          <a:p>
            <a:pPr marL="742950" lvl="1" indent="-228600" defTabSz="914400">
              <a:lnSpc>
                <a:spcPct val="90000"/>
              </a:lnSpc>
              <a:spcAft>
                <a:spcPts val="600"/>
              </a:spcAft>
              <a:buFont typeface="Arial" panose="020B0604020202020204" pitchFamily="34" charset="0"/>
              <a:buChar char="•"/>
            </a:pPr>
            <a:r>
              <a:rPr lang="en-US" sz="2600" dirty="0">
                <a:solidFill>
                  <a:srgbClr val="000000"/>
                </a:solidFill>
              </a:rPr>
              <a:t>Missing values</a:t>
            </a:r>
          </a:p>
          <a:p>
            <a:pPr marL="285750" indent="-228600" defTabSz="914400">
              <a:lnSpc>
                <a:spcPct val="90000"/>
              </a:lnSpc>
              <a:spcAft>
                <a:spcPts val="600"/>
              </a:spcAft>
              <a:buFont typeface="Arial" panose="020B0604020202020204" pitchFamily="34" charset="0"/>
              <a:buChar char="•"/>
            </a:pPr>
            <a:r>
              <a:rPr lang="en-US" sz="3500" dirty="0">
                <a:solidFill>
                  <a:srgbClr val="000000"/>
                </a:solidFill>
              </a:rPr>
              <a:t>Data exploration</a:t>
            </a:r>
          </a:p>
          <a:p>
            <a:pPr marL="742950" lvl="1" indent="-228600" defTabSz="914400">
              <a:lnSpc>
                <a:spcPct val="90000"/>
              </a:lnSpc>
              <a:spcAft>
                <a:spcPts val="600"/>
              </a:spcAft>
              <a:buFont typeface="Arial" panose="020B0604020202020204" pitchFamily="34" charset="0"/>
              <a:buChar char="•"/>
            </a:pPr>
            <a:r>
              <a:rPr lang="en-US" sz="2600" dirty="0">
                <a:solidFill>
                  <a:srgbClr val="000000"/>
                </a:solidFill>
              </a:rPr>
              <a:t>Free NASA API</a:t>
            </a:r>
          </a:p>
          <a:p>
            <a:pPr marL="742950" lvl="1" indent="-228600" defTabSz="914400">
              <a:lnSpc>
                <a:spcPct val="90000"/>
              </a:lnSpc>
              <a:spcAft>
                <a:spcPts val="600"/>
              </a:spcAft>
              <a:buFont typeface="Arial" panose="020B0604020202020204" pitchFamily="34" charset="0"/>
              <a:buChar char="•"/>
            </a:pPr>
            <a:r>
              <a:rPr lang="en-US" sz="2600" dirty="0">
                <a:solidFill>
                  <a:srgbClr val="000000"/>
                </a:solidFill>
              </a:rPr>
              <a:t>Variable “potentially hazardous asteroid”</a:t>
            </a:r>
          </a:p>
          <a:p>
            <a:pPr marL="742950" lvl="1" indent="-228600" defTabSz="914400">
              <a:lnSpc>
                <a:spcPct val="90000"/>
              </a:lnSpc>
              <a:spcAft>
                <a:spcPts val="600"/>
              </a:spcAft>
              <a:buFont typeface="Arial" panose="020B0604020202020204" pitchFamily="34" charset="0"/>
              <a:buChar char="•"/>
            </a:pPr>
            <a:r>
              <a:rPr lang="en-US" sz="2600" dirty="0">
                <a:solidFill>
                  <a:srgbClr val="000000"/>
                </a:solidFill>
              </a:rPr>
              <a:t>Research on dataset variables</a:t>
            </a:r>
          </a:p>
          <a:p>
            <a:pPr marL="742950" lvl="1" indent="-228600" defTabSz="914400">
              <a:lnSpc>
                <a:spcPct val="90000"/>
              </a:lnSpc>
              <a:spcAft>
                <a:spcPts val="600"/>
              </a:spcAft>
              <a:buFont typeface="Arial" panose="020B0604020202020204" pitchFamily="34" charset="0"/>
              <a:buChar char="•"/>
            </a:pPr>
            <a:r>
              <a:rPr lang="en-US" sz="2600" dirty="0">
                <a:solidFill>
                  <a:srgbClr val="000000"/>
                </a:solidFill>
              </a:rPr>
              <a:t>“absolute magnitude” </a:t>
            </a:r>
            <a:r>
              <a:rPr lang="en-US" sz="2600" dirty="0">
                <a:solidFill>
                  <a:srgbClr val="000000"/>
                </a:solidFill>
                <a:sym typeface="Wingdings" panose="05000000000000000000" pitchFamily="2" charset="2"/>
              </a:rPr>
              <a:t> brightness or size?</a:t>
            </a:r>
            <a:r>
              <a:rPr lang="en-US" sz="2400" dirty="0">
                <a:solidFill>
                  <a:srgbClr val="000000"/>
                </a:solidFill>
              </a:rPr>
              <a:t>		</a:t>
            </a:r>
          </a:p>
        </p:txBody>
      </p:sp>
    </p:spTree>
    <p:extLst>
      <p:ext uri="{BB962C8B-B14F-4D97-AF65-F5344CB8AC3E}">
        <p14:creationId xmlns:p14="http://schemas.microsoft.com/office/powerpoint/2010/main" val="219597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itle 8">
            <a:extLst>
              <a:ext uri="{FF2B5EF4-FFF2-40B4-BE49-F238E27FC236}">
                <a16:creationId xmlns:a16="http://schemas.microsoft.com/office/drawing/2014/main" id="{653A3C9A-B718-41B1-BEEF-DC95F157036A}"/>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en-US" b="1" kern="1200">
                <a:solidFill>
                  <a:srgbClr val="FFFFFF"/>
                </a:solidFill>
                <a:latin typeface="+mj-lt"/>
                <a:ea typeface="+mj-ea"/>
                <a:cs typeface="+mj-cs"/>
              </a:rPr>
              <a:t>Hypothesis</a:t>
            </a:r>
          </a:p>
        </p:txBody>
      </p:sp>
      <p:sp>
        <p:nvSpPr>
          <p:cNvPr id="13" name="TextBox 12">
            <a:extLst>
              <a:ext uri="{FF2B5EF4-FFF2-40B4-BE49-F238E27FC236}">
                <a16:creationId xmlns:a16="http://schemas.microsoft.com/office/drawing/2014/main" id="{C59221E2-82EC-4583-8460-0AF10C3BE847}"/>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dirty="0">
                <a:solidFill>
                  <a:srgbClr val="000000"/>
                </a:solidFill>
              </a:rPr>
              <a:t>“Is potentially hazardous”</a:t>
            </a:r>
          </a:p>
          <a:p>
            <a:pPr marL="285750" indent="-228600">
              <a:lnSpc>
                <a:spcPct val="90000"/>
              </a:lnSpc>
              <a:spcAft>
                <a:spcPts val="600"/>
              </a:spcAft>
              <a:buFont typeface="Arial" panose="020B0604020202020204" pitchFamily="34" charset="0"/>
              <a:buChar char="•"/>
            </a:pPr>
            <a:r>
              <a:rPr lang="en-US" sz="2400" dirty="0">
                <a:solidFill>
                  <a:srgbClr val="000000"/>
                </a:solidFill>
              </a:rPr>
              <a:t>“absolute magnitude” </a:t>
            </a:r>
            <a:r>
              <a:rPr lang="en-US" sz="2400" dirty="0">
                <a:solidFill>
                  <a:srgbClr val="000000"/>
                </a:solidFill>
                <a:sym typeface="Wingdings" panose="05000000000000000000" pitchFamily="2" charset="2"/>
              </a:rPr>
              <a:t> brightness or size?</a:t>
            </a:r>
            <a:endParaRPr lang="en-US" sz="2400" dirty="0">
              <a:solidFill>
                <a:srgbClr val="000000"/>
              </a:solidFill>
            </a:endParaRPr>
          </a:p>
          <a:p>
            <a:pPr>
              <a:lnSpc>
                <a:spcPct val="90000"/>
              </a:lnSpc>
              <a:spcAft>
                <a:spcPts val="600"/>
              </a:spcAft>
            </a:pPr>
            <a:r>
              <a:rPr lang="en-US" sz="2400" dirty="0">
                <a:solidFill>
                  <a:srgbClr val="000000"/>
                </a:solidFill>
              </a:rPr>
              <a:t>							</a:t>
            </a:r>
          </a:p>
        </p:txBody>
      </p:sp>
    </p:spTree>
    <p:extLst>
      <p:ext uri="{BB962C8B-B14F-4D97-AF65-F5344CB8AC3E}">
        <p14:creationId xmlns:p14="http://schemas.microsoft.com/office/powerpoint/2010/main" val="11589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653A3C9A-B718-41B1-BEEF-DC95F157036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a:solidFill>
                  <a:srgbClr val="FFFFFF"/>
                </a:solidFill>
              </a:rPr>
              <a:t>All the asteroids in the NASA database</a:t>
            </a:r>
            <a:endParaRPr lang="en-US" sz="2600" b="1" kern="1200">
              <a:solidFill>
                <a:srgbClr val="FFFFFF"/>
              </a:solidFill>
            </a:endParaRPr>
          </a:p>
        </p:txBody>
      </p:sp>
      <p:pic>
        <p:nvPicPr>
          <p:cNvPr id="6" name="Picture 5">
            <a:extLst>
              <a:ext uri="{FF2B5EF4-FFF2-40B4-BE49-F238E27FC236}">
                <a16:creationId xmlns:a16="http://schemas.microsoft.com/office/drawing/2014/main" id="{7808212B-88F3-4D82-8627-FF3EBAE63604}"/>
              </a:ext>
              <a:ext uri="{C183D7F6-B498-43B3-948B-1728B52AA6E4}">
                <adec:decorative xmlns:adec="http://schemas.microsoft.com/office/drawing/2017/decorative" val="1"/>
              </a:ext>
            </a:extLst>
          </p:cNvPr>
          <p:cNvPicPr>
            <a:picLocks noChangeAspect="1"/>
          </p:cNvPicPr>
          <p:nvPr/>
        </p:nvPicPr>
        <p:blipFill rotWithShape="1">
          <a:blip r:embed="rId3">
            <a:extLst/>
          </a:blip>
          <a:srcRect l="2594" r="2591" b="-1"/>
          <a:stretch/>
        </p:blipFill>
        <p:spPr>
          <a:xfrm>
            <a:off x="4038600" y="1405608"/>
            <a:ext cx="7188199" cy="4043394"/>
          </a:xfrm>
          <a:prstGeom prst="rect">
            <a:avLst/>
          </a:prstGeom>
        </p:spPr>
      </p:pic>
    </p:spTree>
    <p:extLst>
      <p:ext uri="{BB962C8B-B14F-4D97-AF65-F5344CB8AC3E}">
        <p14:creationId xmlns:p14="http://schemas.microsoft.com/office/powerpoint/2010/main" val="3115910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653A3C9A-B718-41B1-BEEF-DC95F157036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b="1" kern="1200">
                <a:solidFill>
                  <a:srgbClr val="FFFFFF"/>
                </a:solidFill>
                <a:latin typeface="+mj-lt"/>
                <a:ea typeface="+mj-ea"/>
                <a:cs typeface="+mj-cs"/>
              </a:rPr>
              <a:t>“Is potentially hazardous”</a:t>
            </a:r>
          </a:p>
        </p:txBody>
      </p:sp>
      <p:cxnSp>
        <p:nvCxnSpPr>
          <p:cNvPr id="16" name="Straight Connector 1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11" descr="A close up of a map&#10;&#10;Description automatically generated">
            <a:extLst>
              <a:ext uri="{FF2B5EF4-FFF2-40B4-BE49-F238E27FC236}">
                <a16:creationId xmlns:a16="http://schemas.microsoft.com/office/drawing/2014/main" id="{3F85FE99-4841-404E-AF1A-9CD09221C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1248456"/>
            <a:ext cx="6553545" cy="4369029"/>
          </a:xfrm>
          <a:prstGeom prst="rect">
            <a:avLst/>
          </a:prstGeom>
        </p:spPr>
      </p:pic>
    </p:spTree>
    <p:extLst>
      <p:ext uri="{BB962C8B-B14F-4D97-AF65-F5344CB8AC3E}">
        <p14:creationId xmlns:p14="http://schemas.microsoft.com/office/powerpoint/2010/main" val="2449088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30260BA-DCFA-45B1-82E3-2665E96065D2}">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TotalTime>
  <Words>1049</Words>
  <Application>Microsoft Office PowerPoint</Application>
  <PresentationFormat>Widescreen</PresentationFormat>
  <Paragraphs>136</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Will the asteroids kill us all? </vt:lpstr>
      <vt:lpstr>How many asteroids are out there and are they dangerous to us?</vt:lpstr>
      <vt:lpstr>Where to get Data?</vt:lpstr>
      <vt:lpstr>Key variables</vt:lpstr>
      <vt:lpstr>Other variables</vt:lpstr>
      <vt:lpstr>Data cleanup and exploration</vt:lpstr>
      <vt:lpstr>Hypothesis</vt:lpstr>
      <vt:lpstr>All the asteroids in the NASA database</vt:lpstr>
      <vt:lpstr>“Is potentially hazardous”</vt:lpstr>
      <vt:lpstr>Is there a correlation between the size of the asteroid and the magnitude.</vt:lpstr>
      <vt:lpstr>PowerPoint Presentation</vt:lpstr>
      <vt:lpstr>PowerPoint Presentation</vt:lpstr>
      <vt:lpstr>So when will the world end?</vt:lpstr>
      <vt:lpstr>Post Mortem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 the asteroids kill us all? </dc:title>
  <dc:creator>Richard Jahnke</dc:creator>
  <cp:lastModifiedBy>Richard Jahnke</cp:lastModifiedBy>
  <cp:revision>2</cp:revision>
  <dcterms:created xsi:type="dcterms:W3CDTF">2018-11-11T03:08:29Z</dcterms:created>
  <dcterms:modified xsi:type="dcterms:W3CDTF">2018-11-11T03:12:14Z</dcterms:modified>
</cp:coreProperties>
</file>