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332" r:id="rId6"/>
    <p:sldId id="258" r:id="rId7"/>
    <p:sldId id="333" r:id="rId8"/>
    <p:sldId id="340" r:id="rId9"/>
    <p:sldId id="331" r:id="rId10"/>
    <p:sldId id="341" r:id="rId11"/>
    <p:sldId id="291" r:id="rId12"/>
    <p:sldId id="292" r:id="rId13"/>
    <p:sldId id="334" r:id="rId14"/>
    <p:sldId id="293" r:id="rId15"/>
    <p:sldId id="295" r:id="rId16"/>
    <p:sldId id="335" r:id="rId17"/>
    <p:sldId id="294"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36" r:id="rId33"/>
    <p:sldId id="310" r:id="rId34"/>
    <p:sldId id="311" r:id="rId35"/>
    <p:sldId id="312" r:id="rId36"/>
    <p:sldId id="313" r:id="rId37"/>
    <p:sldId id="316" r:id="rId38"/>
    <p:sldId id="314" r:id="rId39"/>
    <p:sldId id="315" r:id="rId40"/>
    <p:sldId id="317" r:id="rId41"/>
    <p:sldId id="318" r:id="rId42"/>
    <p:sldId id="337" r:id="rId43"/>
    <p:sldId id="324" r:id="rId44"/>
    <p:sldId id="325" r:id="rId45"/>
    <p:sldId id="326" r:id="rId46"/>
    <p:sldId id="338" r:id="rId47"/>
    <p:sldId id="330" r:id="rId48"/>
    <p:sldId id="339" r:id="rId49"/>
    <p:sldId id="319" r:id="rId50"/>
    <p:sldId id="320" r:id="rId51"/>
    <p:sldId id="277" r:id="rId52"/>
  </p:sldIdLst>
  <p:sldSz cx="9144000" cy="5143500"/>
  <p:notesSz cx="6858000" cy="9144000"/>
  <p:embeddedFontLst>
    <p:embeddedFont>
      <p:font typeface="Roboto" panose="02000000000000000000"/>
      <p:regular r:id="rId57"/>
    </p:embeddedFont>
    <p:embeddedFont>
      <p:font typeface="Roboto Light" panose="02000000000000000000"/>
      <p:regular r:id="rId58"/>
    </p:embeddedFont>
    <p:embeddedFont>
      <p:font typeface="Montserrat"/>
      <p:regular r:id="rId59"/>
    </p:embeddedFont>
    <p:embeddedFont>
      <p:font typeface="Calibri" panose="020F0502020204030204" charset="0"/>
      <p:regular r:id="rId60"/>
    </p:embeddedFont>
    <p:embeddedFont>
      <p:font typeface="Lucida Sans" panose="020B0602030504020204" charset="0"/>
      <p:regular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 initials="n"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font" Target="fonts/font5.fntdata"/><Relationship Id="rId60" Type="http://schemas.openxmlformats.org/officeDocument/2006/relationships/font" Target="fonts/font4.fntdata"/><Relationship Id="rId6" Type="http://schemas.openxmlformats.org/officeDocument/2006/relationships/slide" Target="slides/slide3.xml"/><Relationship Id="rId59" Type="http://schemas.openxmlformats.org/officeDocument/2006/relationships/font" Target="fonts/font3.fntdata"/><Relationship Id="rId58" Type="http://schemas.openxmlformats.org/officeDocument/2006/relationships/font" Target="fonts/font2.fntdata"/><Relationship Id="rId57" Type="http://schemas.openxmlformats.org/officeDocument/2006/relationships/font" Target="fonts/font1.fntdata"/><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4" name="Shape 554"/>
        <p:cNvGrpSpPr/>
        <p:nvPr/>
      </p:nvGrpSpPr>
      <p:grpSpPr>
        <a:xfrm>
          <a:off x="0" y="0"/>
          <a:ext cx="0" cy="0"/>
          <a:chOff x="0" y="0"/>
          <a:chExt cx="0" cy="0"/>
        </a:xfrm>
      </p:grpSpPr>
      <p:sp>
        <p:nvSpPr>
          <p:cNvPr id="555" name="Google Shape;555;p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2" name="Shape 562"/>
        <p:cNvGrpSpPr/>
        <p:nvPr/>
      </p:nvGrpSpPr>
      <p:grpSpPr>
        <a:xfrm>
          <a:off x="0" y="0"/>
          <a:ext cx="0" cy="0"/>
          <a:chOff x="0" y="0"/>
          <a:chExt cx="0" cy="0"/>
        </a:xfrm>
      </p:grpSpPr>
      <p:sp>
        <p:nvSpPr>
          <p:cNvPr id="563" name="Google Shape;563;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64" name="Google Shape;564;p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8" name="Shape 568"/>
        <p:cNvGrpSpPr/>
        <p:nvPr/>
      </p:nvGrpSpPr>
      <p:grpSpPr>
        <a:xfrm>
          <a:off x="0" y="0"/>
          <a:ext cx="0" cy="0"/>
          <a:chOff x="0" y="0"/>
          <a:chExt cx="0" cy="0"/>
        </a:xfrm>
      </p:grpSpPr>
      <p:sp>
        <p:nvSpPr>
          <p:cNvPr id="569" name="Google Shape;569;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0" name="Google Shape;570;p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1" name="Shape 691"/>
        <p:cNvGrpSpPr/>
        <p:nvPr/>
      </p:nvGrpSpPr>
      <p:grpSpPr>
        <a:xfrm>
          <a:off x="0" y="0"/>
          <a:ext cx="0" cy="0"/>
          <a:chOff x="0" y="0"/>
          <a:chExt cx="0" cy="0"/>
        </a:xfrm>
      </p:grpSpPr>
      <p:sp>
        <p:nvSpPr>
          <p:cNvPr id="692" name="Google Shape;692;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93" name="Google Shape;693;p2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F3F3F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114145" y="-11"/>
            <a:ext cx="3038436" cy="5146815"/>
            <a:chOff x="4894945" y="-11"/>
            <a:chExt cx="3038436" cy="5146815"/>
          </a:xfrm>
        </p:grpSpPr>
        <p:sp>
          <p:nvSpPr>
            <p:cNvPr id="11" name="Google Shape;11;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29;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47;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8" name="Google Shape;48;p2"/>
          <p:cNvSpPr txBox="1"/>
          <p:nvPr>
            <p:ph type="ctrTitle"/>
          </p:nvPr>
        </p:nvSpPr>
        <p:spPr>
          <a:xfrm>
            <a:off x="685800" y="1991825"/>
            <a:ext cx="57039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062F"/>
              </a:buClr>
              <a:buSzPts val="4000"/>
              <a:buNone/>
              <a:defRPr sz="4000">
                <a:solidFill>
                  <a:srgbClr val="E8062F"/>
                </a:solidFill>
              </a:defRPr>
            </a:lvl1pPr>
            <a:lvl2pPr lvl="1" algn="ctr">
              <a:lnSpc>
                <a:spcPct val="100000"/>
              </a:lnSpc>
              <a:spcBef>
                <a:spcPts val="0"/>
              </a:spcBef>
              <a:spcAft>
                <a:spcPts val="0"/>
              </a:spcAft>
              <a:buClr>
                <a:srgbClr val="FFFFFF"/>
              </a:buClr>
              <a:buSzPts val="4000"/>
              <a:buNone/>
              <a:defRPr sz="4000">
                <a:solidFill>
                  <a:srgbClr val="FFFFFF"/>
                </a:solidFill>
              </a:defRPr>
            </a:lvl2pPr>
            <a:lvl3pPr lvl="2" algn="ctr">
              <a:lnSpc>
                <a:spcPct val="100000"/>
              </a:lnSpc>
              <a:spcBef>
                <a:spcPts val="0"/>
              </a:spcBef>
              <a:spcAft>
                <a:spcPts val="0"/>
              </a:spcAft>
              <a:buClr>
                <a:srgbClr val="FFFFFF"/>
              </a:buClr>
              <a:buSzPts val="4000"/>
              <a:buNone/>
              <a:defRPr sz="4000">
                <a:solidFill>
                  <a:srgbClr val="FFFFFF"/>
                </a:solidFill>
              </a:defRPr>
            </a:lvl3pPr>
            <a:lvl4pPr lvl="3" algn="ctr">
              <a:lnSpc>
                <a:spcPct val="100000"/>
              </a:lnSpc>
              <a:spcBef>
                <a:spcPts val="0"/>
              </a:spcBef>
              <a:spcAft>
                <a:spcPts val="0"/>
              </a:spcAft>
              <a:buClr>
                <a:srgbClr val="FFFFFF"/>
              </a:buClr>
              <a:buSzPts val="4000"/>
              <a:buNone/>
              <a:defRPr sz="4000">
                <a:solidFill>
                  <a:srgbClr val="FFFFFF"/>
                </a:solidFill>
              </a:defRPr>
            </a:lvl4pPr>
            <a:lvl5pPr lvl="4" algn="ctr">
              <a:lnSpc>
                <a:spcPct val="100000"/>
              </a:lnSpc>
              <a:spcBef>
                <a:spcPts val="0"/>
              </a:spcBef>
              <a:spcAft>
                <a:spcPts val="0"/>
              </a:spcAft>
              <a:buClr>
                <a:srgbClr val="FFFFFF"/>
              </a:buClr>
              <a:buSzPts val="4000"/>
              <a:buNone/>
              <a:defRPr sz="4000">
                <a:solidFill>
                  <a:srgbClr val="FFFFFF"/>
                </a:solidFill>
              </a:defRPr>
            </a:lvl5pPr>
            <a:lvl6pPr lvl="5" algn="ctr">
              <a:lnSpc>
                <a:spcPct val="100000"/>
              </a:lnSpc>
              <a:spcBef>
                <a:spcPts val="0"/>
              </a:spcBef>
              <a:spcAft>
                <a:spcPts val="0"/>
              </a:spcAft>
              <a:buClr>
                <a:srgbClr val="FFFFFF"/>
              </a:buClr>
              <a:buSzPts val="4000"/>
              <a:buNone/>
              <a:defRPr sz="4000">
                <a:solidFill>
                  <a:srgbClr val="FFFFFF"/>
                </a:solidFill>
              </a:defRPr>
            </a:lvl6pPr>
            <a:lvl7pPr lvl="6" algn="ctr">
              <a:lnSpc>
                <a:spcPct val="100000"/>
              </a:lnSpc>
              <a:spcBef>
                <a:spcPts val="0"/>
              </a:spcBef>
              <a:spcAft>
                <a:spcPts val="0"/>
              </a:spcAft>
              <a:buClr>
                <a:srgbClr val="FFFFFF"/>
              </a:buClr>
              <a:buSzPts val="4000"/>
              <a:buNone/>
              <a:defRPr sz="4000">
                <a:solidFill>
                  <a:srgbClr val="FFFFFF"/>
                </a:solidFill>
              </a:defRPr>
            </a:lvl7pPr>
            <a:lvl8pPr lvl="7" algn="ctr">
              <a:lnSpc>
                <a:spcPct val="100000"/>
              </a:lnSpc>
              <a:spcBef>
                <a:spcPts val="0"/>
              </a:spcBef>
              <a:spcAft>
                <a:spcPts val="0"/>
              </a:spcAft>
              <a:buClr>
                <a:srgbClr val="FFFFFF"/>
              </a:buClr>
              <a:buSzPts val="4000"/>
              <a:buNone/>
              <a:defRPr sz="4000">
                <a:solidFill>
                  <a:srgbClr val="FFFFFF"/>
                </a:solidFill>
              </a:defRPr>
            </a:lvl8pPr>
            <a:lvl9pPr lvl="8" algn="ctr">
              <a:lnSpc>
                <a:spcPct val="100000"/>
              </a:lnSpc>
              <a:spcBef>
                <a:spcPts val="0"/>
              </a:spcBef>
              <a:spcAft>
                <a:spcPts val="0"/>
              </a:spcAft>
              <a:buClr>
                <a:srgbClr val="FFFFFF"/>
              </a:buClr>
              <a:buSzPts val="4000"/>
              <a:buNone/>
              <a:defRPr sz="4000">
                <a:solidFill>
                  <a:srgbClr val="FFFFFF"/>
                </a:solidFill>
              </a:defRPr>
            </a:lvl9pPr>
          </a:lstStyle>
          <a:p/>
        </p:txBody>
      </p:sp>
      <p:grpSp>
        <p:nvGrpSpPr>
          <p:cNvPr id="49" name="Google Shape;49;p2"/>
          <p:cNvGrpSpPr/>
          <p:nvPr/>
        </p:nvGrpSpPr>
        <p:grpSpPr>
          <a:xfrm flipH="1">
            <a:off x="-7" y="3856793"/>
            <a:ext cx="2429755" cy="1286711"/>
            <a:chOff x="6714243" y="3860093"/>
            <a:chExt cx="2429755" cy="1286711"/>
          </a:xfrm>
        </p:grpSpPr>
        <p:sp>
          <p:nvSpPr>
            <p:cNvPr id="50" name="Google Shape;5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2" name="Google Shape;62;p2"/>
          <p:cNvGrpSpPr/>
          <p:nvPr/>
        </p:nvGrpSpPr>
        <p:grpSpPr>
          <a:xfrm>
            <a:off x="-6" y="-11"/>
            <a:ext cx="1821903" cy="1609289"/>
            <a:chOff x="608719" y="-11"/>
            <a:chExt cx="1821903" cy="1609289"/>
          </a:xfrm>
        </p:grpSpPr>
        <p:sp>
          <p:nvSpPr>
            <p:cNvPr id="63" name="Google Shape;63;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71" name="Google Shape;71;p2"/>
          <p:cNvPicPr preferRelativeResize="0"/>
          <p:nvPr/>
        </p:nvPicPr>
        <p:blipFill rotWithShape="1">
          <a:blip r:embed="rId2"/>
          <a:srcRect/>
          <a:stretch>
            <a:fillRect/>
          </a:stretch>
        </p:blipFill>
        <p:spPr>
          <a:xfrm>
            <a:off x="2394900" y="73400"/>
            <a:ext cx="4354200" cy="340925"/>
          </a:xfrm>
          <a:prstGeom prst="rect">
            <a:avLst/>
          </a:prstGeom>
          <a:noFill/>
          <a:ln>
            <a:noFill/>
          </a:ln>
        </p:spPr>
      </p:pic>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bottom pattern">
  <p:cSld name="TITLE_ONLY_1">
    <p:spTree>
      <p:nvGrpSpPr>
        <p:cNvPr id="351" name="Shape 351"/>
        <p:cNvGrpSpPr/>
        <p:nvPr/>
      </p:nvGrpSpPr>
      <p:grpSpPr>
        <a:xfrm>
          <a:off x="0" y="0"/>
          <a:ext cx="0" cy="0"/>
          <a:chOff x="0" y="0"/>
          <a:chExt cx="0" cy="0"/>
        </a:xfrm>
      </p:grpSpPr>
      <p:grpSp>
        <p:nvGrpSpPr>
          <p:cNvPr id="352" name="Google Shape;352;p11"/>
          <p:cNvGrpSpPr/>
          <p:nvPr/>
        </p:nvGrpSpPr>
        <p:grpSpPr>
          <a:xfrm>
            <a:off x="0" y="4191440"/>
            <a:ext cx="9143992" cy="965968"/>
            <a:chOff x="0" y="4191440"/>
            <a:chExt cx="9143992" cy="965968"/>
          </a:xfrm>
        </p:grpSpPr>
        <p:sp>
          <p:nvSpPr>
            <p:cNvPr id="353" name="Google Shape;353;p11"/>
            <p:cNvSpPr/>
            <p:nvPr/>
          </p:nvSpPr>
          <p:spPr>
            <a:xfrm rot="10800000" flipH="1">
              <a:off x="6708419" y="419144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54" name="Google Shape;354;p11"/>
            <p:cNvGrpSpPr/>
            <p:nvPr/>
          </p:nvGrpSpPr>
          <p:grpSpPr>
            <a:xfrm rot="10800000" flipH="1">
              <a:off x="0" y="4191452"/>
              <a:ext cx="9143992" cy="965956"/>
              <a:chOff x="900" y="-12"/>
              <a:chExt cx="9143992" cy="965956"/>
            </a:xfrm>
          </p:grpSpPr>
          <p:sp>
            <p:nvSpPr>
              <p:cNvPr id="355" name="Google Shape;355;p11"/>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6" name="Google Shape;356;p11"/>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p11"/>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8" name="Google Shape;358;p11"/>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9" name="Google Shape;359;p11"/>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0" name="Google Shape;360;p11"/>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1" name="Google Shape;361;p11"/>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2" name="Google Shape;362;p11"/>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3" name="Google Shape;363;p11"/>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4" name="Google Shape;364;p11"/>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5" name="Google Shape;365;p11"/>
              <p:cNvSpPr/>
              <p:nvPr/>
            </p:nvSpPr>
            <p:spPr>
              <a:xfrm>
                <a:off x="1219440" y="322556"/>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6" name="Google Shape;366;p11"/>
              <p:cNvSpPr/>
              <p:nvPr/>
            </p:nvSpPr>
            <p:spPr>
              <a:xfrm>
                <a:off x="7316037" y="321641"/>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7" name="Google Shape;367;p11"/>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8" name="Google Shape;368;p11"/>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9" name="Google Shape;369;p11"/>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0" name="Google Shape;370;p11"/>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1" name="Google Shape;371;p11"/>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2" name="Google Shape;372;p11"/>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3" name="Google Shape;373;p11"/>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4" name="Google Shape;374;p11"/>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5" name="Google Shape;375;p11"/>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6" name="Google Shape;376;p11"/>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7" name="Google Shape;377;p11"/>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8" name="Google Shape;378;p11"/>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9" name="Google Shape;379;p11"/>
              <p:cNvSpPr/>
              <p:nvPr/>
            </p:nvSpPr>
            <p:spPr>
              <a:xfrm>
                <a:off x="2438036" y="-12"/>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0" name="Google Shape;380;p11"/>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1" name="Google Shape;381;p11"/>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2" name="Google Shape;382;p11"/>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3" name="Google Shape;383;p11"/>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4" name="Google Shape;384;p11"/>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5" name="Google Shape;385;p11"/>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6" name="Google Shape;386;p11"/>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7" name="Google Shape;387;p11"/>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8" name="Google Shape;388;p11"/>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9" name="Google Shape;389;p11"/>
              <p:cNvSpPr/>
              <p:nvPr/>
            </p:nvSpPr>
            <p:spPr>
              <a:xfrm>
                <a:off x="2438036"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0" name="Google Shape;390;p11"/>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1" name="Google Shape;391;p11"/>
              <p:cNvSpPr/>
              <p:nvPr/>
            </p:nvSpPr>
            <p:spPr>
              <a:xfrm flipH="1">
                <a:off x="1828524" y="3086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392" name="Google Shape;392;p11"/>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93" name="Shape 393"/>
        <p:cNvGrpSpPr/>
        <p:nvPr/>
      </p:nvGrpSpPr>
      <p:grpSpPr>
        <a:xfrm>
          <a:off x="0" y="0"/>
          <a:ext cx="0" cy="0"/>
          <a:chOff x="0" y="0"/>
          <a:chExt cx="0" cy="0"/>
        </a:xfrm>
      </p:grpSpPr>
      <p:grpSp>
        <p:nvGrpSpPr>
          <p:cNvPr id="394" name="Google Shape;394;p12"/>
          <p:cNvGrpSpPr/>
          <p:nvPr/>
        </p:nvGrpSpPr>
        <p:grpSpPr>
          <a:xfrm>
            <a:off x="4283712" y="3856709"/>
            <a:ext cx="4860277" cy="1286730"/>
            <a:chOff x="4283712" y="3856784"/>
            <a:chExt cx="4860277" cy="1286730"/>
          </a:xfrm>
        </p:grpSpPr>
        <p:sp>
          <p:nvSpPr>
            <p:cNvPr id="395" name="Google Shape;395;p12"/>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12"/>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p12"/>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12"/>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12"/>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12"/>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12"/>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12"/>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12"/>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12"/>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12"/>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6" name="Google Shape;406;p12"/>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7" name="Google Shape;407;p12"/>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8" name="Google Shape;408;p12"/>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9" name="Google Shape;409;p12"/>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0" name="Google Shape;410;p12"/>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1" name="Google Shape;411;p12"/>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2" name="Google Shape;412;p12"/>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p12"/>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p12"/>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5" name="Google Shape;415;p12"/>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16" name="Google Shape;416;p12"/>
          <p:cNvSpPr txBox="1"/>
          <p:nvPr>
            <p:ph type="body" idx="1"/>
          </p:nvPr>
        </p:nvSpPr>
        <p:spPr>
          <a:xfrm>
            <a:off x="457200" y="4101500"/>
            <a:ext cx="35397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600"/>
              <a:buNone/>
              <a:defRPr sz="1600"/>
            </a:lvl1pPr>
          </a:lstStyle>
          <a:p/>
        </p:txBody>
      </p:sp>
      <p:sp>
        <p:nvSpPr>
          <p:cNvPr id="417" name="Google Shape;417;p12"/>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418" name="Google Shape;418;p12"/>
          <p:cNvGrpSpPr/>
          <p:nvPr/>
        </p:nvGrpSpPr>
        <p:grpSpPr>
          <a:xfrm>
            <a:off x="892" y="-11"/>
            <a:ext cx="5467280" cy="1286712"/>
            <a:chOff x="892" y="-11"/>
            <a:chExt cx="5467280" cy="1286712"/>
          </a:xfrm>
        </p:grpSpPr>
        <p:sp>
          <p:nvSpPr>
            <p:cNvPr id="419" name="Google Shape;419;p1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0" name="Google Shape;420;p12"/>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1" name="Google Shape;421;p1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2" name="Google Shape;422;p12"/>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3" name="Google Shape;423;p12"/>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4" name="Google Shape;424;p12"/>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5" name="Google Shape;425;p12"/>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6" name="Google Shape;426;p1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7" name="Google Shape;427;p1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8" name="Google Shape;428;p12"/>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9" name="Google Shape;429;p12"/>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0" name="Google Shape;430;p12"/>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1" name="Google Shape;431;p12"/>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2" name="Google Shape;432;p1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3" name="Google Shape;433;p12"/>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4" name="Google Shape;434;p1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5" name="Google Shape;435;p1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6" name="Google Shape;436;p12"/>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12"/>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12"/>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p12"/>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0" name="Google Shape;440;p12"/>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p12"/>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42" name="Google Shape;442;p12"/>
          <p:cNvSpPr/>
          <p:nvPr/>
        </p:nvSpPr>
        <p:spPr>
          <a:xfrm>
            <a:off x="620217" y="961088"/>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3" name="Google Shape;443;p12"/>
          <p:cNvSpPr/>
          <p:nvPr/>
        </p:nvSpPr>
        <p:spPr>
          <a:xfrm>
            <a:off x="620228" y="961096"/>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44" name="Google Shape;444;p12"/>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attern">
  <p:cSld name="BLANK">
    <p:spTree>
      <p:nvGrpSpPr>
        <p:cNvPr id="445" name="Shape 445"/>
        <p:cNvGrpSpPr/>
        <p:nvPr/>
      </p:nvGrpSpPr>
      <p:grpSpPr>
        <a:xfrm>
          <a:off x="0" y="0"/>
          <a:ext cx="0" cy="0"/>
          <a:chOff x="0" y="0"/>
          <a:chExt cx="0" cy="0"/>
        </a:xfrm>
      </p:grpSpPr>
      <p:grpSp>
        <p:nvGrpSpPr>
          <p:cNvPr id="446" name="Google Shape;446;p13"/>
          <p:cNvGrpSpPr/>
          <p:nvPr/>
        </p:nvGrpSpPr>
        <p:grpSpPr>
          <a:xfrm>
            <a:off x="6714243" y="4182670"/>
            <a:ext cx="2429755" cy="964134"/>
            <a:chOff x="6714243" y="4182670"/>
            <a:chExt cx="2429755" cy="964134"/>
          </a:xfrm>
        </p:grpSpPr>
        <p:sp>
          <p:nvSpPr>
            <p:cNvPr id="447" name="Google Shape;447;p13"/>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8" name="Google Shape;448;p13"/>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p13"/>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0" name="Google Shape;450;p13"/>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1" name="Google Shape;451;p13"/>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2" name="Google Shape;452;p13"/>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3" name="Google Shape;453;p13"/>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4" name="Google Shape;454;p13"/>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55" name="Google Shape;455;p13"/>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456" name="Google Shape;456;p13"/>
          <p:cNvGrpSpPr/>
          <p:nvPr/>
        </p:nvGrpSpPr>
        <p:grpSpPr>
          <a:xfrm>
            <a:off x="-6" y="-11"/>
            <a:ext cx="1823599" cy="1286764"/>
            <a:chOff x="-6" y="-11"/>
            <a:chExt cx="1823599" cy="1286764"/>
          </a:xfrm>
        </p:grpSpPr>
        <p:grpSp>
          <p:nvGrpSpPr>
            <p:cNvPr id="457" name="Google Shape;457;p13"/>
            <p:cNvGrpSpPr/>
            <p:nvPr/>
          </p:nvGrpSpPr>
          <p:grpSpPr>
            <a:xfrm>
              <a:off x="-6" y="-11"/>
              <a:ext cx="1215728" cy="1286764"/>
              <a:chOff x="608719" y="322514"/>
              <a:chExt cx="1215728" cy="1286764"/>
            </a:xfrm>
          </p:grpSpPr>
          <p:sp>
            <p:nvSpPr>
              <p:cNvPr id="458" name="Google Shape;458;p13"/>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9" name="Google Shape;459;p13"/>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0" name="Google Shape;460;p13"/>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1" name="Google Shape;461;p13"/>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2" name="Google Shape;462;p13"/>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3" name="Google Shape;463;p13"/>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64" name="Google Shape;464;p13"/>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465" name="Google Shape;465;p13"/>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lateral pattern">
  <p:cSld name="BLANK_2">
    <p:bg>
      <p:bgPr>
        <a:solidFill>
          <a:srgbClr val="FFFFFF"/>
        </a:solidFill>
        <a:effectLst/>
      </p:bgPr>
    </p:bg>
    <p:spTree>
      <p:nvGrpSpPr>
        <p:cNvPr id="466" name="Shape 466"/>
        <p:cNvGrpSpPr/>
        <p:nvPr/>
      </p:nvGrpSpPr>
      <p:grpSpPr>
        <a:xfrm>
          <a:off x="0" y="0"/>
          <a:ext cx="0" cy="0"/>
          <a:chOff x="0" y="0"/>
          <a:chExt cx="0" cy="0"/>
        </a:xfrm>
      </p:grpSpPr>
      <p:grpSp>
        <p:nvGrpSpPr>
          <p:cNvPr id="467" name="Google Shape;467;p14"/>
          <p:cNvGrpSpPr/>
          <p:nvPr/>
        </p:nvGrpSpPr>
        <p:grpSpPr>
          <a:xfrm>
            <a:off x="7323062" y="-2486"/>
            <a:ext cx="1825864" cy="5149222"/>
            <a:chOff x="6713462" y="-2486"/>
            <a:chExt cx="1825864" cy="5149222"/>
          </a:xfrm>
        </p:grpSpPr>
        <p:sp>
          <p:nvSpPr>
            <p:cNvPr id="468" name="Google Shape;468;p14"/>
            <p:cNvSpPr/>
            <p:nvPr/>
          </p:nvSpPr>
          <p:spPr>
            <a:xfrm flipH="1">
              <a:off x="7931418" y="4825925"/>
              <a:ext cx="607908"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69" name="Google Shape;469;p14"/>
            <p:cNvGrpSpPr/>
            <p:nvPr/>
          </p:nvGrpSpPr>
          <p:grpSpPr>
            <a:xfrm>
              <a:off x="6713462" y="-2486"/>
              <a:ext cx="1823569" cy="5146815"/>
              <a:chOff x="6109812" y="-11"/>
              <a:chExt cx="1823569" cy="5146815"/>
            </a:xfrm>
          </p:grpSpPr>
          <p:sp>
            <p:nvSpPr>
              <p:cNvPr id="470" name="Google Shape;470;p14"/>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1" name="Google Shape;471;p14"/>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2" name="Google Shape;472;p14"/>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3" name="Google Shape;473;p14"/>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4" name="Google Shape;474;p14"/>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5" name="Google Shape;475;p14"/>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6" name="Google Shape;476;p14"/>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7" name="Google Shape;477;p14"/>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8" name="Google Shape;478;p14"/>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9" name="Google Shape;479;p14"/>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0" name="Google Shape;480;p14"/>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1" name="Google Shape;481;p14"/>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14"/>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14"/>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A40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14"/>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5" name="Google Shape;485;p14"/>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6" name="Google Shape;486;p14"/>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7" name="Google Shape;487;p14"/>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488" name="Google Shape;488;p14"/>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489" name="Google Shape;489;p14"/>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90" name="Google Shape;490;p14"/>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491" name="Google Shape;491;p14"/>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lateral pattern">
  <p:cSld name="BLANK_2_3">
    <p:bg>
      <p:bgPr>
        <a:solidFill>
          <a:srgbClr val="FFFFFF"/>
        </a:solidFill>
        <a:effectLst/>
      </p:bgPr>
    </p:bg>
    <p:spTree>
      <p:nvGrpSpPr>
        <p:cNvPr id="492" name="Shape 492"/>
        <p:cNvGrpSpPr/>
        <p:nvPr/>
      </p:nvGrpSpPr>
      <p:grpSpPr>
        <a:xfrm>
          <a:off x="0" y="0"/>
          <a:ext cx="0" cy="0"/>
          <a:chOff x="0" y="0"/>
          <a:chExt cx="0" cy="0"/>
        </a:xfrm>
      </p:grpSpPr>
      <p:grpSp>
        <p:nvGrpSpPr>
          <p:cNvPr id="493" name="Google Shape;493;p15"/>
          <p:cNvGrpSpPr/>
          <p:nvPr/>
        </p:nvGrpSpPr>
        <p:grpSpPr>
          <a:xfrm>
            <a:off x="7323062" y="-2486"/>
            <a:ext cx="1825864" cy="5149222"/>
            <a:chOff x="6713462" y="-2486"/>
            <a:chExt cx="1825864" cy="5149222"/>
          </a:xfrm>
        </p:grpSpPr>
        <p:sp>
          <p:nvSpPr>
            <p:cNvPr id="494" name="Google Shape;494;p15"/>
            <p:cNvSpPr/>
            <p:nvPr/>
          </p:nvSpPr>
          <p:spPr>
            <a:xfrm flipH="1">
              <a:off x="7931418" y="4825925"/>
              <a:ext cx="607908"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95" name="Google Shape;495;p15"/>
            <p:cNvGrpSpPr/>
            <p:nvPr/>
          </p:nvGrpSpPr>
          <p:grpSpPr>
            <a:xfrm>
              <a:off x="6713462" y="-2486"/>
              <a:ext cx="1823569" cy="5146815"/>
              <a:chOff x="6109812" y="-11"/>
              <a:chExt cx="1823569" cy="5146815"/>
            </a:xfrm>
          </p:grpSpPr>
          <p:sp>
            <p:nvSpPr>
              <p:cNvPr id="496" name="Google Shape;496;p15"/>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7" name="Google Shape;497;p15"/>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8" name="Google Shape;498;p15"/>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9" name="Google Shape;499;p15"/>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0" name="Google Shape;500;p15"/>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1" name="Google Shape;501;p15"/>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2" name="Google Shape;502;p15"/>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3" name="Google Shape;503;p15"/>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4" name="Google Shape;504;p15"/>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5" name="Google Shape;505;p15"/>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6" name="Google Shape;506;p15"/>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7" name="Google Shape;507;p15"/>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15"/>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9" name="Google Shape;509;p15"/>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A40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0" name="Google Shape;510;p15"/>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1" name="Google Shape;511;p15"/>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2" name="Google Shape;512;p15"/>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3" name="Google Shape;513;p15"/>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514" name="Google Shape;514;p15"/>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515" name="Google Shape;515;p15"/>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_2_3_1">
    <p:bg>
      <p:bgPr>
        <a:solidFill>
          <a:srgbClr val="FFFFFF"/>
        </a:solidFill>
        <a:effectLst/>
      </p:bgPr>
    </p:bg>
    <p:spTree>
      <p:nvGrpSpPr>
        <p:cNvPr id="516" name="Shape 516"/>
        <p:cNvGrpSpPr/>
        <p:nvPr/>
      </p:nvGrpSpPr>
      <p:grpSpPr>
        <a:xfrm>
          <a:off x="0" y="0"/>
          <a:ext cx="0" cy="0"/>
          <a:chOff x="0" y="0"/>
          <a:chExt cx="0" cy="0"/>
        </a:xfrm>
      </p:grpSpPr>
      <p:sp>
        <p:nvSpPr>
          <p:cNvPr id="517" name="Google Shape;517;p16"/>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
  <p:cSld name="BLANK_2_2">
    <p:bg>
      <p:bgPr>
        <a:solidFill>
          <a:srgbClr val="FFA400">
            <a:alpha val="25098"/>
          </a:srgbClr>
        </a:solidFill>
        <a:effectLst/>
      </p:bgPr>
    </p:bg>
    <p:spTree>
      <p:nvGrpSpPr>
        <p:cNvPr id="518" name="Shape 518"/>
        <p:cNvGrpSpPr/>
        <p:nvPr/>
      </p:nvGrpSpPr>
      <p:grpSpPr>
        <a:xfrm>
          <a:off x="0" y="0"/>
          <a:ext cx="0" cy="0"/>
          <a:chOff x="0" y="0"/>
          <a:chExt cx="0" cy="0"/>
        </a:xfrm>
      </p:grpSpPr>
      <p:grpSp>
        <p:nvGrpSpPr>
          <p:cNvPr id="519" name="Google Shape;519;p17"/>
          <p:cNvGrpSpPr/>
          <p:nvPr/>
        </p:nvGrpSpPr>
        <p:grpSpPr>
          <a:xfrm>
            <a:off x="6713462" y="-2486"/>
            <a:ext cx="2430536" cy="5146815"/>
            <a:chOff x="6109812" y="-11"/>
            <a:chExt cx="2430536" cy="5146815"/>
          </a:xfrm>
        </p:grpSpPr>
        <p:sp>
          <p:nvSpPr>
            <p:cNvPr id="520" name="Google Shape;520;p17"/>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 name="Google Shape;521;p17"/>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 name="Google Shape;522;p17"/>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 name="Google Shape;523;p17"/>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 name="Google Shape;524;p17"/>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 name="Google Shape;525;p17"/>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 name="Google Shape;526;p17"/>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 name="Google Shape;527;p17"/>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8" name="Google Shape;528;p17"/>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9" name="Google Shape;529;p17"/>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0" name="Google Shape;530;p17"/>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000000">
                <a:alpha val="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1" name="Google Shape;531;p17"/>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2" name="Google Shape;532;p17"/>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3" name="Google Shape;533;p17"/>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4" name="Google Shape;534;p17"/>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5" name="Google Shape;535;p17"/>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6" name="Google Shape;536;p17"/>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7" name="Google Shape;537;p17"/>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8" name="Google Shape;538;p17"/>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9" name="Google Shape;539;p17"/>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0" name="Google Shape;540;p17"/>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1" name="Google Shape;541;p17"/>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2" name="Google Shape;542;p17"/>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3" name="Google Shape;543;p17"/>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4" name="Google Shape;544;p17"/>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17"/>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 name="Google Shape;546;p17"/>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 name="Google Shape;547;p17"/>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48" name="Google Shape;548;p17"/>
          <p:cNvSpPr/>
          <p:nvPr/>
        </p:nvSpPr>
        <p:spPr>
          <a:xfrm>
            <a:off x="8537777" y="45025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9" name="Google Shape;549;p17"/>
          <p:cNvSpPr/>
          <p:nvPr/>
        </p:nvSpPr>
        <p:spPr>
          <a:xfrm>
            <a:off x="8536956" y="4825918"/>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0" name="Google Shape;550;p17"/>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551" name="Google Shape;551;p17"/>
          <p:cNvSpPr txBox="1"/>
          <p:nvPr>
            <p:ph type="title"/>
          </p:nvPr>
        </p:nvSpPr>
        <p:spPr>
          <a:xfrm>
            <a:off x="685350" y="2084475"/>
            <a:ext cx="61305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552" name="Google Shape;552;p17"/>
          <p:cNvSpPr txBox="1"/>
          <p:nvPr>
            <p:ph type="body" idx="1"/>
          </p:nvPr>
        </p:nvSpPr>
        <p:spPr>
          <a:xfrm>
            <a:off x="685350" y="2829500"/>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553" name="Google Shape;553;p17"/>
          <p:cNvPicPr preferRelativeResize="0"/>
          <p:nvPr/>
        </p:nvPicPr>
        <p:blipFill rotWithShape="1">
          <a:blip r:embed="rId2"/>
          <a:srcRect/>
          <a:stretch>
            <a:fillRect/>
          </a:stretch>
        </p:blipFill>
        <p:spPr>
          <a:xfrm>
            <a:off x="2523390" y="173975"/>
            <a:ext cx="4097220" cy="320800"/>
          </a:xfrm>
          <a:prstGeom prst="rect">
            <a:avLst/>
          </a:prstGeom>
          <a:noFill/>
          <a:ln>
            <a:noFill/>
          </a:ln>
        </p:spPr>
      </p:pic>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simple">
  <p:cSld name="TITLE_AND_BODY_2">
    <p:spTree>
      <p:nvGrpSpPr>
        <p:cNvPr id="72" name="Shape 72"/>
        <p:cNvGrpSpPr/>
        <p:nvPr/>
      </p:nvGrpSpPr>
      <p:grpSpPr>
        <a:xfrm>
          <a:off x="0" y="0"/>
          <a:ext cx="0" cy="0"/>
          <a:chOff x="0" y="0"/>
          <a:chExt cx="0" cy="0"/>
        </a:xfrm>
      </p:grpSpPr>
      <p:grpSp>
        <p:nvGrpSpPr>
          <p:cNvPr id="73" name="Google Shape;73;p3"/>
          <p:cNvGrpSpPr/>
          <p:nvPr/>
        </p:nvGrpSpPr>
        <p:grpSpPr>
          <a:xfrm>
            <a:off x="6714243" y="4182670"/>
            <a:ext cx="2429755" cy="964134"/>
            <a:chOff x="6714243" y="4182670"/>
            <a:chExt cx="2429755" cy="964134"/>
          </a:xfrm>
        </p:grpSpPr>
        <p:sp>
          <p:nvSpPr>
            <p:cNvPr id="74" name="Google Shape;74;p3"/>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75;p3"/>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3"/>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3"/>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3"/>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3"/>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3"/>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3"/>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2" name="Google Shape;82;p3"/>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83" name="Google Shape;83;p3"/>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sp>
        <p:nvSpPr>
          <p:cNvPr id="84" name="Google Shape;84;p3"/>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85" name="Google Shape;85;p3"/>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86" name="Shape 86"/>
        <p:cNvGrpSpPr/>
        <p:nvPr/>
      </p:nvGrpSpPr>
      <p:grpSpPr>
        <a:xfrm>
          <a:off x="0" y="0"/>
          <a:ext cx="0" cy="0"/>
          <a:chOff x="0" y="0"/>
          <a:chExt cx="0" cy="0"/>
        </a:xfrm>
      </p:grpSpPr>
      <p:grpSp>
        <p:nvGrpSpPr>
          <p:cNvPr id="87" name="Google Shape;87;p4"/>
          <p:cNvGrpSpPr/>
          <p:nvPr/>
        </p:nvGrpSpPr>
        <p:grpSpPr>
          <a:xfrm>
            <a:off x="6714243" y="4182670"/>
            <a:ext cx="2429755" cy="964134"/>
            <a:chOff x="6714243" y="4182670"/>
            <a:chExt cx="2429755" cy="964134"/>
          </a:xfrm>
        </p:grpSpPr>
        <p:sp>
          <p:nvSpPr>
            <p:cNvPr id="88" name="Google Shape;88;p4"/>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4"/>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4"/>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4"/>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4"/>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4"/>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4"/>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4"/>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6" name="Google Shape;96;p4"/>
          <p:cNvGrpSpPr/>
          <p:nvPr/>
        </p:nvGrpSpPr>
        <p:grpSpPr>
          <a:xfrm>
            <a:off x="-6" y="-11"/>
            <a:ext cx="1823599" cy="1286764"/>
            <a:chOff x="-6" y="-11"/>
            <a:chExt cx="1823599" cy="1286764"/>
          </a:xfrm>
        </p:grpSpPr>
        <p:grpSp>
          <p:nvGrpSpPr>
            <p:cNvPr id="97" name="Google Shape;97;p4"/>
            <p:cNvGrpSpPr/>
            <p:nvPr/>
          </p:nvGrpSpPr>
          <p:grpSpPr>
            <a:xfrm>
              <a:off x="-6" y="-11"/>
              <a:ext cx="1215728" cy="1286764"/>
              <a:chOff x="608719" y="322514"/>
              <a:chExt cx="1215728" cy="1286764"/>
            </a:xfrm>
          </p:grpSpPr>
          <p:sp>
            <p:nvSpPr>
              <p:cNvPr id="98" name="Google Shape;98;p4"/>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4"/>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4"/>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4"/>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4"/>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4"/>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4" name="Google Shape;104;p4"/>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5" name="Google Shape;105;p4"/>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106" name="Google Shape;106;p4"/>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07" name="Google Shape;107;p4"/>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108" name="Google Shape;108;p4"/>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C5959"/>
        </a:solidFill>
        <a:effectLst/>
      </p:bgPr>
    </p:bg>
    <p:spTree>
      <p:nvGrpSpPr>
        <p:cNvPr id="109" name="Shape 109"/>
        <p:cNvGrpSpPr/>
        <p:nvPr/>
      </p:nvGrpSpPr>
      <p:grpSpPr>
        <a:xfrm>
          <a:off x="0" y="0"/>
          <a:ext cx="0" cy="0"/>
          <a:chOff x="0" y="0"/>
          <a:chExt cx="0" cy="0"/>
        </a:xfrm>
      </p:grpSpPr>
      <p:sp>
        <p:nvSpPr>
          <p:cNvPr id="110" name="Google Shape;110;p5"/>
          <p:cNvSpPr txBox="1"/>
          <p:nvPr>
            <p:ph type="ctrTitle"/>
          </p:nvPr>
        </p:nvSpPr>
        <p:spPr>
          <a:xfrm>
            <a:off x="685800" y="1659550"/>
            <a:ext cx="42525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111" name="Google Shape;111;p5"/>
          <p:cNvSpPr txBox="1"/>
          <p:nvPr>
            <p:ph type="subTitle" idx="1"/>
          </p:nvPr>
        </p:nvSpPr>
        <p:spPr>
          <a:xfrm>
            <a:off x="685800" y="2687652"/>
            <a:ext cx="42525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800"/>
              <a:buNone/>
              <a:defRPr>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p:txBody>
      </p:sp>
      <p:grpSp>
        <p:nvGrpSpPr>
          <p:cNvPr id="112" name="Google Shape;112;p5"/>
          <p:cNvGrpSpPr/>
          <p:nvPr/>
        </p:nvGrpSpPr>
        <p:grpSpPr>
          <a:xfrm>
            <a:off x="4894945" y="-11"/>
            <a:ext cx="4252453" cy="5146815"/>
            <a:chOff x="4894945" y="-11"/>
            <a:chExt cx="4252453" cy="5146815"/>
          </a:xfrm>
        </p:grpSpPr>
        <p:sp>
          <p:nvSpPr>
            <p:cNvPr id="113" name="Google Shape;113;p5"/>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5"/>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5"/>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5"/>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5"/>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5"/>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5"/>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5"/>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5"/>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5"/>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 name="Google Shape;123;p5"/>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5"/>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5"/>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5"/>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5"/>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5"/>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5"/>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5"/>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5"/>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5"/>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5"/>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5"/>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5"/>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5"/>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5"/>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5"/>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5"/>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5"/>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5"/>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 name="Google Shape;142;p5"/>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5"/>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5"/>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5"/>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5"/>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5"/>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5"/>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5"/>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5"/>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5"/>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5"/>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 name="Google Shape;154;p5"/>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 name="Google Shape;155;p5"/>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5"/>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 name="Google Shape;157;p5"/>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 name="Google Shape;158;p5"/>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5"/>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p5"/>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5"/>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Google Shape;162;p5"/>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 name="Google Shape;163;p5"/>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5"/>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5"/>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5"/>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67" name="Shape 167"/>
        <p:cNvGrpSpPr/>
        <p:nvPr/>
      </p:nvGrpSpPr>
      <p:grpSpPr>
        <a:xfrm>
          <a:off x="0" y="0"/>
          <a:ext cx="0" cy="0"/>
          <a:chOff x="0" y="0"/>
          <a:chExt cx="0" cy="0"/>
        </a:xfrm>
      </p:grpSpPr>
      <p:grpSp>
        <p:nvGrpSpPr>
          <p:cNvPr id="168" name="Google Shape;168;p6"/>
          <p:cNvGrpSpPr/>
          <p:nvPr/>
        </p:nvGrpSpPr>
        <p:grpSpPr>
          <a:xfrm>
            <a:off x="900" y="0"/>
            <a:ext cx="9143992" cy="2564787"/>
            <a:chOff x="900" y="0"/>
            <a:chExt cx="9143992" cy="2564787"/>
          </a:xfrm>
        </p:grpSpPr>
        <p:sp>
          <p:nvSpPr>
            <p:cNvPr id="169" name="Google Shape;169;p6"/>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6"/>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6"/>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6"/>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6"/>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6"/>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6"/>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6"/>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6"/>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6"/>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6"/>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6"/>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6"/>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6"/>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6"/>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6"/>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6"/>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6"/>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6"/>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6"/>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6"/>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6"/>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6"/>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6"/>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6"/>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6"/>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 name="Google Shape;195;p6"/>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6"/>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6"/>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6"/>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6"/>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6"/>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6"/>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6"/>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6"/>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6"/>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6"/>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6"/>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6"/>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6"/>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6"/>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6"/>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6"/>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6"/>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6"/>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p6"/>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6"/>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p6"/>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7" name="Google Shape;217;p6"/>
          <p:cNvSpPr txBox="1"/>
          <p:nvPr>
            <p:ph type="body" idx="1"/>
          </p:nvPr>
        </p:nvSpPr>
        <p:spPr>
          <a:xfrm>
            <a:off x="2528350" y="1552150"/>
            <a:ext cx="5497800" cy="2985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SzPts val="3000"/>
              <a:buChar char="◂"/>
              <a:defRPr sz="3000" i="1"/>
            </a:lvl1pPr>
            <a:lvl2pPr marL="914400" lvl="1" indent="-419100" algn="l">
              <a:lnSpc>
                <a:spcPct val="100000"/>
              </a:lnSpc>
              <a:spcBef>
                <a:spcPts val="0"/>
              </a:spcBef>
              <a:spcAft>
                <a:spcPts val="0"/>
              </a:spcAft>
              <a:buSzPts val="3000"/>
              <a:buChar char="◂"/>
              <a:defRPr sz="3000" i="1"/>
            </a:lvl2pPr>
            <a:lvl3pPr marL="1371600" lvl="2" indent="-419100" algn="l">
              <a:lnSpc>
                <a:spcPct val="100000"/>
              </a:lnSpc>
              <a:spcBef>
                <a:spcPts val="0"/>
              </a:spcBef>
              <a:spcAft>
                <a:spcPts val="0"/>
              </a:spcAft>
              <a:buSzPts val="3000"/>
              <a:buChar char="◂"/>
              <a:defRPr sz="3000" i="1"/>
            </a:lvl3pPr>
            <a:lvl4pPr marL="1828800" lvl="3" indent="-419100" algn="l">
              <a:lnSpc>
                <a:spcPct val="100000"/>
              </a:lnSpc>
              <a:spcBef>
                <a:spcPts val="0"/>
              </a:spcBef>
              <a:spcAft>
                <a:spcPts val="0"/>
              </a:spcAft>
              <a:buSzPts val="3000"/>
              <a:buChar char="◂"/>
              <a:defRPr sz="3000" i="1"/>
            </a:lvl4pPr>
            <a:lvl5pPr marL="2286000" lvl="4" indent="-419100" algn="l">
              <a:lnSpc>
                <a:spcPct val="100000"/>
              </a:lnSpc>
              <a:spcBef>
                <a:spcPts val="0"/>
              </a:spcBef>
              <a:spcAft>
                <a:spcPts val="0"/>
              </a:spcAft>
              <a:buSzPts val="3000"/>
              <a:buChar char="○"/>
              <a:defRPr sz="3000" i="1"/>
            </a:lvl5pPr>
            <a:lvl6pPr marL="2743200" lvl="5" indent="-419100" algn="l">
              <a:lnSpc>
                <a:spcPct val="100000"/>
              </a:lnSpc>
              <a:spcBef>
                <a:spcPts val="0"/>
              </a:spcBef>
              <a:spcAft>
                <a:spcPts val="0"/>
              </a:spcAft>
              <a:buSzPts val="3000"/>
              <a:buChar char="■"/>
              <a:defRPr sz="3000" i="1"/>
            </a:lvl6pPr>
            <a:lvl7pPr marL="3200400" lvl="6" indent="-419100" algn="l">
              <a:lnSpc>
                <a:spcPct val="100000"/>
              </a:lnSpc>
              <a:spcBef>
                <a:spcPts val="0"/>
              </a:spcBef>
              <a:spcAft>
                <a:spcPts val="0"/>
              </a:spcAft>
              <a:buSzPts val="3000"/>
              <a:buChar char="●"/>
              <a:defRPr sz="3000" i="1"/>
            </a:lvl7pPr>
            <a:lvl8pPr marL="3657600" lvl="7" indent="-419100" algn="l">
              <a:lnSpc>
                <a:spcPct val="100000"/>
              </a:lnSpc>
              <a:spcBef>
                <a:spcPts val="0"/>
              </a:spcBef>
              <a:spcAft>
                <a:spcPts val="0"/>
              </a:spcAft>
              <a:buSzPts val="3000"/>
              <a:buChar char="○"/>
              <a:defRPr sz="3000" i="1"/>
            </a:lvl8pPr>
            <a:lvl9pPr marL="4114800" lvl="8" indent="-419100" algn="l">
              <a:lnSpc>
                <a:spcPct val="100000"/>
              </a:lnSpc>
              <a:spcBef>
                <a:spcPts val="0"/>
              </a:spcBef>
              <a:spcAft>
                <a:spcPts val="0"/>
              </a:spcAft>
              <a:buSzPts val="3000"/>
              <a:buChar char="■"/>
              <a:defRPr sz="3000" i="1"/>
            </a:lvl9pPr>
          </a:lstStyle>
          <a:p/>
        </p:txBody>
      </p:sp>
      <p:sp>
        <p:nvSpPr>
          <p:cNvPr id="218" name="Google Shape;218;p6"/>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FFFFFF"/>
                </a:solidFill>
                <a:latin typeface="Montserrat"/>
                <a:ea typeface="Montserrat"/>
                <a:cs typeface="Montserrat"/>
                <a:sym typeface="Montserrat"/>
              </a:rPr>
              <a:t>“</a:t>
            </a:r>
            <a:endParaRPr sz="6000" b="1" i="0" u="none" strike="noStrike" cap="none">
              <a:solidFill>
                <a:srgbClr val="FFFFFF"/>
              </a:solidFill>
              <a:latin typeface="Montserrat"/>
              <a:ea typeface="Montserrat"/>
              <a:cs typeface="Montserrat"/>
              <a:sym typeface="Montserrat"/>
            </a:endParaRPr>
          </a:p>
        </p:txBody>
      </p:sp>
      <p:sp>
        <p:nvSpPr>
          <p:cNvPr id="219" name="Google Shape;219;p6"/>
          <p:cNvSpPr txBox="1"/>
          <p:nvPr>
            <p:ph type="sldNum" idx="12"/>
          </p:nvPr>
        </p:nvSpPr>
        <p:spPr>
          <a:xfrm>
            <a:off x="854332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220" name="Google Shape;220;p6"/>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simple">
  <p:cSld name="TITLE_1_1_1">
    <p:spTree>
      <p:nvGrpSpPr>
        <p:cNvPr id="221" name="Shape 221"/>
        <p:cNvGrpSpPr/>
        <p:nvPr/>
      </p:nvGrpSpPr>
      <p:grpSpPr>
        <a:xfrm>
          <a:off x="0" y="0"/>
          <a:ext cx="0" cy="0"/>
          <a:chOff x="0" y="0"/>
          <a:chExt cx="0" cy="0"/>
        </a:xfrm>
      </p:grpSpPr>
      <p:grpSp>
        <p:nvGrpSpPr>
          <p:cNvPr id="222" name="Google Shape;222;p7"/>
          <p:cNvGrpSpPr/>
          <p:nvPr/>
        </p:nvGrpSpPr>
        <p:grpSpPr>
          <a:xfrm flipH="1">
            <a:off x="7912256" y="25"/>
            <a:ext cx="1231611" cy="1654639"/>
            <a:chOff x="-4" y="44345"/>
            <a:chExt cx="1224752" cy="1599767"/>
          </a:xfrm>
        </p:grpSpPr>
        <p:sp>
          <p:nvSpPr>
            <p:cNvPr id="223" name="Google Shape;223;p7"/>
            <p:cNvSpPr/>
            <p:nvPr/>
          </p:nvSpPr>
          <p:spPr>
            <a:xfrm flipH="1">
              <a:off x="-4" y="357400"/>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p7"/>
            <p:cNvSpPr/>
            <p:nvPr/>
          </p:nvSpPr>
          <p:spPr>
            <a:xfrm>
              <a:off x="3180" y="44345"/>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p7"/>
            <p:cNvSpPr/>
            <p:nvPr/>
          </p:nvSpPr>
          <p:spPr>
            <a:xfrm>
              <a:off x="614819" y="1000707"/>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6" name="Google Shape;226;p7"/>
          <p:cNvSpPr txBox="1"/>
          <p:nvPr>
            <p:ph type="sldNum" idx="12"/>
          </p:nvPr>
        </p:nvSpPr>
        <p:spPr>
          <a:xfrm>
            <a:off x="854332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227" name="Google Shape;227;p7"/>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28" name="Google Shape;228;p7"/>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229" name="Google Shape;229;p7"/>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230" name="Shape 230"/>
        <p:cNvGrpSpPr/>
        <p:nvPr/>
      </p:nvGrpSpPr>
      <p:grpSpPr>
        <a:xfrm>
          <a:off x="0" y="0"/>
          <a:ext cx="0" cy="0"/>
          <a:chOff x="0" y="0"/>
          <a:chExt cx="0" cy="0"/>
        </a:xfrm>
      </p:grpSpPr>
      <p:grpSp>
        <p:nvGrpSpPr>
          <p:cNvPr id="231" name="Google Shape;231;p8"/>
          <p:cNvGrpSpPr/>
          <p:nvPr/>
        </p:nvGrpSpPr>
        <p:grpSpPr>
          <a:xfrm>
            <a:off x="4894945" y="-11"/>
            <a:ext cx="4251603" cy="5146815"/>
            <a:chOff x="4894945" y="-11"/>
            <a:chExt cx="4251603" cy="5146815"/>
          </a:xfrm>
        </p:grpSpPr>
        <p:sp>
          <p:nvSpPr>
            <p:cNvPr id="232" name="Google Shape;232;p8"/>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3" name="Google Shape;233;p8"/>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8"/>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8"/>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p8"/>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7" name="Google Shape;237;p8"/>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8" name="Google Shape;238;p8"/>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8"/>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8"/>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8"/>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8"/>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8"/>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8"/>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8"/>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6" name="Google Shape;246;p8"/>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8"/>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8"/>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8"/>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8"/>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8"/>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8"/>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8"/>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8"/>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5" name="Google Shape;255;p8"/>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p8"/>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8"/>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8"/>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8"/>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8"/>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8"/>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8"/>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8"/>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4" name="Google Shape;264;p8"/>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p8"/>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8"/>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8"/>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8"/>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69" name="Google Shape;269;p8"/>
          <p:cNvGrpSpPr/>
          <p:nvPr/>
        </p:nvGrpSpPr>
        <p:grpSpPr>
          <a:xfrm>
            <a:off x="-6" y="-11"/>
            <a:ext cx="1821903" cy="1609289"/>
            <a:chOff x="608719" y="-11"/>
            <a:chExt cx="1821903" cy="1609289"/>
          </a:xfrm>
        </p:grpSpPr>
        <p:sp>
          <p:nvSpPr>
            <p:cNvPr id="270" name="Google Shape;270;p8"/>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1" name="Google Shape;271;p8"/>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8"/>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p8"/>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p8"/>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8"/>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p8"/>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p8"/>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8"/>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79" name="Google Shape;279;p8"/>
          <p:cNvSpPr txBox="1"/>
          <p:nvPr>
            <p:ph type="title"/>
          </p:nvPr>
        </p:nvSpPr>
        <p:spPr>
          <a:xfrm>
            <a:off x="742725" y="1652750"/>
            <a:ext cx="3892200" cy="513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80" name="Google Shape;280;p8"/>
          <p:cNvSpPr txBox="1"/>
          <p:nvPr>
            <p:ph type="body" idx="1"/>
          </p:nvPr>
        </p:nvSpPr>
        <p:spPr>
          <a:xfrm>
            <a:off x="742725" y="2227229"/>
            <a:ext cx="3892200" cy="22329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p:txBody>
      </p:sp>
      <p:sp>
        <p:nvSpPr>
          <p:cNvPr id="281" name="Google Shape;281;p8"/>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282" name="Google Shape;282;p8"/>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83" name="Google Shape;283;p8"/>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284" name="Shape 284"/>
        <p:cNvGrpSpPr/>
        <p:nvPr/>
      </p:nvGrpSpPr>
      <p:grpSpPr>
        <a:xfrm>
          <a:off x="0" y="0"/>
          <a:ext cx="0" cy="0"/>
          <a:chOff x="0" y="0"/>
          <a:chExt cx="0" cy="0"/>
        </a:xfrm>
      </p:grpSpPr>
      <p:grpSp>
        <p:nvGrpSpPr>
          <p:cNvPr id="285" name="Google Shape;285;p9"/>
          <p:cNvGrpSpPr/>
          <p:nvPr/>
        </p:nvGrpSpPr>
        <p:grpSpPr>
          <a:xfrm>
            <a:off x="6714243" y="4182670"/>
            <a:ext cx="2429755" cy="964134"/>
            <a:chOff x="6714243" y="4182670"/>
            <a:chExt cx="2429755" cy="964134"/>
          </a:xfrm>
        </p:grpSpPr>
        <p:sp>
          <p:nvSpPr>
            <p:cNvPr id="286" name="Google Shape;286;p9"/>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9"/>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9"/>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p9"/>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0" name="Google Shape;290;p9"/>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9"/>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2" name="Google Shape;292;p9"/>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9"/>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94" name="Google Shape;294;p9"/>
          <p:cNvSpPr txBox="1"/>
          <p:nvPr>
            <p:ph type="title"/>
          </p:nvPr>
        </p:nvSpPr>
        <p:spPr>
          <a:xfrm>
            <a:off x="1320025" y="847350"/>
            <a:ext cx="6455700" cy="53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95" name="Google Shape;295;p9"/>
          <p:cNvSpPr txBox="1"/>
          <p:nvPr>
            <p:ph type="body" idx="1"/>
          </p:nvPr>
        </p:nvSpPr>
        <p:spPr>
          <a:xfrm>
            <a:off x="1320025" y="1582625"/>
            <a:ext cx="3133500" cy="2955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p:txBody>
      </p:sp>
      <p:sp>
        <p:nvSpPr>
          <p:cNvPr id="296" name="Google Shape;296;p9"/>
          <p:cNvSpPr txBox="1"/>
          <p:nvPr>
            <p:ph type="body" idx="2"/>
          </p:nvPr>
        </p:nvSpPr>
        <p:spPr>
          <a:xfrm>
            <a:off x="4642177" y="1582625"/>
            <a:ext cx="3133500" cy="2955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p:txBody>
      </p:sp>
      <p:sp>
        <p:nvSpPr>
          <p:cNvPr id="297" name="Google Shape;297;p9"/>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298" name="Google Shape;298;p9"/>
          <p:cNvGrpSpPr/>
          <p:nvPr/>
        </p:nvGrpSpPr>
        <p:grpSpPr>
          <a:xfrm>
            <a:off x="-6" y="-11"/>
            <a:ext cx="1823599" cy="1286764"/>
            <a:chOff x="-6" y="-11"/>
            <a:chExt cx="1823599" cy="1286764"/>
          </a:xfrm>
        </p:grpSpPr>
        <p:grpSp>
          <p:nvGrpSpPr>
            <p:cNvPr id="299" name="Google Shape;299;p9"/>
            <p:cNvGrpSpPr/>
            <p:nvPr/>
          </p:nvGrpSpPr>
          <p:grpSpPr>
            <a:xfrm>
              <a:off x="-6" y="-11"/>
              <a:ext cx="1215728" cy="1286764"/>
              <a:chOff x="608719" y="322514"/>
              <a:chExt cx="1215728" cy="1286764"/>
            </a:xfrm>
          </p:grpSpPr>
          <p:sp>
            <p:nvSpPr>
              <p:cNvPr id="300" name="Google Shape;300;p9"/>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9"/>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9"/>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3" name="Google Shape;303;p9"/>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4" name="Google Shape;304;p9"/>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9"/>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06" name="Google Shape;306;p9"/>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307" name="Google Shape;307;p9"/>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8" name="Shape 308"/>
        <p:cNvGrpSpPr/>
        <p:nvPr/>
      </p:nvGrpSpPr>
      <p:grpSpPr>
        <a:xfrm>
          <a:off x="0" y="0"/>
          <a:ext cx="0" cy="0"/>
          <a:chOff x="0" y="0"/>
          <a:chExt cx="0" cy="0"/>
        </a:xfrm>
      </p:grpSpPr>
      <p:grpSp>
        <p:nvGrpSpPr>
          <p:cNvPr id="309" name="Google Shape;309;p10"/>
          <p:cNvGrpSpPr/>
          <p:nvPr/>
        </p:nvGrpSpPr>
        <p:grpSpPr>
          <a:xfrm>
            <a:off x="0" y="4191440"/>
            <a:ext cx="9143992" cy="965968"/>
            <a:chOff x="0" y="4191440"/>
            <a:chExt cx="9143992" cy="965968"/>
          </a:xfrm>
        </p:grpSpPr>
        <p:sp>
          <p:nvSpPr>
            <p:cNvPr id="310" name="Google Shape;310;p10"/>
            <p:cNvSpPr/>
            <p:nvPr/>
          </p:nvSpPr>
          <p:spPr>
            <a:xfrm rot="10800000" flipH="1">
              <a:off x="6708419" y="419144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11" name="Google Shape;311;p10"/>
            <p:cNvGrpSpPr/>
            <p:nvPr/>
          </p:nvGrpSpPr>
          <p:grpSpPr>
            <a:xfrm rot="10800000" flipH="1">
              <a:off x="0" y="4191452"/>
              <a:ext cx="9143992" cy="965956"/>
              <a:chOff x="900" y="-12"/>
              <a:chExt cx="9143992" cy="965956"/>
            </a:xfrm>
          </p:grpSpPr>
          <p:sp>
            <p:nvSpPr>
              <p:cNvPr id="312" name="Google Shape;312;p10"/>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10"/>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10"/>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p10"/>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10"/>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7" name="Google Shape;317;p10"/>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8" name="Google Shape;318;p10"/>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9" name="Google Shape;319;p10"/>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10"/>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10"/>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10"/>
              <p:cNvSpPr/>
              <p:nvPr/>
            </p:nvSpPr>
            <p:spPr>
              <a:xfrm>
                <a:off x="1219440" y="322556"/>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10"/>
              <p:cNvSpPr/>
              <p:nvPr/>
            </p:nvSpPr>
            <p:spPr>
              <a:xfrm>
                <a:off x="7316037" y="321641"/>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10"/>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10"/>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10"/>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10"/>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p10"/>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10"/>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10"/>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1" name="Google Shape;331;p10"/>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p10"/>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10"/>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p10"/>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p10"/>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p10"/>
              <p:cNvSpPr/>
              <p:nvPr/>
            </p:nvSpPr>
            <p:spPr>
              <a:xfrm>
                <a:off x="2438036" y="-12"/>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7" name="Google Shape;337;p10"/>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8" name="Google Shape;338;p10"/>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10"/>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p10"/>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p10"/>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p10"/>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p10"/>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p10"/>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5" name="Google Shape;345;p10"/>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6" name="Google Shape;346;p10"/>
              <p:cNvSpPr/>
              <p:nvPr/>
            </p:nvSpPr>
            <p:spPr>
              <a:xfrm>
                <a:off x="2438036"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p10"/>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8" name="Google Shape;348;p10"/>
              <p:cNvSpPr/>
              <p:nvPr/>
            </p:nvSpPr>
            <p:spPr>
              <a:xfrm flipH="1">
                <a:off x="1828524" y="3086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349" name="Google Shape;349;p10"/>
          <p:cNvSpPr txBox="1"/>
          <p:nvPr>
            <p:ph type="title"/>
          </p:nvPr>
        </p:nvSpPr>
        <p:spPr>
          <a:xfrm>
            <a:off x="0" y="0"/>
            <a:ext cx="9144000" cy="69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50" name="Google Shape;350;p10"/>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320025" y="847350"/>
            <a:ext cx="6455700" cy="534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p:txBody>
      </p:sp>
      <p:sp>
        <p:nvSpPr>
          <p:cNvPr id="7" name="Google Shape;7;p1"/>
          <p:cNvSpPr txBox="1"/>
          <p:nvPr>
            <p:ph type="body" idx="1"/>
          </p:nvPr>
        </p:nvSpPr>
        <p:spPr>
          <a:xfrm>
            <a:off x="1320025" y="1460875"/>
            <a:ext cx="6455700" cy="30723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1pPr>
            <a:lvl2pPr marL="914400" marR="0" lvl="1"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8" name="Google Shape;8;p1"/>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hyperlink" Target="https://github.com/karthikkaiplody/DPA-Project" TargetMode="External"/><Relationship Id="rId1" Type="http://schemas.openxmlformats.org/officeDocument/2006/relationships/hyperlink" Target="https://trello.com/b/CkppbuLO/dpa-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7" name="Shape 557"/>
        <p:cNvGrpSpPr/>
        <p:nvPr/>
      </p:nvGrpSpPr>
      <p:grpSpPr>
        <a:xfrm>
          <a:off x="0" y="0"/>
          <a:ext cx="0" cy="0"/>
          <a:chOff x="0" y="0"/>
          <a:chExt cx="0" cy="0"/>
        </a:xfrm>
      </p:grpSpPr>
      <p:sp>
        <p:nvSpPr>
          <p:cNvPr id="558" name="Google Shape;558;p18"/>
          <p:cNvSpPr txBox="1"/>
          <p:nvPr>
            <p:ph type="ctrTitle"/>
          </p:nvPr>
        </p:nvSpPr>
        <p:spPr>
          <a:xfrm>
            <a:off x="243205" y="787400"/>
            <a:ext cx="8794750" cy="141541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t>Finding the pattern behind the online </a:t>
            </a: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t>                             shoppers purchasing intention</a:t>
            </a: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SzPts val="40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59" name="Google Shape;559;p18"/>
          <p:cNvSpPr txBox="1"/>
          <p:nvPr/>
        </p:nvSpPr>
        <p:spPr>
          <a:xfrm>
            <a:off x="914400" y="2203079"/>
            <a:ext cx="7315200" cy="89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r>
              <a:rPr lang="en-US" sz="1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Naveen Raju Sreerama Raju Govinda Raju | A20516868</a:t>
            </a:r>
            <a:endParaRPr sz="1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500"/>
              <a:buFont typeface="Arial" panose="020B0604020202020204"/>
              <a:buNone/>
            </a:pPr>
            <a:endParaRPr sz="1600" b="1">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Karthik Kumar Kaiplody | A20523668</a:t>
            </a:r>
            <a:endParaRPr lang="en-US" sz="1600" b="1">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1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5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p:txBody>
      </p:sp>
      <p:sp>
        <p:nvSpPr>
          <p:cNvPr id="560" name="Google Shape;560;p18"/>
          <p:cNvSpPr txBox="1"/>
          <p:nvPr/>
        </p:nvSpPr>
        <p:spPr>
          <a:xfrm>
            <a:off x="2691130" y="4587875"/>
            <a:ext cx="3898900" cy="320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CSP571 Data Preparation and Analysis</a:t>
            </a:r>
            <a:endPar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1" name="Google Shape;561;p18"/>
          <p:cNvSpPr txBox="1"/>
          <p:nvPr/>
        </p:nvSpPr>
        <p:spPr>
          <a:xfrm>
            <a:off x="2990215" y="4227830"/>
            <a:ext cx="3163500" cy="320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Professor - Jawahar Panchal</a:t>
            </a:r>
            <a:endPar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23025"/>
            <a:ext cx="7236900" cy="668100"/>
          </a:xfrm>
        </p:spPr>
        <p:txBody>
          <a:bodyPr/>
          <a:p>
            <a:r>
              <a:rPr lang="en-US">
                <a:latin typeface="Times New Roman" panose="02020603050405020304" charset="0"/>
                <a:cs typeface="Times New Roman" panose="02020603050405020304" charset="0"/>
              </a:rPr>
              <a:t>Data description</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322580" y="699135"/>
            <a:ext cx="8473440" cy="4057015"/>
          </a:xfrm>
        </p:spPr>
        <p:txBody>
          <a:bodyPr/>
          <a:p>
            <a:r>
              <a:rPr lang="en-US">
                <a:latin typeface="Times New Roman" panose="02020603050405020304" charset="0"/>
                <a:cs typeface="Times New Roman" panose="02020603050405020304" charset="0"/>
              </a:rPr>
              <a:t>The dataset consists of feature vectors belonging to 12,330 sessions.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dataset consists of both numerical and categorical attributes.The 'Revenue' attribute can be used as the class label.</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6" name="Table 5"/>
          <p:cNvGraphicFramePr/>
          <p:nvPr/>
        </p:nvGraphicFramePr>
        <p:xfrm>
          <a:off x="2051685" y="1779270"/>
          <a:ext cx="4010025" cy="3048000"/>
        </p:xfrm>
        <a:graphic>
          <a:graphicData uri="http://schemas.openxmlformats.org/drawingml/2006/table">
            <a:tbl>
              <a:tblPr firstRow="1" bandRow="1">
                <a:tableStyleId>{5C22544A-7EE6-4342-B048-85BDC9FD1C3A}</a:tableStyleId>
              </a:tblPr>
              <a:tblGrid>
                <a:gridCol w="1811020"/>
                <a:gridCol w="2199005"/>
              </a:tblGrid>
              <a:tr h="0">
                <a:tc gridSpan="2">
                  <a:txBody>
                    <a:bodyPr/>
                    <a:p>
                      <a:pPr algn="ctr">
                        <a:buNone/>
                      </a:pPr>
                      <a:r>
                        <a:rPr lang="en-US" b="0"/>
                        <a:t>Attributes</a:t>
                      </a:r>
                      <a:endParaRPr lang="en-US" b="0"/>
                    </a:p>
                  </a:txBody>
                  <a:tcPr/>
                </a:tc>
                <a:tc hMerge="1">
                  <a:tcPr/>
                </a:tc>
              </a:tr>
              <a:tr h="304800">
                <a:tc>
                  <a:txBody>
                    <a:bodyPr/>
                    <a:p>
                      <a:pPr algn="ctr">
                        <a:buNone/>
                      </a:pPr>
                      <a:r>
                        <a:rPr lang="en-US"/>
                        <a:t>Administrative</a:t>
                      </a:r>
                      <a:endParaRPr lang="en-US"/>
                    </a:p>
                  </a:txBody>
                  <a:tcPr/>
                </a:tc>
                <a:tc>
                  <a:txBody>
                    <a:bodyPr/>
                    <a:p>
                      <a:pPr algn="ctr">
                        <a:buNone/>
                      </a:pPr>
                      <a:r>
                        <a:rPr lang="en-US"/>
                        <a:t>Administrative Duration</a:t>
                      </a:r>
                      <a:endParaRPr lang="en-US"/>
                    </a:p>
                  </a:txBody>
                  <a:tcPr/>
                </a:tc>
              </a:tr>
              <a:tr h="304800">
                <a:tc>
                  <a:txBody>
                    <a:bodyPr/>
                    <a:p>
                      <a:pPr algn="ctr">
                        <a:buNone/>
                      </a:pPr>
                      <a:r>
                        <a:rPr lang="en-US"/>
                        <a:t>Informational</a:t>
                      </a:r>
                      <a:endParaRPr lang="en-US"/>
                    </a:p>
                  </a:txBody>
                  <a:tcPr/>
                </a:tc>
                <a:tc>
                  <a:txBody>
                    <a:bodyPr/>
                    <a:p>
                      <a:pPr algn="ctr">
                        <a:buNone/>
                      </a:pPr>
                      <a:r>
                        <a:rPr lang="en-US"/>
                        <a:t>Informational Duration</a:t>
                      </a:r>
                      <a:endParaRPr lang="en-US"/>
                    </a:p>
                  </a:txBody>
                  <a:tcPr/>
                </a:tc>
              </a:tr>
              <a:tr h="304800">
                <a:tc>
                  <a:txBody>
                    <a:bodyPr/>
                    <a:p>
                      <a:pPr algn="ctr">
                        <a:buNone/>
                      </a:pPr>
                      <a:r>
                        <a:rPr lang="en-US"/>
                        <a:t>Product Related</a:t>
                      </a:r>
                      <a:endParaRPr lang="en-US"/>
                    </a:p>
                  </a:txBody>
                  <a:tcPr/>
                </a:tc>
                <a:tc>
                  <a:txBody>
                    <a:bodyPr/>
                    <a:p>
                      <a:pPr algn="ctr">
                        <a:buNone/>
                      </a:pPr>
                      <a:r>
                        <a:rPr lang="en-US"/>
                        <a:t>Product Related Duration</a:t>
                      </a:r>
                      <a:endParaRPr lang="en-US"/>
                    </a:p>
                  </a:txBody>
                  <a:tcPr/>
                </a:tc>
              </a:tr>
              <a:tr h="304800">
                <a:tc>
                  <a:txBody>
                    <a:bodyPr/>
                    <a:p>
                      <a:pPr algn="ctr">
                        <a:buNone/>
                      </a:pPr>
                      <a:r>
                        <a:rPr lang="en-US"/>
                        <a:t>Bounce rate</a:t>
                      </a:r>
                      <a:endParaRPr lang="en-US"/>
                    </a:p>
                  </a:txBody>
                  <a:tcPr/>
                </a:tc>
                <a:tc>
                  <a:txBody>
                    <a:bodyPr/>
                    <a:p>
                      <a:pPr algn="ctr">
                        <a:buNone/>
                      </a:pPr>
                      <a:r>
                        <a:rPr lang="en-US"/>
                        <a:t>Exit rate</a:t>
                      </a:r>
                      <a:endParaRPr lang="en-US"/>
                    </a:p>
                  </a:txBody>
                  <a:tcPr/>
                </a:tc>
              </a:tr>
              <a:tr h="304800">
                <a:tc>
                  <a:txBody>
                    <a:bodyPr/>
                    <a:p>
                      <a:pPr algn="ctr">
                        <a:buNone/>
                      </a:pPr>
                      <a:r>
                        <a:rPr lang="en-US"/>
                        <a:t>Page value</a:t>
                      </a:r>
                      <a:endParaRPr lang="en-US"/>
                    </a:p>
                  </a:txBody>
                  <a:tcPr/>
                </a:tc>
                <a:tc>
                  <a:txBody>
                    <a:bodyPr/>
                    <a:p>
                      <a:pPr algn="ctr">
                        <a:buNone/>
                      </a:pPr>
                      <a:r>
                        <a:rPr lang="en-US"/>
                        <a:t>Special day</a:t>
                      </a:r>
                      <a:endParaRPr lang="en-US"/>
                    </a:p>
                  </a:txBody>
                  <a:tcPr/>
                </a:tc>
              </a:tr>
              <a:tr h="304800">
                <a:tc>
                  <a:txBody>
                    <a:bodyPr/>
                    <a:p>
                      <a:pPr algn="ctr">
                        <a:buNone/>
                      </a:pPr>
                      <a:r>
                        <a:rPr lang="en-US"/>
                        <a:t>Operating system</a:t>
                      </a:r>
                      <a:endParaRPr lang="en-US"/>
                    </a:p>
                  </a:txBody>
                  <a:tcPr/>
                </a:tc>
                <a:tc>
                  <a:txBody>
                    <a:bodyPr/>
                    <a:p>
                      <a:pPr algn="ctr">
                        <a:buNone/>
                      </a:pPr>
                      <a:r>
                        <a:rPr lang="en-US"/>
                        <a:t>Browser</a:t>
                      </a:r>
                      <a:endParaRPr lang="en-US"/>
                    </a:p>
                  </a:txBody>
                  <a:tcPr/>
                </a:tc>
              </a:tr>
              <a:tr h="304800">
                <a:tc>
                  <a:txBody>
                    <a:bodyPr/>
                    <a:p>
                      <a:pPr algn="ctr">
                        <a:buNone/>
                      </a:pPr>
                      <a:r>
                        <a:rPr lang="en-US"/>
                        <a:t>Region</a:t>
                      </a:r>
                      <a:endParaRPr lang="en-US"/>
                    </a:p>
                  </a:txBody>
                  <a:tcPr/>
                </a:tc>
                <a:tc>
                  <a:txBody>
                    <a:bodyPr/>
                    <a:p>
                      <a:pPr algn="ctr">
                        <a:buNone/>
                      </a:pPr>
                      <a:r>
                        <a:rPr lang="en-US"/>
                        <a:t>Traffic type</a:t>
                      </a:r>
                      <a:endParaRPr lang="en-US"/>
                    </a:p>
                  </a:txBody>
                  <a:tcPr/>
                </a:tc>
              </a:tr>
              <a:tr h="304800">
                <a:tc>
                  <a:txBody>
                    <a:bodyPr/>
                    <a:p>
                      <a:pPr algn="ctr">
                        <a:buNone/>
                      </a:pPr>
                      <a:r>
                        <a:rPr lang="en-US"/>
                        <a:t>Visitor type</a:t>
                      </a:r>
                      <a:endParaRPr lang="en-US"/>
                    </a:p>
                  </a:txBody>
                  <a:tcPr/>
                </a:tc>
                <a:tc>
                  <a:txBody>
                    <a:bodyPr/>
                    <a:p>
                      <a:pPr algn="ctr">
                        <a:buNone/>
                      </a:pPr>
                      <a:r>
                        <a:rPr lang="en-US"/>
                        <a:t>Weekend</a:t>
                      </a:r>
                      <a:endParaRPr lang="en-US"/>
                    </a:p>
                  </a:txBody>
                  <a:tcPr/>
                </a:tc>
              </a:tr>
              <a:tr h="304800">
                <a:tc>
                  <a:txBody>
                    <a:bodyPr/>
                    <a:p>
                      <a:pPr algn="ctr">
                        <a:buNone/>
                      </a:pPr>
                      <a:r>
                        <a:rPr lang="en-US"/>
                        <a:t>Month of the year</a:t>
                      </a:r>
                      <a:endParaRPr lang="en-US"/>
                    </a:p>
                  </a:txBody>
                  <a:tcPr/>
                </a:tc>
                <a:tc>
                  <a:txBody>
                    <a:bodyPr/>
                    <a:p>
                      <a:pPr algn="ctr">
                        <a:buNone/>
                      </a:pPr>
                      <a:r>
                        <a:rPr lang="en-US"/>
                        <a:t>Revenue</a:t>
                      </a:r>
                      <a:endParaRPr lang="en-US"/>
                    </a:p>
                  </a:txBody>
                  <a:tcPr/>
                </a:tc>
              </a:tr>
            </a:tbl>
          </a:graphicData>
        </a:graphic>
      </p:graphicFrame>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Data Preprocessing </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140" y="194780"/>
            <a:ext cx="7236900" cy="668100"/>
          </a:xfrm>
        </p:spPr>
        <p:txBody>
          <a:bodyPr/>
          <a:p>
            <a:r>
              <a:rPr lang="en-US">
                <a:latin typeface="Times New Roman" panose="02020603050405020304" charset="0"/>
                <a:cs typeface="Times New Roman" panose="02020603050405020304" charset="0"/>
              </a:rPr>
              <a:t>Data processing</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466725" y="699135"/>
            <a:ext cx="8263890" cy="4048125"/>
          </a:xfrm>
        </p:spPr>
        <p:txBody>
          <a:bodyPr/>
          <a:p>
            <a:r>
              <a:rPr lang="en-US">
                <a:latin typeface="Times New Roman" panose="02020603050405020304" charset="0"/>
                <a:cs typeface="Times New Roman" panose="02020603050405020304" charset="0"/>
              </a:rPr>
              <a:t>Check number of observations with NA values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Fixing naming convention of month names in Month column</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sym typeface="+mn-ea"/>
              </a:rPr>
              <a:t>      “June” -&gt;”Jun”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Convert Month feature data type to factor data type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Transforming categorical attributes(OperatingSystems, Browser, Region, TrafficType, VisitorType) into “factor” data type and then perform one-hot encoding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Convert Revenue attribute data type to a factor.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Transforming Boolean attributes(Weekend, Revenue ) into “int” data type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Train - Test split : 70:30 split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One hot encoding of train and test set</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00355" y="88900"/>
            <a:ext cx="8488045" cy="4427220"/>
          </a:xfrm>
        </p:spPr>
        <p:txBody>
          <a:bodyPr/>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114300" indent="0">
              <a:buNone/>
            </a:pPr>
            <a:r>
              <a:rPr lang="en-US" b="1">
                <a:latin typeface="Times New Roman Bold" panose="02020603050405020304" charset="0"/>
                <a:cs typeface="Times New Roman Bold" panose="02020603050405020304" charset="0"/>
              </a:rPr>
              <a:t>Data balancing:</a:t>
            </a:r>
            <a:endParaRPr lang="en-US" b="1">
              <a:latin typeface="Times New Roman Bold" panose="02020603050405020304" charset="0"/>
              <a:cs typeface="Times New Roman Bold" panose="02020603050405020304" charset="0"/>
            </a:endParaRPr>
          </a:p>
          <a:p>
            <a:pPr marL="11430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There is huge imbalance in data set as Revenue=0 is the majority. Hence the algorithm tries to over fit on majority class.</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Number of observations with Revenue as False =  </a:t>
            </a:r>
            <a:r>
              <a:rPr lang="en-US">
                <a:solidFill>
                  <a:srgbClr val="000000"/>
                </a:solidFill>
                <a:latin typeface="Times New Roman" panose="02020603050405020304" charset="0"/>
                <a:cs typeface="Times New Roman" panose="02020603050405020304" charset="0"/>
                <a:sym typeface="+mn-ea"/>
              </a:rPr>
              <a:t>10422 </a:t>
            </a:r>
            <a:endParaRPr lang="en-US">
              <a:solidFill>
                <a:srgbClr val="000000"/>
              </a:solidFill>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a:latin typeface="Times New Roman" panose="02020603050405020304" charset="0"/>
                <a:cs typeface="Times New Roman" panose="02020603050405020304" charset="0"/>
                <a:sym typeface="+mn-ea"/>
              </a:rPr>
              <a:t>Number of observations with Revenue as True =    </a:t>
            </a:r>
            <a:r>
              <a:rPr lang="en-US">
                <a:solidFill>
                  <a:srgbClr val="000000"/>
                </a:solidFill>
                <a:latin typeface="Times New Roman" panose="02020603050405020304" charset="0"/>
                <a:cs typeface="Times New Roman" panose="02020603050405020304" charset="0"/>
                <a:sym typeface="+mn-ea"/>
              </a:rPr>
              <a:t>1908 </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Here we are trying to increase minority class observations using SMOTE(Synthetic Minority Over-sampling Technique) algorithm. </a:t>
            </a:r>
            <a:endParaRPr lang="en-US">
              <a:latin typeface="Times New Roman" panose="02020603050405020304" charset="0"/>
              <a:cs typeface="Times New Roman" panose="02020603050405020304" charset="0"/>
            </a:endParaRPr>
          </a:p>
          <a:p>
            <a:pPr>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Data Analysis</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070" y="123190"/>
            <a:ext cx="8754110" cy="668020"/>
          </a:xfrm>
        </p:spPr>
        <p:txBody>
          <a:bodyPr/>
          <a:p>
            <a:r>
              <a:rPr lang="en-US">
                <a:latin typeface="Times New Roman" panose="02020603050405020304" charset="0"/>
                <a:cs typeface="Times New Roman" panose="02020603050405020304" charset="0"/>
              </a:rPr>
              <a:t>Data Analysis</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198755" y="628015"/>
            <a:ext cx="8893810" cy="3907790"/>
          </a:xfrm>
        </p:spPr>
        <p:txBody>
          <a:bodyPr/>
          <a:p>
            <a:pPr marL="114300" indent="0">
              <a:buNone/>
            </a:pPr>
            <a:r>
              <a:rPr lang="en-US">
                <a:latin typeface="Times New Roman" panose="02020603050405020304" charset="0"/>
                <a:cs typeface="Times New Roman" panose="02020603050405020304" charset="0"/>
              </a:rPr>
              <a:t>1) Exploring data distribution of different page category and time spent in it.</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a)</a:t>
            </a:r>
            <a:r>
              <a:rPr lang="en-US">
                <a:solidFill>
                  <a:schemeClr val="tx1"/>
                </a:solidFill>
                <a:latin typeface="Times New Roman" panose="02020603050405020304" charset="0"/>
                <a:cs typeface="Times New Roman" panose="02020603050405020304" charset="0"/>
                <a:sym typeface="+mn-ea"/>
              </a:rPr>
              <a:t> Exploring data pattern of “Administrative” and “</a:t>
            </a:r>
            <a:r>
              <a:rPr lang="en-US">
                <a:solidFill>
                  <a:schemeClr val="tx1"/>
                </a:solidFill>
                <a:latin typeface="Times New Roman" panose="02020603050405020304" charset="0"/>
                <a:cs typeface="Times New Roman" panose="02020603050405020304" charset="0"/>
                <a:sym typeface="+mn-ea"/>
              </a:rPr>
              <a:t>Administrative</a:t>
            </a:r>
            <a:r>
              <a:rPr lang="en-US">
                <a:solidFill>
                  <a:schemeClr val="tx1"/>
                </a:solidFill>
                <a:latin typeface="Times New Roman" panose="02020603050405020304" charset="0"/>
                <a:cs typeface="Times New Roman" panose="02020603050405020304" charset="0"/>
                <a:sym typeface="+mn-ea"/>
              </a:rPr>
              <a:t>_Duration”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p>
          <a:p>
            <a:pPr marL="114300" indent="0">
              <a:buNone/>
            </a:pPr>
            <a:endParaRPr lang="en-US"/>
          </a:p>
          <a:p>
            <a:pPr marL="114300" indent="0">
              <a:buNone/>
            </a:pP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6" name="Picture 6"/>
          <p:cNvPicPr>
            <a:picLocks noChangeAspect="1"/>
          </p:cNvPicPr>
          <p:nvPr/>
        </p:nvPicPr>
        <p:blipFill>
          <a:blip r:embed="rId1"/>
          <a:stretch>
            <a:fillRect/>
          </a:stretch>
        </p:blipFill>
        <p:spPr>
          <a:xfrm>
            <a:off x="323215" y="1707515"/>
            <a:ext cx="3892550" cy="2455545"/>
          </a:xfrm>
          <a:prstGeom prst="rect">
            <a:avLst/>
          </a:prstGeom>
          <a:noFill/>
          <a:ln>
            <a:noFill/>
          </a:ln>
        </p:spPr>
      </p:pic>
      <p:pic>
        <p:nvPicPr>
          <p:cNvPr id="7" name="Picture 7"/>
          <p:cNvPicPr>
            <a:picLocks noChangeAspect="1"/>
          </p:cNvPicPr>
          <p:nvPr/>
        </p:nvPicPr>
        <p:blipFill>
          <a:blip r:embed="rId2"/>
          <a:stretch>
            <a:fillRect/>
          </a:stretch>
        </p:blipFill>
        <p:spPr>
          <a:xfrm>
            <a:off x="4643755" y="1707515"/>
            <a:ext cx="4079240" cy="2466975"/>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77495" y="148590"/>
            <a:ext cx="8475980" cy="4367530"/>
          </a:xfrm>
        </p:spPr>
        <p:txBody>
          <a:bodyPr/>
          <a:p>
            <a:pPr marL="114300" indent="0">
              <a:buNone/>
            </a:pPr>
            <a:r>
              <a:rPr lang="en-US">
                <a:solidFill>
                  <a:schemeClr val="tx1"/>
                </a:solidFill>
                <a:latin typeface="Times New Roman" panose="02020603050405020304" charset="0"/>
                <a:cs typeface="Times New Roman" panose="02020603050405020304" charset="0"/>
              </a:rPr>
              <a:t>b) Exploring data pattern of “Informational” and “Informational_Duration”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8"/>
          <p:cNvPicPr>
            <a:picLocks noChangeAspect="1"/>
          </p:cNvPicPr>
          <p:nvPr/>
        </p:nvPicPr>
        <p:blipFill>
          <a:blip r:embed="rId1"/>
          <a:stretch>
            <a:fillRect/>
          </a:stretch>
        </p:blipFill>
        <p:spPr>
          <a:xfrm>
            <a:off x="611505" y="987425"/>
            <a:ext cx="3822700" cy="2216150"/>
          </a:xfrm>
          <a:prstGeom prst="rect">
            <a:avLst/>
          </a:prstGeom>
          <a:noFill/>
          <a:ln>
            <a:noFill/>
          </a:ln>
        </p:spPr>
      </p:pic>
      <p:pic>
        <p:nvPicPr>
          <p:cNvPr id="9" name="Picture 9"/>
          <p:cNvPicPr>
            <a:picLocks noChangeAspect="1"/>
          </p:cNvPicPr>
          <p:nvPr/>
        </p:nvPicPr>
        <p:blipFill>
          <a:blip r:embed="rId2"/>
          <a:stretch>
            <a:fillRect/>
          </a:stretch>
        </p:blipFill>
        <p:spPr>
          <a:xfrm>
            <a:off x="4643755" y="1059180"/>
            <a:ext cx="3872230" cy="2193925"/>
          </a:xfrm>
          <a:prstGeom prst="rect">
            <a:avLst/>
          </a:prstGeom>
          <a:noFill/>
          <a:ln>
            <a:noFill/>
          </a:ln>
        </p:spPr>
      </p:pic>
      <p:sp>
        <p:nvSpPr>
          <p:cNvPr id="5" name="Text Box 4"/>
          <p:cNvSpPr txBox="1"/>
          <p:nvPr/>
        </p:nvSpPr>
        <p:spPr>
          <a:xfrm>
            <a:off x="683260" y="3651885"/>
            <a:ext cx="360680" cy="306705"/>
          </a:xfrm>
          <a:prstGeom prst="rect">
            <a:avLst/>
          </a:prstGeom>
          <a:noFill/>
        </p:spPr>
        <p:txBody>
          <a:bodyPr wrap="none" rtlCol="0">
            <a:spAutoFit/>
          </a:bodyPr>
          <a:p>
            <a:pPr algn="l"/>
            <a:r>
              <a:rPr lang="en-US"/>
              <a:t></a:t>
            </a:r>
            <a:endParaRPr lang="en-US"/>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25730" y="92075"/>
            <a:ext cx="8719185" cy="4424045"/>
          </a:xfrm>
        </p:spPr>
        <p:txBody>
          <a:bodyPr/>
          <a:p>
            <a:pPr marL="114300" indent="0">
              <a:buNone/>
            </a:pPr>
            <a:r>
              <a:rPr lang="en-US">
                <a:solidFill>
                  <a:schemeClr val="tx1"/>
                </a:solidFill>
                <a:latin typeface="Times New Roman" panose="02020603050405020304" charset="0"/>
                <a:cs typeface="Times New Roman" panose="02020603050405020304" charset="0"/>
              </a:rPr>
              <a:t>c) Exploring data pattern of “Product Related” and “Product Related 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r>
              <a:rPr lang="en-US"/>
              <a:t> </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0" name="Picture 10"/>
          <p:cNvPicPr>
            <a:picLocks noChangeAspect="1"/>
          </p:cNvPicPr>
          <p:nvPr/>
        </p:nvPicPr>
        <p:blipFill>
          <a:blip r:embed="rId1"/>
          <a:stretch>
            <a:fillRect/>
          </a:stretch>
        </p:blipFill>
        <p:spPr>
          <a:xfrm>
            <a:off x="394970" y="999490"/>
            <a:ext cx="3802380" cy="2842260"/>
          </a:xfrm>
          <a:prstGeom prst="rect">
            <a:avLst/>
          </a:prstGeom>
          <a:noFill/>
          <a:ln>
            <a:noFill/>
          </a:ln>
        </p:spPr>
      </p:pic>
      <p:pic>
        <p:nvPicPr>
          <p:cNvPr id="11" name="Picture 11"/>
          <p:cNvPicPr>
            <a:picLocks noChangeAspect="1"/>
          </p:cNvPicPr>
          <p:nvPr/>
        </p:nvPicPr>
        <p:blipFill>
          <a:blip r:embed="rId2"/>
          <a:stretch>
            <a:fillRect/>
          </a:stretch>
        </p:blipFill>
        <p:spPr>
          <a:xfrm>
            <a:off x="4355465" y="1059180"/>
            <a:ext cx="4232275" cy="2782570"/>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Text Box 4"/>
          <p:cNvSpPr txBox="1"/>
          <p:nvPr/>
        </p:nvSpPr>
        <p:spPr>
          <a:xfrm>
            <a:off x="323215" y="771525"/>
            <a:ext cx="8341995" cy="2030095"/>
          </a:xfrm>
          <a:prstGeom prst="rect">
            <a:avLst/>
          </a:prstGeom>
          <a:noFill/>
        </p:spPr>
        <p:txBody>
          <a:bodyPr wrap="square" rtlCol="0">
            <a:spAutoFit/>
          </a:bodyPr>
          <a:p>
            <a:pPr marL="285750" indent="-285750" algn="just">
              <a:buFont typeface="Arial" panose="020B0604020202020204" pitchFamily="34" charset="0"/>
              <a:buChar char="•"/>
            </a:pPr>
            <a:r>
              <a:rPr lang="en-US" sz="1800">
                <a:latin typeface="Times New Roman" panose="02020603050405020304" charset="0"/>
                <a:cs typeface="Times New Roman" panose="02020603050405020304" charset="0"/>
              </a:rPr>
              <a:t>Analysing number of page visit of 3 different page categories it clearly says that customers are interested more in Product related pages rather than knowing information of the product in detail.</a:t>
            </a:r>
            <a:endParaRPr 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1800">
                <a:latin typeface="Times New Roman" panose="02020603050405020304" charset="0"/>
                <a:cs typeface="Times New Roman" panose="02020603050405020304" charset="0"/>
              </a:rPr>
              <a:t>Analysing total time spent in 3 different page categories, it clearly says that customers spend most of the time in product related pages whereas they are not interested in spending time in information related pages.</a:t>
            </a:r>
            <a:endParaRPr lang="en-US" sz="1800">
              <a:latin typeface="Times New Roman" panose="02020603050405020304" charset="0"/>
              <a:cs typeface="Times New Roman" panose="02020603050405020304" charset="0"/>
            </a:endParaRPr>
          </a:p>
        </p:txBody>
      </p:sp>
      <p:sp>
        <p:nvSpPr>
          <p:cNvPr id="6" name="Text Box 5"/>
          <p:cNvSpPr txBox="1"/>
          <p:nvPr/>
        </p:nvSpPr>
        <p:spPr>
          <a:xfrm>
            <a:off x="395605" y="339725"/>
            <a:ext cx="2460625" cy="460375"/>
          </a:xfrm>
          <a:prstGeom prst="rect">
            <a:avLst/>
          </a:prstGeom>
          <a:noFill/>
        </p:spPr>
        <p:txBody>
          <a:bodyPr wrap="square" rtlCol="0">
            <a:spAutoFit/>
          </a:bodyPr>
          <a:p>
            <a:r>
              <a:rPr lang="en-US" sz="2400">
                <a:solidFill>
                  <a:schemeClr val="tx1"/>
                </a:solidFill>
                <a:latin typeface="Times New Roman" panose="02020603050405020304" charset="0"/>
                <a:cs typeface="Times New Roman" panose="02020603050405020304" charset="0"/>
              </a:rPr>
              <a:t>Summary</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070" y="51435"/>
            <a:ext cx="8709025" cy="1004570"/>
          </a:xfrm>
        </p:spPr>
        <p:txBody>
          <a:bodyPr/>
          <a:p>
            <a:pPr algn="just"/>
            <a:r>
              <a:rPr lang="en-US" sz="1800" b="0">
                <a:solidFill>
                  <a:schemeClr val="tx1"/>
                </a:solidFill>
                <a:latin typeface="Times New Roman" panose="02020603050405020304" charset="0"/>
                <a:cs typeface="Times New Roman" panose="02020603050405020304" charset="0"/>
              </a:rPr>
              <a:t>2)Exploring the data distribution of different page categories versus the target variable Revenue, as well as the time spent on each page category versus the target variable Revenue.</a:t>
            </a:r>
            <a:endParaRPr lang="en-US" sz="18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2" name="Picture 12"/>
          <p:cNvPicPr>
            <a:picLocks noChangeAspect="1"/>
          </p:cNvPicPr>
          <p:nvPr/>
        </p:nvPicPr>
        <p:blipFill>
          <a:blip r:embed="rId1"/>
          <a:stretch>
            <a:fillRect/>
          </a:stretch>
        </p:blipFill>
        <p:spPr>
          <a:xfrm>
            <a:off x="251460" y="1347470"/>
            <a:ext cx="3780790" cy="3088640"/>
          </a:xfrm>
          <a:prstGeom prst="rect">
            <a:avLst/>
          </a:prstGeom>
          <a:noFill/>
          <a:ln>
            <a:noFill/>
          </a:ln>
        </p:spPr>
      </p:pic>
      <p:pic>
        <p:nvPicPr>
          <p:cNvPr id="13" name="Picture 13"/>
          <p:cNvPicPr>
            <a:picLocks noChangeAspect="1"/>
          </p:cNvPicPr>
          <p:nvPr/>
        </p:nvPicPr>
        <p:blipFill>
          <a:blip r:embed="rId2"/>
          <a:stretch>
            <a:fillRect/>
          </a:stretch>
        </p:blipFill>
        <p:spPr>
          <a:xfrm>
            <a:off x="4427855" y="1347470"/>
            <a:ext cx="4351655" cy="3038475"/>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5" name="Shape 565"/>
        <p:cNvGrpSpPr/>
        <p:nvPr/>
      </p:nvGrpSpPr>
      <p:grpSpPr>
        <a:xfrm>
          <a:off x="0" y="0"/>
          <a:ext cx="0" cy="0"/>
          <a:chOff x="0" y="0"/>
          <a:chExt cx="0" cy="0"/>
        </a:xfrm>
      </p:grpSpPr>
      <p:sp>
        <p:nvSpPr>
          <p:cNvPr id="566" name="Google Shape;566;p19"/>
          <p:cNvSpPr txBox="1"/>
          <p:nvPr>
            <p:ph type="title"/>
          </p:nvPr>
        </p:nvSpPr>
        <p:spPr>
          <a:xfrm>
            <a:off x="704540" y="-10"/>
            <a:ext cx="72369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Times New Roman" panose="02020603050405020304"/>
                <a:ea typeface="Times New Roman" panose="02020603050405020304"/>
                <a:cs typeface="Times New Roman" panose="02020603050405020304"/>
                <a:sym typeface="Times New Roman" panose="02020603050405020304"/>
              </a:rPr>
              <a:t>Outline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67" name="Google Shape;567;p19"/>
          <p:cNvSpPr txBox="1"/>
          <p:nvPr>
            <p:ph type="body" idx="1"/>
          </p:nvPr>
        </p:nvSpPr>
        <p:spPr>
          <a:xfrm>
            <a:off x="394750" y="555280"/>
            <a:ext cx="7237200" cy="41502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Problem Statement</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Sources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Description</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Processing</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Analysis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Model Training and Results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Conclusion</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Bibliography</a:t>
            </a:r>
            <a:endParaRPr lang="en-US">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4" name="Picture 14"/>
          <p:cNvPicPr>
            <a:picLocks noChangeAspect="1"/>
          </p:cNvPicPr>
          <p:nvPr/>
        </p:nvPicPr>
        <p:blipFill>
          <a:blip r:embed="rId1"/>
          <a:stretch>
            <a:fillRect/>
          </a:stretch>
        </p:blipFill>
        <p:spPr>
          <a:xfrm>
            <a:off x="394970" y="560070"/>
            <a:ext cx="4164330" cy="3557270"/>
          </a:xfrm>
          <a:prstGeom prst="rect">
            <a:avLst/>
          </a:prstGeom>
          <a:noFill/>
          <a:ln>
            <a:noFill/>
          </a:ln>
        </p:spPr>
      </p:pic>
      <p:pic>
        <p:nvPicPr>
          <p:cNvPr id="15" name="Picture 15"/>
          <p:cNvPicPr>
            <a:picLocks noChangeAspect="1"/>
          </p:cNvPicPr>
          <p:nvPr/>
        </p:nvPicPr>
        <p:blipFill>
          <a:blip r:embed="rId2"/>
          <a:stretch>
            <a:fillRect/>
          </a:stretch>
        </p:blipFill>
        <p:spPr>
          <a:xfrm>
            <a:off x="4514215" y="560070"/>
            <a:ext cx="4319270" cy="3436620"/>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6" name="Picture 16"/>
          <p:cNvPicPr>
            <a:picLocks noChangeAspect="1"/>
          </p:cNvPicPr>
          <p:nvPr/>
        </p:nvPicPr>
        <p:blipFill>
          <a:blip r:embed="rId1"/>
          <a:stretch>
            <a:fillRect/>
          </a:stretch>
        </p:blipFill>
        <p:spPr>
          <a:xfrm>
            <a:off x="467360" y="787400"/>
            <a:ext cx="3855085" cy="3424555"/>
          </a:xfrm>
          <a:prstGeom prst="rect">
            <a:avLst/>
          </a:prstGeom>
          <a:noFill/>
          <a:ln>
            <a:noFill/>
          </a:ln>
        </p:spPr>
      </p:pic>
      <p:pic>
        <p:nvPicPr>
          <p:cNvPr id="17" name="Picture 17"/>
          <p:cNvPicPr>
            <a:picLocks noChangeAspect="1"/>
          </p:cNvPicPr>
          <p:nvPr/>
        </p:nvPicPr>
        <p:blipFill>
          <a:blip r:embed="rId2"/>
          <a:stretch>
            <a:fillRect/>
          </a:stretch>
        </p:blipFill>
        <p:spPr>
          <a:xfrm>
            <a:off x="4462780" y="787400"/>
            <a:ext cx="3989070" cy="3384550"/>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94780"/>
            <a:ext cx="7236900" cy="668100"/>
          </a:xfrm>
        </p:spPr>
        <p:txBody>
          <a:bodyPr/>
          <a:p>
            <a:r>
              <a:rPr lang="en-US" b="0">
                <a:solidFill>
                  <a:schemeClr val="tx1"/>
                </a:solidFill>
                <a:latin typeface="Times New Roman" panose="02020603050405020304" charset="0"/>
                <a:cs typeface="Times New Roman" panose="02020603050405020304" charset="0"/>
              </a:rPr>
              <a:t>Summary</a:t>
            </a:r>
            <a:endParaRPr lang="en-US" b="0">
              <a:solidFill>
                <a:schemeClr val="tx1"/>
              </a:solidFill>
              <a:latin typeface="Times New Roman" panose="02020603050405020304" charset="0"/>
              <a:cs typeface="Times New Roman" panose="02020603050405020304" charset="0"/>
            </a:endParaRPr>
          </a:p>
        </p:txBody>
      </p:sp>
      <p:sp>
        <p:nvSpPr>
          <p:cNvPr id="3" name="Text Placeholder 2"/>
          <p:cNvSpPr/>
          <p:nvPr>
            <p:ph type="body" idx="1"/>
          </p:nvPr>
        </p:nvSpPr>
        <p:spPr>
          <a:xfrm>
            <a:off x="323215" y="843280"/>
            <a:ext cx="7700010" cy="3639185"/>
          </a:xfrm>
        </p:spPr>
        <p:txBody>
          <a:bodyPr/>
          <a:p>
            <a:pPr algn="just"/>
            <a:r>
              <a:rPr lang="en-US">
                <a:latin typeface="Times New Roman" panose="02020603050405020304" charset="0"/>
                <a:cs typeface="Times New Roman" panose="02020603050405020304" charset="0"/>
              </a:rPr>
              <a:t>People who end up buying will mostly visit administrative page and spend almost 52seconds.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end up not buying will mostly not visit administrative page.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are least interested in visiting informational page.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end up buying will mostly visit product related page and spend almost 1109 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will end up buying will mostly visit product related page and spend almost 510 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But people who end up buying will visit more product related than the ones who don't.</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194945"/>
            <a:ext cx="8560435" cy="668020"/>
          </a:xfrm>
        </p:spPr>
        <p:txBody>
          <a:bodyPr/>
          <a:p>
            <a:r>
              <a:rPr lang="en-US" sz="1800">
                <a:solidFill>
                  <a:schemeClr val="tx1"/>
                </a:solidFill>
                <a:latin typeface="Times New Roman" panose="02020603050405020304" charset="0"/>
                <a:cs typeface="Times New Roman" panose="02020603050405020304" charset="0"/>
              </a:rPr>
              <a:t>3) “</a:t>
            </a:r>
            <a:r>
              <a:rPr lang="en-US" sz="1800" i="1" u="sng">
                <a:solidFill>
                  <a:schemeClr val="tx1"/>
                </a:solidFill>
                <a:latin typeface="Times New Roman" panose="02020603050405020304" charset="0"/>
                <a:cs typeface="Times New Roman" panose="02020603050405020304" charset="0"/>
              </a:rPr>
              <a:t>Bounce Rates”, “Exit Rates” and “Page Values”</a:t>
            </a:r>
            <a:r>
              <a:rPr lang="en-US" sz="1800">
                <a:solidFill>
                  <a:schemeClr val="tx1"/>
                </a:solidFill>
                <a:latin typeface="Times New Roman" panose="02020603050405020304" charset="0"/>
                <a:cs typeface="Times New Roman" panose="02020603050405020304" charset="0"/>
              </a:rPr>
              <a:t> features versus the target variable Revenue respectively.</a:t>
            </a:r>
            <a:endParaRPr lang="en-US" sz="1800">
              <a:solidFill>
                <a:schemeClr val="tx1"/>
              </a:solidFill>
              <a:latin typeface="Times New Roman" panose="02020603050405020304" charset="0"/>
              <a:cs typeface="Times New Roman" panose="02020603050405020304" charset="0"/>
            </a:endParaRPr>
          </a:p>
        </p:txBody>
      </p:sp>
      <p:sp>
        <p:nvSpPr>
          <p:cNvPr id="3" name="Text Placeholder 2"/>
          <p:cNvSpPr/>
          <p:nvPr>
            <p:ph type="body" idx="1"/>
          </p:nvPr>
        </p:nvSpPr>
        <p:spPr>
          <a:xfrm>
            <a:off x="394970" y="918210"/>
            <a:ext cx="8371205" cy="3259455"/>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8" name="Picture 18"/>
          <p:cNvPicPr>
            <a:picLocks noChangeAspect="1"/>
          </p:cNvPicPr>
          <p:nvPr/>
        </p:nvPicPr>
        <p:blipFill>
          <a:blip r:embed="rId1"/>
          <a:stretch>
            <a:fillRect/>
          </a:stretch>
        </p:blipFill>
        <p:spPr>
          <a:xfrm>
            <a:off x="251460" y="1059180"/>
            <a:ext cx="3997325" cy="3346450"/>
          </a:xfrm>
          <a:prstGeom prst="rect">
            <a:avLst/>
          </a:prstGeom>
          <a:noFill/>
          <a:ln>
            <a:noFill/>
          </a:ln>
        </p:spPr>
      </p:pic>
      <p:pic>
        <p:nvPicPr>
          <p:cNvPr id="19" name="Picture 19"/>
          <p:cNvPicPr>
            <a:picLocks noChangeAspect="1"/>
          </p:cNvPicPr>
          <p:nvPr/>
        </p:nvPicPr>
        <p:blipFill>
          <a:blip r:embed="rId2"/>
          <a:stretch>
            <a:fillRect/>
          </a:stretch>
        </p:blipFill>
        <p:spPr>
          <a:xfrm>
            <a:off x="4572000" y="1203325"/>
            <a:ext cx="3763645" cy="3202305"/>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54635" y="201930"/>
            <a:ext cx="8619490" cy="4555490"/>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0" name="Picture 20"/>
          <p:cNvPicPr>
            <a:picLocks noChangeAspect="1"/>
          </p:cNvPicPr>
          <p:nvPr/>
        </p:nvPicPr>
        <p:blipFill>
          <a:blip r:embed="rId1"/>
          <a:stretch>
            <a:fillRect/>
          </a:stretch>
        </p:blipFill>
        <p:spPr>
          <a:xfrm>
            <a:off x="107315" y="267335"/>
            <a:ext cx="4622800" cy="2809240"/>
          </a:xfrm>
          <a:prstGeom prst="rect">
            <a:avLst/>
          </a:prstGeom>
          <a:noFill/>
          <a:ln>
            <a:noFill/>
          </a:ln>
        </p:spPr>
      </p:pic>
      <p:sp>
        <p:nvSpPr>
          <p:cNvPr id="5" name="Text Box 4"/>
          <p:cNvSpPr txBox="1"/>
          <p:nvPr/>
        </p:nvSpPr>
        <p:spPr>
          <a:xfrm>
            <a:off x="4932045" y="201930"/>
            <a:ext cx="2132965" cy="829945"/>
          </a:xfrm>
          <a:prstGeom prst="rect">
            <a:avLst/>
          </a:prstGeom>
          <a:noFill/>
        </p:spPr>
        <p:txBody>
          <a:bodyPr wrap="square" rtlCol="0">
            <a:spAutoFit/>
          </a:bodyPr>
          <a:p>
            <a:pPr algn="l"/>
            <a:r>
              <a:rPr lang="en-US" sz="2400">
                <a:solidFill>
                  <a:schemeClr val="tx1"/>
                </a:solidFill>
                <a:latin typeface="Times New Roman" panose="02020603050405020304" charset="0"/>
                <a:cs typeface="Times New Roman" panose="02020603050405020304" charset="0"/>
                <a:sym typeface="+mn-ea"/>
              </a:rPr>
              <a:t>Summary</a:t>
            </a:r>
            <a:endParaRPr lang="en-US" sz="2400" b="1">
              <a:solidFill>
                <a:srgbClr val="FF0000"/>
              </a:solidFill>
              <a:latin typeface="Times New Roman" panose="02020603050405020304" charset="0"/>
              <a:cs typeface="Times New Roman" panose="02020603050405020304" charset="0"/>
            </a:endParaRPr>
          </a:p>
          <a:p>
            <a:endParaRPr lang="en-US" sz="2400" b="1">
              <a:solidFill>
                <a:srgbClr val="FF0000"/>
              </a:solidFill>
              <a:latin typeface="Times New Roman" panose="02020603050405020304" charset="0"/>
              <a:cs typeface="Times New Roman" panose="02020603050405020304" charset="0"/>
            </a:endParaRPr>
          </a:p>
        </p:txBody>
      </p:sp>
      <p:sp>
        <p:nvSpPr>
          <p:cNvPr id="6" name="Text Box 5"/>
          <p:cNvSpPr txBox="1"/>
          <p:nvPr/>
        </p:nvSpPr>
        <p:spPr>
          <a:xfrm>
            <a:off x="4787900" y="771525"/>
            <a:ext cx="4002405" cy="3291840"/>
          </a:xfrm>
          <a:prstGeom prst="rect">
            <a:avLst/>
          </a:prstGeom>
          <a:noFill/>
        </p:spPr>
        <p:txBody>
          <a:bodyPr wrap="square" rtlCol="0">
            <a:spAutoFit/>
          </a:bodyPr>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There is no noticeable disparity in Bounce Rates between customers who made a purchase and those who did not. </a:t>
            </a: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However, customers who ended up making a purchase had lower Exit Rates on average, indicating that they were more likely to remain on the website's pages. </a:t>
            </a: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Additionally, customers who did not make a purchase had significantly lower Page Values, suggesting that they spent less time on related pages.</a:t>
            </a:r>
            <a:endParaRPr lang="en-US" sz="1600">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771525"/>
            <a:ext cx="3354070" cy="939165"/>
          </a:xfrm>
        </p:spPr>
        <p:txBody>
          <a:bodyPr/>
          <a:p>
            <a:pPr algn="l"/>
            <a:r>
              <a:rPr lang="en-US" sz="1600" b="0">
                <a:solidFill>
                  <a:schemeClr val="tx1"/>
                </a:solidFill>
                <a:latin typeface="Times New Roman" panose="02020603050405020304" charset="0"/>
                <a:cs typeface="Times New Roman" panose="02020603050405020304" charset="0"/>
              </a:rPr>
              <a:t>4) “Special Day” features versus the target variable Revenue</a:t>
            </a:r>
            <a:endParaRPr lang="en-US" sz="16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1" name="Picture 21"/>
          <p:cNvPicPr>
            <a:picLocks noChangeAspect="1"/>
          </p:cNvPicPr>
          <p:nvPr/>
        </p:nvPicPr>
        <p:blipFill>
          <a:blip r:embed="rId1"/>
          <a:stretch>
            <a:fillRect/>
          </a:stretch>
        </p:blipFill>
        <p:spPr>
          <a:xfrm>
            <a:off x="179070" y="1779270"/>
            <a:ext cx="3933190" cy="2658110"/>
          </a:xfrm>
          <a:prstGeom prst="rect">
            <a:avLst/>
          </a:prstGeom>
          <a:noFill/>
          <a:ln>
            <a:noFill/>
          </a:ln>
        </p:spPr>
      </p:pic>
      <p:sp>
        <p:nvSpPr>
          <p:cNvPr id="5" name="Text Box 4"/>
          <p:cNvSpPr txBox="1"/>
          <p:nvPr/>
        </p:nvSpPr>
        <p:spPr>
          <a:xfrm>
            <a:off x="4499610" y="843915"/>
            <a:ext cx="2919095" cy="583565"/>
          </a:xfrm>
          <a:prstGeom prst="rect">
            <a:avLst/>
          </a:prstGeom>
          <a:noFill/>
        </p:spPr>
        <p:txBody>
          <a:bodyPr wrap="square" rtlCol="0">
            <a:spAutoFit/>
          </a:bodyPr>
          <a:p>
            <a:pPr algn="just"/>
            <a:r>
              <a:rPr lang="en-US" sz="1600">
                <a:solidFill>
                  <a:schemeClr val="tx1"/>
                </a:solidFill>
                <a:latin typeface="Times New Roman" panose="02020603050405020304" charset="0"/>
                <a:cs typeface="Times New Roman" panose="02020603050405020304" charset="0"/>
              </a:rPr>
              <a:t>5) “Month” features versus the </a:t>
            </a:r>
            <a:endParaRPr lang="en-US" sz="1600">
              <a:solidFill>
                <a:schemeClr val="tx1"/>
              </a:solidFill>
              <a:latin typeface="Times New Roman" panose="02020603050405020304" charset="0"/>
              <a:cs typeface="Times New Roman" panose="02020603050405020304" charset="0"/>
            </a:endParaRPr>
          </a:p>
          <a:p>
            <a:pPr algn="just"/>
            <a:r>
              <a:rPr lang="en-US" sz="1600">
                <a:solidFill>
                  <a:schemeClr val="tx1"/>
                </a:solidFill>
                <a:latin typeface="Times New Roman" panose="02020603050405020304" charset="0"/>
                <a:cs typeface="Times New Roman" panose="02020603050405020304" charset="0"/>
              </a:rPr>
              <a:t>target variable Revenue.</a:t>
            </a:r>
            <a:endParaRPr lang="en-US" sz="1600">
              <a:solidFill>
                <a:schemeClr val="tx1"/>
              </a:solidFill>
              <a:latin typeface="Times New Roman" panose="02020603050405020304" charset="0"/>
              <a:cs typeface="Times New Roman" panose="02020603050405020304" charset="0"/>
            </a:endParaRPr>
          </a:p>
        </p:txBody>
      </p:sp>
      <p:pic>
        <p:nvPicPr>
          <p:cNvPr id="22" name="Picture 22"/>
          <p:cNvPicPr>
            <a:picLocks noChangeAspect="1"/>
          </p:cNvPicPr>
          <p:nvPr/>
        </p:nvPicPr>
        <p:blipFill>
          <a:blip r:embed="rId2"/>
          <a:stretch>
            <a:fillRect/>
          </a:stretch>
        </p:blipFill>
        <p:spPr>
          <a:xfrm>
            <a:off x="4211955" y="1591945"/>
            <a:ext cx="4657725" cy="2769870"/>
          </a:xfrm>
          <a:prstGeom prst="rect">
            <a:avLst/>
          </a:prstGeom>
          <a:noFill/>
          <a:ln>
            <a:noFill/>
          </a:ln>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705" y="564515"/>
            <a:ext cx="3919220" cy="1214755"/>
          </a:xfrm>
        </p:spPr>
        <p:txBody>
          <a:bodyPr/>
          <a:p>
            <a:pPr algn="l"/>
            <a:r>
              <a:rPr lang="en-US" sz="1800" b="0">
                <a:solidFill>
                  <a:schemeClr val="tx1"/>
                </a:solidFill>
                <a:sym typeface="+mn-ea"/>
              </a:rPr>
              <a:t>6) “Operating Systems” features versus the target </a:t>
            </a:r>
            <a:r>
              <a:rPr lang="en-US" sz="1800" b="0">
                <a:solidFill>
                  <a:schemeClr val="tx1"/>
                </a:solidFill>
                <a:latin typeface="Times New Roman" panose="02020603050405020304" charset="0"/>
                <a:cs typeface="Times New Roman" panose="02020603050405020304" charset="0"/>
                <a:sym typeface="+mn-ea"/>
              </a:rPr>
              <a:t>variable </a:t>
            </a:r>
            <a:r>
              <a:rPr lang="en-US" sz="1800" b="0">
                <a:solidFill>
                  <a:schemeClr val="tx1"/>
                </a:solidFill>
                <a:sym typeface="+mn-ea"/>
              </a:rPr>
              <a:t>Revenue.</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3" name="Picture 23"/>
          <p:cNvPicPr>
            <a:picLocks noChangeAspect="1"/>
          </p:cNvPicPr>
          <p:nvPr/>
        </p:nvPicPr>
        <p:blipFill>
          <a:blip r:embed="rId1"/>
          <a:stretch>
            <a:fillRect/>
          </a:stretch>
        </p:blipFill>
        <p:spPr>
          <a:xfrm>
            <a:off x="323215" y="1779270"/>
            <a:ext cx="3869055" cy="2752725"/>
          </a:xfrm>
          <a:prstGeom prst="rect">
            <a:avLst/>
          </a:prstGeom>
          <a:noFill/>
          <a:ln>
            <a:noFill/>
          </a:ln>
        </p:spPr>
      </p:pic>
      <p:sp>
        <p:nvSpPr>
          <p:cNvPr id="5" name="Title 1"/>
          <p:cNvSpPr/>
          <p:nvPr/>
        </p:nvSpPr>
        <p:spPr>
          <a:xfrm>
            <a:off x="4572000" y="564515"/>
            <a:ext cx="3919220" cy="12147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pPr algn="l"/>
            <a:r>
              <a:rPr lang="en-US" sz="1800" b="0">
                <a:solidFill>
                  <a:schemeClr val="tx1"/>
                </a:solidFill>
                <a:latin typeface="Times New Roman" panose="02020603050405020304" charset="0"/>
                <a:cs typeface="Times New Roman" panose="02020603050405020304" charset="0"/>
                <a:sym typeface="+mn-ea"/>
              </a:rPr>
              <a:t>7) “Browser” features versus the target variable Revenue.</a:t>
            </a:r>
            <a:br>
              <a:rPr lang="en-US">
                <a:solidFill>
                  <a:srgbClr val="FF0000"/>
                </a:solidFill>
              </a:rPr>
            </a:br>
            <a:endParaRPr lang="en-US"/>
          </a:p>
        </p:txBody>
      </p:sp>
      <p:pic>
        <p:nvPicPr>
          <p:cNvPr id="24" name="Picture 24"/>
          <p:cNvPicPr>
            <a:picLocks noChangeAspect="1"/>
          </p:cNvPicPr>
          <p:nvPr/>
        </p:nvPicPr>
        <p:blipFill>
          <a:blip r:embed="rId2"/>
          <a:stretch>
            <a:fillRect/>
          </a:stretch>
        </p:blipFill>
        <p:spPr>
          <a:xfrm>
            <a:off x="4283710" y="1707515"/>
            <a:ext cx="4349750" cy="2807970"/>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705" y="598805"/>
            <a:ext cx="4175760" cy="1180465"/>
          </a:xfrm>
        </p:spPr>
        <p:txBody>
          <a:bodyPr/>
          <a:p>
            <a:r>
              <a:rPr lang="en-US" sz="1800" b="0">
                <a:solidFill>
                  <a:schemeClr val="tx1"/>
                </a:solidFill>
                <a:latin typeface="Times New Roman" panose="02020603050405020304" charset="0"/>
                <a:cs typeface="Times New Roman" panose="02020603050405020304" charset="0"/>
              </a:rPr>
              <a:t>8)</a:t>
            </a:r>
            <a:r>
              <a:rPr lang="en-US" sz="1800" b="0">
                <a:solidFill>
                  <a:schemeClr val="tx1"/>
                </a:solidFill>
                <a:latin typeface="Times New Roman" panose="02020603050405020304" charset="0"/>
                <a:cs typeface="Times New Roman" panose="02020603050405020304" charset="0"/>
                <a:sym typeface="+mn-ea"/>
              </a:rPr>
              <a:t>“Region”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endParaRPr lang="en-US" sz="1800" b="0">
              <a:solidFill>
                <a:schemeClr val="tx1"/>
              </a:solidFill>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5" name="Picture 25"/>
          <p:cNvPicPr>
            <a:picLocks noChangeAspect="1"/>
          </p:cNvPicPr>
          <p:nvPr/>
        </p:nvPicPr>
        <p:blipFill>
          <a:blip r:embed="rId1"/>
          <a:stretch>
            <a:fillRect/>
          </a:stretch>
        </p:blipFill>
        <p:spPr>
          <a:xfrm>
            <a:off x="34925" y="1779270"/>
            <a:ext cx="3942715" cy="2508885"/>
          </a:xfrm>
          <a:prstGeom prst="rect">
            <a:avLst/>
          </a:prstGeom>
          <a:noFill/>
          <a:ln>
            <a:noFill/>
          </a:ln>
        </p:spPr>
      </p:pic>
      <p:sp>
        <p:nvSpPr>
          <p:cNvPr id="5" name="Title 1"/>
          <p:cNvSpPr/>
          <p:nvPr/>
        </p:nvSpPr>
        <p:spPr>
          <a:xfrm>
            <a:off x="4572000" y="598805"/>
            <a:ext cx="4175760" cy="11804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sz="1800" b="0">
                <a:solidFill>
                  <a:schemeClr val="tx1"/>
                </a:solidFill>
                <a:latin typeface="Times New Roman" panose="02020603050405020304" charset="0"/>
                <a:cs typeface="Times New Roman" panose="02020603050405020304" charset="0"/>
              </a:rPr>
              <a:t>9)</a:t>
            </a:r>
            <a:r>
              <a:rPr lang="en-US" sz="1800" b="0">
                <a:solidFill>
                  <a:schemeClr val="tx1"/>
                </a:solidFill>
                <a:latin typeface="Times New Roman" panose="02020603050405020304" charset="0"/>
                <a:cs typeface="Times New Roman" panose="02020603050405020304" charset="0"/>
                <a:sym typeface="+mn-ea"/>
              </a:rPr>
              <a:t>“Traffic Type”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endParaRPr lang="en-US" sz="1800" b="0">
              <a:solidFill>
                <a:schemeClr val="tx1"/>
              </a:solidFill>
              <a:latin typeface="Times New Roman" panose="02020603050405020304" charset="0"/>
              <a:cs typeface="Times New Roman" panose="02020603050405020304" charset="0"/>
              <a:sym typeface="+mn-ea"/>
            </a:endParaRPr>
          </a:p>
        </p:txBody>
      </p:sp>
      <p:pic>
        <p:nvPicPr>
          <p:cNvPr id="26" name="Picture 26"/>
          <p:cNvPicPr>
            <a:picLocks noChangeAspect="1"/>
          </p:cNvPicPr>
          <p:nvPr/>
        </p:nvPicPr>
        <p:blipFill>
          <a:blip r:embed="rId2"/>
          <a:stretch>
            <a:fillRect/>
          </a:stretch>
        </p:blipFill>
        <p:spPr>
          <a:xfrm>
            <a:off x="4355465" y="1635125"/>
            <a:ext cx="4095750" cy="2563495"/>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699770"/>
            <a:ext cx="3688080" cy="1252855"/>
          </a:xfrm>
        </p:spPr>
        <p:txBody>
          <a:bodyPr/>
          <a:p>
            <a:r>
              <a:rPr lang="en-US" sz="1800" b="0">
                <a:solidFill>
                  <a:schemeClr val="tx1"/>
                </a:solidFill>
                <a:latin typeface="Times New Roman" panose="02020603050405020304" charset="0"/>
                <a:cs typeface="Times New Roman" panose="02020603050405020304" charset="0"/>
                <a:sym typeface="+mn-ea"/>
              </a:rPr>
              <a:t>10)“Weekend”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br>
              <a:rPr lang="en-US"/>
            </a:b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7" name="Picture 27"/>
          <p:cNvPicPr>
            <a:picLocks noChangeAspect="1"/>
          </p:cNvPicPr>
          <p:nvPr/>
        </p:nvPicPr>
        <p:blipFill>
          <a:blip r:embed="rId1"/>
          <a:stretch>
            <a:fillRect/>
          </a:stretch>
        </p:blipFill>
        <p:spPr>
          <a:xfrm>
            <a:off x="179070" y="1923415"/>
            <a:ext cx="3717290" cy="2331085"/>
          </a:xfrm>
          <a:prstGeom prst="rect">
            <a:avLst/>
          </a:prstGeom>
          <a:noFill/>
          <a:ln>
            <a:noFill/>
          </a:ln>
        </p:spPr>
      </p:pic>
      <p:sp>
        <p:nvSpPr>
          <p:cNvPr id="5" name="Title 1"/>
          <p:cNvSpPr/>
          <p:nvPr/>
        </p:nvSpPr>
        <p:spPr>
          <a:xfrm>
            <a:off x="4716145" y="699770"/>
            <a:ext cx="3688080" cy="12528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sz="1800" b="0">
                <a:solidFill>
                  <a:schemeClr val="tx1"/>
                </a:solidFill>
                <a:latin typeface="Times New Roman" panose="02020603050405020304" charset="0"/>
                <a:cs typeface="Times New Roman" panose="02020603050405020304" charset="0"/>
                <a:sym typeface="+mn-ea"/>
              </a:rPr>
              <a:t>11)“Visitor Type”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br>
              <a:rPr lang="en-US"/>
            </a:br>
            <a:endParaRPr lang="en-US"/>
          </a:p>
        </p:txBody>
      </p:sp>
      <p:pic>
        <p:nvPicPr>
          <p:cNvPr id="28" name="Picture 28"/>
          <p:cNvPicPr>
            <a:picLocks noChangeAspect="1"/>
          </p:cNvPicPr>
          <p:nvPr/>
        </p:nvPicPr>
        <p:blipFill>
          <a:blip r:embed="rId2"/>
          <a:stretch>
            <a:fillRect/>
          </a:stretch>
        </p:blipFill>
        <p:spPr>
          <a:xfrm>
            <a:off x="4499610" y="1881188"/>
            <a:ext cx="3802380" cy="2372995"/>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411315"/>
            <a:ext cx="7236900" cy="668100"/>
          </a:xfrm>
        </p:spPr>
        <p:txBody>
          <a:bodyPr/>
          <a:p>
            <a:r>
              <a:rPr lang="en-US" sz="1800" b="0">
                <a:solidFill>
                  <a:schemeClr val="tx1"/>
                </a:solidFill>
                <a:latin typeface="Times New Roman" panose="02020603050405020304" charset="0"/>
                <a:cs typeface="Times New Roman" panose="02020603050405020304" charset="0"/>
              </a:rPr>
              <a:t>12) Data distribution of “Revenue” feature</a:t>
            </a:r>
            <a:endParaRPr lang="en-US" sz="18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9" name="Picture 29"/>
          <p:cNvPicPr>
            <a:picLocks noChangeAspect="1"/>
          </p:cNvPicPr>
          <p:nvPr/>
        </p:nvPicPr>
        <p:blipFill>
          <a:blip r:embed="rId1"/>
          <a:stretch>
            <a:fillRect/>
          </a:stretch>
        </p:blipFill>
        <p:spPr>
          <a:xfrm>
            <a:off x="539115" y="1131570"/>
            <a:ext cx="4310380" cy="2702560"/>
          </a:xfrm>
          <a:prstGeom prst="rect">
            <a:avLst/>
          </a:prstGeom>
          <a:noFill/>
          <a:ln>
            <a:noFill/>
          </a:ln>
        </p:spPr>
      </p:pic>
      <p:graphicFrame>
        <p:nvGraphicFramePr>
          <p:cNvPr id="5" name="Table 4"/>
          <p:cNvGraphicFramePr/>
          <p:nvPr/>
        </p:nvGraphicFramePr>
        <p:xfrm>
          <a:off x="6012180" y="1851660"/>
          <a:ext cx="1231900" cy="342900"/>
        </p:xfrm>
        <a:graphic>
          <a:graphicData uri="http://schemas.openxmlformats.org/drawingml/2006/table">
            <a:tbl>
              <a:tblPr firstRow="1" bandRow="1">
                <a:tableStyleId>{5940675A-B579-460E-94D1-54222C63F5DA}</a:tableStyleId>
              </a:tblPr>
              <a:tblGrid>
                <a:gridCol w="638175"/>
                <a:gridCol w="593725"/>
              </a:tblGrid>
              <a:tr h="165100">
                <a:tc>
                  <a:txBody>
                    <a:bodyPr/>
                    <a:p>
                      <a:pPr marL="0" indent="0">
                        <a:buNone/>
                      </a:pPr>
                      <a:r>
                        <a:rPr lang="en-US" sz="1200">
                          <a:solidFill>
                            <a:srgbClr val="000000"/>
                          </a:solidFill>
                          <a:latin typeface="Times New Roman" panose="02020603050405020304" charset="0"/>
                          <a:cs typeface="Times New Roman" panose="02020603050405020304" charset="0"/>
                        </a:rPr>
                        <a:t>FALSE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TRUE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marL="0" indent="0">
                        <a:buNone/>
                      </a:pPr>
                      <a:r>
                        <a:rPr lang="en-US" sz="1200">
                          <a:solidFill>
                            <a:srgbClr val="000000"/>
                          </a:solidFill>
                          <a:latin typeface="Times New Roman" panose="02020603050405020304" charset="0"/>
                          <a:cs typeface="Times New Roman" panose="02020603050405020304" charset="0"/>
                        </a:rPr>
                        <a:t>10422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1908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Problem Statement</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Supervised</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8850" y="123025"/>
            <a:ext cx="7236900" cy="668100"/>
          </a:xfrm>
        </p:spPr>
        <p:txBody>
          <a:bodyPr/>
          <a:p>
            <a:r>
              <a:rPr lang="en-US">
                <a:latin typeface="Times New Roman" panose="02020603050405020304" charset="0"/>
                <a:cs typeface="Times New Roman" panose="02020603050405020304" charset="0"/>
                <a:sym typeface="+mn-ea"/>
              </a:rPr>
              <a:t>Model Training and Results</a:t>
            </a:r>
            <a:br>
              <a:rPr lang="en-US"/>
            </a:br>
            <a:endParaRPr lang="en-US"/>
          </a:p>
        </p:txBody>
      </p:sp>
      <p:sp>
        <p:nvSpPr>
          <p:cNvPr id="3" name="Text Placeholder 2"/>
          <p:cNvSpPr/>
          <p:nvPr>
            <p:ph type="body" idx="1"/>
          </p:nvPr>
        </p:nvSpPr>
        <p:spPr>
          <a:xfrm>
            <a:off x="59690" y="791210"/>
            <a:ext cx="8365490" cy="3568065"/>
          </a:xfrm>
        </p:spPr>
        <p:txBody>
          <a:bodyPr/>
          <a:p>
            <a:pPr marL="114300" indent="0">
              <a:buNone/>
            </a:pPr>
            <a:r>
              <a:rPr lang="en-US">
                <a:latin typeface="Times New Roman" panose="02020603050405020304" charset="0"/>
                <a:cs typeface="Times New Roman" panose="02020603050405020304" charset="0"/>
              </a:rPr>
              <a:t>1) Naive Bayes</a:t>
            </a:r>
            <a:r>
              <a:rPr lang="en-US"/>
              <a:t>                     </a:t>
            </a:r>
            <a:endParaRPr lang="en-US"/>
          </a:p>
          <a:p>
            <a:pPr marL="114300" indent="0">
              <a:buNone/>
            </a:pPr>
            <a:endParaRPr lang="en-US"/>
          </a:p>
          <a:p>
            <a:pPr marL="114300" indent="0">
              <a:buNone/>
            </a:pPr>
            <a:r>
              <a:rPr lang="en-US" u="sng">
                <a:latin typeface="Times New Roman" panose="02020603050405020304" charset="0"/>
                <a:cs typeface="Times New Roman" panose="02020603050405020304" charset="0"/>
              </a:rPr>
              <a:t>Results: </a:t>
            </a:r>
            <a:endParaRPr lang="en-US" u="sng">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One hot encoding data</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Average accuracy: 75.6%</a:t>
            </a: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251460" y="2618740"/>
          <a:ext cx="3234055" cy="830580"/>
        </p:xfrm>
        <a:graphic>
          <a:graphicData uri="http://schemas.openxmlformats.org/drawingml/2006/table">
            <a:tbl>
              <a:tblPr firstRow="1" bandRow="1">
                <a:tableStyleId>{5940675A-B579-460E-94D1-54222C63F5DA}</a:tableStyleId>
              </a:tblPr>
              <a:tblGrid>
                <a:gridCol w="1077595"/>
                <a:gridCol w="1077595"/>
                <a:gridCol w="1078865"/>
              </a:tblGrid>
              <a:tr h="207645">
                <a:tc rowSpan="2">
                  <a:txBody>
                    <a:bodyPr/>
                    <a:p>
                      <a:pPr marL="0" indent="0">
                        <a:buNone/>
                      </a:pPr>
                      <a:r>
                        <a:rPr lang="en-US" sz="1200">
                          <a:solidFill>
                            <a:srgbClr val="000000"/>
                          </a:solidFill>
                          <a:latin typeface="Times New Roman" panose="02020603050405020304" charset="0"/>
                          <a:cs typeface="Times New Roman" panose="02020603050405020304" charset="0"/>
                        </a:rPr>
                        <a:t>Prediction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marL="0" indent="0" algn="ctr">
                        <a:buNone/>
                      </a:pPr>
                      <a:r>
                        <a:rPr lang="en-US" sz="1200">
                          <a:solidFill>
                            <a:srgbClr val="000000"/>
                          </a:solidFill>
                          <a:latin typeface="Times New Roman" panose="02020603050405020304" charset="0"/>
                          <a:cs typeface="Times New Roman" panose="02020603050405020304" charset="0"/>
                        </a:rPr>
                        <a:t>Reference</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076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31.6</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6.0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18.4</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44.0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Text Box 5"/>
          <p:cNvSpPr txBox="1"/>
          <p:nvPr/>
        </p:nvSpPr>
        <p:spPr>
          <a:xfrm>
            <a:off x="4643755" y="1923415"/>
            <a:ext cx="3275330" cy="645160"/>
          </a:xfrm>
          <a:prstGeom prst="rect">
            <a:avLst/>
          </a:prstGeom>
          <a:noFill/>
        </p:spPr>
        <p:txBody>
          <a:bodyPr wrap="square" rtlCol="0">
            <a:spAutoFit/>
          </a:bodyPr>
          <a:p>
            <a:r>
              <a:rPr lang="en-US" sz="1800">
                <a:latin typeface="Times New Roman" panose="02020603050405020304" charset="0"/>
                <a:cs typeface="Times New Roman" panose="02020603050405020304" charset="0"/>
              </a:rPr>
              <a:t>Data without one-hot encoding</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Average accuracy: 84.5% </a:t>
            </a:r>
            <a:endParaRPr lang="en-US" sz="1800">
              <a:latin typeface="Times New Roman" panose="02020603050405020304" charset="0"/>
              <a:cs typeface="Times New Roman" panose="02020603050405020304" charset="0"/>
            </a:endParaRPr>
          </a:p>
        </p:txBody>
      </p:sp>
      <p:graphicFrame>
        <p:nvGraphicFramePr>
          <p:cNvPr id="7" name="Table 6"/>
          <p:cNvGraphicFramePr/>
          <p:nvPr/>
        </p:nvGraphicFramePr>
        <p:xfrm>
          <a:off x="4715510" y="2568575"/>
          <a:ext cx="3599180" cy="949960"/>
        </p:xfrm>
        <a:graphic>
          <a:graphicData uri="http://schemas.openxmlformats.org/drawingml/2006/table">
            <a:tbl>
              <a:tblPr firstRow="1" bandRow="1">
                <a:tableStyleId>{5940675A-B579-460E-94D1-54222C63F5DA}</a:tableStyleId>
              </a:tblPr>
              <a:tblGrid>
                <a:gridCol w="1199515"/>
                <a:gridCol w="1198880"/>
                <a:gridCol w="1200785"/>
              </a:tblGrid>
              <a:tr h="243205">
                <a:tc rowSpan="2">
                  <a:txBody>
                    <a:bodyPr/>
                    <a:p>
                      <a:pPr marL="0" indent="0">
                        <a:buNone/>
                      </a:pPr>
                      <a:r>
                        <a:rPr lang="en-US" sz="1200">
                          <a:solidFill>
                            <a:srgbClr val="000000"/>
                          </a:solidFill>
                          <a:latin typeface="Times New Roman" panose="02020603050405020304" charset="0"/>
                          <a:cs typeface="Times New Roman" panose="02020603050405020304" charset="0"/>
                        </a:rPr>
                        <a:t>Prediction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marL="0" indent="0" algn="ctr">
                        <a:buNone/>
                      </a:pPr>
                      <a:r>
                        <a:rPr lang="en-US" sz="1200">
                          <a:solidFill>
                            <a:srgbClr val="000000"/>
                          </a:solidFill>
                          <a:latin typeface="Times New Roman" panose="02020603050405020304" charset="0"/>
                          <a:cs typeface="Times New Roman" panose="02020603050405020304" charset="0"/>
                        </a:rPr>
                        <a:t>Reference</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558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000">
                          <a:latin typeface="Calibri" panose="020F0502020204030204" charset="0"/>
                          <a:cs typeface="Calibri" panose="020F0502020204030204" charset="0"/>
                        </a:rPr>
                        <a:t>84.5</a:t>
                      </a:r>
                      <a:endParaRPr lang="en-US" sz="100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15.5</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85115" y="259715"/>
            <a:ext cx="8662035" cy="4256405"/>
          </a:xfrm>
        </p:spPr>
        <p:txBody>
          <a:bodyPr/>
          <a:p>
            <a:pPr marL="114300" indent="0">
              <a:buNone/>
            </a:pPr>
            <a:r>
              <a:rPr lang="en-US">
                <a:latin typeface="Times New Roman" panose="02020603050405020304" charset="0"/>
                <a:cs typeface="Times New Roman" panose="02020603050405020304" charset="0"/>
              </a:rPr>
              <a:t>2) k-Nearest Neighbor</a:t>
            </a:r>
            <a:endParaRPr lang="en-US" sz="2400">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Trained on one-hot encoded dataset</a:t>
            </a: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1" name="Picture 31"/>
          <p:cNvPicPr>
            <a:picLocks noChangeAspect="1"/>
          </p:cNvPicPr>
          <p:nvPr/>
        </p:nvPicPr>
        <p:blipFill>
          <a:blip r:embed="rId1"/>
          <a:stretch>
            <a:fillRect/>
          </a:stretch>
        </p:blipFill>
        <p:spPr>
          <a:xfrm>
            <a:off x="611505" y="1213485"/>
            <a:ext cx="5187950" cy="3265805"/>
          </a:xfrm>
          <a:prstGeom prst="rect">
            <a:avLst/>
          </a:prstGeom>
          <a:noFill/>
          <a:ln>
            <a:noFill/>
          </a:ln>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2255" y="74295"/>
            <a:ext cx="7928610" cy="4441825"/>
          </a:xfrm>
        </p:spPr>
        <p:txBody>
          <a:bodyPr/>
          <a:p>
            <a:pPr marL="114300" indent="0">
              <a:buNone/>
            </a:pPr>
            <a:r>
              <a:rPr lang="en-US">
                <a:latin typeface="Times New Roman" panose="02020603050405020304" charset="0"/>
                <a:cs typeface="Times New Roman" panose="02020603050405020304" charset="0"/>
                <a:sym typeface="+mn-ea"/>
              </a:rPr>
              <a:t>Visualizing KNN with different k values(number of nearest neighbor)</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Lowest error with k=1</a:t>
            </a:r>
            <a:endParaRPr lang="en-US">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2" name="Picture 32"/>
          <p:cNvPicPr>
            <a:picLocks noChangeAspect="1"/>
          </p:cNvPicPr>
          <p:nvPr/>
        </p:nvPicPr>
        <p:blipFill>
          <a:blip r:embed="rId1"/>
          <a:stretch>
            <a:fillRect/>
          </a:stretch>
        </p:blipFill>
        <p:spPr>
          <a:xfrm>
            <a:off x="755015" y="1318260"/>
            <a:ext cx="5385435" cy="2468245"/>
          </a:xfrm>
          <a:prstGeom prst="rect">
            <a:avLst/>
          </a:prstGeom>
          <a:noFill/>
          <a:ln>
            <a:noFill/>
          </a:ln>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79070" y="267335"/>
            <a:ext cx="8473440" cy="4308475"/>
          </a:xfrm>
        </p:spPr>
        <p:txBody>
          <a:bodyPr/>
          <a:p>
            <a:pPr marL="114300" indent="0">
              <a:buNone/>
            </a:pPr>
            <a:r>
              <a:rPr lang="en-US">
                <a:latin typeface="Times New Roman" panose="02020603050405020304" charset="0"/>
                <a:cs typeface="Times New Roman" panose="02020603050405020304" charset="0"/>
              </a:rPr>
              <a:t>3) Random Forest</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Results:</a:t>
            </a:r>
            <a:r>
              <a:rPr lang="en-US"/>
              <a:t>                                                                     </a:t>
            </a:r>
            <a:r>
              <a:rPr lang="en-US">
                <a:latin typeface="Times New Roman" panose="02020603050405020304" charset="0"/>
                <a:cs typeface="Times New Roman" panose="02020603050405020304" charset="0"/>
              </a:rPr>
              <a:t>Recursive Feature Elimination</a:t>
            </a: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4" name="Picture 34"/>
          <p:cNvPicPr>
            <a:picLocks noChangeAspect="1"/>
          </p:cNvPicPr>
          <p:nvPr/>
        </p:nvPicPr>
        <p:blipFill>
          <a:blip r:embed="rId1"/>
          <a:stretch>
            <a:fillRect/>
          </a:stretch>
        </p:blipFill>
        <p:spPr>
          <a:xfrm>
            <a:off x="251143" y="1131253"/>
            <a:ext cx="2445385" cy="3220085"/>
          </a:xfrm>
          <a:prstGeom prst="rect">
            <a:avLst/>
          </a:prstGeom>
          <a:noFill/>
          <a:ln>
            <a:noFill/>
          </a:ln>
        </p:spPr>
      </p:pic>
      <p:graphicFrame>
        <p:nvGraphicFramePr>
          <p:cNvPr id="6" name="Table 5"/>
          <p:cNvGraphicFramePr/>
          <p:nvPr/>
        </p:nvGraphicFramePr>
        <p:xfrm>
          <a:off x="4355465" y="1059180"/>
          <a:ext cx="3638550" cy="365760"/>
        </p:xfrm>
        <a:graphic>
          <a:graphicData uri="http://schemas.openxmlformats.org/drawingml/2006/table">
            <a:tbl>
              <a:tblPr firstRow="1" bandRow="1">
                <a:tableStyleId>{5940675A-B579-460E-94D1-54222C63F5DA}</a:tableStyleId>
              </a:tblPr>
              <a:tblGrid>
                <a:gridCol w="819150"/>
                <a:gridCol w="1889125"/>
                <a:gridCol w="930275"/>
              </a:tblGrid>
              <a:tr h="0">
                <a:tc>
                  <a:txBody>
                    <a:bodyPr/>
                    <a:p>
                      <a:pPr marL="0" indent="0">
                        <a:buNone/>
                      </a:pP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Attribute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Accuracy</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Region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0.9667576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17</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Weekend</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0.9665521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Browser</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0.9664835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VisitorType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0.9664151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TrafficType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0.9660722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82880">
                <a:tc>
                  <a:txBody>
                    <a:bodyPr/>
                    <a:p>
                      <a:pPr marL="0" indent="0">
                        <a:buNone/>
                      </a:pPr>
                      <a:r>
                        <a:rPr lang="en-US" sz="1000">
                          <a:solidFill>
                            <a:srgbClr val="000000"/>
                          </a:solidFill>
                          <a:latin typeface="Lucida Sans" panose="020B0602030504020204" charset="0"/>
                          <a:cs typeface="Lucida Sans" panose="020B0602030504020204" charset="0"/>
                        </a:rPr>
                        <a:t>12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OperatingSystems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0.9651126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Month</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0.9651125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SpecialDay</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0.9644273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9</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PageValues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0.9629195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82880">
                <a:tc>
                  <a:txBody>
                    <a:bodyPr/>
                    <a:p>
                      <a:pPr marL="0" indent="0">
                        <a:buNone/>
                      </a:pPr>
                      <a:r>
                        <a:rPr lang="en-US" sz="1000">
                          <a:solidFill>
                            <a:srgbClr val="000000"/>
                          </a:solidFill>
                          <a:latin typeface="Lucida Sans" panose="020B0602030504020204" charset="0"/>
                          <a:cs typeface="Lucida Sans" panose="020B0602030504020204" charset="0"/>
                        </a:rPr>
                        <a:t>8</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ExitRates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0.9603834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bl>
          </a:graphicData>
        </a:graphic>
      </p:graphicFrame>
      <p:sp>
        <p:nvSpPr>
          <p:cNvPr id="100" name="Text Box 99"/>
          <p:cNvSpPr txBox="1"/>
          <p:nvPr/>
        </p:nvSpPr>
        <p:spPr>
          <a:xfrm>
            <a:off x="2752725" y="2799715"/>
            <a:ext cx="5080000" cy="275590"/>
          </a:xfrm>
          <a:prstGeom prst="rect">
            <a:avLst/>
          </a:prstGeom>
          <a:noFill/>
          <a:ln w="9525">
            <a:noFill/>
          </a:ln>
        </p:spPr>
        <p:txBody>
          <a:bodyPr>
            <a:spAutoFit/>
          </a:bodyPr>
          <a:p>
            <a:pPr marL="0" indent="0"/>
            <a:r>
              <a:rPr lang="en-US" sz="1200">
                <a:solidFill>
                  <a:srgbClr val="333333"/>
                </a:solidFill>
                <a:latin typeface="Times New Roman" panose="02020603050405020304" charset="0"/>
                <a:cs typeface="Helvetica" charset="0"/>
              </a:rPr>
              <a:t> </a:t>
            </a:r>
            <a:endParaRPr lang="en-US"/>
          </a:p>
        </p:txBody>
      </p:sp>
      <p:graphicFrame>
        <p:nvGraphicFramePr>
          <p:cNvPr id="7" name="Table 6"/>
          <p:cNvGraphicFramePr/>
          <p:nvPr/>
        </p:nvGraphicFramePr>
        <p:xfrm>
          <a:off x="4355465" y="3070860"/>
          <a:ext cx="3638550" cy="1155700"/>
        </p:xfrm>
        <a:graphic>
          <a:graphicData uri="http://schemas.openxmlformats.org/drawingml/2006/table">
            <a:tbl>
              <a:tblPr firstRow="1" bandRow="1">
                <a:tableStyleId>{5940675A-B579-460E-94D1-54222C63F5DA}</a:tableStyleId>
              </a:tblPr>
              <a:tblGrid>
                <a:gridCol w="827088"/>
                <a:gridCol w="1881187"/>
                <a:gridCol w="930275"/>
              </a:tblGrid>
              <a:tr h="165100">
                <a:tc>
                  <a:txBody>
                    <a:bodyPr/>
                    <a:p>
                      <a:pPr marL="0" indent="0">
                        <a:buNone/>
                      </a:pPr>
                      <a:r>
                        <a:rPr lang="en-US" sz="1000">
                          <a:solidFill>
                            <a:srgbClr val="000000"/>
                          </a:solidFill>
                          <a:latin typeface="Lucida Sans" panose="020B0602030504020204" charset="0"/>
                          <a:cs typeface="Lucida Sans" panose="020B0602030504020204" charset="0"/>
                        </a:rPr>
                        <a:t>7</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BounceRates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0.9568190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ProductRelated_Duration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0.9446862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ProductRelated</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0.9267302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Informational_Duration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0.9051401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Administrative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0.8694320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Informational</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0.8509948</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Administrative_Duration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0.8483216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bl>
          </a:graphicData>
        </a:graphic>
      </p:graphicFrame>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240" y="194780"/>
            <a:ext cx="7236900" cy="668100"/>
          </a:xfrm>
        </p:spPr>
        <p:txBody>
          <a:bodyPr/>
          <a:p>
            <a:r>
              <a:rPr lang="en-US" sz="1800" b="0">
                <a:solidFill>
                  <a:schemeClr val="tx1"/>
                </a:solidFill>
                <a:latin typeface="Times New Roman" panose="02020603050405020304" charset="0"/>
                <a:cs typeface="Times New Roman" panose="02020603050405020304" charset="0"/>
                <a:sym typeface="+mn-ea"/>
              </a:rPr>
              <a:t>Feature variable importance table</a:t>
            </a:r>
            <a:endParaRPr lang="en-US" sz="1800" b="0">
              <a:solidFill>
                <a:schemeClr val="tx1"/>
              </a:solidFill>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322898" y="987425"/>
          <a:ext cx="5464175" cy="0"/>
        </p:xfrm>
        <a:graphic>
          <a:graphicData uri="http://schemas.openxmlformats.org/drawingml/2006/table">
            <a:tbl>
              <a:tblPr firstRow="1" bandRow="1">
                <a:tableStyleId>{5940675A-B579-460E-94D1-54222C63F5DA}</a:tableStyleId>
              </a:tblPr>
              <a:tblGrid>
                <a:gridCol w="3346450"/>
                <a:gridCol w="2117725"/>
              </a:tblGrid>
              <a:tr h="0">
                <a:tc>
                  <a:txBody>
                    <a:bodyPr/>
                    <a:p>
                      <a:pPr marL="0" indent="0">
                        <a:buNone/>
                      </a:pPr>
                      <a:r>
                        <a:rPr lang="en-US" sz="1200">
                          <a:solidFill>
                            <a:srgbClr val="333333"/>
                          </a:solidFill>
                          <a:latin typeface="Times New Roman" panose="02020603050405020304" charset="0"/>
                          <a:cs typeface="Times New Roman" panose="02020603050405020304" charset="0"/>
                        </a:rPr>
                        <a:t>Feature variable importance table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MeanDecreaseAccuracy</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Administrative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25.740664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Administrative_Duration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29.428259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Informational</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22.772219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Informational_Duration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22.896964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ProductRelated</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44.383527</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ProductRelated_Duration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37.415946</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BounceRates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35.813305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ExitRates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34.568105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PageValues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135.122725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SpecialDay</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8.007717</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Month</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68.915250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OperatingSystems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19.990634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Browser</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45.293001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Region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62.972472</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TrafficType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39.930089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VisitorType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12.686405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Weekend</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25.540213</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168910"/>
            <a:ext cx="8609965" cy="4347210"/>
          </a:xfrm>
        </p:spPr>
        <p:txBody>
          <a:bodyPr/>
          <a:p>
            <a:pPr marL="114300" indent="0">
              <a:buNone/>
            </a:pPr>
            <a:r>
              <a:rPr lang="en-US">
                <a:latin typeface="Times New Roman" panose="02020603050405020304" charset="0"/>
                <a:cs typeface="Times New Roman" panose="02020603050405020304" charset="0"/>
              </a:rPr>
              <a:t>Number of features vs Accuracy plot </a:t>
            </a:r>
            <a:r>
              <a:rPr lang="en-US"/>
              <a:t>                 </a:t>
            </a:r>
            <a:r>
              <a:rPr lang="en-US">
                <a:latin typeface="Times New Roman" panose="02020603050405020304" charset="0"/>
                <a:cs typeface="Times New Roman" panose="02020603050405020304" charset="0"/>
              </a:rPr>
              <a:t>Variable importance plot</a:t>
            </a:r>
            <a:endParaRPr lang="en-US"/>
          </a:p>
          <a:p>
            <a:pPr marL="114300" indent="0">
              <a:buNone/>
            </a:pP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5" name="Picture 35"/>
          <p:cNvPicPr>
            <a:picLocks noChangeAspect="1"/>
          </p:cNvPicPr>
          <p:nvPr/>
        </p:nvPicPr>
        <p:blipFill>
          <a:blip r:embed="rId1"/>
          <a:stretch>
            <a:fillRect/>
          </a:stretch>
        </p:blipFill>
        <p:spPr>
          <a:xfrm>
            <a:off x="34925" y="987425"/>
            <a:ext cx="3893185" cy="2994660"/>
          </a:xfrm>
          <a:prstGeom prst="rect">
            <a:avLst/>
          </a:prstGeom>
          <a:noFill/>
          <a:ln>
            <a:noFill/>
          </a:ln>
        </p:spPr>
      </p:pic>
      <p:pic>
        <p:nvPicPr>
          <p:cNvPr id="37" name="Picture 36"/>
          <p:cNvPicPr>
            <a:picLocks noChangeAspect="1"/>
          </p:cNvPicPr>
          <p:nvPr/>
        </p:nvPicPr>
        <p:blipFill>
          <a:blip r:embed="rId2"/>
          <a:stretch>
            <a:fillRect/>
          </a:stretch>
        </p:blipFill>
        <p:spPr>
          <a:xfrm>
            <a:off x="3851910" y="915035"/>
            <a:ext cx="5069840" cy="3067050"/>
          </a:xfrm>
          <a:prstGeom prst="rect">
            <a:avLst/>
          </a:prstGeom>
          <a:noFill/>
          <a:ln>
            <a:noFill/>
          </a:ln>
        </p:spPr>
      </p:pic>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8850" y="123025"/>
            <a:ext cx="7236900" cy="668100"/>
          </a:xfrm>
        </p:spPr>
        <p:txBody>
          <a:bodyPr/>
          <a:p>
            <a:r>
              <a:rPr lang="en-US" sz="1800" b="0">
                <a:solidFill>
                  <a:schemeClr val="tx1"/>
                </a:solidFill>
                <a:latin typeface="Times New Roman" panose="02020603050405020304" charset="0"/>
                <a:cs typeface="Times New Roman" panose="02020603050405020304" charset="0"/>
              </a:rPr>
              <a:t>Random forest trained on top 10 features</a:t>
            </a:r>
            <a:endParaRPr lang="en-US" sz="18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8" name="Picture 37"/>
          <p:cNvPicPr>
            <a:picLocks noChangeAspect="1"/>
          </p:cNvPicPr>
          <p:nvPr/>
        </p:nvPicPr>
        <p:blipFill>
          <a:blip r:embed="rId1"/>
          <a:stretch>
            <a:fillRect/>
          </a:stretch>
        </p:blipFill>
        <p:spPr>
          <a:xfrm>
            <a:off x="323215" y="1302385"/>
            <a:ext cx="3867150" cy="3300095"/>
          </a:xfrm>
          <a:prstGeom prst="rect">
            <a:avLst/>
          </a:prstGeom>
          <a:noFill/>
          <a:ln>
            <a:noFill/>
          </a:ln>
        </p:spPr>
      </p:pic>
      <p:sp>
        <p:nvSpPr>
          <p:cNvPr id="5" name="Text Box 4"/>
          <p:cNvSpPr txBox="1"/>
          <p:nvPr/>
        </p:nvSpPr>
        <p:spPr>
          <a:xfrm>
            <a:off x="323215" y="843280"/>
            <a:ext cx="855980" cy="368300"/>
          </a:xfrm>
          <a:prstGeom prst="rect">
            <a:avLst/>
          </a:prstGeom>
          <a:noFill/>
        </p:spPr>
        <p:txBody>
          <a:bodyPr wrap="none" rtlCol="0">
            <a:spAutoFit/>
          </a:bodyPr>
          <a:p>
            <a:r>
              <a:rPr lang="en-US" sz="1800">
                <a:latin typeface="Times New Roman" panose="02020603050405020304" charset="0"/>
                <a:cs typeface="Times New Roman" panose="02020603050405020304" charset="0"/>
              </a:rPr>
              <a:t>Results</a:t>
            </a:r>
            <a:endParaRPr lang="en-US" sz="1800">
              <a:latin typeface="Times New Roman" panose="02020603050405020304" charset="0"/>
              <a:cs typeface="Times New Roman" panose="02020603050405020304" charset="0"/>
            </a:endParaRPr>
          </a:p>
        </p:txBody>
      </p:sp>
      <p:sp>
        <p:nvSpPr>
          <p:cNvPr id="6" name="Text Box 5"/>
          <p:cNvSpPr txBox="1"/>
          <p:nvPr/>
        </p:nvSpPr>
        <p:spPr>
          <a:xfrm>
            <a:off x="5507990" y="873760"/>
            <a:ext cx="1617980" cy="368300"/>
          </a:xfrm>
          <a:prstGeom prst="rect">
            <a:avLst/>
          </a:prstGeom>
          <a:noFill/>
        </p:spPr>
        <p:txBody>
          <a:bodyPr wrap="none" rtlCol="0">
            <a:spAutoFit/>
          </a:bodyPr>
          <a:p>
            <a:r>
              <a:rPr lang="en-US" sz="1800">
                <a:latin typeface="Times New Roman" panose="02020603050405020304" charset="0"/>
                <a:cs typeface="Times New Roman" panose="02020603050405020304" charset="0"/>
              </a:rPr>
              <a:t>Top 10 features</a:t>
            </a:r>
            <a:endParaRPr lang="en-US" sz="1800">
              <a:latin typeface="Times New Roman" panose="02020603050405020304" charset="0"/>
              <a:cs typeface="Times New Roman" panose="02020603050405020304" charset="0"/>
            </a:endParaRPr>
          </a:p>
        </p:txBody>
      </p:sp>
      <p:sp>
        <p:nvSpPr>
          <p:cNvPr id="7" name="Text Box 6"/>
          <p:cNvSpPr txBox="1"/>
          <p:nvPr/>
        </p:nvSpPr>
        <p:spPr>
          <a:xfrm>
            <a:off x="5579745" y="1302385"/>
            <a:ext cx="3172460" cy="2030095"/>
          </a:xfrm>
          <a:prstGeom prst="rect">
            <a:avLst/>
          </a:prstGeom>
          <a:noFill/>
        </p:spPr>
        <p:txBody>
          <a:bodyPr wrap="square" rtlCol="0">
            <a:spAutoFit/>
          </a:bodyPr>
          <a:p>
            <a:pPr algn="l"/>
            <a:r>
              <a:rPr lang="en-US"/>
              <a:t>PageValues</a:t>
            </a:r>
            <a:endParaRPr lang="en-US"/>
          </a:p>
          <a:p>
            <a:pPr algn="l"/>
            <a:r>
              <a:rPr lang="en-US"/>
              <a:t>Month</a:t>
            </a:r>
            <a:endParaRPr lang="en-US"/>
          </a:p>
          <a:p>
            <a:pPr algn="l"/>
            <a:r>
              <a:rPr lang="en-US"/>
              <a:t>Region</a:t>
            </a:r>
            <a:endParaRPr lang="en-US"/>
          </a:p>
          <a:p>
            <a:pPr algn="l"/>
            <a:r>
              <a:rPr lang="en-US"/>
              <a:t>Browser</a:t>
            </a:r>
            <a:endParaRPr lang="en-US"/>
          </a:p>
          <a:p>
            <a:pPr algn="l"/>
            <a:r>
              <a:rPr lang="en-US"/>
              <a:t>ProductRelated</a:t>
            </a:r>
            <a:endParaRPr lang="en-US"/>
          </a:p>
          <a:p>
            <a:pPr algn="l"/>
            <a:r>
              <a:rPr lang="en-US"/>
              <a:t>TrafficType</a:t>
            </a:r>
            <a:endParaRPr lang="en-US"/>
          </a:p>
          <a:p>
            <a:pPr algn="l"/>
            <a:r>
              <a:rPr lang="en-US"/>
              <a:t>ProductRelated_Duration</a:t>
            </a:r>
            <a:endParaRPr lang="en-US"/>
          </a:p>
          <a:p>
            <a:pPr algn="l"/>
            <a:r>
              <a:rPr lang="en-US"/>
              <a:t>BounceRates</a:t>
            </a:r>
            <a:endParaRPr lang="en-US"/>
          </a:p>
          <a:p>
            <a:pPr algn="l"/>
            <a:r>
              <a:rPr lang="en-US"/>
              <a:t>ExitRates Administrative_Duration</a:t>
            </a:r>
            <a:endParaRPr lang="en-US"/>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94780"/>
            <a:ext cx="7236900" cy="668100"/>
          </a:xfrm>
        </p:spPr>
        <p:txBody>
          <a:bodyPr/>
          <a:p>
            <a:r>
              <a:rPr lang="en-US" sz="1800" b="0">
                <a:solidFill>
                  <a:schemeClr val="tx1"/>
                </a:solidFill>
                <a:latin typeface="Times New Roman" panose="02020603050405020304" charset="0"/>
                <a:cs typeface="Times New Roman" panose="02020603050405020304" charset="0"/>
              </a:rPr>
              <a:t>4) Support Vector Machine</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3" name="Text Placeholder 2"/>
          <p:cNvSpPr/>
          <p:nvPr>
            <p:ph type="body" idx="1"/>
          </p:nvPr>
        </p:nvSpPr>
        <p:spPr>
          <a:xfrm>
            <a:off x="252095" y="721360"/>
            <a:ext cx="8218170" cy="3795395"/>
          </a:xfrm>
        </p:spPr>
        <p:txBody>
          <a:bodyPr/>
          <a:p>
            <a:r>
              <a:rPr lang="en-US" sz="1400"/>
              <a:t>Kernel : Linear                                                        </a:t>
            </a:r>
            <a:r>
              <a:rPr lang="en-US" sz="1400">
                <a:sym typeface="+mn-ea"/>
              </a:rPr>
              <a:t>Kernel : Radial</a:t>
            </a:r>
            <a:endParaRPr lang="en-US" sz="1400"/>
          </a:p>
          <a:p>
            <a:pPr marL="114300" indent="0">
              <a:buNone/>
            </a:pPr>
            <a:r>
              <a:rPr lang="en-US" sz="1400">
                <a:sym typeface="+mn-ea"/>
              </a:rPr>
              <a:t>        Result                                                                      Result</a:t>
            </a:r>
            <a:endParaRPr lang="en-US" sz="1400">
              <a:sym typeface="+mn-ea"/>
            </a:endParaRPr>
          </a:p>
          <a:p>
            <a:pPr marL="114300" indent="0">
              <a:buNone/>
            </a:pPr>
            <a:r>
              <a:rPr lang="en-US" sz="1400">
                <a:sym typeface="+mn-ea"/>
              </a:rPr>
              <a:t>        </a:t>
            </a:r>
            <a:endParaRPr lang="en-US" sz="1400"/>
          </a:p>
          <a:p>
            <a:pPr marL="114300" indent="0">
              <a:buNone/>
            </a:pP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9" name="Picture 38"/>
          <p:cNvPicPr>
            <a:picLocks noChangeAspect="1"/>
          </p:cNvPicPr>
          <p:nvPr/>
        </p:nvPicPr>
        <p:blipFill>
          <a:blip r:embed="rId1"/>
          <a:stretch>
            <a:fillRect/>
          </a:stretch>
        </p:blipFill>
        <p:spPr>
          <a:xfrm>
            <a:off x="755015" y="1419860"/>
            <a:ext cx="2976880" cy="2965450"/>
          </a:xfrm>
          <a:prstGeom prst="rect">
            <a:avLst/>
          </a:prstGeom>
          <a:noFill/>
          <a:ln>
            <a:noFill/>
          </a:ln>
        </p:spPr>
      </p:pic>
      <p:pic>
        <p:nvPicPr>
          <p:cNvPr id="40" name="Picture 39"/>
          <p:cNvPicPr>
            <a:picLocks noChangeAspect="1"/>
          </p:cNvPicPr>
          <p:nvPr/>
        </p:nvPicPr>
        <p:blipFill>
          <a:blip r:embed="rId2"/>
          <a:stretch>
            <a:fillRect/>
          </a:stretch>
        </p:blipFill>
        <p:spPr>
          <a:xfrm>
            <a:off x="4355465" y="1347470"/>
            <a:ext cx="2800350" cy="3037840"/>
          </a:xfrm>
          <a:prstGeom prst="rect">
            <a:avLst/>
          </a:prstGeom>
          <a:noFill/>
          <a:ln>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460" y="194945"/>
            <a:ext cx="8299450" cy="668020"/>
          </a:xfrm>
        </p:spPr>
        <p:txBody>
          <a:bodyPr/>
          <a:p>
            <a:r>
              <a:rPr lang="en-US" sz="1800" b="0">
                <a:solidFill>
                  <a:schemeClr val="tx1"/>
                </a:solidFill>
                <a:latin typeface="Times New Roman" panose="02020603050405020304" charset="0"/>
                <a:cs typeface="Times New Roman" panose="02020603050405020304" charset="0"/>
                <a:sym typeface="+mn-ea"/>
              </a:rPr>
              <a:t>5) XG Boost</a:t>
            </a:r>
            <a:br>
              <a:rPr lang="en-US"/>
            </a:br>
            <a:endParaRPr lang="en-US"/>
          </a:p>
        </p:txBody>
      </p:sp>
      <p:sp>
        <p:nvSpPr>
          <p:cNvPr id="3" name="Text Placeholder 2"/>
          <p:cNvSpPr/>
          <p:nvPr>
            <p:ph type="body" idx="1"/>
          </p:nvPr>
        </p:nvSpPr>
        <p:spPr>
          <a:xfrm>
            <a:off x="267335" y="694055"/>
            <a:ext cx="8305800" cy="4026535"/>
          </a:xfrm>
        </p:spPr>
        <p:txBody>
          <a:bodyPr/>
          <a:p>
            <a:pPr marL="114300" indent="0">
              <a:buNone/>
            </a:pPr>
            <a:r>
              <a:rPr lang="en-US"/>
              <a:t>Training parameters</a:t>
            </a:r>
            <a:endParaRPr lang="en-US"/>
          </a:p>
          <a:p>
            <a:pPr marL="114300" indent="0">
              <a:buNone/>
            </a:pPr>
            <a:r>
              <a:rPr lang="en-US"/>
              <a:t>a)objective = "binary:logistic"</a:t>
            </a:r>
            <a:endParaRPr lang="en-US"/>
          </a:p>
          <a:p>
            <a:pPr marL="114300" indent="0">
              <a:buNone/>
            </a:pPr>
            <a:r>
              <a:rPr lang="en-US"/>
              <a:t>b)eta = 0.3</a:t>
            </a:r>
            <a:endParaRPr lang="en-US"/>
          </a:p>
          <a:p>
            <a:pPr marL="114300" indent="0">
              <a:buNone/>
            </a:pPr>
            <a:r>
              <a:rPr lang="en-US"/>
              <a:t>c)max_depth = 6</a:t>
            </a:r>
            <a:endParaRPr lang="en-US"/>
          </a:p>
          <a:p>
            <a:pPr marL="114300" indent="0">
              <a:buNone/>
            </a:pPr>
            <a:r>
              <a:rPr lang="en-US"/>
              <a:t>d)eval_metric = "auc"</a:t>
            </a:r>
            <a:endParaRPr lang="en-US"/>
          </a:p>
          <a:p>
            <a:pPr marL="114300" indent="0">
              <a:buNone/>
            </a:pPr>
            <a:r>
              <a:rPr lang="en-US"/>
              <a:t>e)Nrounds = 100</a:t>
            </a:r>
            <a:endParaRPr lang="en-US"/>
          </a:p>
          <a:p>
            <a:pPr marL="114300" indent="0">
              <a:buNone/>
            </a:pPr>
            <a:r>
              <a:rPr lang="en-US"/>
              <a:t>f)Early stopping rounds = 10</a:t>
            </a:r>
            <a:endParaRPr lang="en-US"/>
          </a:p>
          <a:p>
            <a:pPr marL="114300" indent="0">
              <a:buNone/>
            </a:pPr>
            <a:endParaRPr lang="en-US"/>
          </a:p>
          <a:p>
            <a:pPr marL="114300" indent="0">
              <a:buNone/>
            </a:pPr>
            <a:r>
              <a:rPr lang="en-US"/>
              <a:t>Stopping. Best iteration:</a:t>
            </a:r>
            <a:endParaRPr lang="en-US"/>
          </a:p>
          <a:p>
            <a:pPr marL="114300" indent="0">
              <a:buNone/>
            </a:pPr>
            <a:r>
              <a:rPr lang="en-US"/>
              <a:t>[7]	train-auc:0.961152	test-auc:0.927922</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3481705" y="627380"/>
          <a:ext cx="5623560" cy="3108960"/>
        </p:xfrm>
        <a:graphic>
          <a:graphicData uri="http://schemas.openxmlformats.org/drawingml/2006/table">
            <a:tbl>
              <a:tblPr firstRow="1" bandRow="1">
                <a:tableStyleId>{5940675A-B579-460E-94D1-54222C63F5DA}</a:tableStyleId>
              </a:tblPr>
              <a:tblGrid>
                <a:gridCol w="1405255"/>
                <a:gridCol w="1405255"/>
                <a:gridCol w="1406525"/>
                <a:gridCol w="1406525"/>
              </a:tblGrid>
              <a:tr h="182880">
                <a:tc>
                  <a:txBody>
                    <a:bodyPr/>
                    <a:p>
                      <a:pPr marL="0" indent="0">
                        <a:buNone/>
                      </a:pPr>
                      <a:r>
                        <a:rPr lang="en-US" sz="1200">
                          <a:solidFill>
                            <a:srgbClr val="000000"/>
                          </a:solidFill>
                          <a:latin typeface="Times New Roman" panose="02020603050405020304" charset="0"/>
                          <a:cs typeface="Times New Roman" panose="02020603050405020304" charset="0"/>
                        </a:rPr>
                        <a:t>[1]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auc:0.940757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auc:0.909651</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[2]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auc:0.949137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auc:0.918012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[3]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auc:0.952685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auc:0.922717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[4]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auc:0.954565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auc:0.926051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[5]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auc:0.957042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auc:0.926611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[6]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auc:0.958906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auc:0.927626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[7]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auc:0.961152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auc:0.927922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[8]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auc:0.963121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auc:0.927406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[9]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auc:0.963852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auc:0.926375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[10]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auc:0.965559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auc:0.925545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[11]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auc:0.967358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auc:0.925664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[12]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auc:0.969143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auc:0.924629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[13]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auc:0.970182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auc:0.924950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[14]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auc:0.970923</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auc:0.924509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[15]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auc:0.973319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auc:0.923537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[16]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auc:0.974383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auc:0.923199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[17]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auc:0.975294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auc:0.923111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1" name="Shape 571"/>
        <p:cNvGrpSpPr/>
        <p:nvPr/>
      </p:nvGrpSpPr>
      <p:grpSpPr>
        <a:xfrm>
          <a:off x="0" y="0"/>
          <a:ext cx="0" cy="0"/>
          <a:chOff x="0" y="0"/>
          <a:chExt cx="0" cy="0"/>
        </a:xfrm>
      </p:grpSpPr>
      <p:sp>
        <p:nvSpPr>
          <p:cNvPr id="572" name="Google Shape;572;p20"/>
          <p:cNvSpPr txBox="1"/>
          <p:nvPr>
            <p:ph type="title"/>
          </p:nvPr>
        </p:nvSpPr>
        <p:spPr>
          <a:xfrm>
            <a:off x="778290" y="267170"/>
            <a:ext cx="72369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Times New Roman" panose="02020603050405020304" charset="0"/>
                <a:cs typeface="Times New Roman" panose="02020603050405020304" charset="0"/>
              </a:rPr>
              <a:t>Problem Statement</a:t>
            </a:r>
            <a:br>
              <a:rPr lang="en-US"/>
            </a:br>
            <a:endParaRPr lang="en-US"/>
          </a:p>
        </p:txBody>
      </p:sp>
      <p:sp>
        <p:nvSpPr>
          <p:cNvPr id="573" name="Google Shape;573;p20"/>
          <p:cNvSpPr txBox="1"/>
          <p:nvPr>
            <p:ph type="body" idx="1"/>
          </p:nvPr>
        </p:nvSpPr>
        <p:spPr>
          <a:xfrm>
            <a:off x="777655" y="1119880"/>
            <a:ext cx="7236900" cy="29025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Analyze trends in the online shoppers purchasing intention dataset using exploratory data analysis techniques, and build machine learning models to predict the purchasing intentions of visitors to a store's website both using supervised and un-supervised techniques.</a:t>
            </a:r>
            <a:endParaRPr lang="en-US">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Un-supervised Learning</a:t>
            </a:r>
            <a:br>
              <a:rPr lang="en-US"/>
            </a:b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775" y="195415"/>
            <a:ext cx="7236900" cy="668100"/>
          </a:xfrm>
        </p:spPr>
        <p:txBody>
          <a:bodyPr/>
          <a:p>
            <a:r>
              <a:rPr lang="en-US"/>
              <a:t>K-Means Clustering</a:t>
            </a:r>
            <a:br>
              <a:rPr lang="en-US"/>
            </a:b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44" name="Picture 44" descr="Screenshot 2023-04-27 at 10.28.46 PM"/>
          <p:cNvPicPr>
            <a:picLocks noChangeAspect="1"/>
          </p:cNvPicPr>
          <p:nvPr/>
        </p:nvPicPr>
        <p:blipFill>
          <a:blip r:embed="rId1"/>
          <a:stretch>
            <a:fillRect/>
          </a:stretch>
        </p:blipFill>
        <p:spPr>
          <a:xfrm>
            <a:off x="972185" y="1676083"/>
            <a:ext cx="2941320" cy="2468245"/>
          </a:xfrm>
          <a:prstGeom prst="rect">
            <a:avLst/>
          </a:prstGeom>
        </p:spPr>
      </p:pic>
      <p:pic>
        <p:nvPicPr>
          <p:cNvPr id="42" name="Picture 42" descr="Screenshot 2023-04-27 at 10.23.39 PM"/>
          <p:cNvPicPr>
            <a:picLocks noChangeAspect="1"/>
          </p:cNvPicPr>
          <p:nvPr/>
        </p:nvPicPr>
        <p:blipFill>
          <a:blip r:embed="rId2"/>
          <a:stretch>
            <a:fillRect/>
          </a:stretch>
        </p:blipFill>
        <p:spPr>
          <a:xfrm>
            <a:off x="4211955" y="1676083"/>
            <a:ext cx="3661410" cy="2406015"/>
          </a:xfrm>
          <a:prstGeom prst="rect">
            <a:avLst/>
          </a:prstGeom>
        </p:spPr>
      </p:pic>
      <p:sp>
        <p:nvSpPr>
          <p:cNvPr id="5" name="Text Placeholder 4"/>
          <p:cNvSpPr/>
          <p:nvPr>
            <p:ph type="body" idx="1"/>
          </p:nvPr>
        </p:nvSpPr>
        <p:spPr>
          <a:xfrm>
            <a:off x="267335" y="694055"/>
            <a:ext cx="8305800" cy="4026535"/>
          </a:xfrm>
        </p:spPr>
        <p:txBody>
          <a:bodyPr/>
          <a:p>
            <a:pPr marL="114300" indent="0">
              <a:buNone/>
            </a:pPr>
            <a:r>
              <a:rPr lang="en-US"/>
              <a:t>Clusters has been identified using Elbow method, and from the clustered plot we can say that most of the data can be clustered into 3 clusters.</a:t>
            </a:r>
            <a:endParaRPr lang="en-US"/>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430" y="339560"/>
            <a:ext cx="7236900" cy="668100"/>
          </a:xfrm>
        </p:spPr>
        <p:txBody>
          <a:bodyPr/>
          <a:p>
            <a:r>
              <a:rPr lang="en-US"/>
              <a:t>DBScan Clustering</a:t>
            </a:r>
            <a:endParaRPr lang="en-US"/>
          </a:p>
        </p:txBody>
      </p:sp>
      <p:sp>
        <p:nvSpPr>
          <p:cNvPr id="3" name="Text Placeholder 2"/>
          <p:cNvSpPr/>
          <p:nvPr>
            <p:ph type="body" idx="1"/>
          </p:nvPr>
        </p:nvSpPr>
        <p:spPr>
          <a:xfrm>
            <a:off x="828040" y="817880"/>
            <a:ext cx="8105775" cy="3144520"/>
          </a:xfrm>
        </p:spPr>
        <p:txBody>
          <a:bodyPr/>
          <a:p>
            <a:r>
              <a:rPr lang="en-US" sz="1400"/>
              <a:t>As name says this is a density-based clustering algorithm that groups data points into clusters based on their density. DBSCAN is particularly useful for datasets with irregular shapes and noises. But our dataset was mostly without the noises and hence the results were as below</a:t>
            </a: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Screenshot 2023-04-27 at 10.26.45 PM"/>
          <p:cNvPicPr>
            <a:picLocks noChangeAspect="1"/>
          </p:cNvPicPr>
          <p:nvPr/>
        </p:nvPicPr>
        <p:blipFill>
          <a:blip r:embed="rId1"/>
          <a:stretch>
            <a:fillRect/>
          </a:stretch>
        </p:blipFill>
        <p:spPr>
          <a:xfrm>
            <a:off x="1332230" y="1563370"/>
            <a:ext cx="3947795" cy="3001010"/>
          </a:xfrm>
          <a:prstGeom prst="rect">
            <a:avLst/>
          </a:prstGeom>
        </p:spPr>
      </p:pic>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430" y="267170"/>
            <a:ext cx="7236900" cy="668100"/>
          </a:xfrm>
        </p:spPr>
        <p:txBody>
          <a:bodyPr/>
          <a:p>
            <a:r>
              <a:rPr lang="en-US"/>
              <a:t>Hierarchical clustering:</a:t>
            </a:r>
            <a:endParaRPr lang="en-US"/>
          </a:p>
        </p:txBody>
      </p:sp>
      <p:sp>
        <p:nvSpPr>
          <p:cNvPr id="3" name="Text Placeholder 2"/>
          <p:cNvSpPr/>
          <p:nvPr>
            <p:ph type="body" idx="1"/>
          </p:nvPr>
        </p:nvSpPr>
        <p:spPr>
          <a:xfrm>
            <a:off x="755430" y="915410"/>
            <a:ext cx="7236900" cy="2902500"/>
          </a:xfrm>
        </p:spPr>
        <p:txBody>
          <a:bodyPr/>
          <a:p>
            <a:r>
              <a:rPr lang="en-US" sz="1400"/>
              <a:t>This is another unsupervised learning algorithm that clusters data points into a tree-like structure based on the similarity between them. Hierarchical clustering can be either agglomerative (bottom-up) or divisive (top-down).</a:t>
            </a:r>
            <a:endParaRPr lang="en-US" sz="1400"/>
          </a:p>
          <a:p>
            <a:endParaRPr lang="en-US" sz="1400"/>
          </a:p>
          <a:p>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43" name="Picture 43" descr="Screenshot 2023-04-27 at 10.30.01 PM"/>
          <p:cNvPicPr>
            <a:picLocks noChangeAspect="1"/>
          </p:cNvPicPr>
          <p:nvPr/>
        </p:nvPicPr>
        <p:blipFill>
          <a:blip r:embed="rId1"/>
          <a:stretch>
            <a:fillRect/>
          </a:stretch>
        </p:blipFill>
        <p:spPr>
          <a:xfrm>
            <a:off x="972185" y="1779905"/>
            <a:ext cx="3465830" cy="2560955"/>
          </a:xfrm>
          <a:prstGeom prst="rect">
            <a:avLst/>
          </a:prstGeom>
        </p:spPr>
      </p:pic>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Future Work</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95415"/>
            <a:ext cx="7236900" cy="668100"/>
          </a:xfrm>
        </p:spPr>
        <p:txBody>
          <a:bodyPr/>
          <a:p>
            <a:r>
              <a:rPr lang="en-US"/>
              <a:t>Future Work</a:t>
            </a:r>
            <a:endParaRPr lang="en-US"/>
          </a:p>
        </p:txBody>
      </p:sp>
      <p:sp>
        <p:nvSpPr>
          <p:cNvPr id="3" name="Text Placeholder 2"/>
          <p:cNvSpPr/>
          <p:nvPr>
            <p:ph type="body" idx="1"/>
          </p:nvPr>
        </p:nvSpPr>
        <p:spPr>
          <a:xfrm>
            <a:off x="322995" y="843655"/>
            <a:ext cx="7236900" cy="2902500"/>
          </a:xfrm>
        </p:spPr>
        <p:txBody>
          <a:bodyPr/>
          <a:p>
            <a:r>
              <a:rPr lang="en-US"/>
              <a:t>We would plan to work more on the data gathering, we did look into it but couldn’t find the similar datasets.</a:t>
            </a:r>
            <a:endParaRPr lang="en-US"/>
          </a:p>
          <a:p>
            <a:r>
              <a:rPr lang="en-US"/>
              <a:t>Work on couple more research question for example, “How does web metrics influence the revenue.”</a:t>
            </a:r>
            <a:endParaRPr lang="en-US"/>
          </a:p>
          <a:p>
            <a:r>
              <a:rPr lang="en-US"/>
              <a:t>Will explore and try to implement MLOps best practices by designing and creating a end-to-end pipelines.</a:t>
            </a:r>
            <a:endParaRPr lang="en-US"/>
          </a:p>
          <a:p>
            <a:r>
              <a:rPr lang="en-US"/>
              <a:t>Would explore Gaussian Mixture Models for the clustering and also analyse the clusters indepth.</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Conculsion</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240" y="123025"/>
            <a:ext cx="7236900" cy="668100"/>
          </a:xfrm>
        </p:spPr>
        <p:txBody>
          <a:bodyPr/>
          <a:p>
            <a:r>
              <a:rPr lang="en-US">
                <a:latin typeface="Times New Roman" panose="02020603050405020304" charset="0"/>
                <a:cs typeface="Times New Roman" panose="02020603050405020304" charset="0"/>
                <a:sym typeface="+mn-ea"/>
              </a:rPr>
              <a:t>Conclusion</a:t>
            </a:r>
            <a:br>
              <a:rPr lang="en-US"/>
            </a:br>
            <a:endParaRPr lang="en-US"/>
          </a:p>
        </p:txBody>
      </p:sp>
      <p:sp>
        <p:nvSpPr>
          <p:cNvPr id="3" name="Text Placeholder 2"/>
          <p:cNvSpPr/>
          <p:nvPr>
            <p:ph type="body" idx="1"/>
          </p:nvPr>
        </p:nvSpPr>
        <p:spPr>
          <a:xfrm>
            <a:off x="323215" y="771525"/>
            <a:ext cx="8495665" cy="3718560"/>
          </a:xfrm>
        </p:spPr>
        <p:txBody>
          <a:bodyPr/>
          <a:p>
            <a:r>
              <a:rPr lang="en-US" sz="1400">
                <a:latin typeface="Times New Roman" panose="02020603050405020304" charset="0"/>
                <a:cs typeface="Times New Roman" panose="02020603050405020304" charset="0"/>
                <a:sym typeface="+mn-ea"/>
              </a:rPr>
              <a:t>Analysing number of page visit of 3 different page categories it clearly says that customers are interested more in Product related pages rather than knowing information of the product in detail.</a:t>
            </a:r>
            <a:endParaRPr lang="en-US" sz="1400">
              <a:latin typeface="Times New Roman" panose="02020603050405020304" charset="0"/>
              <a:cs typeface="Times New Roman" panose="02020603050405020304" charset="0"/>
              <a:sym typeface="+mn-ea"/>
            </a:endParaRPr>
          </a:p>
          <a:p>
            <a:r>
              <a:rPr lang="en-US" sz="1400">
                <a:latin typeface="Times New Roman" panose="02020603050405020304" charset="0"/>
                <a:cs typeface="Times New Roman" panose="02020603050405020304" charset="0"/>
                <a:sym typeface="+mn-ea"/>
              </a:rPr>
              <a:t>Revenue is generated by the customers who visit the product page and spend more time on it, which intuitively mean whom ever spends more time on administrative and informational page will only hop around rather than end up buying. </a:t>
            </a:r>
            <a:endParaRPr lang="en-US" sz="1400">
              <a:latin typeface="Times New Roman" panose="02020603050405020304" charset="0"/>
              <a:cs typeface="Times New Roman" panose="02020603050405020304" charset="0"/>
              <a:sym typeface="+mn-ea"/>
            </a:endParaRPr>
          </a:p>
          <a:p>
            <a:r>
              <a:rPr lang="en-US" sz="1400">
                <a:latin typeface="Times New Roman" panose="02020603050405020304" charset="0"/>
                <a:cs typeface="Times New Roman" panose="02020603050405020304" charset="0"/>
                <a:sym typeface="+mn-ea"/>
              </a:rPr>
              <a:t>Discounts can be given to the ones who spend more time on Product related page.</a:t>
            </a:r>
            <a:endParaRPr lang="en-US" sz="1400">
              <a:latin typeface="Times New Roman" panose="02020603050405020304" charset="0"/>
              <a:cs typeface="Times New Roman" panose="02020603050405020304" charset="0"/>
              <a:sym typeface="+mn-ea"/>
            </a:endParaRPr>
          </a:p>
          <a:p>
            <a:r>
              <a:rPr lang="en-US" sz="1400">
                <a:latin typeface="Times New Roman" panose="02020603050405020304" charset="0"/>
                <a:cs typeface="Times New Roman" panose="02020603050405020304" charset="0"/>
                <a:sym typeface="+mn-ea"/>
              </a:rPr>
              <a:t>There is no noticeable disparity in Bounce Rates between customers who made a purchase and those who did not. </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However, customers who ended up making a purchase had lower Exit Rates on average, indicating that they were more likely to remain on the website's pages. </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Additionally, customers who did not make a purchase had significantly lower Page Values, suggesting that they spent less time on related pages.</a:t>
            </a:r>
            <a:endParaRPr lang="en-US" sz="1400">
              <a:latin typeface="Times New Roman" panose="02020603050405020304" charset="0"/>
              <a:cs typeface="Times New Roman" panose="02020603050405020304" charset="0"/>
              <a:sym typeface="+mn-ea"/>
            </a:endParaRPr>
          </a:p>
          <a:p>
            <a:endParaRPr lang="en-US" sz="1400">
              <a:latin typeface="Times New Roman" panose="02020603050405020304" charset="0"/>
              <a:cs typeface="Times New Roman" panose="02020603050405020304" charset="0"/>
              <a:sym typeface="+mn-ea"/>
            </a:endParaRPr>
          </a:p>
          <a:p>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123190"/>
            <a:ext cx="8188960" cy="668020"/>
          </a:xfrm>
        </p:spPr>
        <p:txBody>
          <a:bodyPr/>
          <a:p>
            <a:r>
              <a:rPr lang="en-US">
                <a:latin typeface="Times New Roman" panose="02020603050405020304" charset="0"/>
                <a:cs typeface="Times New Roman" panose="02020603050405020304" charset="0"/>
              </a:rPr>
              <a:t>Bibliography</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365760" y="684530"/>
            <a:ext cx="8146415" cy="3960495"/>
          </a:xfrm>
        </p:spPr>
        <p:txBody>
          <a:bodyPr/>
          <a:p>
            <a:r>
              <a:rPr lang="en-US" sz="1400"/>
              <a:t>[1]. https://jurnal-ppi.kominfo.go.id/index.php/jppi/article/view/341</a:t>
            </a:r>
            <a:endParaRPr lang="en-US" sz="1400"/>
          </a:p>
          <a:p>
            <a:endParaRPr lang="en-US" sz="1400"/>
          </a:p>
          <a:p>
            <a:r>
              <a:rPr lang="en-US" sz="1400"/>
              <a:t>[2]. Real-time prediction of online shoppers’ purchasing intention using multilayer perceptron and LSTM recurrent neural networks [ https://link.springer.com/article/10.1007/s00521-018-3523-0 ]</a:t>
            </a:r>
            <a:endParaRPr lang="en-US" sz="1400"/>
          </a:p>
          <a:p>
            <a:endParaRPr lang="en-US" sz="1400"/>
          </a:p>
          <a:p>
            <a:r>
              <a:rPr lang="en-US" sz="1400"/>
              <a:t>[3]. Data Clustering: A Review [ https://dl.acm.org/doi/pdf/10.1145/331499.331504 ]</a:t>
            </a:r>
            <a:endParaRPr lang="en-US" sz="1400"/>
          </a:p>
          <a:p>
            <a:endParaRPr lang="en-US" sz="1400"/>
          </a:p>
          <a:p>
            <a:r>
              <a:rPr lang="en-US" sz="1400"/>
              <a:t>[4]. A Comparison Study of Credit Card Fraud Detection: Supervised versus Unsupervised [ https://arxiv.org/pdf/1904.10604.pdf ]</a:t>
            </a:r>
            <a:endParaRPr lang="en-US" sz="1400"/>
          </a:p>
          <a:p>
            <a:endParaRPr lang="en-US" sz="1400"/>
          </a:p>
          <a:p>
            <a:r>
              <a:rPr lang="en-US" sz="1400"/>
              <a:t>[5].Real-Time Prediction of Online Shoppers Purchasing Intention Using Random Forest [ https://www.ncbi.nlm.nih.gov/pmc/articles/PMC7256375/ ].</a:t>
            </a: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694" name="Shape 694"/>
        <p:cNvGrpSpPr/>
        <p:nvPr/>
      </p:nvGrpSpPr>
      <p:grpSpPr>
        <a:xfrm>
          <a:off x="0" y="0"/>
          <a:ext cx="0" cy="0"/>
          <a:chOff x="0" y="0"/>
          <a:chExt cx="0" cy="0"/>
        </a:xfrm>
      </p:grpSpPr>
      <p:sp>
        <p:nvSpPr>
          <p:cNvPr id="695" name="Google Shape;695;p39"/>
          <p:cNvSpPr txBox="1"/>
          <p:nvPr>
            <p:ph type="body" idx="1"/>
          </p:nvPr>
        </p:nvSpPr>
        <p:spPr>
          <a:xfrm>
            <a:off x="459105" y="175895"/>
            <a:ext cx="7731760" cy="4340225"/>
          </a:xfrm>
          <a:prstGeom prst="rect">
            <a:avLst/>
          </a:prstGeom>
          <a:solidFill>
            <a:srgbClr val="E6E4F5"/>
          </a:solidFill>
          <a:ln>
            <a:noFill/>
          </a:ln>
          <a:effectLst>
            <a:reflection blurRad="6350" stA="50000" endA="300" endPos="55000" dir="5400000" sy="-100000" algn="bl" rotWithShape="0"/>
          </a:effectLst>
        </p:spPr>
        <p:txBody>
          <a:bodyPr spcFirstLastPara="1" wrap="square" lIns="91425" tIns="91425" rIns="91425" bIns="91425" anchor="t" anchorCtr="0">
            <a:noAutofit/>
          </a:bodyPr>
          <a:lstStyle/>
          <a:p>
            <a:pPr marL="114300" lvl="0" indent="0" algn="ctr" rtl="0">
              <a:lnSpc>
                <a:spcPct val="100000"/>
              </a:lnSpc>
              <a:spcBef>
                <a:spcPts val="600"/>
              </a:spcBef>
              <a:spcAft>
                <a:spcPts val="0"/>
              </a:spcAft>
              <a:buSzPts val="1800"/>
              <a:buNone/>
            </a:pPr>
            <a:endParaRPr sz="4000">
              <a:solidFill>
                <a:schemeClr val="accent1"/>
              </a:solidFill>
            </a:endParaRPr>
          </a:p>
          <a:p>
            <a:pPr marL="114300" lvl="0" indent="0" algn="ctr" rtl="0">
              <a:lnSpc>
                <a:spcPct val="100000"/>
              </a:lnSpc>
              <a:spcBef>
                <a:spcPts val="600"/>
              </a:spcBef>
              <a:spcAft>
                <a:spcPts val="0"/>
              </a:spcAft>
              <a:buSzPts val="1800"/>
              <a:buNone/>
            </a:pPr>
            <a:endParaRPr sz="4000">
              <a:solidFill>
                <a:schemeClr val="accent1"/>
              </a:solidFill>
            </a:endParaRPr>
          </a:p>
          <a:p>
            <a:pPr marL="114300" lvl="0" indent="0" algn="ctr" rtl="0">
              <a:lnSpc>
                <a:spcPct val="100000"/>
              </a:lnSpc>
              <a:spcBef>
                <a:spcPts val="600"/>
              </a:spcBef>
              <a:spcAft>
                <a:spcPts val="0"/>
              </a:spcAft>
              <a:buSzPts val="1800"/>
              <a:buNone/>
            </a:pPr>
            <a:r>
              <a:rPr lang="en-US" sz="4500">
                <a:solidFill>
                  <a:schemeClr val="accent1"/>
                </a:solidFill>
                <a:latin typeface="Times New Roman" panose="02020603050405020304" charset="0"/>
                <a:cs typeface="Times New Roman" panose="02020603050405020304" charset="0"/>
              </a:rPr>
              <a:t>Thank You</a:t>
            </a:r>
            <a:endParaRPr sz="4500">
              <a:solidFill>
                <a:schemeClr val="accent1"/>
              </a:solidFill>
              <a:latin typeface="Times New Roman" panose="02020603050405020304" charset="0"/>
              <a:cs typeface="Times New Roman" panose="02020603050405020304" charset="0"/>
            </a:endParaRPr>
          </a:p>
          <a:p>
            <a:pPr marL="114300" lvl="0" indent="0" algn="ctr" rtl="0">
              <a:lnSpc>
                <a:spcPct val="100000"/>
              </a:lnSpc>
              <a:spcBef>
                <a:spcPts val="600"/>
              </a:spcBef>
              <a:spcAft>
                <a:spcPts val="0"/>
              </a:spcAft>
              <a:buSzPts val="1800"/>
              <a:buNone/>
            </a:pPr>
            <a:endParaRPr sz="4500">
              <a:solidFill>
                <a:schemeClr val="accent1"/>
              </a:solidFill>
              <a:latin typeface="Times New Roman" panose="02020603050405020304" charset="0"/>
              <a:cs typeface="Times New Roman" panose="02020603050405020304" charset="0"/>
            </a:endParaRPr>
          </a:p>
          <a:p>
            <a:pPr marL="114300" lvl="0" indent="0" algn="ctr" rtl="0">
              <a:lnSpc>
                <a:spcPct val="100000"/>
              </a:lnSpc>
              <a:spcBef>
                <a:spcPts val="600"/>
              </a:spcBef>
              <a:spcAft>
                <a:spcPts val="0"/>
              </a:spcAft>
              <a:buSzPts val="1800"/>
              <a:buNone/>
            </a:pPr>
            <a:endParaRPr sz="4500">
              <a:solidFill>
                <a:schemeClr val="accent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Project Planning</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Team Structure</a:t>
            </a:r>
            <a:endParaRPr lang="en-US"/>
          </a:p>
        </p:txBody>
      </p:sp>
      <p:sp>
        <p:nvSpPr>
          <p:cNvPr id="3" name="Text Placeholder 2"/>
          <p:cNvSpPr/>
          <p:nvPr>
            <p:ph type="body" idx="1"/>
          </p:nvPr>
        </p:nvSpPr>
        <p:spPr/>
        <p:txBody>
          <a:bodyPr/>
          <a:p>
            <a:r>
              <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rPr>
              <a:t>Naveen Raju Sreerama Raju Govinda Raju - Team Leader</a:t>
            </a:r>
            <a:endPar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endParaRPr>
          </a:p>
          <a:p>
            <a:r>
              <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rPr>
              <a:t>Karthik Kumar Kaiplody </a:t>
            </a:r>
            <a:endPar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endParaRPr>
          </a:p>
          <a:p>
            <a:endPar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140" y="267805"/>
            <a:ext cx="7236900" cy="668100"/>
          </a:xfrm>
        </p:spPr>
        <p:txBody>
          <a:bodyPr/>
          <a:p>
            <a:r>
              <a:rPr lang="en-US"/>
              <a:t>Project Planing and execution</a:t>
            </a:r>
            <a:endParaRPr lang="en-US"/>
          </a:p>
        </p:txBody>
      </p:sp>
      <p:sp>
        <p:nvSpPr>
          <p:cNvPr id="3" name="Text Placeholder 2"/>
          <p:cNvSpPr/>
          <p:nvPr>
            <p:ph type="body" idx="1"/>
          </p:nvPr>
        </p:nvSpPr>
        <p:spPr>
          <a:xfrm>
            <a:off x="4716145" y="915670"/>
            <a:ext cx="4171315" cy="2926715"/>
          </a:xfrm>
        </p:spPr>
        <p:txBody>
          <a:bodyPr/>
          <a:p>
            <a:r>
              <a:rPr lang="en-US"/>
              <a:t>Used </a:t>
            </a:r>
            <a:r>
              <a:rPr lang="en-US">
                <a:hlinkClick r:id="rId1" tooltip="" action="ppaction://hlinkfile"/>
              </a:rPr>
              <a:t>trello</a:t>
            </a:r>
            <a:r>
              <a:rPr lang="en-US"/>
              <a:t> for the planning and keeping track of the project.</a:t>
            </a:r>
            <a:endParaRPr lang="en-US"/>
          </a:p>
          <a:p>
            <a:r>
              <a:rPr lang="en-US"/>
              <a:t>Logistic Regression and GMM were not implemented and put to the backlog, will be included in the future work.</a:t>
            </a:r>
            <a:endParaRPr lang="en-US"/>
          </a:p>
          <a:p>
            <a:r>
              <a:rPr lang="en-US"/>
              <a:t>Project Repository: </a:t>
            </a:r>
            <a:r>
              <a:rPr lang="en-US">
                <a:hlinkClick r:id="rId2" action="ppaction://hlinkfile"/>
              </a:rPr>
              <a:t>DPA-Project</a:t>
            </a:r>
            <a:endParaRPr lang="en-US"/>
          </a:p>
          <a:p>
            <a:endParaRPr lang="en-US"/>
          </a:p>
          <a:p>
            <a:pPr marL="114300" indent="0">
              <a:buNone/>
            </a:pPr>
            <a:r>
              <a:rPr lang="en-US"/>
              <a:t> </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Kanban-Board-Trello"/>
          <p:cNvPicPr>
            <a:picLocks noChangeAspect="1"/>
          </p:cNvPicPr>
          <p:nvPr/>
        </p:nvPicPr>
        <p:blipFill>
          <a:blip r:embed="rId3"/>
          <a:stretch>
            <a:fillRect/>
          </a:stretch>
        </p:blipFill>
        <p:spPr>
          <a:xfrm>
            <a:off x="467360" y="915670"/>
            <a:ext cx="4165600" cy="3527425"/>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95385" y="483705"/>
            <a:ext cx="7236900" cy="668100"/>
          </a:xfrm>
        </p:spPr>
        <p:txBody>
          <a:bodyPr/>
          <a:p>
            <a:r>
              <a:rPr lang="en-US"/>
              <a:t>Workflow overview</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pSp>
        <p:nvGrpSpPr>
          <p:cNvPr id="14" name="Group 13"/>
          <p:cNvGrpSpPr/>
          <p:nvPr/>
        </p:nvGrpSpPr>
        <p:grpSpPr>
          <a:xfrm>
            <a:off x="827405" y="1852930"/>
            <a:ext cx="6859905" cy="575945"/>
            <a:chOff x="1076" y="3597"/>
            <a:chExt cx="10803" cy="907"/>
          </a:xfrm>
        </p:grpSpPr>
        <p:sp>
          <p:nvSpPr>
            <p:cNvPr id="6" name="Rounded Rectangle 5"/>
            <p:cNvSpPr/>
            <p:nvPr/>
          </p:nvSpPr>
          <p:spPr>
            <a:xfrm>
              <a:off x="1076" y="3597"/>
              <a:ext cx="2298"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1076" y="3808"/>
              <a:ext cx="2405" cy="483"/>
            </a:xfrm>
            <a:prstGeom prst="rect">
              <a:avLst/>
            </a:prstGeom>
            <a:noFill/>
          </p:spPr>
          <p:txBody>
            <a:bodyPr wrap="square" rtlCol="0">
              <a:spAutoFit/>
            </a:bodyPr>
            <a:p>
              <a:r>
                <a:rPr lang="en-US"/>
                <a:t>Data Collection</a:t>
              </a:r>
              <a:endParaRPr lang="en-US"/>
            </a:p>
          </p:txBody>
        </p:sp>
        <p:sp>
          <p:nvSpPr>
            <p:cNvPr id="8" name="Rounded Rectangle 7"/>
            <p:cNvSpPr/>
            <p:nvPr/>
          </p:nvSpPr>
          <p:spPr>
            <a:xfrm>
              <a:off x="3869" y="3597"/>
              <a:ext cx="2397"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3895" y="3682"/>
              <a:ext cx="2550" cy="822"/>
            </a:xfrm>
            <a:prstGeom prst="rect">
              <a:avLst/>
            </a:prstGeom>
            <a:noFill/>
          </p:spPr>
          <p:txBody>
            <a:bodyPr wrap="square" rtlCol="0">
              <a:spAutoFit/>
            </a:bodyPr>
            <a:p>
              <a:r>
                <a:rPr lang="en-US"/>
                <a:t>Data Preparation &amp; Analysis</a:t>
              </a:r>
              <a:endParaRPr lang="en-US"/>
            </a:p>
          </p:txBody>
        </p:sp>
        <p:sp>
          <p:nvSpPr>
            <p:cNvPr id="10" name="Rounded Rectangle 9"/>
            <p:cNvSpPr/>
            <p:nvPr/>
          </p:nvSpPr>
          <p:spPr>
            <a:xfrm>
              <a:off x="6746" y="3597"/>
              <a:ext cx="2298"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860" y="3807"/>
              <a:ext cx="2405" cy="483"/>
            </a:xfrm>
            <a:prstGeom prst="rect">
              <a:avLst/>
            </a:prstGeom>
            <a:noFill/>
          </p:spPr>
          <p:txBody>
            <a:bodyPr wrap="square" rtlCol="0">
              <a:spAutoFit/>
            </a:bodyPr>
            <a:p>
              <a:r>
                <a:rPr lang="en-US"/>
                <a:t>Modelling</a:t>
              </a:r>
              <a:endParaRPr lang="en-US"/>
            </a:p>
          </p:txBody>
        </p:sp>
        <p:sp>
          <p:nvSpPr>
            <p:cNvPr id="12" name="Rounded Rectangle 11"/>
            <p:cNvSpPr/>
            <p:nvPr/>
          </p:nvSpPr>
          <p:spPr>
            <a:xfrm>
              <a:off x="9581" y="3597"/>
              <a:ext cx="2298"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9680" y="3640"/>
              <a:ext cx="2092" cy="822"/>
            </a:xfrm>
            <a:prstGeom prst="rect">
              <a:avLst/>
            </a:prstGeom>
            <a:noFill/>
          </p:spPr>
          <p:txBody>
            <a:bodyPr wrap="square" rtlCol="0">
              <a:spAutoFit/>
            </a:bodyPr>
            <a:p>
              <a:r>
                <a:rPr lang="en-US"/>
                <a:t>Results &amp; Conclusion</a:t>
              </a:r>
              <a:endParaRPr lang="en-US"/>
            </a:p>
          </p:txBody>
        </p:sp>
      </p:grpSp>
      <p:sp>
        <p:nvSpPr>
          <p:cNvPr id="16" name="Right Arrow 15"/>
          <p:cNvSpPr/>
          <p:nvPr/>
        </p:nvSpPr>
        <p:spPr>
          <a:xfrm>
            <a:off x="2286635" y="2129155"/>
            <a:ext cx="28829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ight Arrow 16"/>
          <p:cNvSpPr/>
          <p:nvPr/>
        </p:nvSpPr>
        <p:spPr>
          <a:xfrm>
            <a:off x="4139565" y="2102485"/>
            <a:ext cx="28829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ight Arrow 17"/>
          <p:cNvSpPr/>
          <p:nvPr/>
        </p:nvSpPr>
        <p:spPr>
          <a:xfrm>
            <a:off x="5913755" y="2128520"/>
            <a:ext cx="28829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9" name="Straight Connector 18"/>
          <p:cNvCxnSpPr/>
          <p:nvPr/>
        </p:nvCxnSpPr>
        <p:spPr>
          <a:xfrm>
            <a:off x="1043305" y="2428875"/>
            <a:ext cx="0" cy="1674495"/>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2843530" y="2428240"/>
            <a:ext cx="0" cy="1674495"/>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4643755" y="2428240"/>
            <a:ext cx="0" cy="1674495"/>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6804025" y="2428875"/>
            <a:ext cx="0" cy="1674495"/>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 Box 23"/>
          <p:cNvSpPr txBox="1"/>
          <p:nvPr/>
        </p:nvSpPr>
        <p:spPr>
          <a:xfrm>
            <a:off x="1115695" y="2499995"/>
            <a:ext cx="1388745" cy="922020"/>
          </a:xfrm>
          <a:prstGeom prst="rect">
            <a:avLst/>
          </a:prstGeom>
          <a:noFill/>
        </p:spPr>
        <p:txBody>
          <a:bodyPr wrap="square" rtlCol="0">
            <a:spAutoFit/>
          </a:bodyPr>
          <a:p>
            <a:pPr marL="285750" indent="-285750">
              <a:buFont typeface="Arial" panose="020B0604020202020204" pitchFamily="34" charset="0"/>
              <a:buChar char="•"/>
            </a:pPr>
            <a:r>
              <a:rPr lang="en-US" sz="1000"/>
              <a:t>Online Shopper Purchase Intenstion </a:t>
            </a:r>
            <a:br>
              <a:rPr lang="en-US" sz="1000"/>
            </a:br>
            <a:r>
              <a:rPr lang="en-US" sz="1000"/>
              <a:t>Dataset from UCI</a:t>
            </a:r>
            <a:r>
              <a:rPr lang="en-US"/>
              <a:t> </a:t>
            </a:r>
            <a:endParaRPr lang="en-US"/>
          </a:p>
        </p:txBody>
      </p:sp>
      <p:sp>
        <p:nvSpPr>
          <p:cNvPr id="25" name="Text Box 24"/>
          <p:cNvSpPr txBox="1"/>
          <p:nvPr/>
        </p:nvSpPr>
        <p:spPr>
          <a:xfrm>
            <a:off x="2915920" y="2499995"/>
            <a:ext cx="1584325" cy="1168400"/>
          </a:xfrm>
          <a:prstGeom prst="rect">
            <a:avLst/>
          </a:prstGeom>
          <a:noFill/>
        </p:spPr>
        <p:txBody>
          <a:bodyPr wrap="square" rtlCol="0">
            <a:spAutoFit/>
          </a:bodyPr>
          <a:p>
            <a:pPr marL="285750" indent="-285750">
              <a:buFont typeface="Arial" panose="020B0604020202020204" pitchFamily="34" charset="0"/>
              <a:buChar char="•"/>
            </a:pPr>
            <a:r>
              <a:rPr lang="en-US" sz="1000"/>
              <a:t>Data cleaning.</a:t>
            </a:r>
            <a:endParaRPr lang="en-US" sz="1000"/>
          </a:p>
          <a:p>
            <a:pPr marL="285750" indent="-285750">
              <a:buFont typeface="Arial" panose="020B0604020202020204" pitchFamily="34" charset="0"/>
              <a:buChar char="•"/>
            </a:pPr>
            <a:r>
              <a:rPr lang="en-US" sz="1000"/>
              <a:t>Data Balancing.</a:t>
            </a:r>
            <a:endParaRPr lang="en-US" sz="1000"/>
          </a:p>
          <a:p>
            <a:pPr marL="285750" indent="-285750">
              <a:buFont typeface="Arial" panose="020B0604020202020204" pitchFamily="34" charset="0"/>
              <a:buChar char="•"/>
            </a:pPr>
            <a:r>
              <a:rPr lang="en-US" sz="1000"/>
              <a:t>Univariate, Bivariate and Multivariate analysis.</a:t>
            </a:r>
            <a:endParaRPr lang="en-US" sz="1000"/>
          </a:p>
          <a:p>
            <a:pPr marL="285750" indent="-285750">
              <a:buFont typeface="Arial" panose="020B0604020202020204" pitchFamily="34" charset="0"/>
              <a:buChar char="•"/>
            </a:pPr>
            <a:endParaRPr lang="en-US" sz="1000"/>
          </a:p>
        </p:txBody>
      </p:sp>
      <p:sp>
        <p:nvSpPr>
          <p:cNvPr id="26" name="Text Box 25"/>
          <p:cNvSpPr txBox="1"/>
          <p:nvPr/>
        </p:nvSpPr>
        <p:spPr>
          <a:xfrm>
            <a:off x="4643755" y="2499995"/>
            <a:ext cx="2141855" cy="1938020"/>
          </a:xfrm>
          <a:prstGeom prst="rect">
            <a:avLst/>
          </a:prstGeom>
          <a:noFill/>
        </p:spPr>
        <p:txBody>
          <a:bodyPr wrap="square" rtlCol="0">
            <a:spAutoFit/>
          </a:bodyPr>
          <a:p>
            <a:pPr marL="285750" indent="-285750">
              <a:buFont typeface="Arial" panose="020B0604020202020204" pitchFamily="34" charset="0"/>
              <a:buChar char="•"/>
            </a:pPr>
            <a:r>
              <a:rPr lang="en-US" sz="1000"/>
              <a:t>Supervised Modeling</a:t>
            </a:r>
            <a:endParaRPr lang="en-US" sz="1000"/>
          </a:p>
          <a:p>
            <a:pPr marL="742950" lvl="1" indent="-285750">
              <a:buFont typeface="Arial" panose="020B0604020202020204" pitchFamily="34" charset="0"/>
              <a:buChar char="•"/>
            </a:pPr>
            <a:r>
              <a:rPr lang="en-US" sz="1000"/>
              <a:t>Naive Bayes</a:t>
            </a:r>
            <a:endParaRPr lang="en-US" sz="1000"/>
          </a:p>
          <a:p>
            <a:pPr marL="742950" lvl="1" indent="-285750">
              <a:buFont typeface="Arial" panose="020B0604020202020204" pitchFamily="34" charset="0"/>
              <a:buChar char="•"/>
            </a:pPr>
            <a:r>
              <a:rPr lang="en-US" sz="1000"/>
              <a:t>K-NN</a:t>
            </a:r>
            <a:endParaRPr lang="en-US" sz="1000"/>
          </a:p>
          <a:p>
            <a:pPr marL="742950" lvl="1" indent="-285750">
              <a:buFont typeface="Arial" panose="020B0604020202020204" pitchFamily="34" charset="0"/>
              <a:buChar char="•"/>
            </a:pPr>
            <a:r>
              <a:rPr lang="en-US" sz="1000"/>
              <a:t>Random Forest</a:t>
            </a:r>
            <a:endParaRPr lang="en-US" sz="1000"/>
          </a:p>
          <a:p>
            <a:pPr marL="742950" lvl="1" indent="-285750">
              <a:buFont typeface="Arial" panose="020B0604020202020204" pitchFamily="34" charset="0"/>
              <a:buChar char="•"/>
            </a:pPr>
            <a:r>
              <a:rPr lang="en-US" sz="1000"/>
              <a:t>SVM</a:t>
            </a:r>
            <a:endParaRPr lang="en-US" sz="1000"/>
          </a:p>
          <a:p>
            <a:pPr marL="742950" lvl="1" indent="-285750">
              <a:buFont typeface="Arial" panose="020B0604020202020204" pitchFamily="34" charset="0"/>
              <a:buChar char="•"/>
            </a:pPr>
            <a:r>
              <a:rPr lang="en-US" sz="1000"/>
              <a:t>XGBoost</a:t>
            </a:r>
            <a:endParaRPr lang="en-US" sz="1000"/>
          </a:p>
          <a:p>
            <a:pPr marL="285750" indent="-285750">
              <a:buFont typeface="Arial" panose="020B0604020202020204" pitchFamily="34" charset="0"/>
              <a:buChar char="•"/>
            </a:pPr>
            <a:r>
              <a:rPr lang="en-US" sz="1000"/>
              <a:t>Un-supervised</a:t>
            </a:r>
            <a:endParaRPr lang="en-US" sz="1000"/>
          </a:p>
          <a:p>
            <a:pPr marL="742950" lvl="1" indent="-285750">
              <a:buFont typeface="Arial" panose="020B0604020202020204" pitchFamily="34" charset="0"/>
              <a:buChar char="•"/>
            </a:pPr>
            <a:r>
              <a:rPr lang="en-US" sz="1000"/>
              <a:t>K-means Clustering</a:t>
            </a:r>
            <a:endParaRPr lang="en-US" sz="1000"/>
          </a:p>
          <a:p>
            <a:pPr marL="742950" lvl="1" indent="-285750">
              <a:buFont typeface="Arial" panose="020B0604020202020204" pitchFamily="34" charset="0"/>
              <a:buChar char="•"/>
            </a:pPr>
            <a:r>
              <a:rPr lang="en-US" sz="1000"/>
              <a:t>DBScan Clustering</a:t>
            </a:r>
            <a:endParaRPr lang="en-US" sz="1000"/>
          </a:p>
          <a:p>
            <a:pPr marL="742950" lvl="1" indent="-285750">
              <a:buFont typeface="Arial" panose="020B0604020202020204" pitchFamily="34" charset="0"/>
              <a:buChar char="•"/>
            </a:pPr>
            <a:r>
              <a:rPr lang="en-US" sz="1000"/>
              <a:t>Hierarchical clustering</a:t>
            </a:r>
            <a:endParaRPr lang="en-US" sz="1000"/>
          </a:p>
          <a:p>
            <a:pPr marL="285750" indent="-285750">
              <a:buFont typeface="Arial" panose="020B0604020202020204" pitchFamily="34" charset="0"/>
              <a:buChar char="•"/>
            </a:pPr>
            <a:endParaRPr lang="en-US" sz="1000"/>
          </a:p>
        </p:txBody>
      </p:sp>
      <p:sp>
        <p:nvSpPr>
          <p:cNvPr id="27" name="Text Box 26"/>
          <p:cNvSpPr txBox="1"/>
          <p:nvPr/>
        </p:nvSpPr>
        <p:spPr>
          <a:xfrm>
            <a:off x="6876415" y="2499995"/>
            <a:ext cx="1607185" cy="860425"/>
          </a:xfrm>
          <a:prstGeom prst="rect">
            <a:avLst/>
          </a:prstGeom>
          <a:noFill/>
        </p:spPr>
        <p:txBody>
          <a:bodyPr wrap="square" rtlCol="0">
            <a:spAutoFit/>
          </a:bodyPr>
          <a:p>
            <a:pPr marL="285750" indent="-285750">
              <a:buFont typeface="Arial" panose="020B0604020202020204" pitchFamily="34" charset="0"/>
              <a:buChar char="•"/>
            </a:pPr>
            <a:r>
              <a:rPr lang="en-US" sz="1000"/>
              <a:t>Analysed conclusion.</a:t>
            </a:r>
            <a:endParaRPr lang="en-US" sz="1000"/>
          </a:p>
          <a:p>
            <a:pPr marL="285750" indent="-285750">
              <a:buFont typeface="Arial" panose="020B0604020202020204" pitchFamily="34" charset="0"/>
              <a:buChar char="•"/>
            </a:pPr>
            <a:r>
              <a:rPr lang="en-US" sz="1000"/>
              <a:t>Model reports and evaluation.</a:t>
            </a:r>
            <a:endParaRPr lang="en-US" sz="1000"/>
          </a:p>
          <a:p>
            <a:pPr marL="285750" indent="-285750">
              <a:buFont typeface="Arial" panose="020B0604020202020204" pitchFamily="34" charset="0"/>
              <a:buChar char="•"/>
            </a:pPr>
            <a:r>
              <a:rPr lang="en-US" sz="1000"/>
              <a:t>Future work.</a:t>
            </a:r>
            <a:endParaRPr lang="en-US" sz="100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94750" y="51270"/>
            <a:ext cx="7236900" cy="668100"/>
          </a:xfrm>
        </p:spPr>
        <p:txBody>
          <a:bodyPr/>
          <a:p>
            <a:r>
              <a:rPr lang="en-US">
                <a:latin typeface="Times New Roman" panose="02020603050405020304" charset="0"/>
                <a:cs typeface="Times New Roman" panose="02020603050405020304" charset="0"/>
              </a:rPr>
              <a:t>Data Sources</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444500" y="555625"/>
            <a:ext cx="8112125" cy="4194175"/>
          </a:xfrm>
        </p:spPr>
        <p:txBody>
          <a:bodyPr/>
          <a:p>
            <a:r>
              <a:rPr lang="en-US">
                <a:latin typeface="Times New Roman" panose="02020603050405020304" charset="0"/>
                <a:cs typeface="Times New Roman" panose="02020603050405020304" charset="0"/>
              </a:rPr>
              <a:t>The data that is being used in this project was obtained from the UC Irvine Machine Learning Repository.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Data set contributers: </a:t>
            </a:r>
            <a:endParaRPr lang="en-US">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1. C. Okan Sakar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Department of Computer Engineering, Faculty of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Engineering and Natural Sciences, Bahcesehir University,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34349 Besiktas, Istanbul, Turkey </a:t>
            </a:r>
            <a:endParaRPr lang="en-US" sz="1400">
              <a:latin typeface="Times New Roman" panose="02020603050405020304" charset="0"/>
              <a:cs typeface="Times New Roman" panose="02020603050405020304" charset="0"/>
            </a:endParaRPr>
          </a:p>
          <a:p>
            <a:pPr marL="571500" lvl="1" indent="0">
              <a:buNone/>
            </a:pP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2. Yomi Kastro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Inveon Information Technologies Consultancy and Trade,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34335 Istanbul, Turke</a:t>
            </a:r>
            <a:endParaRPr lang="en-US" sz="14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theme/theme1.xml><?xml version="1.0" encoding="utf-8"?>
<a:theme xmlns:a="http://schemas.openxmlformats.org/drawingml/2006/main" name="Continuous Improvement Temp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11241</Words>
  <Application>WPS Presentation</Application>
  <PresentationFormat/>
  <Paragraphs>822</Paragraphs>
  <Slides>49</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49</vt:i4>
      </vt:variant>
    </vt:vector>
  </HeadingPairs>
  <TitlesOfParts>
    <vt:vector size="70" baseType="lpstr">
      <vt:lpstr>Arial</vt:lpstr>
      <vt:lpstr>SimSun</vt:lpstr>
      <vt:lpstr>Wingdings</vt:lpstr>
      <vt:lpstr>Arial</vt:lpstr>
      <vt:lpstr>Roboto</vt:lpstr>
      <vt:lpstr>Montserrat ExtraBold</vt:lpstr>
      <vt:lpstr>Thonburi</vt:lpstr>
      <vt:lpstr>Roboto Light</vt:lpstr>
      <vt:lpstr>Montserrat</vt:lpstr>
      <vt:lpstr>Times New Roman</vt:lpstr>
      <vt:lpstr>Times New Roman</vt:lpstr>
      <vt:lpstr>Times New Roman Regular</vt:lpstr>
      <vt:lpstr>Times New Roman Bold</vt:lpstr>
      <vt:lpstr>Calibri</vt:lpstr>
      <vt:lpstr>Lucida Sans</vt:lpstr>
      <vt:lpstr>Helvetica</vt:lpstr>
      <vt:lpstr>Microsoft YaHei</vt:lpstr>
      <vt:lpstr>汉仪旗黑</vt:lpstr>
      <vt:lpstr>宋体-简</vt:lpstr>
      <vt:lpstr>Arial Unicode MS</vt:lpstr>
      <vt:lpstr>Continuous Improvement Tempate</vt:lpstr>
      <vt:lpstr>		</vt:lpstr>
      <vt:lpstr>Outline</vt:lpstr>
      <vt:lpstr>Problem Statement</vt:lpstr>
      <vt:lpstr>Problem Statement </vt:lpstr>
      <vt:lpstr>Project Planning</vt:lpstr>
      <vt:lpstr>Team Structure</vt:lpstr>
      <vt:lpstr>Project Planing and execution</vt:lpstr>
      <vt:lpstr>Workflow overview</vt:lpstr>
      <vt:lpstr>Data Sources</vt:lpstr>
      <vt:lpstr>Data description</vt:lpstr>
      <vt:lpstr>Data Preprocessing </vt:lpstr>
      <vt:lpstr>Data processing</vt:lpstr>
      <vt:lpstr>PowerPoint 演示文稿</vt:lpstr>
      <vt:lpstr>Data Analysis</vt:lpstr>
      <vt:lpstr>Data Analysis</vt:lpstr>
      <vt:lpstr>PowerPoint 演示文稿</vt:lpstr>
      <vt:lpstr>PowerPoint 演示文稿</vt:lpstr>
      <vt:lpstr>PowerPoint 演示文稿</vt:lpstr>
      <vt:lpstr>2)Exploring the data distribution of different page categories versus the target variable Revenue, as well as the time spent on each page category versus the target variable Revenue.</vt:lpstr>
      <vt:lpstr>PowerPoint 演示文稿</vt:lpstr>
      <vt:lpstr>PowerPoint 演示文稿</vt:lpstr>
      <vt:lpstr>Summary</vt:lpstr>
      <vt:lpstr>3) “Bounce Rates”, “Exit Rates” and “Page Values” features versus the target variable Revenue respectively.</vt:lpstr>
      <vt:lpstr>PowerPoint 演示文稿</vt:lpstr>
      <vt:lpstr>4) “Special Day” features versus the target variable Revenue</vt:lpstr>
      <vt:lpstr>6) “Operating Systems” features versus the target variable Revenue.</vt:lpstr>
      <vt:lpstr>8)“Region” features versus the  target variable Revenue.</vt:lpstr>
      <vt:lpstr>10)“Weekend” features versus the  target variable Revenue. </vt:lpstr>
      <vt:lpstr>12) Data distribution of “Revenue” feature</vt:lpstr>
      <vt:lpstr>Supervised</vt:lpstr>
      <vt:lpstr>Model Training and Results </vt:lpstr>
      <vt:lpstr>PowerPoint 演示文稿</vt:lpstr>
      <vt:lpstr>PowerPoint 演示文稿</vt:lpstr>
      <vt:lpstr>PowerPoint 演示文稿</vt:lpstr>
      <vt:lpstr>Feature variable importance table</vt:lpstr>
      <vt:lpstr>PowerPoint 演示文稿</vt:lpstr>
      <vt:lpstr>Random forest trained on top 10 features</vt:lpstr>
      <vt:lpstr>4) Support Vector Machine </vt:lpstr>
      <vt:lpstr>5) XG Boost </vt:lpstr>
      <vt:lpstr>Un-supervised Learning </vt:lpstr>
      <vt:lpstr>K-Means Clustering </vt:lpstr>
      <vt:lpstr>DBScan Clustering</vt:lpstr>
      <vt:lpstr>Hierarchical clustering:</vt:lpstr>
      <vt:lpstr>Future Work</vt:lpstr>
      <vt:lpstr>Future Work</vt:lpstr>
      <vt:lpstr>Conculsion</vt:lpstr>
      <vt:lpstr>Conclusion </vt:lpstr>
      <vt:lpstr>Bibliography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Unpaired Image-to-Image Translation using Cycle-   	Consistent Adversarial Networks									</dc:title>
  <dc:creator/>
  <cp:lastModifiedBy>apple</cp:lastModifiedBy>
  <cp:revision>219</cp:revision>
  <dcterms:created xsi:type="dcterms:W3CDTF">2023-04-28T21:06:56Z</dcterms:created>
  <dcterms:modified xsi:type="dcterms:W3CDTF">2023-04-28T21:06:56Z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4F3766EA148E4FA384767780396163BF</vt:lpwstr>
  </property>
  <property fmtid="{D5CDD505-2E9C-101B-9397-08002B2CF9AE}" pid="3" name="KSOProductBuildVer">
    <vt:lpwstr>1033-4.9.0.7859</vt:lpwstr>
  </property>
</Properties>
</file>