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91" r:id="rId7"/>
    <p:sldId id="292" r:id="rId8"/>
    <p:sldId id="293" r:id="rId9"/>
    <p:sldId id="295" r:id="rId10"/>
    <p:sldId id="294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6" r:id="rId30"/>
    <p:sldId id="314" r:id="rId31"/>
    <p:sldId id="315" r:id="rId32"/>
    <p:sldId id="317" r:id="rId33"/>
    <p:sldId id="318" r:id="rId34"/>
    <p:sldId id="319" r:id="rId35"/>
    <p:sldId id="320" r:id="rId36"/>
    <p:sldId id="277" r:id="rId37"/>
  </p:sldIdLst>
  <p:sldSz cx="9144000" cy="5143500"/>
  <p:notesSz cx="6858000" cy="9144000"/>
  <p:embeddedFontLst>
    <p:embeddedFont>
      <p:font typeface="Roboto" panose="02000000000000000000"/>
      <p:regular r:id="rId42"/>
    </p:embeddedFont>
    <p:embeddedFont>
      <p:font typeface="Roboto Light" panose="02000000000000000000"/>
      <p:regular r:id="rId43"/>
    </p:embeddedFont>
    <p:embeddedFont>
      <p:font typeface="Montserrat"/>
      <p:regular r:id="rId44"/>
      <p:bold r:id="rId45"/>
      <p:boldItalic r:id="rId46"/>
    </p:embeddedFont>
    <p:embeddedFont>
      <p:font typeface="Calibri" panose="020F0502020204030204" charset="0"/>
      <p:regular r:id="rId47"/>
      <p:bold r:id="rId48"/>
      <p:italic r:id="rId49"/>
      <p:boldItalic r:id="rId50"/>
    </p:embeddedFont>
    <p:embeddedFont>
      <p:font typeface="Lucida Sans" panose="020B0602030504020204" charset="0"/>
      <p:regular r:id="rId51"/>
      <p:bold r:id="rId52"/>
      <p: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" initials="n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font" Target="fonts/font12.fntdata"/><Relationship Id="rId52" Type="http://schemas.openxmlformats.org/officeDocument/2006/relationships/font" Target="fonts/font11.fntdata"/><Relationship Id="rId51" Type="http://schemas.openxmlformats.org/officeDocument/2006/relationships/font" Target="fonts/font10.fntdata"/><Relationship Id="rId50" Type="http://schemas.openxmlformats.org/officeDocument/2006/relationships/font" Target="fonts/font9.fntdata"/><Relationship Id="rId5" Type="http://schemas.openxmlformats.org/officeDocument/2006/relationships/slide" Target="slides/slide2.xml"/><Relationship Id="rId49" Type="http://schemas.openxmlformats.org/officeDocument/2006/relationships/font" Target="fonts/font8.fntdata"/><Relationship Id="rId48" Type="http://schemas.openxmlformats.org/officeDocument/2006/relationships/font" Target="fonts/font7.fntdata"/><Relationship Id="rId47" Type="http://schemas.openxmlformats.org/officeDocument/2006/relationships/font" Target="fonts/font6.fntdata"/><Relationship Id="rId46" Type="http://schemas.openxmlformats.org/officeDocument/2006/relationships/font" Target="fonts/font5.fntdata"/><Relationship Id="rId45" Type="http://schemas.openxmlformats.org/officeDocument/2006/relationships/font" Target="fonts/font4.fntdata"/><Relationship Id="rId44" Type="http://schemas.openxmlformats.org/officeDocument/2006/relationships/font" Target="fonts/font3.fntdata"/><Relationship Id="rId43" Type="http://schemas.openxmlformats.org/officeDocument/2006/relationships/font" Target="fonts/font2.fntdata"/><Relationship Id="rId42" Type="http://schemas.openxmlformats.org/officeDocument/2006/relationships/font" Target="fonts/font1.fntdata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4" name="Google Shape;564;p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0" name="Google Shape;570;p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3" name="Google Shape;693;p2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rgbClr val="F3F3F3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114145" y="-11"/>
            <a:ext cx="3038436" cy="5146815"/>
            <a:chOff x="4894945" y="-11"/>
            <a:chExt cx="3038436" cy="5146815"/>
          </a:xfrm>
        </p:grpSpPr>
        <p:sp>
          <p:nvSpPr>
            <p:cNvPr id="11" name="Google Shape;11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C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685800" y="1991825"/>
            <a:ext cx="570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062F"/>
              </a:buClr>
              <a:buSzPts val="4000"/>
              <a:buNone/>
              <a:defRPr sz="4000">
                <a:solidFill>
                  <a:srgbClr val="E8062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49" name="Google Shape;49;p2"/>
          <p:cNvGrpSpPr/>
          <p:nvPr/>
        </p:nvGrpSpPr>
        <p:grpSpPr>
          <a:xfrm flipH="1">
            <a:off x="-7" y="3856793"/>
            <a:ext cx="2429755" cy="1286711"/>
            <a:chOff x="6714243" y="3860093"/>
            <a:chExt cx="2429755" cy="1286711"/>
          </a:xfrm>
        </p:grpSpPr>
        <p:sp>
          <p:nvSpPr>
            <p:cNvPr id="50" name="Google Shape;5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-6" y="-11"/>
            <a:ext cx="1821903" cy="1609289"/>
            <a:chOff x="608719" y="-11"/>
            <a:chExt cx="1821903" cy="1609289"/>
          </a:xfrm>
        </p:grpSpPr>
        <p:sp>
          <p:nvSpPr>
            <p:cNvPr id="63" name="Google Shape;63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71" name="Google Shape;7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94900" y="73400"/>
            <a:ext cx="4354200" cy="3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TITLE_ONLY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1"/>
          <p:cNvGrpSpPr/>
          <p:nvPr/>
        </p:nvGrpSpPr>
        <p:grpSpPr>
          <a:xfrm>
            <a:off x="0" y="4191440"/>
            <a:ext cx="9143992" cy="965968"/>
            <a:chOff x="0" y="4191440"/>
            <a:chExt cx="9143992" cy="965968"/>
          </a:xfrm>
        </p:grpSpPr>
        <p:sp>
          <p:nvSpPr>
            <p:cNvPr id="353" name="Google Shape;353;p11"/>
            <p:cNvSpPr/>
            <p:nvPr/>
          </p:nvSpPr>
          <p:spPr>
            <a:xfrm rot="10800000" flipH="1">
              <a:off x="6708419" y="419144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354" name="Google Shape;354;p11"/>
            <p:cNvGrpSpPr/>
            <p:nvPr/>
          </p:nvGrpSpPr>
          <p:grpSpPr>
            <a:xfrm rot="10800000" flipH="1">
              <a:off x="0" y="4191452"/>
              <a:ext cx="9143992" cy="965956"/>
              <a:chOff x="900" y="-12"/>
              <a:chExt cx="9143992" cy="965956"/>
            </a:xfrm>
          </p:grpSpPr>
          <p:sp>
            <p:nvSpPr>
              <p:cNvPr id="355" name="Google Shape;355;p11"/>
              <p:cNvSpPr/>
              <p:nvPr/>
            </p:nvSpPr>
            <p:spPr>
              <a:xfrm>
                <a:off x="5488830" y="32254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8536629" y="86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4878953" y="0"/>
                <a:ext cx="60989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6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5488830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1" y="0"/>
                    </a:moveTo>
                    <a:lnTo>
                      <a:pt x="1" y="1004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6097065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670697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7316850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4878953" y="32254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7926751" y="86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8536629" y="321640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20372" y="1"/>
                    </a:moveTo>
                    <a:lnTo>
                      <a:pt x="1" y="10047"/>
                    </a:lnTo>
                    <a:lnTo>
                      <a:pt x="20372" y="20037"/>
                    </a:lnTo>
                    <a:lnTo>
                      <a:pt x="20372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1219440" y="322556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7316037" y="321641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487895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5488830" y="0"/>
                <a:ext cx="608257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6" extrusionOk="0">
                    <a:moveTo>
                      <a:pt x="20372" y="0"/>
                    </a:moveTo>
                    <a:lnTo>
                      <a:pt x="1" y="10046"/>
                    </a:lnTo>
                    <a:lnTo>
                      <a:pt x="20372" y="2003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6097065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853499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7926757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371" y="0"/>
                    </a:lnTo>
                    <a:close/>
                  </a:path>
                </a:pathLst>
              </a:custGeom>
              <a:solidFill>
                <a:srgbClr val="FFA400">
                  <a:alpha val="2509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7925909" y="32164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99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3658671" y="86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4266922" y="321642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100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900" y="0"/>
                <a:ext cx="60989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6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610793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1" y="0"/>
                    </a:moveTo>
                    <a:lnTo>
                      <a:pt x="1" y="1004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1219044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1828968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2438036" y="-12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900" y="322545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3048778" y="86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4266922" y="863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A400">
                  <a:alpha val="2509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900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>
                  <a:alpha val="2509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610793" y="0"/>
                <a:ext cx="608257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6" extrusionOk="0">
                    <a:moveTo>
                      <a:pt x="20372" y="0"/>
                    </a:moveTo>
                    <a:lnTo>
                      <a:pt x="1" y="10046"/>
                    </a:lnTo>
                    <a:lnTo>
                      <a:pt x="20372" y="2003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1219044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4266958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3657035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3048784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37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2438036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3047936" y="321645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99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400">
                  <a:alpha val="2509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 flipH="1">
                <a:off x="1828524" y="308629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392" name="Google Shape;392;p11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2"/>
          <p:cNvGrpSpPr/>
          <p:nvPr/>
        </p:nvGrpSpPr>
        <p:grpSpPr>
          <a:xfrm>
            <a:off x="4283712" y="3856709"/>
            <a:ext cx="4860277" cy="1286730"/>
            <a:chOff x="4283712" y="3856784"/>
            <a:chExt cx="4860277" cy="1286730"/>
          </a:xfrm>
        </p:grpSpPr>
        <p:sp>
          <p:nvSpPr>
            <p:cNvPr id="395" name="Google Shape;395;p12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7" name="Google Shape;397;p12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8" name="Google Shape;398;p12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9" name="Google Shape;399;p12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0" name="Google Shape;400;p12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1" name="Google Shape;401;p12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2" name="Google Shape;402;p12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3" name="Google Shape;403;p12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4" name="Google Shape;404;p12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5" name="Google Shape;405;p12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7" name="Google Shape;407;p12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8" name="Google Shape;408;p12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0" name="Google Shape;410;p12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1" name="Google Shape;411;p12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FEFE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16" name="Google Shape;416;p12"/>
          <p:cNvSpPr txBox="1"/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417" name="Google Shape;417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418" name="Google Shape;418;p12"/>
          <p:cNvGrpSpPr/>
          <p:nvPr/>
        </p:nvGrpSpPr>
        <p:grpSpPr>
          <a:xfrm>
            <a:off x="892" y="-11"/>
            <a:ext cx="5467280" cy="1286712"/>
            <a:chOff x="892" y="-11"/>
            <a:chExt cx="5467280" cy="1286712"/>
          </a:xfrm>
        </p:grpSpPr>
        <p:sp>
          <p:nvSpPr>
            <p:cNvPr id="419" name="Google Shape;419;p1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42" name="Google Shape;442;p12"/>
          <p:cNvSpPr/>
          <p:nvPr/>
        </p:nvSpPr>
        <p:spPr>
          <a:xfrm>
            <a:off x="620217" y="961088"/>
            <a:ext cx="607856" cy="643388"/>
          </a:xfrm>
          <a:custGeom>
            <a:avLst/>
            <a:gdLst/>
            <a:ahLst/>
            <a:cxnLst/>
            <a:rect l="l" t="t" r="r" b="b"/>
            <a:pathLst>
              <a:path w="20427" h="20037" extrusionOk="0">
                <a:moveTo>
                  <a:pt x="0" y="1"/>
                </a:moveTo>
                <a:lnTo>
                  <a:pt x="0" y="20037"/>
                </a:lnTo>
                <a:lnTo>
                  <a:pt x="20427" y="10047"/>
                </a:lnTo>
                <a:lnTo>
                  <a:pt x="0" y="1"/>
                </a:lnTo>
                <a:close/>
              </a:path>
            </a:pathLst>
          </a:custGeom>
          <a:solidFill>
            <a:srgbClr val="FFA400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3" name="Google Shape;443;p12"/>
          <p:cNvSpPr/>
          <p:nvPr/>
        </p:nvSpPr>
        <p:spPr>
          <a:xfrm>
            <a:off x="620228" y="961096"/>
            <a:ext cx="607856" cy="643388"/>
          </a:xfrm>
          <a:custGeom>
            <a:avLst/>
            <a:gdLst/>
            <a:ahLst/>
            <a:cxnLst/>
            <a:rect l="l" t="t" r="r" b="b"/>
            <a:pathLst>
              <a:path w="20427" h="20037" extrusionOk="0">
                <a:moveTo>
                  <a:pt x="0" y="1"/>
                </a:moveTo>
                <a:lnTo>
                  <a:pt x="0" y="20037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44" name="Google Shape;44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pattern">
  <p:cSld name="BLANK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13"/>
          <p:cNvGrpSpPr/>
          <p:nvPr/>
        </p:nvGrpSpPr>
        <p:grpSpPr>
          <a:xfrm>
            <a:off x="6714243" y="4182670"/>
            <a:ext cx="2429755" cy="964134"/>
            <a:chOff x="6714243" y="4182670"/>
            <a:chExt cx="2429755" cy="964134"/>
          </a:xfrm>
        </p:grpSpPr>
        <p:sp>
          <p:nvSpPr>
            <p:cNvPr id="447" name="Google Shape;447;p13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55" name="Google Shape;455;p13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456" name="Google Shape;456;p13"/>
          <p:cNvGrpSpPr/>
          <p:nvPr/>
        </p:nvGrpSpPr>
        <p:grpSpPr>
          <a:xfrm>
            <a:off x="-6" y="-11"/>
            <a:ext cx="1823599" cy="1286764"/>
            <a:chOff x="-6" y="-11"/>
            <a:chExt cx="1823599" cy="1286764"/>
          </a:xfrm>
        </p:grpSpPr>
        <p:grpSp>
          <p:nvGrpSpPr>
            <p:cNvPr id="457" name="Google Shape;457;p13"/>
            <p:cNvGrpSpPr/>
            <p:nvPr/>
          </p:nvGrpSpPr>
          <p:grpSpPr>
            <a:xfrm>
              <a:off x="-6" y="-11"/>
              <a:ext cx="1215728" cy="1286764"/>
              <a:chOff x="608719" y="322514"/>
              <a:chExt cx="1215728" cy="1286764"/>
            </a:xfrm>
          </p:grpSpPr>
          <p:sp>
            <p:nvSpPr>
              <p:cNvPr id="458" name="Google Shape;458;p13"/>
              <p:cNvSpPr/>
              <p:nvPr/>
            </p:nvSpPr>
            <p:spPr>
              <a:xfrm>
                <a:off x="608719" y="322534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608719" y="965890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>
                <a:off x="1216591" y="322514"/>
                <a:ext cx="60785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>
                  <a:alpha val="2509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608719" y="643313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20372" y="1"/>
                    </a:moveTo>
                    <a:lnTo>
                      <a:pt x="1" y="10047"/>
                    </a:lnTo>
                    <a:lnTo>
                      <a:pt x="20372" y="20037"/>
                    </a:lnTo>
                    <a:lnTo>
                      <a:pt x="20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214909" y="32253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608734" y="322514"/>
                <a:ext cx="60788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464" name="Google Shape;464;p13"/>
            <p:cNvSpPr/>
            <p:nvPr/>
          </p:nvSpPr>
          <p:spPr>
            <a:xfrm flipH="1">
              <a:off x="1215737" y="0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465" name="Google Shape;465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lateral pattern">
  <p:cSld name="BLANK_2">
    <p:bg>
      <p:bgPr>
        <a:solidFill>
          <a:srgbClr val="FFFFFF"/>
        </a:solidFill>
        <a:effectLst/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4"/>
          <p:cNvGrpSpPr/>
          <p:nvPr/>
        </p:nvGrpSpPr>
        <p:grpSpPr>
          <a:xfrm>
            <a:off x="7323062" y="-2486"/>
            <a:ext cx="1825864" cy="5149222"/>
            <a:chOff x="6713462" y="-2486"/>
            <a:chExt cx="1825864" cy="5149222"/>
          </a:xfrm>
        </p:grpSpPr>
        <p:sp>
          <p:nvSpPr>
            <p:cNvPr id="468" name="Google Shape;468;p14"/>
            <p:cNvSpPr/>
            <p:nvPr/>
          </p:nvSpPr>
          <p:spPr>
            <a:xfrm flipH="1">
              <a:off x="7931418" y="4825925"/>
              <a:ext cx="607908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C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469" name="Google Shape;469;p14"/>
            <p:cNvGrpSpPr/>
            <p:nvPr/>
          </p:nvGrpSpPr>
          <p:grpSpPr>
            <a:xfrm>
              <a:off x="6713462" y="-2486"/>
              <a:ext cx="1823569" cy="5146815"/>
              <a:chOff x="6109812" y="-11"/>
              <a:chExt cx="1823569" cy="5146815"/>
            </a:xfrm>
          </p:grpSpPr>
          <p:sp>
            <p:nvSpPr>
              <p:cNvPr id="470" name="Google Shape;470;p14"/>
              <p:cNvSpPr/>
              <p:nvPr/>
            </p:nvSpPr>
            <p:spPr>
              <a:xfrm>
                <a:off x="7324645" y="353931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7324645" y="4182670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7324645" y="3216737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6716818" y="3539314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0"/>
                    </a:moveTo>
                    <a:lnTo>
                      <a:pt x="0" y="9990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>
                  <a:alpha val="2509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6716818" y="-11"/>
                <a:ext cx="60785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6716818" y="4825993"/>
                <a:ext cx="607856" cy="320811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9991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9991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7324645" y="4503448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7324658" y="32253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A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7324658" y="965890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6716831" y="965890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7324658" y="1286669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10047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7324658" y="-11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6717668" y="1930025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100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7325495" y="2252602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400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6717668" y="3216737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6109812" y="3216737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>
                  <a:alpha val="2509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6717668" y="1609246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6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7325495" y="1930025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10046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8" name="Google Shape;488;p14"/>
          <p:cNvSpPr txBox="1"/>
          <p:nvPr>
            <p:ph type="sldNum" idx="12"/>
          </p:nvPr>
        </p:nvSpPr>
        <p:spPr>
          <a:xfrm>
            <a:off x="8575434" y="4753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89" name="Google Shape;489;p14"/>
          <p:cNvSpPr txBox="1"/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0" name="Google Shape;490;p14"/>
          <p:cNvSpPr txBox="1"/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491" name="Google Shape;491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_3">
    <p:bg>
      <p:bgPr>
        <a:solidFill>
          <a:srgbClr val="FFFFFF"/>
        </a:solidFill>
        <a:effectLst/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5"/>
          <p:cNvGrpSpPr/>
          <p:nvPr/>
        </p:nvGrpSpPr>
        <p:grpSpPr>
          <a:xfrm>
            <a:off x="7323062" y="-2486"/>
            <a:ext cx="1825864" cy="5149222"/>
            <a:chOff x="6713462" y="-2486"/>
            <a:chExt cx="1825864" cy="5149222"/>
          </a:xfrm>
        </p:grpSpPr>
        <p:sp>
          <p:nvSpPr>
            <p:cNvPr id="494" name="Google Shape;494;p15"/>
            <p:cNvSpPr/>
            <p:nvPr/>
          </p:nvSpPr>
          <p:spPr>
            <a:xfrm flipH="1">
              <a:off x="7931418" y="4825925"/>
              <a:ext cx="607908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C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495" name="Google Shape;495;p15"/>
            <p:cNvGrpSpPr/>
            <p:nvPr/>
          </p:nvGrpSpPr>
          <p:grpSpPr>
            <a:xfrm>
              <a:off x="6713462" y="-2486"/>
              <a:ext cx="1823569" cy="5146815"/>
              <a:chOff x="6109812" y="-11"/>
              <a:chExt cx="1823569" cy="5146815"/>
            </a:xfrm>
          </p:grpSpPr>
          <p:sp>
            <p:nvSpPr>
              <p:cNvPr id="496" name="Google Shape;496;p15"/>
              <p:cNvSpPr/>
              <p:nvPr/>
            </p:nvSpPr>
            <p:spPr>
              <a:xfrm>
                <a:off x="7324645" y="353931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7324645" y="4182670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7324645" y="3216737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6716818" y="3539314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0"/>
                    </a:moveTo>
                    <a:lnTo>
                      <a:pt x="0" y="9990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>
                  <a:alpha val="2509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6716818" y="-11"/>
                <a:ext cx="60785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6716818" y="4825993"/>
                <a:ext cx="607856" cy="320811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9991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9991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7324645" y="4503448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7324658" y="32253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A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7324658" y="965890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6716831" y="965890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7324658" y="1286669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10047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7324658" y="-11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6717668" y="1930025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100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7325495" y="2252602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400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6717668" y="3216737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6109812" y="3216737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>
                  <a:alpha val="2509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6717668" y="1609246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6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7325495" y="1930025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10046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14" name="Google Shape;514;p15"/>
          <p:cNvSpPr txBox="1"/>
          <p:nvPr>
            <p:ph type="sldNum" idx="12"/>
          </p:nvPr>
        </p:nvSpPr>
        <p:spPr>
          <a:xfrm>
            <a:off x="8575434" y="4753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15" name="Google Shape;515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_3_1">
    <p:bg>
      <p:bgPr>
        <a:solidFill>
          <a:srgbClr val="FFFFFF"/>
        </a:solidFill>
        <a:effectLst/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/>
          <p:nvPr>
            <p:ph type="sldNum" idx="12"/>
          </p:nvPr>
        </p:nvSpPr>
        <p:spPr>
          <a:xfrm>
            <a:off x="8575434" y="4753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BLANK_2_2">
    <p:bg>
      <p:bgPr>
        <a:solidFill>
          <a:srgbClr val="FFA400">
            <a:alpha val="25098"/>
          </a:srgbClr>
        </a:solidFill>
        <a:effectLst/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17"/>
          <p:cNvGrpSpPr/>
          <p:nvPr/>
        </p:nvGrpSpPr>
        <p:grpSpPr>
          <a:xfrm>
            <a:off x="6713462" y="-2486"/>
            <a:ext cx="2430536" cy="5146815"/>
            <a:chOff x="6109812" y="-11"/>
            <a:chExt cx="2430536" cy="5146815"/>
          </a:xfrm>
        </p:grpSpPr>
        <p:sp>
          <p:nvSpPr>
            <p:cNvPr id="520" name="Google Shape;520;p1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48" name="Google Shape;548;p17"/>
          <p:cNvSpPr/>
          <p:nvPr/>
        </p:nvSpPr>
        <p:spPr>
          <a:xfrm>
            <a:off x="8537777" y="4502581"/>
            <a:ext cx="606220" cy="643388"/>
          </a:xfrm>
          <a:custGeom>
            <a:avLst/>
            <a:gdLst/>
            <a:ahLst/>
            <a:cxnLst/>
            <a:rect l="l" t="t" r="r" b="b"/>
            <a:pathLst>
              <a:path w="20372" h="20037" extrusionOk="0">
                <a:moveTo>
                  <a:pt x="0" y="1"/>
                </a:moveTo>
                <a:lnTo>
                  <a:pt x="0" y="20036"/>
                </a:lnTo>
                <a:lnTo>
                  <a:pt x="20371" y="10046"/>
                </a:lnTo>
                <a:lnTo>
                  <a:pt x="0" y="1"/>
                </a:lnTo>
                <a:close/>
              </a:path>
            </a:pathLst>
          </a:custGeom>
          <a:solidFill>
            <a:srgbClr val="F646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9" name="Google Shape;549;p17"/>
          <p:cNvSpPr/>
          <p:nvPr/>
        </p:nvSpPr>
        <p:spPr>
          <a:xfrm>
            <a:off x="8536956" y="4825918"/>
            <a:ext cx="607856" cy="320811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20427" y="1"/>
                </a:moveTo>
                <a:lnTo>
                  <a:pt x="0" y="9991"/>
                </a:lnTo>
                <a:lnTo>
                  <a:pt x="20427" y="9991"/>
                </a:lnTo>
                <a:lnTo>
                  <a:pt x="2042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0" name="Google Shape;550;p17"/>
          <p:cNvSpPr txBox="1"/>
          <p:nvPr>
            <p:ph type="sldNum" idx="12"/>
          </p:nvPr>
        </p:nvSpPr>
        <p:spPr>
          <a:xfrm>
            <a:off x="8575434" y="4753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51" name="Google Shape;551;p17"/>
          <p:cNvSpPr txBox="1"/>
          <p:nvPr>
            <p:ph type="title"/>
          </p:nvPr>
        </p:nvSpPr>
        <p:spPr>
          <a:xfrm>
            <a:off x="685350" y="2084475"/>
            <a:ext cx="61305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2" name="Google Shape;552;p17"/>
          <p:cNvSpPr txBox="1"/>
          <p:nvPr>
            <p:ph type="body" idx="1"/>
          </p:nvPr>
        </p:nvSpPr>
        <p:spPr>
          <a:xfrm>
            <a:off x="685350" y="2829500"/>
            <a:ext cx="72369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553" name="Google Shape;55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23390" y="173975"/>
            <a:ext cx="4097220" cy="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simple">
  <p:cSld name="TITLE_AND_BODY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"/>
          <p:cNvGrpSpPr/>
          <p:nvPr/>
        </p:nvGrpSpPr>
        <p:grpSpPr>
          <a:xfrm>
            <a:off x="6714243" y="4182670"/>
            <a:ext cx="2429755" cy="964134"/>
            <a:chOff x="6714243" y="4182670"/>
            <a:chExt cx="2429755" cy="964134"/>
          </a:xfrm>
        </p:grpSpPr>
        <p:sp>
          <p:nvSpPr>
            <p:cNvPr id="74" name="Google Shape;74;p3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3" name="Google Shape;83;p3"/>
          <p:cNvSpPr txBox="1"/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3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4"/>
          <p:cNvGrpSpPr/>
          <p:nvPr/>
        </p:nvGrpSpPr>
        <p:grpSpPr>
          <a:xfrm>
            <a:off x="6714243" y="4182670"/>
            <a:ext cx="2429755" cy="964134"/>
            <a:chOff x="6714243" y="4182670"/>
            <a:chExt cx="2429755" cy="964134"/>
          </a:xfrm>
        </p:grpSpPr>
        <p:sp>
          <p:nvSpPr>
            <p:cNvPr id="88" name="Google Shape;88;p4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-6" y="-11"/>
            <a:ext cx="1823599" cy="1286764"/>
            <a:chOff x="-6" y="-11"/>
            <a:chExt cx="1823599" cy="1286764"/>
          </a:xfrm>
        </p:grpSpPr>
        <p:grpSp>
          <p:nvGrpSpPr>
            <p:cNvPr id="97" name="Google Shape;97;p4"/>
            <p:cNvGrpSpPr/>
            <p:nvPr/>
          </p:nvGrpSpPr>
          <p:grpSpPr>
            <a:xfrm>
              <a:off x="-6" y="-11"/>
              <a:ext cx="1215728" cy="1286764"/>
              <a:chOff x="608719" y="322514"/>
              <a:chExt cx="1215728" cy="1286764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608719" y="322534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608719" y="965890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1216591" y="322514"/>
                <a:ext cx="60785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>
                  <a:alpha val="2509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608719" y="643313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20372" y="1"/>
                    </a:moveTo>
                    <a:lnTo>
                      <a:pt x="1" y="10047"/>
                    </a:lnTo>
                    <a:lnTo>
                      <a:pt x="20372" y="20037"/>
                    </a:lnTo>
                    <a:lnTo>
                      <a:pt x="20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1214909" y="32253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608734" y="322514"/>
                <a:ext cx="60788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04" name="Google Shape;104;p4"/>
            <p:cNvSpPr/>
            <p:nvPr/>
          </p:nvSpPr>
          <p:spPr>
            <a:xfrm flipH="1">
              <a:off x="1215737" y="0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5" name="Google Shape;105;p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C5959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1" name="Google Shape;111;p5"/>
          <p:cNvSpPr txBox="1"/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12" name="Google Shape;112;p5"/>
          <p:cNvGrpSpPr/>
          <p:nvPr/>
        </p:nvGrpSpPr>
        <p:grpSpPr>
          <a:xfrm>
            <a:off x="4894945" y="-11"/>
            <a:ext cx="4252453" cy="5146815"/>
            <a:chOff x="4894945" y="-11"/>
            <a:chExt cx="4252453" cy="5146815"/>
          </a:xfrm>
        </p:grpSpPr>
        <p:sp>
          <p:nvSpPr>
            <p:cNvPr id="113" name="Google Shape;113;p5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6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69" name="Google Shape;169;p6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17" name="Google Shape;217;p6"/>
          <p:cNvSpPr txBox="1"/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/>
        </p:txBody>
      </p:sp>
      <p:sp>
        <p:nvSpPr>
          <p:cNvPr id="218" name="Google Shape;218;p6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 panose="020B0604020202020204"/>
              <a:buNone/>
            </a:pPr>
            <a:r>
              <a:rPr lang="en-US" sz="6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6"/>
          <p:cNvSpPr txBox="1"/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20" name="Google Shape;220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simple">
  <p:cSld name="TITLE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7"/>
          <p:cNvGrpSpPr/>
          <p:nvPr/>
        </p:nvGrpSpPr>
        <p:grpSpPr>
          <a:xfrm flipH="1">
            <a:off x="7912256" y="25"/>
            <a:ext cx="1231611" cy="1654639"/>
            <a:chOff x="-4" y="44345"/>
            <a:chExt cx="1224752" cy="1599767"/>
          </a:xfrm>
        </p:grpSpPr>
        <p:sp>
          <p:nvSpPr>
            <p:cNvPr id="223" name="Google Shape;223;p7"/>
            <p:cNvSpPr/>
            <p:nvPr/>
          </p:nvSpPr>
          <p:spPr>
            <a:xfrm flipH="1">
              <a:off x="-4" y="357400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180" y="443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614819" y="1000707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6" name="Google Shape;226;p7"/>
          <p:cNvSpPr txBox="1"/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7" name="Google Shape;227;p7"/>
          <p:cNvSpPr txBox="1"/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8" name="Google Shape;228;p7"/>
          <p:cNvSpPr txBox="1"/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229" name="Google Shape;229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8"/>
          <p:cNvGrpSpPr/>
          <p:nvPr/>
        </p:nvGrpSpPr>
        <p:grpSpPr>
          <a:xfrm>
            <a:off x="4894945" y="-11"/>
            <a:ext cx="4251603" cy="5146815"/>
            <a:chOff x="4894945" y="-11"/>
            <a:chExt cx="4251603" cy="5146815"/>
          </a:xfrm>
        </p:grpSpPr>
        <p:sp>
          <p:nvSpPr>
            <p:cNvPr id="232" name="Google Shape;232;p8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69" name="Google Shape;269;p8"/>
          <p:cNvGrpSpPr/>
          <p:nvPr/>
        </p:nvGrpSpPr>
        <p:grpSpPr>
          <a:xfrm>
            <a:off x="-6" y="-11"/>
            <a:ext cx="1821903" cy="1609289"/>
            <a:chOff x="608719" y="-11"/>
            <a:chExt cx="1821903" cy="1609289"/>
          </a:xfrm>
        </p:grpSpPr>
        <p:sp>
          <p:nvSpPr>
            <p:cNvPr id="270" name="Google Shape;270;p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79" name="Google Shape;279;p8"/>
          <p:cNvSpPr txBox="1"/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0" name="Google Shape;280;p8"/>
          <p:cNvSpPr txBox="1"/>
          <p:nvPr>
            <p:ph type="body" idx="1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81" name="Google Shape;281;p8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82" name="Google Shape;282;p8"/>
          <p:cNvSpPr/>
          <p:nvPr/>
        </p:nvSpPr>
        <p:spPr>
          <a:xfrm>
            <a:off x="8538692" y="4825993"/>
            <a:ext cx="607856" cy="320811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83" name="Google Shape;283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9"/>
          <p:cNvGrpSpPr/>
          <p:nvPr/>
        </p:nvGrpSpPr>
        <p:grpSpPr>
          <a:xfrm>
            <a:off x="6714243" y="4182670"/>
            <a:ext cx="2429755" cy="964134"/>
            <a:chOff x="6714243" y="4182670"/>
            <a:chExt cx="2429755" cy="964134"/>
          </a:xfrm>
        </p:grpSpPr>
        <p:sp>
          <p:nvSpPr>
            <p:cNvPr id="286" name="Google Shape;286;p9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4" name="Google Shape;294;p9"/>
          <p:cNvSpPr txBox="1"/>
          <p:nvPr>
            <p:ph type="title"/>
          </p:nvPr>
        </p:nvSpPr>
        <p:spPr>
          <a:xfrm>
            <a:off x="1320025" y="847350"/>
            <a:ext cx="645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5" name="Google Shape;295;p9"/>
          <p:cNvSpPr txBox="1"/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96" name="Google Shape;296;p9"/>
          <p:cNvSpPr txBox="1"/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97" name="Google Shape;297;p9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298" name="Google Shape;298;p9"/>
          <p:cNvGrpSpPr/>
          <p:nvPr/>
        </p:nvGrpSpPr>
        <p:grpSpPr>
          <a:xfrm>
            <a:off x="-6" y="-11"/>
            <a:ext cx="1823599" cy="1286764"/>
            <a:chOff x="-6" y="-11"/>
            <a:chExt cx="1823599" cy="1286764"/>
          </a:xfrm>
        </p:grpSpPr>
        <p:grpSp>
          <p:nvGrpSpPr>
            <p:cNvPr id="299" name="Google Shape;299;p9"/>
            <p:cNvGrpSpPr/>
            <p:nvPr/>
          </p:nvGrpSpPr>
          <p:grpSpPr>
            <a:xfrm>
              <a:off x="-6" y="-11"/>
              <a:ext cx="1215728" cy="1286764"/>
              <a:chOff x="608719" y="322514"/>
              <a:chExt cx="1215728" cy="1286764"/>
            </a:xfrm>
          </p:grpSpPr>
          <p:sp>
            <p:nvSpPr>
              <p:cNvPr id="300" name="Google Shape;300;p9"/>
              <p:cNvSpPr/>
              <p:nvPr/>
            </p:nvSpPr>
            <p:spPr>
              <a:xfrm>
                <a:off x="608719" y="322534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608719" y="965890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1216591" y="322514"/>
                <a:ext cx="60785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>
                  <a:alpha val="2509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608719" y="643313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20372" y="1"/>
                    </a:moveTo>
                    <a:lnTo>
                      <a:pt x="1" y="10047"/>
                    </a:lnTo>
                    <a:lnTo>
                      <a:pt x="20372" y="20037"/>
                    </a:lnTo>
                    <a:lnTo>
                      <a:pt x="20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1214909" y="32253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608734" y="322514"/>
                <a:ext cx="60788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306" name="Google Shape;306;p9"/>
            <p:cNvSpPr/>
            <p:nvPr/>
          </p:nvSpPr>
          <p:spPr>
            <a:xfrm flipH="1">
              <a:off x="1215737" y="0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07" name="Google Shape;307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0"/>
          <p:cNvGrpSpPr/>
          <p:nvPr/>
        </p:nvGrpSpPr>
        <p:grpSpPr>
          <a:xfrm>
            <a:off x="0" y="4191440"/>
            <a:ext cx="9143992" cy="965968"/>
            <a:chOff x="0" y="4191440"/>
            <a:chExt cx="9143992" cy="965968"/>
          </a:xfrm>
        </p:grpSpPr>
        <p:sp>
          <p:nvSpPr>
            <p:cNvPr id="310" name="Google Shape;310;p10"/>
            <p:cNvSpPr/>
            <p:nvPr/>
          </p:nvSpPr>
          <p:spPr>
            <a:xfrm rot="10800000" flipH="1">
              <a:off x="6708419" y="419144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311" name="Google Shape;311;p10"/>
            <p:cNvGrpSpPr/>
            <p:nvPr/>
          </p:nvGrpSpPr>
          <p:grpSpPr>
            <a:xfrm rot="10800000" flipH="1">
              <a:off x="0" y="4191452"/>
              <a:ext cx="9143992" cy="965956"/>
              <a:chOff x="900" y="-12"/>
              <a:chExt cx="9143992" cy="965956"/>
            </a:xfrm>
          </p:grpSpPr>
          <p:sp>
            <p:nvSpPr>
              <p:cNvPr id="312" name="Google Shape;312;p10"/>
              <p:cNvSpPr/>
              <p:nvPr/>
            </p:nvSpPr>
            <p:spPr>
              <a:xfrm>
                <a:off x="5488830" y="32254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>
                <a:off x="8536629" y="86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4878953" y="0"/>
                <a:ext cx="60989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6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5488830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1" y="0"/>
                    </a:moveTo>
                    <a:lnTo>
                      <a:pt x="1" y="1004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6097065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7" name="Google Shape;317;p10"/>
              <p:cNvSpPr/>
              <p:nvPr/>
            </p:nvSpPr>
            <p:spPr>
              <a:xfrm>
                <a:off x="670697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8" name="Google Shape;318;p10"/>
              <p:cNvSpPr/>
              <p:nvPr/>
            </p:nvSpPr>
            <p:spPr>
              <a:xfrm>
                <a:off x="7316850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4878953" y="32254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20" name="Google Shape;320;p10"/>
              <p:cNvSpPr/>
              <p:nvPr/>
            </p:nvSpPr>
            <p:spPr>
              <a:xfrm>
                <a:off x="7926751" y="86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21" name="Google Shape;321;p10"/>
              <p:cNvSpPr/>
              <p:nvPr/>
            </p:nvSpPr>
            <p:spPr>
              <a:xfrm>
                <a:off x="8536629" y="321640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20372" y="1"/>
                    </a:moveTo>
                    <a:lnTo>
                      <a:pt x="1" y="10047"/>
                    </a:lnTo>
                    <a:lnTo>
                      <a:pt x="20372" y="20037"/>
                    </a:lnTo>
                    <a:lnTo>
                      <a:pt x="20372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22" name="Google Shape;322;p10"/>
              <p:cNvSpPr/>
              <p:nvPr/>
            </p:nvSpPr>
            <p:spPr>
              <a:xfrm>
                <a:off x="1219440" y="322556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23" name="Google Shape;323;p10"/>
              <p:cNvSpPr/>
              <p:nvPr/>
            </p:nvSpPr>
            <p:spPr>
              <a:xfrm>
                <a:off x="7316037" y="321641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24" name="Google Shape;324;p10"/>
              <p:cNvSpPr/>
              <p:nvPr/>
            </p:nvSpPr>
            <p:spPr>
              <a:xfrm>
                <a:off x="487895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>
                <a:off x="5488830" y="0"/>
                <a:ext cx="608257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6" extrusionOk="0">
                    <a:moveTo>
                      <a:pt x="20372" y="0"/>
                    </a:moveTo>
                    <a:lnTo>
                      <a:pt x="1" y="10046"/>
                    </a:lnTo>
                    <a:lnTo>
                      <a:pt x="20372" y="2003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>
                <a:off x="6097065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>
                <a:off x="853499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28" name="Google Shape;328;p10"/>
              <p:cNvSpPr/>
              <p:nvPr/>
            </p:nvSpPr>
            <p:spPr>
              <a:xfrm>
                <a:off x="7926757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371" y="0"/>
                    </a:lnTo>
                    <a:close/>
                  </a:path>
                </a:pathLst>
              </a:custGeom>
              <a:solidFill>
                <a:srgbClr val="FFA400">
                  <a:alpha val="2509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29" name="Google Shape;329;p10"/>
              <p:cNvSpPr/>
              <p:nvPr/>
            </p:nvSpPr>
            <p:spPr>
              <a:xfrm>
                <a:off x="7925909" y="32164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99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0" name="Google Shape;330;p10"/>
              <p:cNvSpPr/>
              <p:nvPr/>
            </p:nvSpPr>
            <p:spPr>
              <a:xfrm>
                <a:off x="3658671" y="86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1" name="Google Shape;331;p10"/>
              <p:cNvSpPr/>
              <p:nvPr/>
            </p:nvSpPr>
            <p:spPr>
              <a:xfrm>
                <a:off x="4266922" y="321642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100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2" name="Google Shape;332;p10"/>
              <p:cNvSpPr/>
              <p:nvPr/>
            </p:nvSpPr>
            <p:spPr>
              <a:xfrm>
                <a:off x="900" y="0"/>
                <a:ext cx="60989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6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3" name="Google Shape;333;p10"/>
              <p:cNvSpPr/>
              <p:nvPr/>
            </p:nvSpPr>
            <p:spPr>
              <a:xfrm>
                <a:off x="610793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1" y="0"/>
                    </a:moveTo>
                    <a:lnTo>
                      <a:pt x="1" y="1004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4" name="Google Shape;334;p10"/>
              <p:cNvSpPr/>
              <p:nvPr/>
            </p:nvSpPr>
            <p:spPr>
              <a:xfrm>
                <a:off x="1219044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5" name="Google Shape;335;p10"/>
              <p:cNvSpPr/>
              <p:nvPr/>
            </p:nvSpPr>
            <p:spPr>
              <a:xfrm>
                <a:off x="1828968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6" name="Google Shape;336;p10"/>
              <p:cNvSpPr/>
              <p:nvPr/>
            </p:nvSpPr>
            <p:spPr>
              <a:xfrm>
                <a:off x="2438036" y="-12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7" name="Google Shape;337;p10"/>
              <p:cNvSpPr/>
              <p:nvPr/>
            </p:nvSpPr>
            <p:spPr>
              <a:xfrm>
                <a:off x="900" y="322545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8" name="Google Shape;338;p10"/>
              <p:cNvSpPr/>
              <p:nvPr/>
            </p:nvSpPr>
            <p:spPr>
              <a:xfrm>
                <a:off x="3048778" y="86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9" name="Google Shape;339;p10"/>
              <p:cNvSpPr/>
              <p:nvPr/>
            </p:nvSpPr>
            <p:spPr>
              <a:xfrm>
                <a:off x="4266922" y="863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A400">
                  <a:alpha val="2509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40" name="Google Shape;340;p10"/>
              <p:cNvSpPr/>
              <p:nvPr/>
            </p:nvSpPr>
            <p:spPr>
              <a:xfrm>
                <a:off x="900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>
                  <a:alpha val="2509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41" name="Google Shape;341;p10"/>
              <p:cNvSpPr/>
              <p:nvPr/>
            </p:nvSpPr>
            <p:spPr>
              <a:xfrm>
                <a:off x="610793" y="0"/>
                <a:ext cx="608257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6" extrusionOk="0">
                    <a:moveTo>
                      <a:pt x="20372" y="0"/>
                    </a:moveTo>
                    <a:lnTo>
                      <a:pt x="1" y="10046"/>
                    </a:lnTo>
                    <a:lnTo>
                      <a:pt x="20372" y="2003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42" name="Google Shape;342;p10"/>
              <p:cNvSpPr/>
              <p:nvPr/>
            </p:nvSpPr>
            <p:spPr>
              <a:xfrm>
                <a:off x="1219044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43" name="Google Shape;343;p10"/>
              <p:cNvSpPr/>
              <p:nvPr/>
            </p:nvSpPr>
            <p:spPr>
              <a:xfrm>
                <a:off x="4266958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44" name="Google Shape;344;p10"/>
              <p:cNvSpPr/>
              <p:nvPr/>
            </p:nvSpPr>
            <p:spPr>
              <a:xfrm>
                <a:off x="3657035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45" name="Google Shape;345;p10"/>
              <p:cNvSpPr/>
              <p:nvPr/>
            </p:nvSpPr>
            <p:spPr>
              <a:xfrm>
                <a:off x="3048784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37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46" name="Google Shape;346;p10"/>
              <p:cNvSpPr/>
              <p:nvPr/>
            </p:nvSpPr>
            <p:spPr>
              <a:xfrm>
                <a:off x="2438036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47" name="Google Shape;347;p10"/>
              <p:cNvSpPr/>
              <p:nvPr/>
            </p:nvSpPr>
            <p:spPr>
              <a:xfrm>
                <a:off x="3047936" y="321645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99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400">
                  <a:alpha val="2509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48" name="Google Shape;348;p10"/>
              <p:cNvSpPr/>
              <p:nvPr/>
            </p:nvSpPr>
            <p:spPr>
              <a:xfrm flipH="1">
                <a:off x="1828524" y="308629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349" name="Google Shape;349;p10"/>
          <p:cNvSpPr txBox="1"/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10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20025" y="847350"/>
            <a:ext cx="645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2748"/>
              </a:buClr>
              <a:buSzPts val="2400"/>
              <a:buFont typeface="Roboto" panose="02000000000000000000"/>
              <a:buNone/>
              <a:defRPr sz="2400" b="1" i="0" u="none" strike="noStrike" cap="none">
                <a:solidFill>
                  <a:srgbClr val="F4274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320025" y="1460875"/>
            <a:ext cx="6455700" cy="3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Roboto Light" panose="02000000000000000000"/>
              <a:buChar char="◂"/>
              <a:defRPr sz="1800" b="0" i="0" u="none" strike="noStrike" cap="none">
                <a:solidFill>
                  <a:srgbClr val="434343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Roboto Light" panose="02000000000000000000"/>
              <a:buChar char="◂"/>
              <a:defRPr sz="1800" b="0" i="0" u="none" strike="noStrike" cap="none">
                <a:solidFill>
                  <a:srgbClr val="434343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Roboto Light" panose="02000000000000000000"/>
              <a:buChar char="◂"/>
              <a:defRPr sz="1800" b="0" i="0" u="none" strike="noStrike" cap="none">
                <a:solidFill>
                  <a:srgbClr val="434343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Roboto Light" panose="02000000000000000000"/>
              <a:buChar char="◂"/>
              <a:defRPr sz="1800" b="0" i="0" u="none" strike="noStrike" cap="none">
                <a:solidFill>
                  <a:srgbClr val="434343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Light" panose="02000000000000000000"/>
              <a:buChar char="○"/>
              <a:defRPr sz="1800" b="0" i="0" u="none" strike="noStrike" cap="none">
                <a:solidFill>
                  <a:srgbClr val="434343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Light" panose="02000000000000000000"/>
              <a:buChar char="■"/>
              <a:defRPr sz="1800" b="0" i="0" u="none" strike="noStrike" cap="none">
                <a:solidFill>
                  <a:srgbClr val="434343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Light" panose="02000000000000000000"/>
              <a:buChar char="●"/>
              <a:defRPr sz="1800" b="0" i="0" u="none" strike="noStrike" cap="none">
                <a:solidFill>
                  <a:srgbClr val="434343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Light" panose="02000000000000000000"/>
              <a:buChar char="○"/>
              <a:defRPr sz="1800" b="0" i="0" u="none" strike="noStrike" cap="none">
                <a:solidFill>
                  <a:srgbClr val="434343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Light" panose="02000000000000000000"/>
              <a:buChar char="■"/>
              <a:defRPr sz="1800" b="0" i="0" u="none" strike="noStrike" cap="none">
                <a:solidFill>
                  <a:srgbClr val="434343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8"/>
          <p:cNvSpPr txBox="1"/>
          <p:nvPr>
            <p:ph type="ctrTitle"/>
          </p:nvPr>
        </p:nvSpPr>
        <p:spPr>
          <a:xfrm>
            <a:off x="243205" y="787400"/>
            <a:ext cx="8794750" cy="141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US" sz="24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 sz="24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4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Finding the pattern behind the online </a:t>
            </a:r>
            <a:br>
              <a:rPr lang="en-US" sz="24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4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shoppers purchasing intention</a:t>
            </a:r>
            <a:r>
              <a:rPr lang="en-US" sz="11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	</a:t>
            </a:r>
            <a:endParaRPr sz="1100" b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1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</a:t>
            </a:r>
            <a:endParaRPr sz="1100" b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1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endParaRPr sz="1100" b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59" name="Google Shape;559;p18"/>
          <p:cNvSpPr txBox="1"/>
          <p:nvPr/>
        </p:nvSpPr>
        <p:spPr>
          <a:xfrm>
            <a:off x="914400" y="2203079"/>
            <a:ext cx="73152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NAVEEN RAJU SREERAMA RAJU GOVINDA RAJU | A20516868</a:t>
            </a:r>
            <a:endParaRPr sz="15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endParaRPr sz="1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Karthik Kumar Kaiplody | A20517449</a:t>
            </a:r>
            <a:endParaRPr lang="en-US" sz="1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endParaRPr sz="15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60" name="Google Shape;560;p18"/>
          <p:cNvSpPr txBox="1"/>
          <p:nvPr/>
        </p:nvSpPr>
        <p:spPr>
          <a:xfrm>
            <a:off x="2691130" y="4587875"/>
            <a:ext cx="38989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CSP571 Data Preparation and Analysis</a:t>
            </a:r>
            <a:endParaRPr lang="en-US" sz="15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61" name="Google Shape;561;p18"/>
          <p:cNvSpPr txBox="1"/>
          <p:nvPr/>
        </p:nvSpPr>
        <p:spPr>
          <a:xfrm>
            <a:off x="2990215" y="4227830"/>
            <a:ext cx="31635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Professor - Jawahar Panchal</a:t>
            </a:r>
            <a:endParaRPr lang="en-US" sz="15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125730" y="92075"/>
            <a:ext cx="8719185" cy="4424045"/>
          </a:xfrm>
        </p:spPr>
        <p:txBody>
          <a:bodyPr/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c) Exploring data pattern of “Product Related” and “Product Related Duration”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999490"/>
            <a:ext cx="3802380" cy="2842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65" y="1059180"/>
            <a:ext cx="4232275" cy="2782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23215" y="771525"/>
            <a:ext cx="83419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Analysing number of pages visit of 3 different page categories it clearly says that customers are interested more in 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Product related pages rather than knowing information of the product in detail.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Analysing total time spent in 3 different page categories, it clearly says that customers spend most of the time in 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product related pages whereas they are not interested in spending time in information related pages.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4970" y="339090"/>
            <a:ext cx="2460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79070" y="51435"/>
            <a:ext cx="8709025" cy="1004570"/>
          </a:xfrm>
        </p:spPr>
        <p:txBody>
          <a:bodyPr/>
          <a:p>
            <a:pPr algn="just"/>
            <a:r>
              <a:rPr lang="en-US" sz="18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2)Exploring the data distribution of different page categories versus the target variable Revenue, as well as the time spent on each page category versus the target variable Revenue.</a:t>
            </a:r>
            <a:endParaRPr lang="en-US" sz="18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347470"/>
            <a:ext cx="3780790" cy="308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55" y="1347470"/>
            <a:ext cx="435165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174625" y="137795"/>
            <a:ext cx="8658860" cy="4378325"/>
          </a:xfrm>
        </p:spPr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560070"/>
            <a:ext cx="4164330" cy="355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15" y="560070"/>
            <a:ext cx="4319270" cy="3436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62255" y="122555"/>
            <a:ext cx="8605520" cy="4393565"/>
          </a:xfrm>
        </p:spPr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787400"/>
            <a:ext cx="3855085" cy="3424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780" y="787400"/>
            <a:ext cx="3989070" cy="33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22995" y="194780"/>
            <a:ext cx="7236900" cy="668100"/>
          </a:xfrm>
        </p:spPr>
        <p:txBody>
          <a:bodyPr/>
          <a:p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23215" y="843280"/>
            <a:ext cx="7700010" cy="3639185"/>
          </a:xfrm>
        </p:spPr>
        <p:txBody>
          <a:bodyPr/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People who end up buying will mostly visit administrative page and spend almost 52seconds.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People who end up not buying will mostly not visit administrative page.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People are least interested in visiting informational page.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People who end up buying will mostly visit product related page and spend almost 1109 seconds.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People who will end up buying will mostly visit product related page and spend almost 510 seconds.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But people who end up buying will visit more product related than the ones who don't.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23215" y="194945"/>
            <a:ext cx="8560435" cy="668020"/>
          </a:xfrm>
        </p:spPr>
        <p:txBody>
          <a:bodyPr/>
          <a:p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3) “</a:t>
            </a:r>
            <a:r>
              <a:rPr lang="en-US" sz="1800" i="1" u="sng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Bounce Rates”, “Exit Rates” and “Page Values”</a:t>
            </a: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features versus the target variable Revenue respectively.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94970" y="918210"/>
            <a:ext cx="8371205" cy="3259455"/>
          </a:xfrm>
        </p:spPr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059180"/>
            <a:ext cx="3997325" cy="33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03325"/>
            <a:ext cx="3763645" cy="320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54635" y="201930"/>
            <a:ext cx="8619490" cy="4555490"/>
          </a:xfrm>
        </p:spPr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267335"/>
            <a:ext cx="4622800" cy="2809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4932045" y="201930"/>
            <a:ext cx="2132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endParaRPr lang="en-US" sz="24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87900" y="771525"/>
            <a:ext cx="40024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There is no noticeable disparity in Bounce Rates between customers who made a purchase and those who did not. 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However, customers who ended up making a purchase had lower Exit Rates on average, indicating that they were more likely to remain on the website's pages. 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Additionally, customers who did not make a purchase had significantly lower Page Values, suggesting that they spent less time on related pages.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23215" y="123190"/>
            <a:ext cx="3300730" cy="1468755"/>
          </a:xfrm>
        </p:spPr>
        <p:txBody>
          <a:bodyPr/>
          <a:p>
            <a:pPr algn="just"/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4) “Special Day” features versus the target variable Revenue</a:t>
            </a:r>
            <a:endParaRPr lang="en-US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779270"/>
            <a:ext cx="3933190" cy="26581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4305618" y="123190"/>
            <a:ext cx="40170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5) “Month” features versus the </a:t>
            </a:r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target variable Revenue.</a:t>
            </a:r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55" y="1591945"/>
            <a:ext cx="4657725" cy="276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79070" y="123190"/>
            <a:ext cx="3919220" cy="1214755"/>
          </a:xfrm>
        </p:spPr>
        <p:txBody>
          <a:bodyPr/>
          <a:p>
            <a:pPr algn="l"/>
            <a:r>
              <a:rPr lang="en-US" b="0">
                <a:solidFill>
                  <a:schemeClr val="tx1"/>
                </a:solidFill>
                <a:sym typeface="+mn-ea"/>
              </a:rPr>
              <a:t>6) “Operating Systems” features versus the </a:t>
            </a:r>
            <a:br>
              <a:rPr lang="en-US" b="0">
                <a:solidFill>
                  <a:schemeClr val="tx1"/>
                </a:solidFill>
              </a:rPr>
            </a:br>
            <a:r>
              <a:rPr lang="en-US" b="0">
                <a:solidFill>
                  <a:schemeClr val="tx1"/>
                </a:solidFill>
                <a:sym typeface="+mn-ea"/>
              </a:rPr>
              <a:t>target </a:t>
            </a:r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variable </a:t>
            </a:r>
            <a:r>
              <a:rPr lang="en-US" b="0">
                <a:solidFill>
                  <a:schemeClr val="tx1"/>
                </a:solidFill>
                <a:sym typeface="+mn-ea"/>
              </a:rPr>
              <a:t>Revenue.</a:t>
            </a:r>
            <a:br>
              <a:rPr lang="en-US">
                <a:solidFill>
                  <a:srgbClr val="FF0000"/>
                </a:solidFill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779270"/>
            <a:ext cx="386905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/>
          <p:nvPr/>
        </p:nvSpPr>
        <p:spPr>
          <a:xfrm>
            <a:off x="4572000" y="123190"/>
            <a:ext cx="3919220" cy="12147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2748"/>
              </a:buClr>
              <a:buSzPts val="2400"/>
              <a:buFont typeface="Roboto" panose="02000000000000000000"/>
              <a:buNone/>
              <a:defRPr sz="2400" b="1" i="0" u="none" strike="noStrike" cap="none">
                <a:solidFill>
                  <a:srgbClr val="F4274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/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7) “Browser” features versus the </a:t>
            </a:r>
            <a:b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target variable Revenue.</a:t>
            </a:r>
            <a:br>
              <a:rPr lang="en-US">
                <a:solidFill>
                  <a:srgbClr val="FF0000"/>
                </a:solidFill>
              </a:rPr>
            </a:br>
            <a:endParaRPr lang="en-US"/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0" y="1707515"/>
            <a:ext cx="4349750" cy="2807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9"/>
          <p:cNvSpPr txBox="1"/>
          <p:nvPr>
            <p:ph type="title"/>
          </p:nvPr>
        </p:nvSpPr>
        <p:spPr>
          <a:xfrm>
            <a:off x="704540" y="-10"/>
            <a:ext cx="72369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Outline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67" name="Google Shape;567;p19"/>
          <p:cNvSpPr txBox="1"/>
          <p:nvPr>
            <p:ph type="body" idx="1"/>
          </p:nvPr>
        </p:nvSpPr>
        <p:spPr>
          <a:xfrm>
            <a:off x="394750" y="555280"/>
            <a:ext cx="7237200" cy="41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Sources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Description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Processing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Analysis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Model Training and Results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Bibliography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79070" y="123190"/>
            <a:ext cx="4175760" cy="1180465"/>
          </a:xfrm>
        </p:spPr>
        <p:txBody>
          <a:bodyPr/>
          <a:p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8)</a:t>
            </a:r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“Region” features versus the </a:t>
            </a:r>
            <a:b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target variable Revenue.</a:t>
            </a:r>
            <a:endParaRPr lang="en-US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779270"/>
            <a:ext cx="3942715" cy="25088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/>
          <p:nvPr/>
        </p:nvSpPr>
        <p:spPr>
          <a:xfrm>
            <a:off x="4499610" y="194945"/>
            <a:ext cx="4175760" cy="1180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2748"/>
              </a:buClr>
              <a:buSzPts val="2400"/>
              <a:buFont typeface="Roboto" panose="02000000000000000000"/>
              <a:buNone/>
              <a:defRPr sz="2400" b="1" i="0" u="none" strike="noStrike" cap="none">
                <a:solidFill>
                  <a:srgbClr val="F4274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9)</a:t>
            </a:r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“Traffic Type” features versus the </a:t>
            </a:r>
            <a:b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target variable Revenue.</a:t>
            </a:r>
            <a:endParaRPr lang="en-US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65" y="1635125"/>
            <a:ext cx="4095750" cy="256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79070" y="267335"/>
            <a:ext cx="3688080" cy="1252855"/>
          </a:xfrm>
        </p:spPr>
        <p:txBody>
          <a:bodyPr/>
          <a:p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10)</a:t>
            </a:r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“Weekend” features versus the </a:t>
            </a:r>
            <a:b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target variable Revenue.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923415"/>
            <a:ext cx="3717290" cy="23310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/>
          <p:nvPr/>
        </p:nvSpPr>
        <p:spPr>
          <a:xfrm>
            <a:off x="4715510" y="267335"/>
            <a:ext cx="3688080" cy="12528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2748"/>
              </a:buClr>
              <a:buSzPts val="2400"/>
              <a:buFont typeface="Roboto" panose="02000000000000000000"/>
              <a:buNone/>
              <a:defRPr sz="2400" b="1" i="0" u="none" strike="noStrike" cap="none">
                <a:solidFill>
                  <a:srgbClr val="F4274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11)“Visitor Type” features versus the </a:t>
            </a:r>
            <a:b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target variable Revenue.</a:t>
            </a:r>
            <a:br>
              <a:rPr lang="en-US"/>
            </a:br>
            <a:endParaRPr lang="en-US"/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610" y="1881188"/>
            <a:ext cx="3802380" cy="237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22995" y="267170"/>
            <a:ext cx="7236900" cy="668100"/>
          </a:xfrm>
        </p:spPr>
        <p:txBody>
          <a:bodyPr/>
          <a:p>
            <a:r>
              <a:rPr 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12) Data distribution of “Revenue” feature</a:t>
            </a:r>
            <a:endParaRPr lang="en-US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131570"/>
            <a:ext cx="4310380" cy="27025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/>
          <p:nvPr/>
        </p:nvGraphicFramePr>
        <p:xfrm>
          <a:off x="6012180" y="1851660"/>
          <a:ext cx="0" cy="34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175"/>
                <a:gridCol w="593725"/>
              </a:tblGrid>
              <a:tr h="1651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FALSE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TRUE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10422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1908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78850" y="123025"/>
            <a:ext cx="7236900" cy="66810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Training and Results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59690" y="791210"/>
            <a:ext cx="8365490" cy="3568065"/>
          </a:xfrm>
        </p:spPr>
        <p:txBody>
          <a:bodyPr/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1) Naive Bayes</a:t>
            </a:r>
            <a:r>
              <a:rPr lang="en-US"/>
              <a:t>                     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 u="sng">
                <a:latin typeface="Times New Roman" panose="02020603050405020304" charset="0"/>
                <a:cs typeface="Times New Roman" panose="02020603050405020304" charset="0"/>
              </a:rPr>
              <a:t>Results: </a:t>
            </a:r>
            <a:endParaRPr lang="en-US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One hot encoding data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Average accuracy: 75.6%</a:t>
            </a:r>
            <a:endParaRPr lang="en-US"/>
          </a:p>
          <a:p>
            <a:pPr marL="11430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51460" y="2618740"/>
          <a:ext cx="3234055" cy="830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595"/>
                <a:gridCol w="1077595"/>
                <a:gridCol w="1078865"/>
              </a:tblGrid>
              <a:tr h="207645">
                <a:tc rowSpan="2"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Prediction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Reference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31.6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6.0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18.4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44.0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643755" y="1923415"/>
            <a:ext cx="3275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Data without one-hot encoding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Average accuracy: 84.5% 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4715510" y="2568575"/>
          <a:ext cx="3599180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515"/>
                <a:gridCol w="1198880"/>
                <a:gridCol w="1200785"/>
              </a:tblGrid>
              <a:tr h="243205">
                <a:tc rowSpan="2"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Prediction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Reference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3558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84.5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15.5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85115" y="259715"/>
            <a:ext cx="8662035" cy="4256405"/>
          </a:xfrm>
        </p:spPr>
        <p:txBody>
          <a:bodyPr/>
          <a:p>
            <a:pPr marL="11430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2) k-Nearest Neighbor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Trained on one-hot encoded dataset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213485"/>
            <a:ext cx="5187950" cy="3265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62255" y="74295"/>
            <a:ext cx="7928610" cy="4441825"/>
          </a:xfrm>
        </p:spPr>
        <p:txBody>
          <a:bodyPr/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Visualizing KNN with different k values(number of nearest neighbor)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Lowest error with k=1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318260"/>
            <a:ext cx="5385435" cy="2468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179070" y="267335"/>
            <a:ext cx="8473440" cy="4308475"/>
          </a:xfrm>
        </p:spPr>
        <p:txBody>
          <a:bodyPr/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3) Random Forest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Results:</a:t>
            </a:r>
            <a:r>
              <a:rPr lang="en-US"/>
              <a:t>                                                                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Recursive Feature Elimination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143" y="1131253"/>
            <a:ext cx="2445385" cy="32200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/>
          <p:nvPr/>
        </p:nvGraphicFramePr>
        <p:xfrm>
          <a:off x="4355465" y="1059180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  <a:gridCol w="1889125"/>
                <a:gridCol w="930275"/>
              </a:tblGrid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Attribute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Accuracy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14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Region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0.9667576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17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Weekend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0.9665521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13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Browser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0.9664835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16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VisitorType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0.9664151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15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TrafficType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0.9660722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12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OperatingSystems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0.9651126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11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Month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0.9651125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SpecialDay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0.9644273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9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PageValues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0.9629195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8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ExitRates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0.9603834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Text Box 99"/>
          <p:cNvSpPr txBox="1"/>
          <p:nvPr/>
        </p:nvSpPr>
        <p:spPr>
          <a:xfrm>
            <a:off x="2752725" y="279971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1200">
                <a:solidFill>
                  <a:srgbClr val="333333"/>
                </a:solidFill>
                <a:latin typeface="Times New Roman" panose="02020603050405020304" charset="0"/>
                <a:cs typeface="Helvetica" charset="0"/>
              </a:rPr>
              <a:t> </a:t>
            </a:r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4355465" y="3070860"/>
          <a:ext cx="0" cy="11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088"/>
                <a:gridCol w="1881187"/>
                <a:gridCol w="930275"/>
              </a:tblGrid>
              <a:tr h="1651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7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BounceRates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0.9568190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6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ProductRelated_Duration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0.9446862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5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ProductRelated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0.9267302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Informational_Duration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0.9051401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1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Administrative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0.8694320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Informational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0.8509948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Administrative_Duration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ucida Sans" panose="020B0602030504020204" charset="0"/>
                          <a:cs typeface="Lucida Sans" panose="020B0602030504020204" charset="0"/>
                        </a:rPr>
                        <a:t>0.8483216</a:t>
                      </a:r>
                      <a:endParaRPr lang="en-US" sz="1000">
                        <a:solidFill>
                          <a:srgbClr val="000000"/>
                        </a:solidFill>
                        <a:latin typeface="Lucida Sans" panose="020B0602030504020204" charset="0"/>
                        <a:ea typeface="Lucida Sans" panose="020B0602030504020204" charset="0"/>
                        <a:cs typeface="Lucida Sans" panose="020B0602030504020204" charset="0"/>
                      </a:endParaRPr>
                    </a:p>
                  </a:txBody>
                  <a:tcPr marL="45719" marR="45719" marT="15240" marB="1524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251240" y="194780"/>
            <a:ext cx="7236900" cy="668100"/>
          </a:xfrm>
        </p:spPr>
        <p:txBody>
          <a:bodyPr/>
          <a:p>
            <a:r>
              <a:rPr lang="en-US" sz="18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variable importance table</a:t>
            </a:r>
            <a:endParaRPr lang="en-US" sz="18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322898" y="987425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6450"/>
                <a:gridCol w="2117725"/>
              </a:tblGrid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 variable importance table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MeanDecreaseAccuracy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Administrative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25.740664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Administrative_Duration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29.428259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Informational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22.772219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Informational_Duration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22.896964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ProductRelated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44.383527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ProductRelated_Duration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37.415946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BounceRates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35.813305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ExitRates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34.568105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PageValues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135.122725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SpecialDay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8.007717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Month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68.915250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OperatingSystems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19.990634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Browser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45.293001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Region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62.972472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TrafficType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39.930089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VisitorType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12.686405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Weekend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25.540213</a:t>
                      </a:r>
                      <a:endParaRPr lang="en-US" sz="1200">
                        <a:solidFill>
                          <a:srgbClr val="333333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68910"/>
            <a:ext cx="8609965" cy="4347210"/>
          </a:xfrm>
        </p:spPr>
        <p:txBody>
          <a:bodyPr/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Number of features vs Accuracy plot </a:t>
            </a:r>
            <a:r>
              <a:rPr lang="en-US"/>
              <a:t>            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Variable importance plot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987425"/>
            <a:ext cx="3893185" cy="2994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915035"/>
            <a:ext cx="506984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78850" y="123025"/>
            <a:ext cx="7236900" cy="668100"/>
          </a:xfrm>
        </p:spPr>
        <p:txBody>
          <a:bodyPr/>
          <a:p>
            <a:r>
              <a:rPr lang="en-US" sz="18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Random forest trained on top 10 features</a:t>
            </a:r>
            <a:endParaRPr lang="en-US" sz="18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302385"/>
            <a:ext cx="3867150" cy="33000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323215" y="84328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507990" y="873760"/>
            <a:ext cx="161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Top 10 features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579745" y="1302385"/>
            <a:ext cx="31724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PageValues</a:t>
            </a:r>
            <a:endParaRPr lang="en-US"/>
          </a:p>
          <a:p>
            <a:pPr algn="l"/>
            <a:r>
              <a:rPr lang="en-US"/>
              <a:t>Month</a:t>
            </a:r>
            <a:endParaRPr lang="en-US"/>
          </a:p>
          <a:p>
            <a:pPr algn="l"/>
            <a:r>
              <a:rPr lang="en-US"/>
              <a:t>Region</a:t>
            </a:r>
            <a:endParaRPr lang="en-US"/>
          </a:p>
          <a:p>
            <a:pPr algn="l"/>
            <a:r>
              <a:rPr lang="en-US"/>
              <a:t>Browser</a:t>
            </a:r>
            <a:endParaRPr lang="en-US"/>
          </a:p>
          <a:p>
            <a:pPr algn="l"/>
            <a:r>
              <a:rPr lang="en-US"/>
              <a:t>ProductRelated</a:t>
            </a:r>
            <a:endParaRPr lang="en-US"/>
          </a:p>
          <a:p>
            <a:pPr algn="l"/>
            <a:r>
              <a:rPr lang="en-US"/>
              <a:t>TrafficType</a:t>
            </a:r>
            <a:endParaRPr lang="en-US"/>
          </a:p>
          <a:p>
            <a:pPr algn="l"/>
            <a:r>
              <a:rPr lang="en-US"/>
              <a:t>ProductRelated_Duration</a:t>
            </a:r>
            <a:endParaRPr lang="en-US"/>
          </a:p>
          <a:p>
            <a:pPr algn="l"/>
            <a:r>
              <a:rPr lang="en-US"/>
              <a:t>BounceRates</a:t>
            </a:r>
            <a:endParaRPr lang="en-US"/>
          </a:p>
          <a:p>
            <a:pPr algn="l"/>
            <a:r>
              <a:rPr lang="en-US"/>
              <a:t>ExitRates Administrative_Duration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0"/>
          <p:cNvSpPr txBox="1"/>
          <p:nvPr>
            <p:ph type="title"/>
          </p:nvPr>
        </p:nvSpPr>
        <p:spPr>
          <a:xfrm>
            <a:off x="778290" y="267170"/>
            <a:ext cx="72369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br>
              <a:rPr lang="en-US"/>
            </a:br>
            <a:endParaRPr lang="en-US"/>
          </a:p>
        </p:txBody>
      </p:sp>
      <p:sp>
        <p:nvSpPr>
          <p:cNvPr id="573" name="Google Shape;573;p20"/>
          <p:cNvSpPr txBox="1"/>
          <p:nvPr>
            <p:ph type="body" idx="1"/>
          </p:nvPr>
        </p:nvSpPr>
        <p:spPr>
          <a:xfrm>
            <a:off x="777655" y="1119880"/>
            <a:ext cx="72369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Analyze trends in the online shoppers purchasing intention dataset using exploratory data analysis techniques, and build machine learning models to predict the purchasing intentions of visitors to a store's website.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22995" y="194780"/>
            <a:ext cx="7236900" cy="668100"/>
          </a:xfrm>
        </p:spPr>
        <p:txBody>
          <a:bodyPr/>
          <a:p>
            <a:r>
              <a:rPr lang="en-US" sz="18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4) Support Vector Machine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52095" y="721360"/>
            <a:ext cx="8218170" cy="3795395"/>
          </a:xfrm>
        </p:spPr>
        <p:txBody>
          <a:bodyPr/>
          <a:p>
            <a:r>
              <a:rPr lang="en-US" sz="1400"/>
              <a:t>Kernel : Linear                                                        </a:t>
            </a:r>
            <a:r>
              <a:rPr lang="en-US" sz="1400">
                <a:sym typeface="+mn-ea"/>
              </a:rPr>
              <a:t>Kernel : Radial</a:t>
            </a:r>
            <a:endParaRPr lang="en-US" sz="1400"/>
          </a:p>
          <a:p>
            <a:pPr marL="114300" indent="0">
              <a:buNone/>
            </a:pPr>
            <a:r>
              <a:rPr lang="en-US" sz="1400">
                <a:sym typeface="+mn-ea"/>
              </a:rPr>
              <a:t>        Result                                                                      Result</a:t>
            </a:r>
            <a:endParaRPr lang="en-US" sz="1400">
              <a:sym typeface="+mn-ea"/>
            </a:endParaRPr>
          </a:p>
          <a:p>
            <a:pPr marL="114300" indent="0">
              <a:buNone/>
            </a:pPr>
            <a:r>
              <a:rPr lang="en-US" sz="1400">
                <a:sym typeface="+mn-ea"/>
              </a:rPr>
              <a:t>        </a:t>
            </a:r>
            <a:endParaRPr lang="en-US" sz="1400"/>
          </a:p>
          <a:p>
            <a:pPr marL="114300" indent="0">
              <a:buNone/>
            </a:pP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419860"/>
            <a:ext cx="2976880" cy="29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65" y="1347470"/>
            <a:ext cx="2800350" cy="303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251460" y="194945"/>
            <a:ext cx="8299450" cy="668020"/>
          </a:xfrm>
        </p:spPr>
        <p:txBody>
          <a:bodyPr/>
          <a:p>
            <a:r>
              <a:rPr lang="en-US" sz="18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5) XG Boost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67335" y="694055"/>
            <a:ext cx="8305800" cy="4026535"/>
          </a:xfrm>
        </p:spPr>
        <p:txBody>
          <a:bodyPr/>
          <a:p>
            <a:pPr marL="114300" indent="0">
              <a:buNone/>
            </a:pPr>
            <a:r>
              <a:rPr lang="en-US"/>
              <a:t>Training parameters</a:t>
            </a:r>
            <a:endParaRPr lang="en-US"/>
          </a:p>
          <a:p>
            <a:pPr marL="114300" indent="0">
              <a:buNone/>
            </a:pPr>
            <a:r>
              <a:rPr lang="en-US"/>
              <a:t>a)objective = "binary:logistic"</a:t>
            </a:r>
            <a:endParaRPr lang="en-US"/>
          </a:p>
          <a:p>
            <a:pPr marL="114300" indent="0">
              <a:buNone/>
            </a:pPr>
            <a:r>
              <a:rPr lang="en-US"/>
              <a:t>b)eta = 0.3</a:t>
            </a:r>
            <a:endParaRPr lang="en-US"/>
          </a:p>
          <a:p>
            <a:pPr marL="114300" indent="0">
              <a:buNone/>
            </a:pPr>
            <a:r>
              <a:rPr lang="en-US"/>
              <a:t>c)max_depth = 6</a:t>
            </a:r>
            <a:endParaRPr lang="en-US"/>
          </a:p>
          <a:p>
            <a:pPr marL="114300" indent="0">
              <a:buNone/>
            </a:pPr>
            <a:r>
              <a:rPr lang="en-US"/>
              <a:t>d)eval_metric = "auc"</a:t>
            </a:r>
            <a:endParaRPr lang="en-US"/>
          </a:p>
          <a:p>
            <a:pPr marL="114300" indent="0">
              <a:buNone/>
            </a:pPr>
            <a:r>
              <a:rPr lang="en-US"/>
              <a:t>e)Nrounds = 100</a:t>
            </a:r>
            <a:endParaRPr lang="en-US"/>
          </a:p>
          <a:p>
            <a:pPr marL="114300" indent="0">
              <a:buNone/>
            </a:pPr>
            <a:r>
              <a:rPr lang="en-US"/>
              <a:t>f)Early stopping rounds = 10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Stopping. Best iteration:</a:t>
            </a:r>
            <a:endParaRPr lang="en-US"/>
          </a:p>
          <a:p>
            <a:pPr marL="114300" indent="0">
              <a:buNone/>
            </a:pPr>
            <a:r>
              <a:rPr lang="en-US"/>
              <a:t>[7]	train-auc:0.961152	test-auc:0.927922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3481705" y="627380"/>
          <a:ext cx="562356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5255"/>
                <a:gridCol w="1405255"/>
                <a:gridCol w="1406525"/>
                <a:gridCol w="1406525"/>
              </a:tblGrid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[1]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auc:0.940757	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auc:0.909651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[2]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auc:0.949137	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auc:0.918012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[3]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auc:0.952685	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auc:0.922717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[4]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auc:0.954565	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auc:0.926051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[5]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auc:0.957042	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auc:0.926611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[6]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auc:0.958906	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auc:0.927626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[7]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auc:0.961152	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auc:0.927922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[8]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auc:0.963121	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auc:0.927406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[9]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auc:0.963852	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auc:0.926375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[10]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auc:0.965559	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auc:0.925545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[11]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auc:0.967358	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auc:0.925664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[12]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auc:0.969143	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auc:0.924629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[13]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auc:0.970182	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auc:0.924950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[14]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auc:0.970923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auc:0.924509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[15]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auc:0.973319	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auc:0.923537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[16]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auc:0.974383	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auc:0.923199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[17]	train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auc:0.975294	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auc:0.923111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251240" y="123025"/>
            <a:ext cx="7236900" cy="66810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23215" y="771525"/>
            <a:ext cx="8495665" cy="3718560"/>
          </a:xfrm>
        </p:spPr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23215" y="123190"/>
            <a:ext cx="8188960" cy="66802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Bibliography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65760" y="684530"/>
            <a:ext cx="8146415" cy="3960495"/>
          </a:xfrm>
        </p:spPr>
        <p:txBody>
          <a:bodyPr/>
          <a:p>
            <a:r>
              <a:rPr lang="en-US" sz="1400"/>
              <a:t>[1]. https://jurnal-ppi.kominfo.go.id/index.php/jppi/article/view/341</a:t>
            </a:r>
            <a:endParaRPr lang="en-US" sz="1400"/>
          </a:p>
          <a:p>
            <a:endParaRPr lang="en-US" sz="1400"/>
          </a:p>
          <a:p>
            <a:r>
              <a:rPr lang="en-US" sz="1400"/>
              <a:t>[2]. Real-time prediction of online shoppers’ purchasing intention using multilayer perceptron and LSTM recurrent neural networks [ https://link.springer.com/article/10.1007/s00521-018-3523-0 ]</a:t>
            </a:r>
            <a:endParaRPr lang="en-US" sz="1400"/>
          </a:p>
          <a:p>
            <a:endParaRPr lang="en-US" sz="1400"/>
          </a:p>
          <a:p>
            <a:r>
              <a:rPr lang="en-US" sz="1400"/>
              <a:t>[3]. Data Clustering: A Review [ https://dl.acm.org/doi/pdf/10.1145/331499.331504 ]</a:t>
            </a:r>
            <a:endParaRPr lang="en-US" sz="1400"/>
          </a:p>
          <a:p>
            <a:endParaRPr lang="en-US" sz="1400"/>
          </a:p>
          <a:p>
            <a:r>
              <a:rPr lang="en-US" sz="1400"/>
              <a:t>[4]. A Comparison Study of Credit Card Fraud Detection: Supervised versus Unsupervised [ https://arxiv.org/pdf/1904.10604.pdf ]</a:t>
            </a:r>
            <a:endParaRPr lang="en-US" sz="1400"/>
          </a:p>
          <a:p>
            <a:endParaRPr lang="en-US" sz="1400"/>
          </a:p>
          <a:p>
            <a:r>
              <a:rPr lang="en-US" sz="1400"/>
              <a:t>[5].Real-Time	Prediction	of	Online	Shoppers	Purchasing	Intention	Using	Random	Forest	[ https://www.ncbi.nlm.nih.gov/pmc/articles/PMC7256375/ ]</a:t>
            </a: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9"/>
          <p:cNvSpPr txBox="1"/>
          <p:nvPr>
            <p:ph type="body" idx="1"/>
          </p:nvPr>
        </p:nvSpPr>
        <p:spPr>
          <a:xfrm>
            <a:off x="459105" y="175895"/>
            <a:ext cx="7731760" cy="4340225"/>
          </a:xfrm>
          <a:prstGeom prst="rect">
            <a:avLst/>
          </a:prstGeom>
          <a:solidFill>
            <a:srgbClr val="E6E4F5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4000">
              <a:solidFill>
                <a:schemeClr val="accent1"/>
              </a:solidFill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4000">
              <a:solidFill>
                <a:schemeClr val="accent1"/>
              </a:solidFill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45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sz="450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450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450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94750" y="51270"/>
            <a:ext cx="7236900" cy="66810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Sources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44500" y="555625"/>
            <a:ext cx="8112125" cy="4194175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data set used that is being used in this project was obtained from the UC Irvine Machine Learning Repository.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set contributes: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1. C. Okan Sakar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Department of Computer Engineering, Faculty of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Engineering and Natural Sciences, Bahcesehir University,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34349 Besiktas, Istanbul, Turkey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2. Yomi Kastro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Inveon Information Technologies Consultancy and Trade,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34335 Istanbul, Turke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22995" y="123025"/>
            <a:ext cx="7236900" cy="66810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description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22580" y="699135"/>
            <a:ext cx="8473440" cy="4057015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dataset consists of feature vectors belonging to 12,330 sessions.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dataset consists of both numerical and categorical attributes.The 'Revenue' attribute can be used as the class label.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2051685" y="1779270"/>
          <a:ext cx="40100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020"/>
                <a:gridCol w="2199005"/>
              </a:tblGrid>
              <a:tr h="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Attributes</a:t>
                      </a:r>
                      <a:endParaRPr lang="en-US" b="0"/>
                    </a:p>
                  </a:txBody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Administrative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Administrative Duration</a:t>
                      </a: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Informational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Informational Duration</a:t>
                      </a: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Product Related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Product Related Duration</a:t>
                      </a: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Bounce rate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Exit rate</a:t>
                      </a: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Page value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Special day</a:t>
                      </a: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Operating system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Browser</a:t>
                      </a: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Region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Traffic type</a:t>
                      </a: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Visitor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Weekend</a:t>
                      </a: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Month of the year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Revenue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467140" y="194780"/>
            <a:ext cx="7236900" cy="66810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processing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66725" y="699135"/>
            <a:ext cx="8263890" cy="4048125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Check number of observations with NA values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Fixing naming convention of month names in Month column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“June” -&gt;”Jun”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Convert Month feature data type to factor data type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Transforming categorical attributes(OperatingSystems, Browser, Region, TrafficType, VisitorType) into “factor” data type and then perform one-hot encoding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Convert Revenue attribute data type to a factor.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Transforming Boolean attributes(Weekend, Revenue ) into “int” data type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Train - Test split : 70:30 split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One hot encoding of train and test set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00355" y="88900"/>
            <a:ext cx="8488045" cy="442722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balancing: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There is huge imbalance in data set as Revenue=0 is the majority. Hence the algorithm tries to over fit on majority class.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Number of observations with Revenue as False =  </a:t>
            </a:r>
            <a:r>
              <a:rPr 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10422 </a:t>
            </a:r>
            <a:endParaRPr lang="en-US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Number of observations with Revenue as True =    </a:t>
            </a:r>
            <a:r>
              <a:rPr 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1908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Here we are trying to increase minority class observations using SMOTE(Synthetic Minority Over-sampling Technique) algorithm.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79070" y="123190"/>
            <a:ext cx="8754110" cy="66802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Analysis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98755" y="628015"/>
            <a:ext cx="8893810" cy="3907790"/>
          </a:xfrm>
        </p:spPr>
        <p:txBody>
          <a:bodyPr/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1) Exploring data distribution of different page category and time spent in it.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a)</a:t>
            </a: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Exploring data pattern of “Administrative” and “</a:t>
            </a: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Administrative</a:t>
            </a: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_Duration”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707515"/>
            <a:ext cx="3892550" cy="245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55" y="1707515"/>
            <a:ext cx="407924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77495" y="148590"/>
            <a:ext cx="8475980" cy="4367530"/>
          </a:xfrm>
        </p:spPr>
        <p:txBody>
          <a:bodyPr/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b) Exploring data pattern of “Informational” and “Informational_Duration”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987425"/>
            <a:ext cx="3822700" cy="22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55" y="1059180"/>
            <a:ext cx="387223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683260" y="3651885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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Continuous Improvement Temp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8313</Words>
  <Application>WPS Presentation</Application>
  <PresentationFormat/>
  <Paragraphs>700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</vt:lpstr>
      <vt:lpstr>SimSun</vt:lpstr>
      <vt:lpstr>Wingdings</vt:lpstr>
      <vt:lpstr>Arial</vt:lpstr>
      <vt:lpstr>Roboto</vt:lpstr>
      <vt:lpstr>Montserrat ExtraBold</vt:lpstr>
      <vt:lpstr>Segoe Print</vt:lpstr>
      <vt:lpstr>Roboto Light</vt:lpstr>
      <vt:lpstr>Montserrat</vt:lpstr>
      <vt:lpstr>Times New Roman</vt:lpstr>
      <vt:lpstr>Microsoft YaHei</vt:lpstr>
      <vt:lpstr>Arial Unicode MS</vt:lpstr>
      <vt:lpstr>Times New Roman</vt:lpstr>
      <vt:lpstr>Calibri</vt:lpstr>
      <vt:lpstr>Lucida Sans</vt:lpstr>
      <vt:lpstr>Helvetica</vt:lpstr>
      <vt:lpstr>Continuous Improvement Tempate</vt:lpstr>
      <vt:lpstr>		</vt:lpstr>
      <vt:lpstr>Outline</vt:lpstr>
      <vt:lpstr>Problem Statement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6) “Operating Systems” features versus the  target variable Revenue. </vt:lpstr>
      <vt:lpstr>8)“Region” features versus the  target variable Revenue.</vt:lpstr>
      <vt:lpstr>10)“Weekend” features versus the  target variable Revenue.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Unpaired Image-to-Image Translation using Cycle-   	Consistent Adversarial Networks									</dc:title>
  <dc:creator/>
  <cp:lastModifiedBy>NAVEEN RAJU</cp:lastModifiedBy>
  <cp:revision>149</cp:revision>
  <dcterms:created xsi:type="dcterms:W3CDTF">2023-04-19T00:42:00Z</dcterms:created>
  <dcterms:modified xsi:type="dcterms:W3CDTF">2023-04-28T04:06:19Z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4F3766EA148E4FA384767780396163BF</vt:lpwstr>
  </property>
  <property fmtid="{D5CDD505-2E9C-101B-9397-08002B2CF9AE}" pid="3" name="KSOProductBuildVer">
    <vt:lpwstr>1033-11.2.0.11537</vt:lpwstr>
  </property>
</Properties>
</file>