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8"/>
    <p:restoredTop sz="96355"/>
  </p:normalViewPr>
  <p:slideViewPr>
    <p:cSldViewPr snapToGrid="0">
      <p:cViewPr varScale="1">
        <p:scale>
          <a:sx n="75" d="100"/>
          <a:sy n="75" d="100"/>
        </p:scale>
        <p:origin x="324"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A256D-58E3-2145-B531-E80E78C5CE50}"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B94C2-335A-A844-AA13-85DBF8655308}" type="slidenum">
              <a:rPr lang="en-US" smtClean="0"/>
              <a:t>‹#›</a:t>
            </a:fld>
            <a:endParaRPr lang="en-US"/>
          </a:p>
        </p:txBody>
      </p:sp>
    </p:spTree>
    <p:extLst>
      <p:ext uri="{BB962C8B-B14F-4D97-AF65-F5344CB8AC3E}">
        <p14:creationId xmlns:p14="http://schemas.microsoft.com/office/powerpoint/2010/main" val="2110285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B94C2-335A-A844-AA13-85DBF8655308}" type="slidenum">
              <a:rPr lang="en-US" smtClean="0"/>
              <a:t>1</a:t>
            </a:fld>
            <a:endParaRPr lang="en-US"/>
          </a:p>
        </p:txBody>
      </p:sp>
    </p:spTree>
    <p:extLst>
      <p:ext uri="{BB962C8B-B14F-4D97-AF65-F5344CB8AC3E}">
        <p14:creationId xmlns:p14="http://schemas.microsoft.com/office/powerpoint/2010/main" val="164491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6EA5-2310-3729-CBC8-ED83C7235B7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9EA1F8-B17E-E175-1D67-9D26EF625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A34F878-6FBB-1C44-62AD-363418D0ACCF}"/>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5" name="Footer Placeholder 4">
            <a:extLst>
              <a:ext uri="{FF2B5EF4-FFF2-40B4-BE49-F238E27FC236}">
                <a16:creationId xmlns:a16="http://schemas.microsoft.com/office/drawing/2014/main" id="{2DD0622F-D4D2-5126-07A4-AD06EE146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C85E4-8B1D-9487-8FD4-78DC07C90DE8}"/>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263236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FDF-97F4-ECED-9B74-AAF72A53A1F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327D15F-5B51-0B4F-156D-0FF1192D74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62FA22-A80B-DF10-6D15-3435234E0A54}"/>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5" name="Footer Placeholder 4">
            <a:extLst>
              <a:ext uri="{FF2B5EF4-FFF2-40B4-BE49-F238E27FC236}">
                <a16:creationId xmlns:a16="http://schemas.microsoft.com/office/drawing/2014/main" id="{590D128D-314B-D9C1-5C32-E8B21291C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0E012-CF84-789A-6AE7-29D4F291A947}"/>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217346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5D9F01-7940-6104-FA23-55DF2A0EC90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0B4411-9F56-5BAE-7D96-F17461079F4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9F37AF-5F62-EF24-352D-B024F6DE74C4}"/>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5" name="Footer Placeholder 4">
            <a:extLst>
              <a:ext uri="{FF2B5EF4-FFF2-40B4-BE49-F238E27FC236}">
                <a16:creationId xmlns:a16="http://schemas.microsoft.com/office/drawing/2014/main" id="{8D61A49C-80AA-036A-8204-AA19E7E15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1011F-8CC5-23DA-020D-B4713D76C7A3}"/>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21105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AF12-B6C6-8F08-0265-A306CAC559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4A008D-0A8B-1713-4C64-FE67EC117F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9E3C8C-388E-89AB-6AA7-D98B05907C3A}"/>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5" name="Footer Placeholder 4">
            <a:extLst>
              <a:ext uri="{FF2B5EF4-FFF2-40B4-BE49-F238E27FC236}">
                <a16:creationId xmlns:a16="http://schemas.microsoft.com/office/drawing/2014/main" id="{DD07D663-36CB-564B-ADDE-471AD0F9C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E2C52-8A66-5EE4-A7B6-B1DC9F9B5836}"/>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64580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7FBA-DD21-4DC3-CB5F-149ABC20DE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78E6BC1-481C-CA23-89DA-492B745D4E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1C22B0-B02C-7437-7151-35A9F849BF76}"/>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5" name="Footer Placeholder 4">
            <a:extLst>
              <a:ext uri="{FF2B5EF4-FFF2-40B4-BE49-F238E27FC236}">
                <a16:creationId xmlns:a16="http://schemas.microsoft.com/office/drawing/2014/main" id="{8DDE5362-15F6-177D-A1A5-C210BAA0F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7271C-954A-347F-22EC-D7CBD7C188BE}"/>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3854897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F0E7-0C1D-A912-C7AC-71759FB2F4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07B91DE-4FFF-B0C0-99D8-9AE1FC21160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76034BC-21B5-0797-5160-31623EA9636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CF37663-6579-06B1-6572-9FD9F896C97B}"/>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6" name="Footer Placeholder 5">
            <a:extLst>
              <a:ext uri="{FF2B5EF4-FFF2-40B4-BE49-F238E27FC236}">
                <a16:creationId xmlns:a16="http://schemas.microsoft.com/office/drawing/2014/main" id="{807F739B-0CEE-17D1-52BB-FD84E7EA3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6C87C-2073-906D-565D-7896FBFC56BD}"/>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380717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BF6C-F15B-ADFD-4049-CDC06CB2B5B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ED4DA8-AC10-F337-F3CF-349CDA23C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D4B69C6-458A-26BB-02C9-852CE016922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93481B3-5803-2BF4-3F57-347D78E04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9501616-BFFD-0E6C-1F95-F7FD7F8068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DB552D0-540C-6878-F1E3-FB41A2651193}"/>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8" name="Footer Placeholder 7">
            <a:extLst>
              <a:ext uri="{FF2B5EF4-FFF2-40B4-BE49-F238E27FC236}">
                <a16:creationId xmlns:a16="http://schemas.microsoft.com/office/drawing/2014/main" id="{2DB0CFAA-F78C-4009-AFF6-11AB9DE4CC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7AA0E4-F188-C073-C065-53D3173B3691}"/>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176175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9DBF-6180-CBE1-6302-61ED028748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CB24DD7-42B5-4171-AF69-02DE96775962}"/>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4" name="Footer Placeholder 3">
            <a:extLst>
              <a:ext uri="{FF2B5EF4-FFF2-40B4-BE49-F238E27FC236}">
                <a16:creationId xmlns:a16="http://schemas.microsoft.com/office/drawing/2014/main" id="{2C95E16C-5FCF-1E94-2B78-13B3F86C78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0FDE7E-D366-03F1-40FA-53AFBA81BF19}"/>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293415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50B49-9F67-BC9E-2E21-9546811D0718}"/>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3" name="Footer Placeholder 2">
            <a:extLst>
              <a:ext uri="{FF2B5EF4-FFF2-40B4-BE49-F238E27FC236}">
                <a16:creationId xmlns:a16="http://schemas.microsoft.com/office/drawing/2014/main" id="{152E45C9-07A7-2DC3-68DB-BD68ABC900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ECD2B6-5718-4CEA-1909-C4AB80E64B47}"/>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275224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40BD-4AB3-884A-114F-D23615CDF9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122CC4B-161F-18CA-7BE6-87A2BB15C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708720-8577-0198-F8D0-BF3123057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B67A62-586C-500A-63A2-0F75F1E6FCD9}"/>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6" name="Footer Placeholder 5">
            <a:extLst>
              <a:ext uri="{FF2B5EF4-FFF2-40B4-BE49-F238E27FC236}">
                <a16:creationId xmlns:a16="http://schemas.microsoft.com/office/drawing/2014/main" id="{192631B7-0A69-0BBE-EB6E-E4F7A9253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DAD45-4C7A-98F3-B4A3-D3D2FC26CB08}"/>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17057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4749-397A-B03A-DB36-BA73184712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C110BD3-AAA8-4C8C-0CD0-2E475CA6C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4FAE4B-31B1-F3E7-994B-4C1578778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F6C143-845E-CEC6-9A01-9D2EB5850AE2}"/>
              </a:ext>
            </a:extLst>
          </p:cNvPr>
          <p:cNvSpPr>
            <a:spLocks noGrp="1"/>
          </p:cNvSpPr>
          <p:nvPr>
            <p:ph type="dt" sz="half" idx="10"/>
          </p:nvPr>
        </p:nvSpPr>
        <p:spPr/>
        <p:txBody>
          <a:bodyPr/>
          <a:lstStyle/>
          <a:p>
            <a:fld id="{7C5183ED-3BA7-9D4C-A2CE-72E791DF9C7E}" type="datetimeFigureOut">
              <a:rPr lang="en-US" smtClean="0"/>
              <a:t>11/28/2023</a:t>
            </a:fld>
            <a:endParaRPr lang="en-US"/>
          </a:p>
        </p:txBody>
      </p:sp>
      <p:sp>
        <p:nvSpPr>
          <p:cNvPr id="6" name="Footer Placeholder 5">
            <a:extLst>
              <a:ext uri="{FF2B5EF4-FFF2-40B4-BE49-F238E27FC236}">
                <a16:creationId xmlns:a16="http://schemas.microsoft.com/office/drawing/2014/main" id="{4FC351F3-8B08-9272-13D1-EF74DE975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15D4D-0BF6-E4CC-FD9B-F8F79504C7C6}"/>
              </a:ext>
            </a:extLst>
          </p:cNvPr>
          <p:cNvSpPr>
            <a:spLocks noGrp="1"/>
          </p:cNvSpPr>
          <p:nvPr>
            <p:ph type="sldNum" sz="quarter" idx="12"/>
          </p:nvPr>
        </p:nvSpPr>
        <p:spPr/>
        <p:txBody>
          <a:bodyPr/>
          <a:lstStyle/>
          <a:p>
            <a:fld id="{D9BA3ED2-2B60-274F-B244-DC963983E71B}" type="slidenum">
              <a:rPr lang="en-US" smtClean="0"/>
              <a:t>‹#›</a:t>
            </a:fld>
            <a:endParaRPr lang="en-US"/>
          </a:p>
        </p:txBody>
      </p:sp>
    </p:spTree>
    <p:extLst>
      <p:ext uri="{BB962C8B-B14F-4D97-AF65-F5344CB8AC3E}">
        <p14:creationId xmlns:p14="http://schemas.microsoft.com/office/powerpoint/2010/main" val="290215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1044-FCD4-EA91-42F4-5DD6E8963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6C3BA3E-85D8-6461-212C-BDDD7DE4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F8E79F-044D-FB5C-B03C-375FFA7A0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183ED-3BA7-9D4C-A2CE-72E791DF9C7E}" type="datetimeFigureOut">
              <a:rPr lang="en-US" smtClean="0"/>
              <a:t>11/28/2023</a:t>
            </a:fld>
            <a:endParaRPr lang="en-US"/>
          </a:p>
        </p:txBody>
      </p:sp>
      <p:sp>
        <p:nvSpPr>
          <p:cNvPr id="5" name="Footer Placeholder 4">
            <a:extLst>
              <a:ext uri="{FF2B5EF4-FFF2-40B4-BE49-F238E27FC236}">
                <a16:creationId xmlns:a16="http://schemas.microsoft.com/office/drawing/2014/main" id="{60D8846E-F726-D7D8-F7FF-DB6E4FF0B8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03E89F-4A3A-5B24-83DE-F05796B9FE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A3ED2-2B60-274F-B244-DC963983E71B}" type="slidenum">
              <a:rPr lang="en-US" smtClean="0"/>
              <a:t>‹#›</a:t>
            </a:fld>
            <a:endParaRPr lang="en-US"/>
          </a:p>
        </p:txBody>
      </p:sp>
    </p:spTree>
    <p:extLst>
      <p:ext uri="{BB962C8B-B14F-4D97-AF65-F5344CB8AC3E}">
        <p14:creationId xmlns:p14="http://schemas.microsoft.com/office/powerpoint/2010/main" val="468743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2CC078B-95FD-0C76-6C59-DFBD43D41891}"/>
              </a:ext>
            </a:extLst>
          </p:cNvPr>
          <p:cNvSpPr>
            <a:spLocks noGrp="1"/>
          </p:cNvSpPr>
          <p:nvPr>
            <p:ph type="ctrTitle"/>
          </p:nvPr>
        </p:nvSpPr>
        <p:spPr>
          <a:xfrm>
            <a:off x="0" y="0"/>
            <a:ext cx="10935730" cy="1480662"/>
          </a:xfrm>
        </p:spPr>
        <p:txBody>
          <a:bodyPr vert="horz" lIns="91440" tIns="45720" rIns="91440" bIns="45720" rtlCol="0" anchor="b">
            <a:noAutofit/>
          </a:bodyPr>
          <a:lstStyle/>
          <a:p>
            <a:pPr algn="l"/>
            <a:r>
              <a:rPr lang="en-US" sz="2800" b="1" kern="1200" dirty="0">
                <a:solidFill>
                  <a:schemeClr val="bg1"/>
                </a:solidFill>
                <a:latin typeface="+mn-lt"/>
                <a:ea typeface="+mj-ea"/>
                <a:cs typeface="+mj-cs"/>
              </a:rPr>
              <a:t>MRI-based brain tumor image detection using CNN based deep</a:t>
            </a:r>
            <a:br>
              <a:rPr lang="en-US" sz="2800" b="1" kern="1200" dirty="0">
                <a:solidFill>
                  <a:schemeClr val="bg1"/>
                </a:solidFill>
                <a:latin typeface="+mn-lt"/>
                <a:ea typeface="+mj-ea"/>
                <a:cs typeface="+mj-cs"/>
              </a:rPr>
            </a:br>
            <a:r>
              <a:rPr lang="en-US" sz="2800" b="1" kern="1200" dirty="0">
                <a:solidFill>
                  <a:schemeClr val="bg1"/>
                </a:solidFill>
                <a:latin typeface="+mn-lt"/>
                <a:ea typeface="+mj-ea"/>
                <a:cs typeface="+mj-cs"/>
              </a:rPr>
              <a:t>learning method</a:t>
            </a:r>
          </a:p>
        </p:txBody>
      </p:sp>
      <p:cxnSp>
        <p:nvCxnSpPr>
          <p:cNvPr id="30" name="Straight Connector 2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4CBB8A5-5A7F-8DBC-DBD6-997C03D96955}"/>
              </a:ext>
            </a:extLst>
          </p:cNvPr>
          <p:cNvSpPr>
            <a:spLocks noGrp="1"/>
          </p:cNvSpPr>
          <p:nvPr>
            <p:ph type="subTitle" idx="1"/>
          </p:nvPr>
        </p:nvSpPr>
        <p:spPr>
          <a:xfrm>
            <a:off x="170934" y="2313548"/>
            <a:ext cx="5550241" cy="2809170"/>
          </a:xfrm>
        </p:spPr>
        <p:txBody>
          <a:bodyPr vert="horz" lIns="91440" tIns="45720" rIns="91440" bIns="45720" rtlCol="0">
            <a:normAutofit/>
          </a:bodyPr>
          <a:lstStyle/>
          <a:p>
            <a:pPr indent="-228600" algn="l">
              <a:buFont typeface="Arial" panose="020B0604020202020204" pitchFamily="34" charset="0"/>
              <a:buChar char="•"/>
            </a:pPr>
            <a:r>
              <a:rPr lang="en-US" sz="2000" dirty="0">
                <a:solidFill>
                  <a:schemeClr val="bg1"/>
                </a:solidFill>
              </a:rPr>
              <a:t>Karthik Kakumanu 	–AP21110010263</a:t>
            </a:r>
          </a:p>
          <a:p>
            <a:pPr indent="-228600" algn="l">
              <a:buFont typeface="Arial" panose="020B0604020202020204" pitchFamily="34" charset="0"/>
              <a:buChar char="•"/>
            </a:pPr>
            <a:r>
              <a:rPr lang="en-US" sz="2000" dirty="0">
                <a:solidFill>
                  <a:schemeClr val="bg1"/>
                </a:solidFill>
              </a:rPr>
              <a:t>Jai Venkata Koushik 	–AP21110010325</a:t>
            </a:r>
          </a:p>
          <a:p>
            <a:pPr indent="-228600" algn="l">
              <a:buFont typeface="Arial" panose="020B0604020202020204" pitchFamily="34" charset="0"/>
              <a:buChar char="•"/>
            </a:pPr>
            <a:r>
              <a:rPr lang="en-US" sz="2000" dirty="0">
                <a:solidFill>
                  <a:schemeClr val="bg1"/>
                </a:solidFill>
              </a:rPr>
              <a:t>Sowjanya  Tuluva	–AP21110010271</a:t>
            </a:r>
          </a:p>
          <a:p>
            <a:pPr indent="-228600" algn="l">
              <a:buFont typeface="Arial" panose="020B0604020202020204" pitchFamily="34" charset="0"/>
              <a:buChar char="•"/>
            </a:pPr>
            <a:r>
              <a:rPr lang="en-US" sz="2000" dirty="0">
                <a:solidFill>
                  <a:schemeClr val="bg1"/>
                </a:solidFill>
              </a:rPr>
              <a:t>Bindu Sai		– AP21110010270</a:t>
            </a:r>
          </a:p>
          <a:p>
            <a:pPr indent="-228600" algn="l">
              <a:buFont typeface="Arial" panose="020B0604020202020204" pitchFamily="34" charset="0"/>
              <a:buChar char="•"/>
            </a:pPr>
            <a:r>
              <a:rPr lang="en-US" sz="2000" dirty="0">
                <a:solidFill>
                  <a:schemeClr val="bg1"/>
                </a:solidFill>
              </a:rPr>
              <a:t>Shalini 		–AP211100101192</a:t>
            </a:r>
          </a:p>
        </p:txBody>
      </p:sp>
      <p:pic>
        <p:nvPicPr>
          <p:cNvPr id="23" name="Graphic 22" descr="Brain">
            <a:extLst>
              <a:ext uri="{FF2B5EF4-FFF2-40B4-BE49-F238E27FC236}">
                <a16:creationId xmlns:a16="http://schemas.microsoft.com/office/drawing/2014/main" id="{12BBB89C-C326-D67C-787D-845B39AD33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7592" y="1146600"/>
            <a:ext cx="4564800" cy="4564800"/>
          </a:xfrm>
          <a:prstGeom prst="rect">
            <a:avLst/>
          </a:prstGeom>
        </p:spPr>
      </p:pic>
      <p:cxnSp>
        <p:nvCxnSpPr>
          <p:cNvPr id="32" name="Straight Connector 31">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82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léculas blancas">
            <a:extLst>
              <a:ext uri="{FF2B5EF4-FFF2-40B4-BE49-F238E27FC236}">
                <a16:creationId xmlns:a16="http://schemas.microsoft.com/office/drawing/2014/main" id="{51AA05A4-178D-90B8-0EEB-0BBEFE3E3740}"/>
              </a:ext>
            </a:extLst>
          </p:cNvPr>
          <p:cNvPicPr>
            <a:picLocks noChangeAspect="1"/>
          </p:cNvPicPr>
          <p:nvPr/>
        </p:nvPicPr>
        <p:blipFill rotWithShape="1">
          <a:blip r:embed="rId2">
            <a:alphaModFix amt="35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6757E71-D8AC-5747-F117-0B937D75754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solidFill>
                  <a:srgbClr val="FFFFFF"/>
                </a:solidFill>
                <a:latin typeface="+mn-lt"/>
              </a:rPr>
              <a:t>Abstract:-</a:t>
            </a:r>
            <a:endParaRPr lang="en-US" dirty="0">
              <a:solidFill>
                <a:srgbClr val="FFFFFF"/>
              </a:solidFill>
              <a:latin typeface="+mn-lt"/>
            </a:endParaRPr>
          </a:p>
        </p:txBody>
      </p:sp>
      <p:sp>
        <p:nvSpPr>
          <p:cNvPr id="6" name="TextBox 5">
            <a:extLst>
              <a:ext uri="{FF2B5EF4-FFF2-40B4-BE49-F238E27FC236}">
                <a16:creationId xmlns:a16="http://schemas.microsoft.com/office/drawing/2014/main" id="{7BEC6DD4-157C-E942-3C33-21D1455356F4}"/>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solidFill>
                  <a:srgbClr val="FFFFFF"/>
                </a:solidFill>
              </a:rPr>
              <a:t>Medical imaging plays a pivotal role in early tumor detection and diagnosis, with Magnetic Resonance Imaging (MRI) emerging as a valuable tool due to its superior soft tissue contrast. This project employs Convolutional Neural Networks (CNNs) as a deep learning method for the automatic detection of tumors in MRI scans. The proposed model harnesses the power of CNNs to learn complex spatial features from MRI images, thereby enhancing the accuracy of tumor detection. In this project, we present a systematic analysis of our CNN-based approach, showcasing </a:t>
            </a:r>
            <a:r>
              <a:rPr lang="en-US" sz="2400" dirty="0">
                <a:solidFill>
                  <a:srgbClr val="FFFFFF"/>
                </a:solidFill>
              </a:rPr>
              <a:t>its</a:t>
            </a:r>
            <a:r>
              <a:rPr lang="en-US" dirty="0">
                <a:solidFill>
                  <a:srgbClr val="FFFFFF"/>
                </a:solidFill>
              </a:rPr>
              <a:t> effectiveness in improving the detection of tumors, while reducing false-positive rates. Experimental results demonstrate the model's superior performance compared to traditional methods, offering potential for early tumor detection and better patient outcomes.</a:t>
            </a:r>
          </a:p>
        </p:txBody>
      </p:sp>
    </p:spTree>
    <p:extLst>
      <p:ext uri="{BB962C8B-B14F-4D97-AF65-F5344CB8AC3E}">
        <p14:creationId xmlns:p14="http://schemas.microsoft.com/office/powerpoint/2010/main" val="15642044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1" nodeType="clickEffect">
                                  <p:stCondLst>
                                    <p:cond delay="0"/>
                                  </p:stCondLst>
                                  <p:iterate type="lt">
                                    <p:tmPct val="4000"/>
                                  </p:iterate>
                                  <p:childTnLst>
                                    <p:set>
                                      <p:cBhvr override="childStyle">
                                        <p:cTn id="11"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3AE58032-384D-FFD7-9CA6-E6D6755410E1}"/>
              </a:ext>
            </a:extLst>
          </p:cNvPr>
          <p:cNvSpPr>
            <a:spLocks noGrp="1"/>
          </p:cNvSpPr>
          <p:nvPr>
            <p:ph type="title"/>
          </p:nvPr>
        </p:nvSpPr>
        <p:spPr>
          <a:xfrm>
            <a:off x="301336" y="1641752"/>
            <a:ext cx="3181639" cy="3213277"/>
          </a:xfrm>
        </p:spPr>
        <p:txBody>
          <a:bodyPr anchor="t">
            <a:normAutofit/>
          </a:bodyPr>
          <a:lstStyle/>
          <a:p>
            <a:r>
              <a:rPr lang="en-US" sz="4000" b="1" dirty="0">
                <a:latin typeface="+mn-lt"/>
              </a:rPr>
              <a:t>Introduction:-</a:t>
            </a:r>
          </a:p>
        </p:txBody>
      </p:sp>
      <p:sp>
        <p:nvSpPr>
          <p:cNvPr id="3" name="Content Placeholder 2">
            <a:extLst>
              <a:ext uri="{FF2B5EF4-FFF2-40B4-BE49-F238E27FC236}">
                <a16:creationId xmlns:a16="http://schemas.microsoft.com/office/drawing/2014/main" id="{4B29D97D-D3C2-5FEF-14F3-EDB3E53E621C}"/>
              </a:ext>
            </a:extLst>
          </p:cNvPr>
          <p:cNvSpPr>
            <a:spLocks noGrp="1"/>
          </p:cNvSpPr>
          <p:nvPr>
            <p:ph idx="1"/>
          </p:nvPr>
        </p:nvSpPr>
        <p:spPr>
          <a:xfrm>
            <a:off x="4591051" y="231228"/>
            <a:ext cx="6781800" cy="6547944"/>
          </a:xfrm>
        </p:spPr>
        <p:txBody>
          <a:bodyPr>
            <a:normAutofit fontScale="92500" lnSpcReduction="10000"/>
          </a:bodyPr>
          <a:lstStyle/>
          <a:p>
            <a:pPr marL="0" indent="0">
              <a:buNone/>
            </a:pPr>
            <a:r>
              <a:rPr lang="en-US" sz="2400" dirty="0">
                <a:solidFill>
                  <a:schemeClr val="tx1">
                    <a:alpha val="80000"/>
                  </a:schemeClr>
                </a:solidFill>
              </a:rPr>
              <a:t>In the realm of medical diagnostics, the differentiation of brain tumors from healthy tissues in MRI scans poses a formidable challenge due to their visual similarities. To address this, we present a groundbreaking solution in the form of a Convolutional Neural Network (CNN) designed for the automated detection of brain tumors. This innovative approach aims to revolutionize the field of diagnostics by enhancing the accuracy of cancer diagnosis, mitigating errors, and expediting the imaging process through the power of deep learning.</a:t>
            </a:r>
          </a:p>
          <a:p>
            <a:pPr marL="0" indent="0">
              <a:buNone/>
            </a:pPr>
            <a:endParaRPr lang="en-US" sz="2400" dirty="0">
              <a:solidFill>
                <a:schemeClr val="tx1">
                  <a:alpha val="80000"/>
                </a:schemeClr>
              </a:solidFill>
            </a:endParaRPr>
          </a:p>
          <a:p>
            <a:pPr marL="0" indent="0">
              <a:buNone/>
            </a:pPr>
            <a:r>
              <a:rPr lang="en-US" sz="2400" dirty="0">
                <a:solidFill>
                  <a:schemeClr val="tx1">
                    <a:alpha val="80000"/>
                  </a:schemeClr>
                </a:solidFill>
              </a:rPr>
              <a:t>Our CNN-based system ensures faster and more precise information extraction, thereby significantly improving the landscape of medical imaging. This not only facilitates quicker diagnosis but also empowers healthcare professionals to make timely and well-informed treatment decisions. The seamless integration of this technology into healthcare systems equips clinicians with the tools to provide superior patient care, ultimately leading to enhanced treatment outcomes and a more streamlined healthcare process.</a:t>
            </a:r>
          </a:p>
        </p:txBody>
      </p:sp>
    </p:spTree>
    <p:extLst>
      <p:ext uri="{BB962C8B-B14F-4D97-AF65-F5344CB8AC3E}">
        <p14:creationId xmlns:p14="http://schemas.microsoft.com/office/powerpoint/2010/main" val="1088377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EC3B229-7396-723C-B34B-A758624E3A0C}"/>
              </a:ext>
            </a:extLst>
          </p:cNvPr>
          <p:cNvSpPr>
            <a:spLocks noGrp="1"/>
          </p:cNvSpPr>
          <p:nvPr>
            <p:ph type="title"/>
          </p:nvPr>
        </p:nvSpPr>
        <p:spPr>
          <a:xfrm>
            <a:off x="838199" y="669925"/>
            <a:ext cx="6612925" cy="1325563"/>
          </a:xfrm>
        </p:spPr>
        <p:txBody>
          <a:bodyPr anchor="b">
            <a:normAutofit/>
          </a:bodyPr>
          <a:lstStyle/>
          <a:p>
            <a:pPr algn="r"/>
            <a:r>
              <a:rPr lang="en-US" b="1" dirty="0">
                <a:solidFill>
                  <a:schemeClr val="bg1"/>
                </a:solidFill>
                <a:latin typeface="+mn-lt"/>
              </a:rPr>
              <a:t>CODE ARCHITECTURE:-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A8EAC9-2636-8C07-7BB1-39CA7C4C2C4E}"/>
              </a:ext>
            </a:extLst>
          </p:cNvPr>
          <p:cNvSpPr>
            <a:spLocks noGrp="1"/>
          </p:cNvSpPr>
          <p:nvPr>
            <p:ph idx="1"/>
          </p:nvPr>
        </p:nvSpPr>
        <p:spPr>
          <a:xfrm>
            <a:off x="1392667" y="2398957"/>
            <a:ext cx="9406666" cy="3526144"/>
          </a:xfrm>
        </p:spPr>
        <p:txBody>
          <a:bodyPr>
            <a:normAutofit fontScale="92500" lnSpcReduction="20000"/>
          </a:bodyPr>
          <a:lstStyle/>
          <a:p>
            <a:r>
              <a:rPr lang="en-US" sz="2000" dirty="0">
                <a:solidFill>
                  <a:schemeClr val="bg1"/>
                </a:solidFill>
              </a:rPr>
              <a:t>Architecture 1:-</a:t>
            </a:r>
          </a:p>
          <a:p>
            <a:endParaRPr lang="en-US" sz="2000" dirty="0">
              <a:solidFill>
                <a:schemeClr val="bg1"/>
              </a:solidFill>
            </a:endParaRPr>
          </a:p>
          <a:p>
            <a:pPr marL="0" indent="0">
              <a:buNone/>
            </a:pPr>
            <a:r>
              <a:rPr lang="en-US" sz="2600" dirty="0">
                <a:solidFill>
                  <a:schemeClr val="bg1"/>
                </a:solidFill>
              </a:rPr>
              <a:t>The first convolutional neural network (CNN) architecture consists of multiple layers designed to extract hierarchical features from input images. The model begins with four convolutional layers, each followed by batch normalization and max-pooling operations. The convolutional layers progressively increase the number of filters, capturing more complex patterns. Afterward, the feature maps are flattened and fed into two fully connected layers with batch normalization. The final output layer utilizes </a:t>
            </a:r>
            <a:r>
              <a:rPr lang="en-US" sz="2600" dirty="0" err="1">
                <a:solidFill>
                  <a:schemeClr val="bg1"/>
                </a:solidFill>
              </a:rPr>
              <a:t>softmax</a:t>
            </a:r>
            <a:r>
              <a:rPr lang="en-US" sz="2600" dirty="0">
                <a:solidFill>
                  <a:schemeClr val="bg1"/>
                </a:solidFill>
              </a:rPr>
              <a:t> activation for multi-class classification. This architecture follows a systematic pattern of convolutional and pooling operations, promoting feature extraction and abstraction.</a:t>
            </a:r>
          </a:p>
          <a:p>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91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EC3B229-7396-723C-B34B-A758624E3A0C}"/>
              </a:ext>
            </a:extLst>
          </p:cNvPr>
          <p:cNvSpPr>
            <a:spLocks noGrp="1"/>
          </p:cNvSpPr>
          <p:nvPr>
            <p:ph type="title"/>
          </p:nvPr>
        </p:nvSpPr>
        <p:spPr>
          <a:xfrm>
            <a:off x="838199" y="669925"/>
            <a:ext cx="6612925" cy="1325563"/>
          </a:xfrm>
        </p:spPr>
        <p:txBody>
          <a:bodyPr anchor="b">
            <a:normAutofit/>
          </a:bodyPr>
          <a:lstStyle/>
          <a:p>
            <a:pPr algn="r"/>
            <a:r>
              <a:rPr lang="en-US" b="1" dirty="0">
                <a:solidFill>
                  <a:schemeClr val="bg1"/>
                </a:solidFill>
                <a:latin typeface="+mn-lt"/>
              </a:rPr>
              <a:t>CODE ARCHITECTURE:-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A8EAC9-2636-8C07-7BB1-39CA7C4C2C4E}"/>
              </a:ext>
            </a:extLst>
          </p:cNvPr>
          <p:cNvSpPr>
            <a:spLocks noGrp="1"/>
          </p:cNvSpPr>
          <p:nvPr>
            <p:ph idx="1"/>
          </p:nvPr>
        </p:nvSpPr>
        <p:spPr>
          <a:xfrm>
            <a:off x="1392667" y="2398957"/>
            <a:ext cx="9406666" cy="3526144"/>
          </a:xfrm>
        </p:spPr>
        <p:txBody>
          <a:bodyPr>
            <a:normAutofit fontScale="77500" lnSpcReduction="20000"/>
          </a:bodyPr>
          <a:lstStyle/>
          <a:p>
            <a:r>
              <a:rPr lang="en-US" sz="2300" dirty="0">
                <a:solidFill>
                  <a:schemeClr val="bg1"/>
                </a:solidFill>
              </a:rPr>
              <a:t>Architecture 2:</a:t>
            </a:r>
          </a:p>
          <a:p>
            <a:endParaRPr lang="en-US" sz="2000" dirty="0">
              <a:solidFill>
                <a:schemeClr val="bg1"/>
              </a:solidFill>
            </a:endParaRPr>
          </a:p>
          <a:p>
            <a:pPr marL="0" indent="0">
              <a:buNone/>
            </a:pPr>
            <a:r>
              <a:rPr lang="en-US" dirty="0">
                <a:solidFill>
                  <a:schemeClr val="bg1"/>
                </a:solidFill>
              </a:rPr>
              <a:t>The second CNN architecture is inspired by the VGG-like design, characterized by a series of convolutional blocks with increasing depth. Each block contains multiple convolutional layers with rectified linear unit (</a:t>
            </a:r>
            <a:r>
              <a:rPr lang="en-US" dirty="0" err="1">
                <a:solidFill>
                  <a:schemeClr val="bg1"/>
                </a:solidFill>
              </a:rPr>
              <a:t>ReLU</a:t>
            </a:r>
            <a:r>
              <a:rPr lang="en-US" dirty="0">
                <a:solidFill>
                  <a:schemeClr val="bg1"/>
                </a:solidFill>
              </a:rPr>
              <a:t>) activation, maintaining a consistent filter size and padding. Max-pooling is applied after each block to reduce spatial dimensions. The model concludes with fully connected layers, incorporating dropout for regularization. The architecture is known for its deep stacking of convolutional layers, promoting a more nuanced understanding of image features. The final layer utilizes </a:t>
            </a:r>
            <a:r>
              <a:rPr lang="en-US" dirty="0" err="1">
                <a:solidFill>
                  <a:schemeClr val="bg1"/>
                </a:solidFill>
              </a:rPr>
              <a:t>softmax</a:t>
            </a:r>
            <a:r>
              <a:rPr lang="en-US" dirty="0">
                <a:solidFill>
                  <a:schemeClr val="bg1"/>
                </a:solidFill>
              </a:rPr>
              <a:t> activation for multi-class classification. This design is reminiscent of the VGG network, emphasizing deep feature learning and abstraction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65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1087DB-DF81-2F47-3881-C72CD6E6E1C8}"/>
              </a:ext>
            </a:extLst>
          </p:cNvPr>
          <p:cNvSpPr>
            <a:spLocks noGrp="1"/>
          </p:cNvSpPr>
          <p:nvPr>
            <p:ph type="title"/>
          </p:nvPr>
        </p:nvSpPr>
        <p:spPr>
          <a:xfrm>
            <a:off x="728663" y="1422400"/>
            <a:ext cx="4505552" cy="2387600"/>
          </a:xfrm>
        </p:spPr>
        <p:txBody>
          <a:bodyPr vert="horz" lIns="91440" tIns="45720" rIns="91440" bIns="45720" rtlCol="0" anchor="b">
            <a:normAutofit/>
          </a:bodyPr>
          <a:lstStyle/>
          <a:p>
            <a:r>
              <a:rPr lang="en-US" sz="5000" b="1" dirty="0">
                <a:solidFill>
                  <a:schemeClr val="bg1"/>
                </a:solidFill>
                <a:latin typeface="+mn-lt"/>
              </a:rPr>
              <a:t>Results:</a:t>
            </a:r>
          </a:p>
        </p:txBody>
      </p:sp>
      <p:sp>
        <p:nvSpPr>
          <p:cNvPr id="34" name="Freeform: Shape 33">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close-up of a brain scan&#10;&#10;Description automatically generated">
            <a:extLst>
              <a:ext uri="{FF2B5EF4-FFF2-40B4-BE49-F238E27FC236}">
                <a16:creationId xmlns:a16="http://schemas.microsoft.com/office/drawing/2014/main" id="{6E1B4C01-0F7E-7F4D-09D2-EC1A03D9B552}"/>
              </a:ext>
            </a:extLst>
          </p:cNvPr>
          <p:cNvPicPr>
            <a:picLocks noChangeAspect="1"/>
          </p:cNvPicPr>
          <p:nvPr/>
        </p:nvPicPr>
        <p:blipFill>
          <a:blip r:embed="rId2"/>
          <a:stretch>
            <a:fillRect/>
          </a:stretch>
        </p:blipFill>
        <p:spPr>
          <a:xfrm>
            <a:off x="8027252" y="2663211"/>
            <a:ext cx="3033227" cy="3408121"/>
          </a:xfrm>
          <a:prstGeom prst="rect">
            <a:avLst/>
          </a:prstGeom>
        </p:spPr>
      </p:pic>
      <p:pic>
        <p:nvPicPr>
          <p:cNvPr id="7" name="Content Placeholder 6" descr="A close-up of a brain&#10;&#10;Description automatically generated">
            <a:extLst>
              <a:ext uri="{FF2B5EF4-FFF2-40B4-BE49-F238E27FC236}">
                <a16:creationId xmlns:a16="http://schemas.microsoft.com/office/drawing/2014/main" id="{67BFFB92-2B16-2996-999D-81EDF9B4C137}"/>
              </a:ext>
            </a:extLst>
          </p:cNvPr>
          <p:cNvPicPr>
            <a:picLocks noGrp="1" noChangeAspect="1"/>
          </p:cNvPicPr>
          <p:nvPr>
            <p:ph idx="1"/>
          </p:nvPr>
        </p:nvPicPr>
        <p:blipFill>
          <a:blip r:embed="rId3"/>
          <a:stretch>
            <a:fillRect/>
          </a:stretch>
        </p:blipFill>
        <p:spPr>
          <a:xfrm>
            <a:off x="5830560" y="546100"/>
            <a:ext cx="2684190" cy="2999096"/>
          </a:xfrm>
          <a:prstGeom prst="rect">
            <a:avLst/>
          </a:prstGeom>
        </p:spPr>
      </p:pic>
    </p:spTree>
    <p:extLst>
      <p:ext uri="{BB962C8B-B14F-4D97-AF65-F5344CB8AC3E}">
        <p14:creationId xmlns:p14="http://schemas.microsoft.com/office/powerpoint/2010/main" val="273206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0B42A30D-2DEF-6C70-69C6-5A9C97D3A09C}"/>
              </a:ext>
            </a:extLst>
          </p:cNvPr>
          <p:cNvSpPr>
            <a:spLocks noGrp="1"/>
          </p:cNvSpPr>
          <p:nvPr>
            <p:ph type="title"/>
          </p:nvPr>
        </p:nvSpPr>
        <p:spPr>
          <a:xfrm>
            <a:off x="671782" y="178134"/>
            <a:ext cx="8071706" cy="854759"/>
          </a:xfrm>
        </p:spPr>
        <p:txBody>
          <a:bodyPr vert="horz" lIns="91440" tIns="45720" rIns="91440" bIns="45720" rtlCol="0" anchor="b">
            <a:normAutofit/>
          </a:bodyPr>
          <a:lstStyle/>
          <a:p>
            <a:r>
              <a:rPr lang="en-US" sz="4800" b="1" kern="1200" dirty="0">
                <a:solidFill>
                  <a:schemeClr val="bg1"/>
                </a:solidFill>
                <a:latin typeface="+mn-lt"/>
                <a:ea typeface="+mj-ea"/>
                <a:cs typeface="+mj-cs"/>
              </a:rPr>
              <a:t>Conclusion:-</a:t>
            </a:r>
          </a:p>
        </p:txBody>
      </p:sp>
      <p:cxnSp>
        <p:nvCxnSpPr>
          <p:cNvPr id="44" name="Straight Connector 43">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53E4860-0C83-BA31-AE79-CA404CD021D3}"/>
              </a:ext>
            </a:extLst>
          </p:cNvPr>
          <p:cNvSpPr txBox="1"/>
          <p:nvPr/>
        </p:nvSpPr>
        <p:spPr>
          <a:xfrm>
            <a:off x="671782" y="935421"/>
            <a:ext cx="11446646" cy="5047536"/>
          </a:xfrm>
          <a:prstGeom prst="rect">
            <a:avLst/>
          </a:prstGeom>
          <a:noFill/>
        </p:spPr>
        <p:txBody>
          <a:bodyPr wrap="square" rtlCol="0">
            <a:spAutoFit/>
          </a:bodyPr>
          <a:lstStyle/>
          <a:p>
            <a:r>
              <a:rPr lang="en-US" sz="2300" dirty="0">
                <a:solidFill>
                  <a:schemeClr val="bg1"/>
                </a:solidFill>
              </a:rPr>
              <a:t>In this project, we explored two distinct Convolutional Neural Network (CNN) architectures to enhance brain tumor detection in MRI scans. The first architecture systematically incorporated four convolutional layers, followed by batch normalization and max-pooling operations, progressively increasing the number of filters to capture complex patterns. It also included fully connected layers with batch normalization. The second architecture drew inspiration from the VGG-like design, featuring multiple convolutional layers within each block, maintaining a consistent filter size and using </a:t>
            </a:r>
            <a:r>
              <a:rPr lang="en-US" sz="2300" dirty="0" err="1">
                <a:solidFill>
                  <a:schemeClr val="bg1"/>
                </a:solidFill>
              </a:rPr>
              <a:t>ReLU</a:t>
            </a:r>
            <a:r>
              <a:rPr lang="en-US" sz="2300" dirty="0">
                <a:solidFill>
                  <a:schemeClr val="bg1"/>
                </a:solidFill>
              </a:rPr>
              <a:t> activation. Both architectures concluded with a </a:t>
            </a:r>
            <a:r>
              <a:rPr lang="en-US" sz="2300" dirty="0" err="1">
                <a:solidFill>
                  <a:schemeClr val="bg1"/>
                </a:solidFill>
              </a:rPr>
              <a:t>softmax</a:t>
            </a:r>
            <a:r>
              <a:rPr lang="en-US" sz="2300" dirty="0">
                <a:solidFill>
                  <a:schemeClr val="bg1"/>
                </a:solidFill>
              </a:rPr>
              <a:t> activation layer for multi-class classification.</a:t>
            </a:r>
          </a:p>
          <a:p>
            <a:endParaRPr lang="en-US" sz="2300" dirty="0">
              <a:solidFill>
                <a:schemeClr val="bg1"/>
              </a:solidFill>
            </a:endParaRPr>
          </a:p>
          <a:p>
            <a:r>
              <a:rPr lang="en-US" sz="2300" dirty="0">
                <a:solidFill>
                  <a:schemeClr val="bg1"/>
                </a:solidFill>
              </a:rPr>
              <a:t>These architectures offer valuable tools for medical image analysis, particularly in the context of brain tumor detection. The first architecture excels in systematic feature extraction, while the second prioritizes deep feature learning and abstraction. Both have the potential to improve the accuracy and efficiency of brain tumor diagnosis, enabling better patient care, timely treatment decisions, and enhanced treatment outcomes in the field of neurology.</a:t>
            </a:r>
          </a:p>
        </p:txBody>
      </p:sp>
    </p:spTree>
    <p:extLst>
      <p:ext uri="{BB962C8B-B14F-4D97-AF65-F5344CB8AC3E}">
        <p14:creationId xmlns:p14="http://schemas.microsoft.com/office/powerpoint/2010/main" val="104270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2912</TotalTime>
  <Words>746</Words>
  <Application>Microsoft Office PowerPoint</Application>
  <PresentationFormat>Widescreen</PresentationFormat>
  <Paragraphs>26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MRI-based brain tumor image detection using CNN based deep learning method</vt:lpstr>
      <vt:lpstr>Abstract:-</vt:lpstr>
      <vt:lpstr>Introduction:-</vt:lpstr>
      <vt:lpstr>CODE ARCHITECTURE:-</vt:lpstr>
      <vt:lpstr>CODE ARCHITECTURE:-</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MRI-based brain tumor image detection using CNN based deep learning metho</dc:title>
  <dc:creator>karthik kakumanu</dc:creator>
  <cp:lastModifiedBy>perumalla jaivenkatakoushik</cp:lastModifiedBy>
  <cp:revision>8</cp:revision>
  <dcterms:created xsi:type="dcterms:W3CDTF">2023-11-13T14:50:20Z</dcterms:created>
  <dcterms:modified xsi:type="dcterms:W3CDTF">2023-11-28T15:58:18Z</dcterms:modified>
</cp:coreProperties>
</file>