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 id="2147484132" r:id="rId5"/>
  </p:sldMasterIdLst>
  <p:notesMasterIdLst>
    <p:notesMasterId r:id="rId28"/>
  </p:notesMasterIdLst>
  <p:handoutMasterIdLst>
    <p:handoutMasterId r:id="rId29"/>
  </p:handoutMasterIdLst>
  <p:sldIdLst>
    <p:sldId id="347" r:id="rId6"/>
    <p:sldId id="465" r:id="rId7"/>
    <p:sldId id="483" r:id="rId8"/>
    <p:sldId id="484" r:id="rId9"/>
    <p:sldId id="485" r:id="rId10"/>
    <p:sldId id="477" r:id="rId11"/>
    <p:sldId id="488" r:id="rId12"/>
    <p:sldId id="493" r:id="rId13"/>
    <p:sldId id="494" r:id="rId14"/>
    <p:sldId id="496" r:id="rId15"/>
    <p:sldId id="527" r:id="rId16"/>
    <p:sldId id="529" r:id="rId17"/>
    <p:sldId id="530" r:id="rId18"/>
    <p:sldId id="531" r:id="rId19"/>
    <p:sldId id="532" r:id="rId20"/>
    <p:sldId id="533" r:id="rId21"/>
    <p:sldId id="534" r:id="rId22"/>
    <p:sldId id="558" r:id="rId23"/>
    <p:sldId id="537" r:id="rId24"/>
    <p:sldId id="554" r:id="rId25"/>
    <p:sldId id="555" r:id="rId26"/>
    <p:sldId id="481" r:id="rId27"/>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CD7"/>
    <a:srgbClr val="FFF5D5"/>
    <a:srgbClr val="E1AD00"/>
    <a:srgbClr val="FCE7D0"/>
    <a:srgbClr val="D8750D"/>
    <a:srgbClr val="FCF6E4"/>
    <a:srgbClr val="92D050"/>
    <a:srgbClr val="0E3458"/>
    <a:srgbClr val="492D16"/>
    <a:srgbClr val="565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1" autoAdjust="0"/>
    <p:restoredTop sz="70352" autoAdjust="0"/>
  </p:normalViewPr>
  <p:slideViewPr>
    <p:cSldViewPr snapToGrid="0">
      <p:cViewPr>
        <p:scale>
          <a:sx n="100" d="100"/>
          <a:sy n="100" d="100"/>
        </p:scale>
        <p:origin x="-510" y="360"/>
      </p:cViewPr>
      <p:guideLst>
        <p:guide orient="horz" pos="216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656"/>
    </p:cViewPr>
  </p:sorterViewPr>
  <p:notesViewPr>
    <p:cSldViewPr snapToGrid="0">
      <p:cViewPr varScale="1">
        <p:scale>
          <a:sx n="71" d="100"/>
          <a:sy n="71" d="100"/>
        </p:scale>
        <p:origin x="-32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576DFCC-75FF-453F-B83C-80081CEBB0D4}" type="slidenum">
              <a:rPr lang="en-US"/>
              <a:pPr>
                <a:defRPr/>
              </a:pPr>
              <a:t>‹#›</a:t>
            </a:fld>
            <a:endParaRPr lang="en-US"/>
          </a:p>
        </p:txBody>
      </p:sp>
    </p:spTree>
    <p:extLst>
      <p:ext uri="{BB962C8B-B14F-4D97-AF65-F5344CB8AC3E}">
        <p14:creationId xmlns:p14="http://schemas.microsoft.com/office/powerpoint/2010/main" val="389735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277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0C446B55-1B85-4C98-A68B-38350A0D3FCC}" type="slidenum">
              <a:rPr lang="en-US"/>
              <a:pPr>
                <a:defRPr/>
              </a:pPr>
              <a:t>‹#›</a:t>
            </a:fld>
            <a:endParaRPr lang="en-US"/>
          </a:p>
        </p:txBody>
      </p:sp>
    </p:spTree>
    <p:extLst>
      <p:ext uri="{BB962C8B-B14F-4D97-AF65-F5344CB8AC3E}">
        <p14:creationId xmlns:p14="http://schemas.microsoft.com/office/powerpoint/2010/main" val="13921392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446B55-1B85-4C98-A68B-38350A0D3FCC}" type="slidenum">
              <a:rPr lang="en-US" smtClean="0"/>
              <a:pPr>
                <a:defRPr/>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©2011, Cognizant 		</a:t>
            </a:r>
            <a:endParaRPr lang="en-US" sz="900" b="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228600"/>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3A7F45D3-20C0-4959-A633-3059F8B908E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©2011, Cognizant 		</a:t>
            </a:r>
            <a:endParaRPr lang="en-US" sz="900" b="0">
              <a:solidFill>
                <a:srgbClr val="000000"/>
              </a:solidFill>
              <a:latin typeface="Verdana" charset="0"/>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9CBD693-6CEC-43D8-AC2A-09FD3558C4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09563"/>
          </a:xfrm>
          <a:prstGeom prst="rect">
            <a:avLst/>
          </a:prstGeom>
          <a:noFill/>
          <a:ln w="9525">
            <a:noFill/>
            <a:miter lim="800000"/>
            <a:headEnd/>
            <a:tailEnd/>
          </a:ln>
        </p:spPr>
        <p:txBody>
          <a:bodyPr>
            <a:spAutoFit/>
          </a:bodyPr>
          <a:lstStyle/>
          <a:p>
            <a:pPr>
              <a:lnSpc>
                <a:spcPct val="150000"/>
              </a:lnSpc>
              <a:spcBef>
                <a:spcPct val="50000"/>
              </a:spcBef>
              <a:defRPr/>
            </a:pPr>
            <a:r>
              <a:rPr lang="en-US" sz="1000" b="0">
                <a:solidFill>
                  <a:srgbClr val="808388"/>
                </a:solidFill>
                <a:latin typeface="Verdana" charset="0"/>
              </a:rPr>
              <a:t>©2011,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1" name="Picture 10" descr="keybank.jpg"/>
          <p:cNvPicPr>
            <a:picLocks noChangeAspect="1"/>
          </p:cNvPicPr>
          <p:nvPr userDrawn="1"/>
        </p:nvPicPr>
        <p:blipFill>
          <a:blip r:embed="rId4"/>
          <a:stretch>
            <a:fillRect/>
          </a:stretch>
        </p:blipFill>
        <p:spPr>
          <a:xfrm>
            <a:off x="6867144" y="687324"/>
            <a:ext cx="1828800" cy="858012"/>
          </a:xfrm>
          <a:prstGeom prst="rect">
            <a:avLst/>
          </a:prstGeom>
        </p:spPr>
      </p:pic>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2012, </a:t>
            </a:r>
            <a:r>
              <a:rPr lang="en-US" sz="1000" b="0" dirty="0">
                <a:solidFill>
                  <a:srgbClr val="808388"/>
                </a:solidFill>
                <a:latin typeface="Verdana" charset="0"/>
              </a:rPr>
              <a:t>Cognizant 		</a:t>
            </a:r>
          </a:p>
        </p:txBody>
      </p:sp>
      <p:pic>
        <p:nvPicPr>
          <p:cNvPr id="8" name="Picture 9" descr="Cognizant_36x84_04D.png"/>
          <p:cNvPicPr>
            <a:picLocks noChangeAspect="1"/>
          </p:cNvPicPr>
          <p:nvPr userDrawn="1"/>
        </p:nvPicPr>
        <p:blipFill>
          <a:blip r:embed="rId2"/>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026" name="Picture 2" descr="C:\Users\328367\Pictures\big_data_coe.png"/>
          <p:cNvPicPr>
            <a:picLocks noChangeAspect="1" noChangeArrowheads="1"/>
          </p:cNvPicPr>
          <p:nvPr userDrawn="1"/>
        </p:nvPicPr>
        <p:blipFill>
          <a:blip r:embed="rId4"/>
          <a:srcRect/>
          <a:stretch>
            <a:fillRect/>
          </a:stretch>
        </p:blipFill>
        <p:spPr bwMode="auto">
          <a:xfrm>
            <a:off x="5497082" y="5637502"/>
            <a:ext cx="3486150" cy="866775"/>
          </a:xfrm>
          <a:prstGeom prst="rect">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spPr>
      </p:pic>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33"/>
          <p:cNvSpPr>
            <a:spLocks noChangeArrowheads="1"/>
          </p:cNvSpPr>
          <p:nvPr/>
        </p:nvSpPr>
        <p:spPr bwMode="auto">
          <a:xfrm>
            <a:off x="154906" y="6277236"/>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a:ea typeface="+mn-ea"/>
              </a:rPr>
              <a:t>      </a:t>
            </a:r>
            <a:r>
              <a:rPr lang="en-US" sz="800" dirty="0">
                <a:solidFill>
                  <a:srgbClr val="000000"/>
                </a:solidFill>
                <a:latin typeface="Verdana"/>
                <a:ea typeface="+mn-ea"/>
              </a:rPr>
              <a:t>|  </a:t>
            </a:r>
            <a:r>
              <a:rPr lang="en-US" sz="800" b="0" dirty="0">
                <a:solidFill>
                  <a:srgbClr val="000000"/>
                </a:solidFill>
                <a:latin typeface="Verdana"/>
                <a:ea typeface="+mn-ea"/>
              </a:rPr>
              <a:t>©</a:t>
            </a:r>
            <a:r>
              <a:rPr lang="en-US" sz="800" b="0" dirty="0" smtClean="0">
                <a:solidFill>
                  <a:srgbClr val="000000"/>
                </a:solidFill>
                <a:latin typeface="Verdana"/>
                <a:ea typeface="+mn-ea"/>
              </a:rPr>
              <a:t>2012, </a:t>
            </a:r>
            <a:r>
              <a:rPr lang="en-US" sz="800" b="0" dirty="0">
                <a:solidFill>
                  <a:srgbClr val="000000"/>
                </a:solidFill>
                <a:latin typeface="Verdana"/>
                <a:ea typeface="+mn-ea"/>
              </a:rPr>
              <a:t>Cognizant 		</a:t>
            </a:r>
            <a:endParaRPr lang="en-US" sz="900" b="0" dirty="0">
              <a:solidFill>
                <a:srgbClr val="000000"/>
              </a:solidFill>
              <a:latin typeface="Verdana"/>
              <a:ea typeface="+mn-ea"/>
            </a:endParaRPr>
          </a:p>
        </p:txBody>
      </p:sp>
      <p:cxnSp>
        <p:nvCxnSpPr>
          <p:cNvPr id="7" name="Straight Connector 9"/>
          <p:cNvCxnSpPr>
            <a:cxnSpLocks noChangeShapeType="1"/>
          </p:cNvCxnSpPr>
          <p:nvPr userDrawn="1"/>
        </p:nvCxnSpPr>
        <p:spPr bwMode="auto">
          <a:xfrm>
            <a:off x="152400" y="565148"/>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04804" y="0"/>
            <a:ext cx="9039196" cy="428604"/>
          </a:xfrm>
        </p:spPr>
        <p:txBody>
          <a:bodyPr anchor="ctr"/>
          <a:lstStyle>
            <a:lvl1pPr>
              <a:defRPr sz="2000"/>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12032" y="6340642"/>
            <a:ext cx="457200" cy="457200"/>
          </a:xfrm>
        </p:spPr>
        <p:txBody>
          <a:bodyPr/>
          <a:lstStyle>
            <a:lvl1pPr>
              <a:defRPr sz="1200">
                <a:solidFill>
                  <a:srgbClr val="6DB23F"/>
                </a:solidFill>
              </a:defRPr>
            </a:lvl1pPr>
          </a:lstStyle>
          <a:p>
            <a:fld id="{9239F7C7-4820-4A03-A19B-AD6503611054}" type="slidenum">
              <a:rPr lang="en-US"/>
              <a:pPr/>
              <a:t>‹#›</a:t>
            </a:fld>
            <a:endParaRPr lang="en-US" dirty="0"/>
          </a:p>
        </p:txBody>
      </p:sp>
      <p:pic>
        <p:nvPicPr>
          <p:cNvPr id="9" name="Picture 2" descr="C:\Users\328367\Pictures\big_data_coe.png"/>
          <p:cNvPicPr>
            <a:picLocks noChangeAspect="1" noChangeArrowheads="1"/>
          </p:cNvPicPr>
          <p:nvPr userDrawn="1"/>
        </p:nvPicPr>
        <p:blipFill>
          <a:blip r:embed="rId2"/>
          <a:srcRect b="15620"/>
          <a:stretch>
            <a:fillRect/>
          </a:stretch>
        </p:blipFill>
        <p:spPr bwMode="auto">
          <a:xfrm>
            <a:off x="5645944" y="6115987"/>
            <a:ext cx="3486150" cy="731385"/>
          </a:xfrm>
          <a:prstGeom prst="rect">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a:ea typeface="+mn-ea"/>
              </a:rPr>
              <a:t>      </a:t>
            </a:r>
            <a:r>
              <a:rPr lang="en-US" sz="800" dirty="0">
                <a:solidFill>
                  <a:srgbClr val="000000"/>
                </a:solidFill>
                <a:latin typeface="Verdana"/>
                <a:ea typeface="+mn-ea"/>
              </a:rPr>
              <a:t>|  </a:t>
            </a:r>
            <a:r>
              <a:rPr lang="en-US" sz="800" b="0" dirty="0">
                <a:solidFill>
                  <a:srgbClr val="000000"/>
                </a:solidFill>
                <a:latin typeface="Verdana"/>
                <a:ea typeface="+mn-ea"/>
              </a:rPr>
              <a:t>©2011, Cognizant 		</a:t>
            </a:r>
            <a:endParaRPr lang="en-US" sz="900" b="0" dirty="0">
              <a:solidFill>
                <a:srgbClr val="000000"/>
              </a:solidFill>
              <a:latin typeface="Verdana"/>
              <a:ea typeface="+mn-ea"/>
            </a:endParaRPr>
          </a:p>
        </p:txBody>
      </p:sp>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Verdana"/>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18339B34-11D7-4D2F-9DFF-49DD9875684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a:ea typeface="+mn-ea"/>
              </a:rPr>
              <a:t>©2011, 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rgbClr val="FFFFFF"/>
                </a:solidFill>
                <a:latin typeface="Verdana"/>
                <a:ea typeface="+mn-ea"/>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pic>
        <p:nvPicPr>
          <p:cNvPr id="9" name="Picture 7" descr="side_circles.png"/>
          <p:cNvPicPr>
            <a:picLocks noChangeAspect="1"/>
          </p:cNvPicPr>
          <p:nvPr userDrawn="1"/>
        </p:nvPicPr>
        <p:blipFill>
          <a:blip r:embed="rId2"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2" name="Freeform 11"/>
          <p:cNvSpPr/>
          <p:nvPr userDrawn="1"/>
        </p:nvSpPr>
        <p:spPr bwMode="auto">
          <a:xfrm>
            <a:off x="-19878" y="878862"/>
            <a:ext cx="9193695" cy="0"/>
          </a:xfrm>
          <a:custGeom>
            <a:avLst/>
            <a:gdLst>
              <a:gd name="connsiteX0" fmla="*/ 0 w 9193695"/>
              <a:gd name="connsiteY0" fmla="*/ 0 h 0"/>
              <a:gd name="connsiteX1" fmla="*/ 9193695 w 9193695"/>
              <a:gd name="connsiteY1" fmla="*/ 0 h 0"/>
            </a:gdLst>
            <a:ahLst/>
            <a:cxnLst>
              <a:cxn ang="0">
                <a:pos x="connsiteX0" y="connsiteY0"/>
              </a:cxn>
              <a:cxn ang="0">
                <a:pos x="connsiteX1" y="connsiteY1"/>
              </a:cxn>
            </a:cxnLst>
            <a:rect l="l" t="t" r="r" b="b"/>
            <a:pathLst>
              <a:path w="9193695">
                <a:moveTo>
                  <a:pt x="0" y="0"/>
                </a:moveTo>
                <a:lnTo>
                  <a:pt x="9193695" y="0"/>
                </a:lnTo>
              </a:path>
            </a:pathLst>
          </a:custGeom>
          <a:solidFill>
            <a:schemeClr val="accent1"/>
          </a:solidFill>
          <a:ln w="190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Arial" pitchFamily="-12" charset="0"/>
              <a:ea typeface="ＭＳ Ｐゴシック" pitchFamily="-12" charset="-128"/>
              <a:cs typeface="ＭＳ Ｐゴシック" pitchFamily="-12" charset="-128"/>
            </a:endParaRPr>
          </a:p>
        </p:txBody>
      </p:sp>
      <p:sp>
        <p:nvSpPr>
          <p:cNvPr id="8" name="Rectangle 7"/>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a:solidFill>
                <a:srgbClr val="000000"/>
              </a:solidFill>
            </a:endParaRPr>
          </a:p>
        </p:txBody>
      </p:sp>
      <p:sp>
        <p:nvSpPr>
          <p:cNvPr id="9" name="Rectangle 8"/>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a:solidFill>
                <a:srgbClr val="000000"/>
              </a:solidFill>
            </a:endParaRPr>
          </a:p>
        </p:txBody>
      </p:sp>
      <p:sp>
        <p:nvSpPr>
          <p:cNvPr id="2" name="Title 1"/>
          <p:cNvSpPr>
            <a:spLocks noGrp="1"/>
          </p:cNvSpPr>
          <p:nvPr>
            <p:ph type="title"/>
          </p:nvPr>
        </p:nvSpPr>
        <p:spPr>
          <a:xfrm>
            <a:off x="152400" y="228600"/>
            <a:ext cx="7620000" cy="990600"/>
          </a:xfrm>
        </p:spPr>
        <p:txBody>
          <a:bodyPr/>
          <a:lstStyle>
            <a:lvl1pPr>
              <a:defRPr sz="3000"/>
            </a:lvl1pPr>
          </a:lstStyle>
          <a:p>
            <a:r>
              <a:rPr lang="en-US" dirty="0" smtClean="0"/>
              <a:t>Click to edit Master title style</a:t>
            </a:r>
            <a:endParaRPr lang="en-US" dirty="0"/>
          </a:p>
        </p:txBody>
      </p:sp>
      <p:sp>
        <p:nvSpPr>
          <p:cNvPr id="11" name="Rectangle 3"/>
          <p:cNvSpPr>
            <a:spLocks noGrp="1" noChangeArrowheads="1"/>
          </p:cNvSpPr>
          <p:nvPr>
            <p:ph idx="1"/>
          </p:nvPr>
        </p:nvSpPr>
        <p:spPr bwMode="auto">
          <a:xfrm>
            <a:off x="152400" y="1447800"/>
            <a:ext cx="8610600" cy="4343400"/>
          </a:xfrm>
          <a:prstGeom prst="rect">
            <a:avLst/>
          </a:prstGeom>
          <a:noFill/>
          <a:ln w="9525">
            <a:noFill/>
            <a:miter lim="800000"/>
            <a:headEnd/>
            <a:tailEnd/>
          </a:ln>
        </p:spPr>
        <p:txBody>
          <a:bodyPr/>
          <a:lstStyle>
            <a:lvl1pPr>
              <a:defRPr sz="2400">
                <a:solidFill>
                  <a:schemeClr val="tx1"/>
                </a:solidFill>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endParaRPr lang="en-US" noProof="0" dirty="0"/>
          </a:p>
        </p:txBody>
      </p:sp>
      <p:sp>
        <p:nvSpPr>
          <p:cNvPr id="7" name="Rectangle 42"/>
          <p:cNvSpPr>
            <a:spLocks noGrp="1" noChangeArrowheads="1"/>
          </p:cNvSpPr>
          <p:nvPr>
            <p:ph type="sldNum" sz="quarter" idx="10"/>
          </p:nvPr>
        </p:nvSpPr>
        <p:spPr>
          <a:xfrm>
            <a:off x="0" y="6324600"/>
            <a:ext cx="457200" cy="457200"/>
          </a:xfrm>
        </p:spPr>
        <p:txBody>
          <a:bodyPr/>
          <a:lstStyle>
            <a:lvl1pPr>
              <a:defRPr sz="1200">
                <a:solidFill>
                  <a:schemeClr val="tx1"/>
                </a:solidFill>
              </a:defRPr>
            </a:lvl1pPr>
          </a:lstStyle>
          <a:p>
            <a:fld id="{A8BE766E-C24D-4E82-87BF-61A81674D08B}" type="slidenum">
              <a:rPr lang="en-US">
                <a:solidFill>
                  <a:srgbClr val="000000"/>
                </a:solidFill>
              </a:rPr>
              <a:pPr/>
              <a:t>‹#›</a:t>
            </a:fld>
            <a:endParaRPr lang="en-US">
              <a:solidFill>
                <a:srgbClr val="000000"/>
              </a:solidFill>
            </a:endParaRPr>
          </a:p>
        </p:txBody>
      </p:sp>
      <p:sp>
        <p:nvSpPr>
          <p:cNvPr id="13" name="Rectangle 33"/>
          <p:cNvSpPr>
            <a:spLocks noChangeArrowheads="1"/>
          </p:cNvSpPr>
          <p:nvPr userDrawn="1"/>
        </p:nvSpPr>
        <p:spPr bwMode="auto">
          <a:xfrm>
            <a:off x="228600" y="6479228"/>
            <a:ext cx="5181600" cy="228600"/>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900" b="1" dirty="0">
                <a:solidFill>
                  <a:srgbClr val="000000"/>
                </a:solidFill>
              </a:rPr>
              <a:t>      </a:t>
            </a:r>
            <a:r>
              <a:rPr lang="en-US" sz="800" b="1" dirty="0">
                <a:solidFill>
                  <a:srgbClr val="000000"/>
                </a:solidFill>
              </a:rPr>
              <a:t>|  </a:t>
            </a:r>
            <a:r>
              <a:rPr lang="en-US" sz="800" dirty="0">
                <a:solidFill>
                  <a:srgbClr val="000000"/>
                </a:solidFill>
              </a:rPr>
              <a:t>©2011, </a:t>
            </a:r>
            <a:r>
              <a:rPr lang="en-US" sz="800" dirty="0" smtClean="0">
                <a:solidFill>
                  <a:srgbClr val="000000"/>
                </a:solidFill>
              </a:rPr>
              <a:t>Cognizant</a:t>
            </a:r>
            <a:endParaRPr lang="en-US" sz="900" dirty="0">
              <a:solidFill>
                <a:srgbClr val="000000"/>
              </a:solidFill>
            </a:endParaRPr>
          </a:p>
        </p:txBody>
      </p:sp>
    </p:spTree>
    <p:extLst>
      <p:ext uri="{BB962C8B-B14F-4D97-AF65-F5344CB8AC3E}">
        <p14:creationId xmlns:p14="http://schemas.microsoft.com/office/powerpoint/2010/main" val="161362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pPr>
              <a:defRPr/>
            </a:pPr>
            <a:fld id="{D9E07ADA-1C6B-417B-B0CD-599F409A47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pitchFamily="34" charset="0"/>
              </a:defRPr>
            </a:lvl1pPr>
          </a:lstStyle>
          <a:p>
            <a:fld id="{7F79A73C-B766-4BB3-8C5A-C7004AFC48FB}" type="slidenum">
              <a:rPr lang="en-US">
                <a:solidFill>
                  <a:srgbClr val="FFFFFF"/>
                </a:solidFill>
                <a:ea typeface="+mn-ea"/>
              </a:rPr>
              <a:pPr/>
              <a:t>‹#›</a:t>
            </a:fld>
            <a:endParaRPr lang="en-US" dirty="0">
              <a:solidFill>
                <a:srgbClr val="FFFFFF"/>
              </a:solidFill>
              <a:ea typeface="+mn-ea"/>
            </a:endParaRPr>
          </a:p>
        </p:txBody>
      </p:sp>
    </p:spTree>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447800" y="1919179"/>
            <a:ext cx="6400800" cy="1951072"/>
          </a:xfrm>
        </p:spPr>
        <p:txBody>
          <a:bodyPr anchor="t"/>
          <a:lstStyle/>
          <a:p>
            <a:r>
              <a:rPr lang="en-US" dirty="0">
                <a:latin typeface="+mn-lt"/>
                <a:cs typeface="Arial" pitchFamily="34" charset="0"/>
              </a:rPr>
              <a:t/>
            </a:r>
            <a:br>
              <a:rPr lang="en-US" dirty="0">
                <a:latin typeface="+mn-lt"/>
                <a:cs typeface="Arial" pitchFamily="34" charset="0"/>
              </a:rPr>
            </a:br>
            <a:r>
              <a:rPr lang="en-US" dirty="0" smtClean="0">
                <a:latin typeface="+mn-lt"/>
                <a:cs typeface="Arial" pitchFamily="34" charset="0"/>
              </a:rPr>
              <a:t>              Hive</a:t>
            </a:r>
            <a:r>
              <a:rPr lang="en-US" dirty="0">
                <a:latin typeface="+mn-lt"/>
                <a:cs typeface="Arial" pitchFamily="34" charset="0"/>
              </a:rPr>
              <a:t/>
            </a:r>
            <a:br>
              <a:rPr lang="en-US" dirty="0">
                <a:latin typeface="+mn-lt"/>
                <a:cs typeface="Arial" pitchFamily="34" charset="0"/>
              </a:rPr>
            </a:br>
            <a:r>
              <a:rPr lang="en-US" dirty="0" smtClean="0">
                <a:solidFill>
                  <a:schemeClr val="bg1">
                    <a:lumMod val="50000"/>
                  </a:schemeClr>
                </a:solidFill>
                <a:latin typeface="+mn-lt"/>
                <a:cs typeface="Arial" pitchFamily="34" charset="0"/>
              </a:rPr>
              <a:t/>
            </a:r>
            <a:br>
              <a:rPr lang="en-US" dirty="0" smtClean="0">
                <a:solidFill>
                  <a:schemeClr val="bg1">
                    <a:lumMod val="50000"/>
                  </a:schemeClr>
                </a:solidFill>
                <a:latin typeface="+mn-lt"/>
                <a:cs typeface="Arial" pitchFamily="34" charset="0"/>
              </a:rPr>
            </a:br>
            <a:r>
              <a:rPr lang="en-US" dirty="0">
                <a:latin typeface="+mn-lt"/>
                <a:cs typeface="Arial" pitchFamily="34" charset="0"/>
              </a:rPr>
              <a:t/>
            </a:r>
            <a:br>
              <a:rPr lang="en-US" dirty="0">
                <a:latin typeface="+mn-lt"/>
                <a:cs typeface="Arial" pitchFamily="34" charset="0"/>
              </a:rPr>
            </a:br>
            <a:endParaRPr lang="en-US" dirty="0" smtClean="0">
              <a:latin typeface="+mn-lt"/>
              <a:cs typeface="Arial" pitchFamily="34" charset="0"/>
            </a:endParaRPr>
          </a:p>
        </p:txBody>
      </p:sp>
      <p:pic>
        <p:nvPicPr>
          <p:cNvPr id="3" name="Picture 11" descr="Practice logo_PM"/>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48116" y="5997388"/>
            <a:ext cx="2543030" cy="618098"/>
          </a:xfrm>
          <a:prstGeom prst="rect">
            <a:avLst/>
          </a:prstGeom>
          <a:noFill/>
          <a:ln w="9525">
            <a:noFill/>
            <a:miter lim="800000"/>
            <a:headEnd/>
            <a:tailEnd/>
          </a:ln>
        </p:spPr>
      </p:pic>
      <p:sp>
        <p:nvSpPr>
          <p:cNvPr id="4" name="Freeform 3"/>
          <p:cNvSpPr/>
          <p:nvPr/>
        </p:nvSpPr>
        <p:spPr bwMode="auto">
          <a:xfrm>
            <a:off x="1370713" y="3861390"/>
            <a:ext cx="7581900" cy="0"/>
          </a:xfrm>
          <a:custGeom>
            <a:avLst/>
            <a:gdLst>
              <a:gd name="connsiteX0" fmla="*/ 0 w 7581900"/>
              <a:gd name="connsiteY0" fmla="*/ 0 h 0"/>
              <a:gd name="connsiteX1" fmla="*/ 7581900 w 7581900"/>
              <a:gd name="connsiteY1" fmla="*/ 0 h 0"/>
            </a:gdLst>
            <a:ahLst/>
            <a:cxnLst>
              <a:cxn ang="0">
                <a:pos x="connsiteX0" y="connsiteY0"/>
              </a:cxn>
              <a:cxn ang="0">
                <a:pos x="connsiteX1" y="connsiteY1"/>
              </a:cxn>
            </a:cxnLst>
            <a:rect l="l" t="t" r="r" b="b"/>
            <a:pathLst>
              <a:path w="7581900">
                <a:moveTo>
                  <a:pt x="0" y="0"/>
                </a:moveTo>
                <a:lnTo>
                  <a:pt x="7581900" y="0"/>
                </a:lnTo>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pitchFamily="34" charset="0"/>
              <a:ea typeface="ＭＳ Ｐゴシック" pitchFamily="-12" charset="-128"/>
              <a:cs typeface="Arial" pitchFamily="34" charset="0"/>
            </a:endParaRPr>
          </a:p>
        </p:txBody>
      </p:sp>
      <p:sp>
        <p:nvSpPr>
          <p:cNvPr id="2" name="TextBox 1"/>
          <p:cNvSpPr txBox="1"/>
          <p:nvPr/>
        </p:nvSpPr>
        <p:spPr bwMode="auto">
          <a:xfrm>
            <a:off x="1552353" y="4327451"/>
            <a:ext cx="2340705" cy="400110"/>
          </a:xfrm>
          <a:prstGeom prst="rect">
            <a:avLst/>
          </a:prstGeom>
          <a:noFill/>
          <a:ln w="9525">
            <a:noFill/>
            <a:miter lim="800000"/>
            <a:headEnd/>
            <a:tailEnd/>
          </a:ln>
        </p:spPr>
        <p:txBody>
          <a:bodyPr wrap="none" rtlCol="0">
            <a:prstTxWarp prst="textNoShape">
              <a:avLst/>
            </a:prstTxWarp>
            <a:spAutoFit/>
          </a:bodyPr>
          <a:lstStyle/>
          <a:p>
            <a:pPr eaLnBrk="0" hangingPunct="0"/>
            <a:r>
              <a:rPr lang="en-US" sz="2000" b="0" dirty="0" smtClean="0">
                <a:solidFill>
                  <a:schemeClr val="bg1">
                    <a:lumMod val="65000"/>
                  </a:schemeClr>
                </a:solidFill>
                <a:latin typeface="Verdana" charset="0"/>
              </a:rPr>
              <a:t>September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9</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a:lnSpc>
                <a:spcPct val="200000"/>
              </a:lnSpc>
            </a:pPr>
            <a:r>
              <a:rPr lang="en-US" sz="2000" b="0" dirty="0" smtClean="0"/>
              <a:t/>
            </a:r>
            <a:br>
              <a:rPr lang="en-US" sz="2000" b="0" dirty="0" smtClean="0"/>
            </a:br>
            <a:endParaRPr lang="en-IN" sz="2000" b="0" dirty="0" smtClean="0"/>
          </a:p>
          <a:p>
            <a:pPr marL="285750" indent="-285750">
              <a:lnSpc>
                <a:spcPct val="200000"/>
              </a:lnSpc>
              <a:buFont typeface="Wingdings" pitchFamily="2" charset="2"/>
              <a:buChar char="§"/>
            </a:pPr>
            <a:endParaRPr lang="en-IN" sz="2000" b="0" dirty="0" smtClean="0"/>
          </a:p>
          <a:p>
            <a:r>
              <a:rPr lang="en-IN" sz="2000" b="0" dirty="0" smtClean="0"/>
              <a:t> </a:t>
            </a:r>
          </a:p>
          <a:p>
            <a:pPr marL="285750" indent="-285750">
              <a:lnSpc>
                <a:spcPct val="200000"/>
              </a:lnSpc>
              <a:buFont typeface="Wingdings" pitchFamily="2" charset="2"/>
              <a:buChar char="§"/>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graphicFrame>
        <p:nvGraphicFramePr>
          <p:cNvPr id="5" name="Content Placeholder 5"/>
          <p:cNvGraphicFramePr>
            <a:graphicFrameLocks/>
          </p:cNvGraphicFramePr>
          <p:nvPr>
            <p:extLst>
              <p:ext uri="{D42A27DB-BD31-4B8C-83A1-F6EECF244321}">
                <p14:modId xmlns:p14="http://schemas.microsoft.com/office/powerpoint/2010/main" val="955013792"/>
              </p:ext>
            </p:extLst>
          </p:nvPr>
        </p:nvGraphicFramePr>
        <p:xfrm>
          <a:off x="1118841" y="1072335"/>
          <a:ext cx="6993800" cy="3840480"/>
        </p:xfrm>
        <a:graphic>
          <a:graphicData uri="http://schemas.openxmlformats.org/drawingml/2006/table">
            <a:tbl>
              <a:tblPr firstRow="1" bandRow="1">
                <a:tableStyleId>{7DF18680-E054-41AD-8BC1-D1AEF772440D}</a:tableStyleId>
              </a:tblPr>
              <a:tblGrid>
                <a:gridCol w="3496900"/>
                <a:gridCol w="3496900"/>
              </a:tblGrid>
              <a:tr h="220646">
                <a:tc>
                  <a:txBody>
                    <a:bodyPr/>
                    <a:lstStyle/>
                    <a:p>
                      <a:endParaRPr lang="en-US" sz="1400" dirty="0">
                        <a:latin typeface="Calibri" pitchFamily="34" charset="0"/>
                        <a:cs typeface="Calibri" pitchFamily="34" charset="0"/>
                      </a:endParaRPr>
                    </a:p>
                  </a:txBody>
                  <a:tcPr/>
                </a:tc>
                <a:tc>
                  <a:txBody>
                    <a:bodyPr/>
                    <a:lstStyle/>
                    <a:p>
                      <a:endParaRPr lang="en-US" sz="1400">
                        <a:latin typeface="Calibri" pitchFamily="34" charset="0"/>
                        <a:cs typeface="Calibri" pitchFamily="34" charset="0"/>
                      </a:endParaRPr>
                    </a:p>
                  </a:txBody>
                  <a:tcPr/>
                </a:tc>
              </a:tr>
              <a:tr h="242906">
                <a:tc>
                  <a:txBody>
                    <a:bodyPr/>
                    <a:lstStyle/>
                    <a:p>
                      <a:r>
                        <a:rPr lang="en-US" sz="1400" kern="1200" dirty="0" smtClean="0">
                          <a:effectLst/>
                          <a:latin typeface="Calibri" pitchFamily="34" charset="0"/>
                        </a:rPr>
                        <a:t>DATE functions</a:t>
                      </a:r>
                      <a:endParaRPr lang="en-US" sz="1400" dirty="0">
                        <a:latin typeface="Calibri" pitchFamily="34" charset="0"/>
                        <a:cs typeface="Calibri" pitchFamily="34" charset="0"/>
                      </a:endParaRPr>
                    </a:p>
                  </a:txBody>
                  <a:tcPr/>
                </a:tc>
                <a:tc>
                  <a:txBody>
                    <a:bodyPr/>
                    <a:lstStyle/>
                    <a:p>
                      <a:r>
                        <a:rPr lang="en-US" sz="1400" kern="1200" dirty="0" smtClean="0">
                          <a:effectLst/>
                          <a:latin typeface="Calibri" pitchFamily="34" charset="0"/>
                        </a:rPr>
                        <a:t>There is NO date data type in Hive.</a:t>
                      </a:r>
                      <a:endParaRPr lang="en-US" sz="1400" dirty="0">
                        <a:latin typeface="Calibri" pitchFamily="34" charset="0"/>
                        <a:cs typeface="Calibri" pitchFamily="34" charset="0"/>
                      </a:endParaRPr>
                    </a:p>
                  </a:txBody>
                  <a:tcPr/>
                </a:tc>
              </a:tr>
              <a:tr h="2537423">
                <a:tc>
                  <a:txBody>
                    <a:bodyPr/>
                    <a:lstStyle/>
                    <a:p>
                      <a:r>
                        <a:rPr lang="en-US" sz="1400" kern="1200" dirty="0" smtClean="0">
                          <a:effectLst/>
                          <a:latin typeface="Calibri" pitchFamily="34" charset="0"/>
                        </a:rPr>
                        <a:t>Limitations when Nesting User Defined Table Functions(UDTFs)</a:t>
                      </a:r>
                      <a:endParaRPr lang="en-US" sz="1400" b="0" i="0" kern="1200" dirty="0" smtClean="0">
                        <a:solidFill>
                          <a:schemeClr val="dk1"/>
                        </a:solidFill>
                        <a:effectLst/>
                        <a:latin typeface="Calibri" pitchFamily="34" charset="0"/>
                        <a:ea typeface="+mn-ea"/>
                        <a:cs typeface="Calibri" pitchFamily="34" charset="0"/>
                      </a:endParaRPr>
                    </a:p>
                  </a:txBody>
                  <a:tcPr/>
                </a:tc>
                <a:tc>
                  <a:txBody>
                    <a:bodyPr/>
                    <a:lstStyle/>
                    <a:p>
                      <a:r>
                        <a:rPr lang="en-US" sz="1400" kern="1200" dirty="0" smtClean="0">
                          <a:effectLst/>
                          <a:latin typeface="Calibri" pitchFamily="34" charset="0"/>
                        </a:rPr>
                        <a:t>No other expressions are allowed in </a:t>
                      </a:r>
                    </a:p>
                    <a:p>
                      <a:endParaRPr lang="en-US" sz="1400" kern="1200" dirty="0" smtClean="0">
                        <a:effectLst/>
                        <a:latin typeface="Calibri" pitchFamily="34" charset="0"/>
                      </a:endParaRPr>
                    </a:p>
                    <a:p>
                      <a:r>
                        <a:rPr lang="en-US" sz="1400" kern="1200" dirty="0" smtClean="0">
                          <a:effectLst/>
                          <a:latin typeface="Calibri" pitchFamily="34" charset="0"/>
                        </a:rPr>
                        <a:t>SELECT</a:t>
                      </a:r>
                    </a:p>
                    <a:p>
                      <a:pPr lvl="1"/>
                      <a:r>
                        <a:rPr lang="en-US" sz="1400" kern="1200" dirty="0" smtClean="0">
                          <a:effectLst/>
                          <a:latin typeface="Calibri" pitchFamily="34" charset="0"/>
                        </a:rPr>
                        <a:t>SELECT </a:t>
                      </a:r>
                      <a:r>
                        <a:rPr lang="en-US" sz="1400" kern="1200" dirty="0" err="1" smtClean="0">
                          <a:effectLst/>
                          <a:latin typeface="Calibri" pitchFamily="34" charset="0"/>
                        </a:rPr>
                        <a:t>pageid</a:t>
                      </a:r>
                      <a:r>
                        <a:rPr lang="en-US" sz="1400" kern="1200" dirty="0" smtClean="0">
                          <a:effectLst/>
                          <a:latin typeface="Calibri" pitchFamily="34" charset="0"/>
                        </a:rPr>
                        <a:t>, explode(</a:t>
                      </a:r>
                      <a:r>
                        <a:rPr lang="en-US" sz="1400" kern="1200" dirty="0" err="1" smtClean="0">
                          <a:effectLst/>
                          <a:latin typeface="Calibri" pitchFamily="34" charset="0"/>
                        </a:rPr>
                        <a:t>adid_list</a:t>
                      </a:r>
                      <a:r>
                        <a:rPr lang="en-US" sz="1400" kern="1200" dirty="0" smtClean="0">
                          <a:effectLst/>
                          <a:latin typeface="Calibri" pitchFamily="34" charset="0"/>
                        </a:rPr>
                        <a:t>) AS </a:t>
                      </a:r>
                      <a:r>
                        <a:rPr lang="en-US" sz="1400" kern="1200" dirty="0" err="1" smtClean="0">
                          <a:effectLst/>
                          <a:latin typeface="Calibri" pitchFamily="34" charset="0"/>
                        </a:rPr>
                        <a:t>myCol.</a:t>
                      </a:r>
                      <a:r>
                        <a:rPr lang="en-US" sz="1400" kern="1200" dirty="0" smtClean="0">
                          <a:effectLst/>
                          <a:latin typeface="Calibri" pitchFamily="34" charset="0"/>
                        </a:rPr>
                        <a:t>.. is not supported</a:t>
                      </a:r>
                    </a:p>
                    <a:p>
                      <a:r>
                        <a:rPr lang="en-US" sz="1400" kern="1200" dirty="0" smtClean="0">
                          <a:effectLst/>
                          <a:latin typeface="Calibri" pitchFamily="34" charset="0"/>
                        </a:rPr>
                        <a:t>UDTF's can't be nested</a:t>
                      </a:r>
                    </a:p>
                    <a:p>
                      <a:pPr lvl="1"/>
                      <a:r>
                        <a:rPr lang="en-US" sz="1400" kern="1200" dirty="0" smtClean="0">
                          <a:effectLst/>
                          <a:latin typeface="Calibri" pitchFamily="34" charset="0"/>
                        </a:rPr>
                        <a:t>SELECT explode(explode(</a:t>
                      </a:r>
                      <a:r>
                        <a:rPr lang="en-US" sz="1400" kern="1200" dirty="0" err="1" smtClean="0">
                          <a:effectLst/>
                          <a:latin typeface="Calibri" pitchFamily="34" charset="0"/>
                        </a:rPr>
                        <a:t>adid_list</a:t>
                      </a:r>
                      <a:r>
                        <a:rPr lang="en-US" sz="1400" kern="1200" dirty="0" smtClean="0">
                          <a:effectLst/>
                          <a:latin typeface="Calibri" pitchFamily="34" charset="0"/>
                        </a:rPr>
                        <a:t>)) AS </a:t>
                      </a:r>
                      <a:r>
                        <a:rPr lang="en-US" sz="1400" kern="1200" dirty="0" err="1" smtClean="0">
                          <a:effectLst/>
                          <a:latin typeface="Calibri" pitchFamily="34" charset="0"/>
                        </a:rPr>
                        <a:t>myCol.</a:t>
                      </a:r>
                      <a:r>
                        <a:rPr lang="en-US" sz="1400" kern="1200" dirty="0" smtClean="0">
                          <a:effectLst/>
                          <a:latin typeface="Calibri" pitchFamily="34" charset="0"/>
                        </a:rPr>
                        <a:t>.. is not supported</a:t>
                      </a:r>
                    </a:p>
                    <a:p>
                      <a:r>
                        <a:rPr lang="en-US" sz="1400" kern="1200" dirty="0" smtClean="0">
                          <a:effectLst/>
                          <a:latin typeface="Calibri" pitchFamily="34" charset="0"/>
                        </a:rPr>
                        <a:t>GROUP BY / CLUSTER BY / DISTRIBUTE BY / SORT BY is not supported</a:t>
                      </a:r>
                    </a:p>
                    <a:p>
                      <a:pPr lvl="1"/>
                      <a:r>
                        <a:rPr lang="en-US" sz="1400" kern="1200" dirty="0" smtClean="0">
                          <a:effectLst/>
                          <a:latin typeface="Calibri" pitchFamily="34" charset="0"/>
                        </a:rPr>
                        <a:t>SELECT explode(</a:t>
                      </a:r>
                      <a:r>
                        <a:rPr lang="en-US" sz="1400" kern="1200" dirty="0" err="1" smtClean="0">
                          <a:effectLst/>
                          <a:latin typeface="Calibri" pitchFamily="34" charset="0"/>
                        </a:rPr>
                        <a:t>adid_list</a:t>
                      </a:r>
                      <a:r>
                        <a:rPr lang="en-US" sz="1400" kern="1200" dirty="0" smtClean="0">
                          <a:effectLst/>
                          <a:latin typeface="Calibri" pitchFamily="34" charset="0"/>
                        </a:rPr>
                        <a:t>) AS </a:t>
                      </a:r>
                      <a:r>
                        <a:rPr lang="en-US" sz="1400" kern="1200" dirty="0" err="1" smtClean="0">
                          <a:effectLst/>
                          <a:latin typeface="Calibri" pitchFamily="34" charset="0"/>
                        </a:rPr>
                        <a:t>myCol</a:t>
                      </a:r>
                      <a:r>
                        <a:rPr lang="en-US" sz="1400" kern="1200" dirty="0" smtClean="0">
                          <a:effectLst/>
                          <a:latin typeface="Calibri" pitchFamily="34" charset="0"/>
                        </a:rPr>
                        <a:t> ... GROUP BY </a:t>
                      </a:r>
                      <a:r>
                        <a:rPr lang="en-US" sz="1400" kern="1200" dirty="0" err="1" smtClean="0">
                          <a:effectLst/>
                          <a:latin typeface="Calibri" pitchFamily="34" charset="0"/>
                        </a:rPr>
                        <a:t>myCol</a:t>
                      </a:r>
                      <a:r>
                        <a:rPr lang="en-US" sz="1400" kern="1200" dirty="0" smtClean="0">
                          <a:effectLst/>
                          <a:latin typeface="Calibri" pitchFamily="34" charset="0"/>
                        </a:rPr>
                        <a:t> is not supported</a:t>
                      </a:r>
                    </a:p>
                    <a:p>
                      <a:endParaRPr lang="en-US" sz="1400" dirty="0">
                        <a:latin typeface="Calibri" pitchFamily="34" charset="0"/>
                        <a:cs typeface="Calibri" pitchFamily="34" charset="0"/>
                      </a:endParaRPr>
                    </a:p>
                  </a:txBody>
                  <a:tcPr/>
                </a:tc>
              </a:tr>
              <a:tr h="264775">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828472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10</a:t>
            </a:fld>
            <a:endParaRPr lang="en-US"/>
          </a:p>
        </p:txBody>
      </p:sp>
      <p:sp>
        <p:nvSpPr>
          <p:cNvPr id="4" name="Title 2"/>
          <p:cNvSpPr txBox="1">
            <a:spLocks/>
          </p:cNvSpPr>
          <p:nvPr/>
        </p:nvSpPr>
        <p:spPr bwMode="auto">
          <a:xfrm>
            <a:off x="0" y="173801"/>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Calibri" pitchFamily="34" charset="0"/>
                <a:cs typeface="ＭＳ Ｐゴシック" charset="-128"/>
              </a:rPr>
              <a:t>Comparison between SQL and HQL</a:t>
            </a:r>
            <a:endParaRPr lang="en-US" sz="2000" b="0" kern="0" noProof="0" dirty="0" smtClean="0">
              <a:solidFill>
                <a:srgbClr val="3D97BB"/>
              </a:solidFill>
              <a:latin typeface="Calibri" pitchFamily="34" charset="0"/>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5" name="Rectangle 4"/>
          <p:cNvSpPr>
            <a:spLocks noChangeArrowheads="1"/>
          </p:cNvSpPr>
          <p:nvPr/>
        </p:nvSpPr>
        <p:spPr bwMode="auto">
          <a:xfrm>
            <a:off x="321401" y="1371600"/>
            <a:ext cx="8641846" cy="4348716"/>
          </a:xfrm>
          <a:prstGeom prst="rect">
            <a:avLst/>
          </a:prstGeom>
          <a:noFill/>
          <a:ln w="9525">
            <a:noFill/>
            <a:miter lim="800000"/>
            <a:headEnd/>
            <a:tailEnd/>
          </a:ln>
        </p:spPr>
        <p:txBody>
          <a:bodyPr wrap="square" anchor="t">
            <a:normAutofit/>
          </a:bodyPr>
          <a:lstStyle/>
          <a:p>
            <a:pPr lvl="0" fontAlgn="auto">
              <a:spcBef>
                <a:spcPct val="20000"/>
              </a:spcBef>
              <a:spcAft>
                <a:spcPts val="0"/>
              </a:spcAft>
            </a:pPr>
            <a:endParaRPr lang="en-US" b="0" dirty="0" smtClean="0">
              <a:solidFill>
                <a:prstClr val="black"/>
              </a:solidFill>
              <a:latin typeface="Calibri"/>
              <a:ea typeface="+mn-ea"/>
            </a:endParaRPr>
          </a:p>
          <a:p>
            <a:pPr lvl="0" fontAlgn="auto">
              <a:spcBef>
                <a:spcPct val="20000"/>
              </a:spcBef>
              <a:spcAft>
                <a:spcPts val="0"/>
              </a:spcAft>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pPr>
            <a:endParaRPr lang="en-US" sz="2000" b="0" dirty="0" smtClean="0">
              <a:solidFill>
                <a:prstClr val="black"/>
              </a:solidFill>
              <a:latin typeface="Calibri"/>
              <a:ea typeface="+mn-ea"/>
            </a:endParaRPr>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pic>
        <p:nvPicPr>
          <p:cNvPr id="6" name="Picture 5" descr="h1.bmp"/>
          <p:cNvPicPr>
            <a:picLocks noChangeAspect="1"/>
          </p:cNvPicPr>
          <p:nvPr/>
        </p:nvPicPr>
        <p:blipFill>
          <a:blip r:embed="rId3"/>
          <a:stretch>
            <a:fillRect/>
          </a:stretch>
        </p:blipFill>
        <p:spPr>
          <a:xfrm>
            <a:off x="166255" y="734426"/>
            <a:ext cx="4455605" cy="4765945"/>
          </a:xfrm>
          <a:prstGeom prst="rect">
            <a:avLst/>
          </a:prstGeom>
        </p:spPr>
      </p:pic>
      <p:pic>
        <p:nvPicPr>
          <p:cNvPr id="7" name="Picture 6" descr="h2.bmp"/>
          <p:cNvPicPr>
            <a:picLocks noChangeAspect="1"/>
          </p:cNvPicPr>
          <p:nvPr/>
        </p:nvPicPr>
        <p:blipFill>
          <a:blip r:embed="rId4"/>
          <a:stretch>
            <a:fillRect/>
          </a:stretch>
        </p:blipFill>
        <p:spPr>
          <a:xfrm>
            <a:off x="4306412" y="631001"/>
            <a:ext cx="4564456" cy="4653519"/>
          </a:xfrm>
          <a:prstGeom prst="rect">
            <a:avLst/>
          </a:prstGeom>
        </p:spPr>
      </p:pic>
    </p:spTree>
    <p:extLst>
      <p:ext uri="{BB962C8B-B14F-4D97-AF65-F5344CB8AC3E}">
        <p14:creationId xmlns:p14="http://schemas.microsoft.com/office/powerpoint/2010/main" val="2970381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11</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Data Types</a:t>
            </a: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marL="285750" indent="-285750">
              <a:lnSpc>
                <a:spcPct val="200000"/>
              </a:lnSpc>
              <a:buFont typeface="Wingdings" pitchFamily="2" charset="2"/>
              <a:buChar char="§"/>
            </a:pPr>
            <a:r>
              <a:rPr lang="en-US" sz="1600" b="0" dirty="0">
                <a:latin typeface="Calibri" pitchFamily="34" charset="0"/>
              </a:rPr>
              <a:t> </a:t>
            </a:r>
            <a:r>
              <a:rPr lang="en-IN" sz="1600" b="0" dirty="0">
                <a:latin typeface="Calibri" pitchFamily="34" charset="0"/>
              </a:rPr>
              <a:t>Hive supports both primitive and complex data types.</a:t>
            </a:r>
            <a:endParaRPr lang="en-IN" sz="1600" b="0" dirty="0" smtClean="0">
              <a:latin typeface="Calibri" pitchFamily="34" charset="0"/>
            </a:endParaRPr>
          </a:p>
          <a:p>
            <a:pPr marL="285750" indent="-285750">
              <a:lnSpc>
                <a:spcPct val="200000"/>
              </a:lnSpc>
              <a:buFont typeface="Wingdings" pitchFamily="2" charset="2"/>
              <a:buChar char="§"/>
            </a:pPr>
            <a:r>
              <a:rPr lang="en-US" sz="1600" b="0" dirty="0">
                <a:latin typeface="Calibri" pitchFamily="34" charset="0"/>
              </a:rPr>
              <a:t> </a:t>
            </a:r>
            <a:r>
              <a:rPr lang="en-IN" sz="1600" b="0" dirty="0">
                <a:latin typeface="Calibri" pitchFamily="34" charset="0"/>
              </a:rPr>
              <a:t>Primitives include numeric</a:t>
            </a:r>
            <a:r>
              <a:rPr lang="en-IN" sz="1600" b="0" dirty="0" smtClean="0">
                <a:latin typeface="Calibri" pitchFamily="34" charset="0"/>
              </a:rPr>
              <a:t>,</a:t>
            </a:r>
            <a:r>
              <a:rPr lang="en-IN" sz="1600" b="0" dirty="0">
                <a:latin typeface="Calibri" pitchFamily="34" charset="0"/>
              </a:rPr>
              <a:t> boolean, and string types.</a:t>
            </a:r>
            <a:endParaRPr lang="en-IN" sz="1600" b="0" dirty="0" smtClean="0">
              <a:latin typeface="Calibri" pitchFamily="34" charset="0"/>
            </a:endParaRPr>
          </a:p>
          <a:p>
            <a:pPr marL="285750" indent="-285750">
              <a:lnSpc>
                <a:spcPct val="200000"/>
              </a:lnSpc>
              <a:buFont typeface="Wingdings" pitchFamily="2" charset="2"/>
              <a:buChar char="§"/>
            </a:pPr>
            <a:r>
              <a:rPr lang="en-US" sz="1600" b="0" dirty="0">
                <a:latin typeface="Calibri" pitchFamily="34" charset="0"/>
              </a:rPr>
              <a:t> </a:t>
            </a:r>
            <a:r>
              <a:rPr lang="en-IN" sz="1600" b="0" dirty="0">
                <a:latin typeface="Calibri" pitchFamily="34" charset="0"/>
              </a:rPr>
              <a:t>The complex data types include arrays, maps, and </a:t>
            </a:r>
            <a:r>
              <a:rPr lang="en-IN" sz="1600" b="0" dirty="0" smtClean="0">
                <a:latin typeface="Calibri" pitchFamily="34" charset="0"/>
              </a:rPr>
              <a:t>structs.</a:t>
            </a:r>
          </a:p>
          <a:p>
            <a:pPr>
              <a:lnSpc>
                <a:spcPct val="200000"/>
              </a:lnSpc>
            </a:pPr>
            <a:endParaRPr lang="en-IN" sz="2000" b="0" dirty="0" smtClean="0"/>
          </a:p>
          <a:p>
            <a:r>
              <a:rPr lang="en-IN" sz="2000" b="0" dirty="0" smtClean="0"/>
              <a:t> </a:t>
            </a:r>
          </a:p>
          <a:p>
            <a:pPr marL="285750" indent="-285750">
              <a:lnSpc>
                <a:spcPct val="200000"/>
              </a:lnSpc>
              <a:buFont typeface="Wingdings" pitchFamily="2" charset="2"/>
              <a:buChar char="§"/>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spTree>
    <p:extLst>
      <p:ext uri="{BB962C8B-B14F-4D97-AF65-F5344CB8AC3E}">
        <p14:creationId xmlns:p14="http://schemas.microsoft.com/office/powerpoint/2010/main" val="945581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12</a:t>
            </a:fld>
            <a:endParaRPr lang="en-US"/>
          </a:p>
        </p:txBody>
      </p:sp>
      <p:sp>
        <p:nvSpPr>
          <p:cNvPr id="4" name="Title 2"/>
          <p:cNvSpPr txBox="1">
            <a:spLocks/>
          </p:cNvSpPr>
          <p:nvPr/>
        </p:nvSpPr>
        <p:spPr bwMode="auto">
          <a:xfrm>
            <a:off x="0" y="26581"/>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noProof="0" dirty="0" smtClean="0">
                <a:solidFill>
                  <a:srgbClr val="3D97BB"/>
                </a:solidFill>
                <a:latin typeface="+mj-lt"/>
                <a:cs typeface="ＭＳ Ｐゴシック" charset="-128"/>
              </a:rPr>
              <a:t>Data types</a:t>
            </a: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5" name="Rectangle 4"/>
          <p:cNvSpPr>
            <a:spLocks noChangeArrowheads="1"/>
          </p:cNvSpPr>
          <p:nvPr/>
        </p:nvSpPr>
        <p:spPr bwMode="auto">
          <a:xfrm>
            <a:off x="321401" y="1371600"/>
            <a:ext cx="8641846" cy="4348716"/>
          </a:xfrm>
          <a:prstGeom prst="rect">
            <a:avLst/>
          </a:prstGeom>
          <a:noFill/>
          <a:ln w="9525">
            <a:noFill/>
            <a:miter lim="800000"/>
            <a:headEnd/>
            <a:tailEnd/>
          </a:ln>
        </p:spPr>
        <p:txBody>
          <a:bodyPr wrap="square" anchor="t">
            <a:normAutofit/>
          </a:bodyPr>
          <a:lstStyle/>
          <a:p>
            <a:pPr lvl="0" fontAlgn="auto">
              <a:spcBef>
                <a:spcPct val="20000"/>
              </a:spcBef>
              <a:spcAft>
                <a:spcPts val="0"/>
              </a:spcAft>
            </a:pPr>
            <a:endParaRPr lang="en-US" b="0" dirty="0" smtClean="0">
              <a:solidFill>
                <a:prstClr val="black"/>
              </a:solidFill>
              <a:latin typeface="Calibri"/>
              <a:ea typeface="+mn-ea"/>
            </a:endParaRPr>
          </a:p>
          <a:p>
            <a:pPr lvl="0" fontAlgn="auto">
              <a:spcBef>
                <a:spcPct val="20000"/>
              </a:spcBef>
              <a:spcAft>
                <a:spcPts val="0"/>
              </a:spcAft>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pPr>
            <a:endParaRPr lang="en-US" sz="2000" b="0" dirty="0" smtClean="0">
              <a:solidFill>
                <a:prstClr val="black"/>
              </a:solidFill>
              <a:latin typeface="Calibri"/>
              <a:ea typeface="+mn-ea"/>
            </a:endParaRPr>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pic>
        <p:nvPicPr>
          <p:cNvPr id="7" name="Picture 6" descr="h3.bmp"/>
          <p:cNvPicPr>
            <a:picLocks noChangeAspect="1"/>
          </p:cNvPicPr>
          <p:nvPr/>
        </p:nvPicPr>
        <p:blipFill>
          <a:blip r:embed="rId3"/>
          <a:stretch>
            <a:fillRect/>
          </a:stretch>
        </p:blipFill>
        <p:spPr>
          <a:xfrm>
            <a:off x="1139518" y="937172"/>
            <a:ext cx="7361921" cy="3321167"/>
          </a:xfrm>
          <a:prstGeom prst="rect">
            <a:avLst/>
          </a:prstGeom>
        </p:spPr>
      </p:pic>
      <p:pic>
        <p:nvPicPr>
          <p:cNvPr id="8" name="Picture 7" descr="h4.bmp"/>
          <p:cNvPicPr>
            <a:picLocks noChangeAspect="1"/>
          </p:cNvPicPr>
          <p:nvPr/>
        </p:nvPicPr>
        <p:blipFill>
          <a:blip r:embed="rId4"/>
          <a:stretch>
            <a:fillRect/>
          </a:stretch>
        </p:blipFill>
        <p:spPr>
          <a:xfrm>
            <a:off x="1139518" y="4258339"/>
            <a:ext cx="7262335" cy="1101345"/>
          </a:xfrm>
          <a:prstGeom prst="rect">
            <a:avLst/>
          </a:prstGeom>
        </p:spPr>
      </p:pic>
    </p:spTree>
    <p:extLst>
      <p:ext uri="{BB962C8B-B14F-4D97-AF65-F5344CB8AC3E}">
        <p14:creationId xmlns:p14="http://schemas.microsoft.com/office/powerpoint/2010/main" val="1448578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13</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Tables</a:t>
            </a: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106878" y="819397"/>
            <a:ext cx="8856369" cy="5272644"/>
          </a:xfrm>
          <a:prstGeom prst="rect">
            <a:avLst/>
          </a:prstGeom>
          <a:noFill/>
          <a:ln w="9525">
            <a:noFill/>
            <a:miter lim="800000"/>
            <a:headEnd/>
            <a:tailEnd/>
          </a:ln>
        </p:spPr>
        <p:txBody>
          <a:bodyPr wrap="square" anchor="t">
            <a:normAutofit fontScale="25000" lnSpcReduction="20000"/>
          </a:bodyPr>
          <a:lstStyle/>
          <a:p>
            <a:pPr>
              <a:lnSpc>
                <a:spcPct val="200000"/>
              </a:lnSpc>
            </a:pPr>
            <a:r>
              <a:rPr lang="en-IN" sz="6400" b="0" dirty="0" smtClean="0">
                <a:latin typeface="Calibri" pitchFamily="34" charset="0"/>
                <a:cs typeface="Calibri" pitchFamily="34" charset="0"/>
              </a:rPr>
              <a:t>A </a:t>
            </a:r>
            <a:r>
              <a:rPr lang="en-IN" sz="6400" b="0" dirty="0">
                <a:latin typeface="Calibri" pitchFamily="34" charset="0"/>
                <a:cs typeface="Calibri" pitchFamily="34" charset="0"/>
              </a:rPr>
              <a:t>Hive table is logically made up of the data being stored and the associated </a:t>
            </a:r>
            <a:r>
              <a:rPr lang="en-IN" sz="6400" b="0" dirty="0" smtClean="0">
                <a:latin typeface="Calibri" pitchFamily="34" charset="0"/>
                <a:cs typeface="Calibri" pitchFamily="34" charset="0"/>
              </a:rPr>
              <a:t>metadata </a:t>
            </a:r>
            <a:r>
              <a:rPr lang="en-IN" sz="6400" b="0" dirty="0">
                <a:latin typeface="Calibri" pitchFamily="34" charset="0"/>
                <a:cs typeface="Calibri" pitchFamily="34" charset="0"/>
              </a:rPr>
              <a:t>describing the layout of the data in the </a:t>
            </a:r>
            <a:r>
              <a:rPr lang="en-IN" sz="6400" b="0" dirty="0" smtClean="0">
                <a:latin typeface="Calibri" pitchFamily="34" charset="0"/>
                <a:cs typeface="Calibri" pitchFamily="34" charset="0"/>
              </a:rPr>
              <a:t>table.</a:t>
            </a:r>
            <a:endParaRPr lang="en-IN" sz="6400" b="0" dirty="0">
              <a:latin typeface="Calibri" pitchFamily="34" charset="0"/>
              <a:cs typeface="Calibri" pitchFamily="34" charset="0"/>
            </a:endParaRPr>
          </a:p>
          <a:p>
            <a:pPr>
              <a:lnSpc>
                <a:spcPct val="200000"/>
              </a:lnSpc>
            </a:pPr>
            <a:r>
              <a:rPr lang="en-IN" sz="6400" b="0" dirty="0" smtClean="0">
                <a:latin typeface="Calibri" pitchFamily="34" charset="0"/>
                <a:cs typeface="Calibri" pitchFamily="34" charset="0"/>
              </a:rPr>
              <a:t>The </a:t>
            </a:r>
            <a:r>
              <a:rPr lang="en-IN" sz="6400" b="0" dirty="0">
                <a:latin typeface="Calibri" pitchFamily="34" charset="0"/>
                <a:cs typeface="Calibri" pitchFamily="34" charset="0"/>
              </a:rPr>
              <a:t>data typically resides in HDFS</a:t>
            </a:r>
            <a:r>
              <a:rPr lang="en-IN" sz="6400" b="0" dirty="0" smtClean="0">
                <a:latin typeface="Calibri" pitchFamily="34" charset="0"/>
                <a:cs typeface="Calibri" pitchFamily="34" charset="0"/>
              </a:rPr>
              <a:t>,</a:t>
            </a:r>
            <a:r>
              <a:rPr lang="en-IN" sz="6400" b="0" dirty="0">
                <a:latin typeface="Calibri" pitchFamily="34" charset="0"/>
                <a:cs typeface="Calibri" pitchFamily="34" charset="0"/>
              </a:rPr>
              <a:t> it may reside in any Hadoop filesystem, including the local filesystem or S3</a:t>
            </a:r>
            <a:r>
              <a:rPr lang="en-IN" sz="6400" b="0" dirty="0" smtClean="0">
                <a:latin typeface="Calibri" pitchFamily="34" charset="0"/>
                <a:cs typeface="Calibri" pitchFamily="34" charset="0"/>
              </a:rPr>
              <a:t>.</a:t>
            </a:r>
          </a:p>
          <a:p>
            <a:pPr>
              <a:lnSpc>
                <a:spcPct val="200000"/>
              </a:lnSpc>
            </a:pPr>
            <a:r>
              <a:rPr lang="en-US" sz="6400" b="0" dirty="0">
                <a:latin typeface="Calibri" pitchFamily="34" charset="0"/>
                <a:cs typeface="Calibri" pitchFamily="34" charset="0"/>
              </a:rPr>
              <a:t>Ex: </a:t>
            </a:r>
            <a:r>
              <a:rPr lang="en-US" sz="6400" b="0" dirty="0">
                <a:latin typeface="Bell MT" pitchFamily="18" charset="0"/>
                <a:cs typeface="Calibri" pitchFamily="34" charset="0"/>
              </a:rPr>
              <a:t>CREATE TABLE </a:t>
            </a:r>
            <a:r>
              <a:rPr lang="en-US" sz="6400" b="0" dirty="0" err="1">
                <a:latin typeface="Bell MT" pitchFamily="18" charset="0"/>
                <a:cs typeface="Calibri" pitchFamily="34" charset="0"/>
              </a:rPr>
              <a:t>page_view</a:t>
            </a:r>
            <a:r>
              <a:rPr lang="en-US" sz="6400" b="0" dirty="0">
                <a:latin typeface="Bell MT" pitchFamily="18" charset="0"/>
                <a:cs typeface="Calibri" pitchFamily="34" charset="0"/>
              </a:rPr>
              <a:t>(</a:t>
            </a:r>
            <a:r>
              <a:rPr lang="en-US" sz="6400" b="0" dirty="0" err="1">
                <a:latin typeface="Bell MT" pitchFamily="18" charset="0"/>
                <a:cs typeface="Calibri" pitchFamily="34" charset="0"/>
              </a:rPr>
              <a:t>viewTime</a:t>
            </a:r>
            <a:r>
              <a:rPr lang="en-US" sz="6400" b="0" dirty="0">
                <a:latin typeface="Bell MT" pitchFamily="18" charset="0"/>
                <a:cs typeface="Calibri" pitchFamily="34" charset="0"/>
              </a:rPr>
              <a:t> INT, </a:t>
            </a:r>
            <a:r>
              <a:rPr lang="en-US" sz="6400" b="0" dirty="0" err="1">
                <a:latin typeface="Bell MT" pitchFamily="18" charset="0"/>
                <a:cs typeface="Calibri" pitchFamily="34" charset="0"/>
              </a:rPr>
              <a:t>userid</a:t>
            </a:r>
            <a:r>
              <a:rPr lang="en-US" sz="6400" b="0" dirty="0">
                <a:latin typeface="Bell MT" pitchFamily="18" charset="0"/>
                <a:cs typeface="Calibri" pitchFamily="34" charset="0"/>
              </a:rPr>
              <a:t> BIGINT, </a:t>
            </a:r>
            <a:r>
              <a:rPr lang="en-US" sz="6400" b="0" dirty="0" err="1">
                <a:latin typeface="Bell MT" pitchFamily="18" charset="0"/>
                <a:cs typeface="Calibri" pitchFamily="34" charset="0"/>
              </a:rPr>
              <a:t>page_url</a:t>
            </a:r>
            <a:r>
              <a:rPr lang="en-US" sz="6400" b="0" dirty="0">
                <a:latin typeface="Bell MT" pitchFamily="18" charset="0"/>
                <a:cs typeface="Calibri" pitchFamily="34" charset="0"/>
              </a:rPr>
              <a:t> STRING, </a:t>
            </a:r>
            <a:r>
              <a:rPr lang="en-US" sz="6400" b="0" dirty="0" err="1">
                <a:latin typeface="Bell MT" pitchFamily="18" charset="0"/>
                <a:cs typeface="Calibri" pitchFamily="34" charset="0"/>
              </a:rPr>
              <a:t>referrer_url</a:t>
            </a:r>
            <a:r>
              <a:rPr lang="en-US" sz="6400" b="0" dirty="0">
                <a:latin typeface="Bell MT" pitchFamily="18" charset="0"/>
                <a:cs typeface="Calibri" pitchFamily="34" charset="0"/>
              </a:rPr>
              <a:t> STRING, </a:t>
            </a:r>
            <a:r>
              <a:rPr lang="en-US" sz="6400" b="0" dirty="0" err="1">
                <a:latin typeface="Bell MT" pitchFamily="18" charset="0"/>
                <a:cs typeface="Calibri" pitchFamily="34" charset="0"/>
              </a:rPr>
              <a:t>ip</a:t>
            </a:r>
            <a:r>
              <a:rPr lang="en-US" sz="6400" b="0" dirty="0">
                <a:latin typeface="Bell MT" pitchFamily="18" charset="0"/>
                <a:cs typeface="Calibri" pitchFamily="34" charset="0"/>
              </a:rPr>
              <a:t> STRING COMMENT 'IP Address of the User') COMMENT 'This is the page view table' PARTITIONED BY(</a:t>
            </a:r>
            <a:r>
              <a:rPr lang="en-US" sz="6400" b="0" dirty="0" err="1">
                <a:latin typeface="Bell MT" pitchFamily="18" charset="0"/>
                <a:cs typeface="Calibri" pitchFamily="34" charset="0"/>
              </a:rPr>
              <a:t>dt</a:t>
            </a:r>
            <a:r>
              <a:rPr lang="en-US" sz="6400" b="0" dirty="0">
                <a:latin typeface="Bell MT" pitchFamily="18" charset="0"/>
                <a:cs typeface="Calibri" pitchFamily="34" charset="0"/>
              </a:rPr>
              <a:t> STRING, country STRING) ROW FORMAT DELIMITED FIELDS TERMINATED BY </a:t>
            </a:r>
            <a:r>
              <a:rPr lang="en-US" sz="6400" b="0" dirty="0" smtClean="0">
                <a:latin typeface="Bell MT" pitchFamily="18" charset="0"/>
                <a:cs typeface="Calibri" pitchFamily="34" charset="0"/>
              </a:rPr>
              <a:t>‘,' </a:t>
            </a:r>
            <a:r>
              <a:rPr lang="en-US" sz="6400" b="0" dirty="0">
                <a:latin typeface="Bell MT" pitchFamily="18" charset="0"/>
                <a:cs typeface="Calibri" pitchFamily="34" charset="0"/>
              </a:rPr>
              <a:t>STORED AS SEQUENCEFILE;</a:t>
            </a:r>
          </a:p>
          <a:p>
            <a:pPr marL="285750" indent="-285750">
              <a:lnSpc>
                <a:spcPct val="200000"/>
              </a:lnSpc>
              <a:buFont typeface="Wingdings" pitchFamily="2" charset="2"/>
              <a:buChar char="§"/>
            </a:pPr>
            <a:endParaRPr lang="en-IN" sz="6400" b="0" dirty="0" smtClean="0">
              <a:latin typeface="Calibri" pitchFamily="34" charset="0"/>
              <a:cs typeface="Calibri" pitchFamily="34" charset="0"/>
            </a:endParaRPr>
          </a:p>
          <a:p>
            <a:pPr marL="285750" indent="-285750">
              <a:lnSpc>
                <a:spcPct val="200000"/>
              </a:lnSpc>
              <a:buFont typeface="Wingdings" pitchFamily="2" charset="2"/>
              <a:buChar char="§"/>
            </a:pPr>
            <a:r>
              <a:rPr lang="en-US" sz="6400" b="0" dirty="0" smtClean="0">
                <a:latin typeface="Calibri" pitchFamily="34" charset="0"/>
                <a:cs typeface="Calibri" pitchFamily="34" charset="0"/>
              </a:rPr>
              <a:t>There are two types of tables,</a:t>
            </a:r>
          </a:p>
          <a:p>
            <a:pPr marL="800100" lvl="1" indent="-342900">
              <a:lnSpc>
                <a:spcPct val="200000"/>
              </a:lnSpc>
              <a:buFont typeface="Wingdings" pitchFamily="2" charset="2"/>
              <a:buChar char="Ø"/>
            </a:pPr>
            <a:r>
              <a:rPr lang="en-US" sz="6400" b="0" dirty="0" smtClean="0">
                <a:latin typeface="Calibri" pitchFamily="34" charset="0"/>
                <a:cs typeface="Calibri" pitchFamily="34" charset="0"/>
              </a:rPr>
              <a:t>Managed Tables</a:t>
            </a:r>
          </a:p>
          <a:p>
            <a:pPr marL="800100" lvl="1" indent="-342900">
              <a:lnSpc>
                <a:spcPct val="200000"/>
              </a:lnSpc>
              <a:buFont typeface="Wingdings" pitchFamily="2" charset="2"/>
              <a:buChar char="Ø"/>
            </a:pPr>
            <a:r>
              <a:rPr lang="en-US" sz="6400" b="0" dirty="0" smtClean="0">
                <a:latin typeface="Calibri" pitchFamily="34" charset="0"/>
                <a:cs typeface="Calibri" pitchFamily="34" charset="0"/>
              </a:rPr>
              <a:t>External Tables</a:t>
            </a:r>
            <a:r>
              <a:rPr lang="en-US" sz="2900" b="0" dirty="0">
                <a:latin typeface="Calibri" pitchFamily="34" charset="0"/>
                <a:cs typeface="Calibri" pitchFamily="34" charset="0"/>
              </a:rPr>
              <a:t/>
            </a:r>
            <a:br>
              <a:rPr lang="en-US" sz="2900" b="0" dirty="0">
                <a:latin typeface="Calibri" pitchFamily="34" charset="0"/>
                <a:cs typeface="Calibri" pitchFamily="34" charset="0"/>
              </a:rPr>
            </a:br>
            <a:endParaRPr lang="en-IN" sz="2900" b="0" dirty="0" smtClean="0">
              <a:latin typeface="Calibri" pitchFamily="34" charset="0"/>
              <a:cs typeface="Calibri" pitchFamily="34" charset="0"/>
            </a:endParaRPr>
          </a:p>
          <a:p>
            <a:pPr marL="285750" indent="-285750">
              <a:lnSpc>
                <a:spcPct val="200000"/>
              </a:lnSpc>
              <a:buFont typeface="Wingdings" pitchFamily="2" charset="2"/>
              <a:buChar char="§"/>
            </a:pPr>
            <a:endParaRPr lang="en-IN" sz="2000" b="0" dirty="0" smtClean="0"/>
          </a:p>
          <a:p>
            <a:r>
              <a:rPr lang="en-IN" sz="2000" b="0" dirty="0" smtClean="0"/>
              <a:t> </a:t>
            </a:r>
          </a:p>
          <a:p>
            <a:pPr marL="285750" indent="-285750">
              <a:lnSpc>
                <a:spcPct val="200000"/>
              </a:lnSpc>
              <a:buFont typeface="Wingdings" pitchFamily="2" charset="2"/>
              <a:buChar char="§"/>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spTree>
    <p:extLst>
      <p:ext uri="{BB962C8B-B14F-4D97-AF65-F5344CB8AC3E}">
        <p14:creationId xmlns:p14="http://schemas.microsoft.com/office/powerpoint/2010/main" val="3828472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14</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Managed Tables &amp; External Tables</a:t>
            </a: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321401" y="935663"/>
            <a:ext cx="8641846" cy="5178057"/>
          </a:xfrm>
          <a:prstGeom prst="rect">
            <a:avLst/>
          </a:prstGeom>
          <a:noFill/>
          <a:ln w="9525">
            <a:noFill/>
            <a:miter lim="800000"/>
            <a:headEnd/>
            <a:tailEnd/>
          </a:ln>
        </p:spPr>
        <p:txBody>
          <a:bodyPr wrap="square" anchor="t">
            <a:normAutofit/>
          </a:bodyPr>
          <a:lstStyle/>
          <a:p>
            <a:pPr marL="285750" indent="-285750">
              <a:lnSpc>
                <a:spcPct val="200000"/>
              </a:lnSpc>
            </a:pPr>
            <a:r>
              <a:rPr lang="en-IN" sz="1600" b="0" dirty="0" smtClean="0">
                <a:latin typeface="Calibri" pitchFamily="34" charset="0"/>
              </a:rPr>
              <a:t>The </a:t>
            </a:r>
            <a:r>
              <a:rPr lang="en-IN" sz="1600" b="0" dirty="0">
                <a:latin typeface="Calibri" pitchFamily="34" charset="0"/>
              </a:rPr>
              <a:t>difference between the two types of table is seen in the LOAD and DROP </a:t>
            </a:r>
            <a:r>
              <a:rPr lang="en-IN" sz="1600" b="0" dirty="0" smtClean="0">
                <a:latin typeface="Calibri" pitchFamily="34" charset="0"/>
              </a:rPr>
              <a:t>semantics.</a:t>
            </a:r>
          </a:p>
          <a:p>
            <a:endParaRPr lang="en-IN" sz="1600" b="0" dirty="0" smtClean="0">
              <a:latin typeface="Calibri" pitchFamily="34" charset="0"/>
            </a:endParaRPr>
          </a:p>
          <a:p>
            <a:r>
              <a:rPr lang="en-IN" sz="1600" b="0" dirty="0" smtClean="0">
                <a:latin typeface="Calibri" pitchFamily="34" charset="0"/>
              </a:rPr>
              <a:t>When </a:t>
            </a:r>
            <a:r>
              <a:rPr lang="en-IN" sz="1600" b="0" dirty="0">
                <a:latin typeface="Calibri" pitchFamily="34" charset="0"/>
              </a:rPr>
              <a:t>you load data into a managed table, it is moved into Hive’s warehouse directory</a:t>
            </a:r>
            <a:r>
              <a:rPr lang="en-IN" sz="1600" b="0" dirty="0" smtClean="0">
                <a:latin typeface="Calibri" pitchFamily="34" charset="0"/>
              </a:rPr>
              <a:t>.</a:t>
            </a:r>
          </a:p>
          <a:p>
            <a:pPr marL="285750" indent="-285750">
              <a:buFont typeface="Wingdings" pitchFamily="2" charset="2"/>
              <a:buChar char="Ø"/>
            </a:pPr>
            <a:endParaRPr lang="en-IN" sz="1600" b="0" dirty="0">
              <a:latin typeface="Calibri" pitchFamily="34" charset="0"/>
            </a:endParaRPr>
          </a:p>
          <a:p>
            <a:r>
              <a:rPr lang="en-IN" sz="1600" b="0" dirty="0" smtClean="0">
                <a:latin typeface="Calibri" pitchFamily="34" charset="0"/>
              </a:rPr>
              <a:t>     For </a:t>
            </a:r>
            <a:r>
              <a:rPr lang="en-IN" sz="1600" b="0" dirty="0">
                <a:latin typeface="Calibri" pitchFamily="34" charset="0"/>
              </a:rPr>
              <a:t>example</a:t>
            </a:r>
            <a:r>
              <a:rPr lang="en-IN" sz="1600" b="0" dirty="0" smtClean="0">
                <a:latin typeface="Calibri" pitchFamily="34" charset="0"/>
              </a:rPr>
              <a:t>:</a:t>
            </a:r>
          </a:p>
          <a:p>
            <a:endParaRPr lang="en-IN" sz="1600" b="0" dirty="0">
              <a:latin typeface="Calibri" pitchFamily="34" charset="0"/>
            </a:endParaRPr>
          </a:p>
          <a:p>
            <a:pPr marL="285750" indent="-285750">
              <a:buFont typeface="Wingdings" pitchFamily="2" charset="2"/>
              <a:buChar char="Ø"/>
            </a:pPr>
            <a:r>
              <a:rPr lang="en-IN" sz="1600" b="0" dirty="0" smtClean="0">
                <a:latin typeface="Calibri" pitchFamily="34" charset="0"/>
              </a:rPr>
              <a:t>     </a:t>
            </a:r>
            <a:r>
              <a:rPr lang="en-IN" sz="1600" b="0" dirty="0" smtClean="0">
                <a:latin typeface="Bell MT" pitchFamily="18" charset="0"/>
              </a:rPr>
              <a:t>CREATE </a:t>
            </a:r>
            <a:r>
              <a:rPr lang="en-IN" sz="1600" b="0" dirty="0">
                <a:latin typeface="Bell MT" pitchFamily="18" charset="0"/>
              </a:rPr>
              <a:t>TABLE managed_table (dummy STRING);</a:t>
            </a:r>
          </a:p>
          <a:p>
            <a:pPr marL="285750" indent="-285750">
              <a:buFont typeface="Wingdings" pitchFamily="2" charset="2"/>
              <a:buChar char="Ø"/>
            </a:pPr>
            <a:r>
              <a:rPr lang="en-IN" sz="1600" b="0" dirty="0" smtClean="0">
                <a:latin typeface="Bell MT" pitchFamily="18" charset="0"/>
              </a:rPr>
              <a:t>     LOAD </a:t>
            </a:r>
            <a:r>
              <a:rPr lang="en-IN" sz="1600" b="0" dirty="0">
                <a:latin typeface="Bell MT" pitchFamily="18" charset="0"/>
              </a:rPr>
              <a:t>DATA INPATH '/user/tom/data.txt' INTO table managed_table;</a:t>
            </a:r>
            <a:r>
              <a:rPr lang="en-US" sz="1600" b="0" dirty="0">
                <a:latin typeface="Bell MT" pitchFamily="18" charset="0"/>
              </a:rPr>
              <a:t/>
            </a:r>
            <a:br>
              <a:rPr lang="en-US" sz="1600" b="0" dirty="0">
                <a:latin typeface="Bell MT" pitchFamily="18" charset="0"/>
              </a:rPr>
            </a:br>
            <a:endParaRPr lang="en-IN" sz="1600" b="0" dirty="0" smtClean="0">
              <a:latin typeface="Bell MT" pitchFamily="18" charset="0"/>
            </a:endParaRPr>
          </a:p>
          <a:p>
            <a:r>
              <a:rPr lang="en-US" sz="1600" b="0" dirty="0" smtClean="0">
                <a:latin typeface="Calibri" pitchFamily="34" charset="0"/>
              </a:rPr>
              <a:t>       </a:t>
            </a:r>
            <a:r>
              <a:rPr lang="en-IN" sz="1600" b="0" dirty="0">
                <a:latin typeface="Calibri" pitchFamily="34" charset="0"/>
              </a:rPr>
              <a:t>If the table is later dropped, using</a:t>
            </a:r>
            <a:r>
              <a:rPr lang="en-IN" sz="1600" b="0" dirty="0" smtClean="0">
                <a:latin typeface="Calibri" pitchFamily="34" charset="0"/>
              </a:rPr>
              <a:t>:</a:t>
            </a:r>
          </a:p>
          <a:p>
            <a:endParaRPr lang="en-IN" sz="1600" b="0" dirty="0">
              <a:latin typeface="Calibri" pitchFamily="34" charset="0"/>
            </a:endParaRPr>
          </a:p>
          <a:p>
            <a:pPr marL="285750" indent="-285750">
              <a:buFont typeface="Wingdings" pitchFamily="2" charset="2"/>
              <a:buChar char="Ø"/>
            </a:pPr>
            <a:r>
              <a:rPr lang="en-IN" sz="1600" b="0" dirty="0" smtClean="0">
                <a:latin typeface="Calibri" pitchFamily="34" charset="0"/>
              </a:rPr>
              <a:t>       </a:t>
            </a:r>
            <a:r>
              <a:rPr lang="en-IN" sz="1600" b="0" dirty="0" smtClean="0">
                <a:latin typeface="Bell MT" pitchFamily="18" charset="0"/>
              </a:rPr>
              <a:t>DROP </a:t>
            </a:r>
            <a:r>
              <a:rPr lang="en-IN" sz="1600" b="0" dirty="0">
                <a:latin typeface="Bell MT" pitchFamily="18" charset="0"/>
              </a:rPr>
              <a:t>TABLE managed_table;</a:t>
            </a:r>
          </a:p>
          <a:p>
            <a:pPr marL="285750" indent="-285750">
              <a:buFont typeface="Wingdings" pitchFamily="2" charset="2"/>
              <a:buChar char="Ø"/>
            </a:pPr>
            <a:r>
              <a:rPr lang="en-IN" sz="1600" b="0" dirty="0" smtClean="0">
                <a:latin typeface="Bell MT" pitchFamily="18" charset="0"/>
              </a:rPr>
              <a:t>       Then </a:t>
            </a:r>
            <a:r>
              <a:rPr lang="en-IN" sz="1600" b="0" dirty="0">
                <a:latin typeface="Bell MT" pitchFamily="18" charset="0"/>
              </a:rPr>
              <a:t>the table, including its metadata </a:t>
            </a:r>
            <a:r>
              <a:rPr lang="en-IN" sz="1600" b="0" i="1" dirty="0">
                <a:latin typeface="Bell MT" pitchFamily="18" charset="0"/>
              </a:rPr>
              <a:t>and its data</a:t>
            </a:r>
            <a:r>
              <a:rPr lang="en-IN" sz="1600" b="0" dirty="0">
                <a:latin typeface="Bell MT" pitchFamily="18" charset="0"/>
              </a:rPr>
              <a:t>, is deleted</a:t>
            </a:r>
            <a:endParaRPr lang="en-IN" sz="1600" b="0" dirty="0" smtClean="0">
              <a:latin typeface="Bell MT" pitchFamily="18" charset="0"/>
            </a:endParaRPr>
          </a:p>
          <a:p>
            <a:r>
              <a:rPr lang="en-IN" sz="1600" b="0" dirty="0" smtClean="0">
                <a:latin typeface="Calibri" pitchFamily="34" charset="0"/>
              </a:rPr>
              <a:t> </a:t>
            </a:r>
          </a:p>
          <a:p>
            <a:pPr>
              <a:lnSpc>
                <a:spcPct val="200000"/>
              </a:lnSpc>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spTree>
    <p:extLst>
      <p:ext uri="{BB962C8B-B14F-4D97-AF65-F5344CB8AC3E}">
        <p14:creationId xmlns:p14="http://schemas.microsoft.com/office/powerpoint/2010/main" val="3501870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15</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Managed Tables &amp; External Tables</a:t>
            </a: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marL="342900" indent="-342900">
              <a:buFont typeface="Arial" pitchFamily="34" charset="0"/>
              <a:buChar char="•"/>
            </a:pPr>
            <a:r>
              <a:rPr lang="en-IN" sz="1600" b="0" dirty="0">
                <a:latin typeface="Calibri" pitchFamily="34" charset="0"/>
              </a:rPr>
              <a:t>An external table behaves differently. You control the creation and </a:t>
            </a:r>
            <a:r>
              <a:rPr lang="en-IN" sz="1600" b="0" dirty="0" smtClean="0">
                <a:latin typeface="Calibri" pitchFamily="34" charset="0"/>
              </a:rPr>
              <a:t>deletion</a:t>
            </a:r>
          </a:p>
          <a:p>
            <a:r>
              <a:rPr lang="en-IN" sz="1600" b="0" dirty="0">
                <a:latin typeface="Calibri" pitchFamily="34" charset="0"/>
              </a:rPr>
              <a:t> </a:t>
            </a:r>
            <a:r>
              <a:rPr lang="en-IN" sz="1600" b="0" dirty="0" smtClean="0">
                <a:latin typeface="Calibri" pitchFamily="34" charset="0"/>
              </a:rPr>
              <a:t>       of </a:t>
            </a:r>
            <a:r>
              <a:rPr lang="en-IN" sz="1600" b="0" dirty="0">
                <a:latin typeface="Calibri" pitchFamily="34" charset="0"/>
              </a:rPr>
              <a:t>the data</a:t>
            </a:r>
            <a:r>
              <a:rPr lang="en-IN" sz="1600" b="0" dirty="0" smtClean="0">
                <a:latin typeface="Calibri" pitchFamily="34" charset="0"/>
              </a:rPr>
              <a:t>.</a:t>
            </a:r>
          </a:p>
          <a:p>
            <a:pPr marL="342900" indent="-342900">
              <a:buFont typeface="Arial" pitchFamily="34" charset="0"/>
              <a:buChar char="•"/>
            </a:pPr>
            <a:endParaRPr lang="en-IN" sz="1600" b="0" dirty="0">
              <a:latin typeface="Calibri" pitchFamily="34" charset="0"/>
            </a:endParaRPr>
          </a:p>
          <a:p>
            <a:pPr marL="342900" indent="-342900">
              <a:buFont typeface="Arial" pitchFamily="34" charset="0"/>
              <a:buChar char="•"/>
            </a:pPr>
            <a:r>
              <a:rPr lang="en-IN" sz="1600" b="0" dirty="0">
                <a:latin typeface="Calibri" pitchFamily="34" charset="0"/>
              </a:rPr>
              <a:t>The location of the external data is specified at table creation </a:t>
            </a:r>
            <a:r>
              <a:rPr lang="en-IN" sz="1600" b="0" dirty="0" smtClean="0">
                <a:latin typeface="Calibri" pitchFamily="34" charset="0"/>
              </a:rPr>
              <a:t>time.</a:t>
            </a:r>
          </a:p>
          <a:p>
            <a:pPr marL="800100" lvl="1" indent="-342900"/>
            <a:r>
              <a:rPr lang="en-IN" sz="1600" b="0" dirty="0">
                <a:latin typeface="Bell MT" pitchFamily="18" charset="0"/>
              </a:rPr>
              <a:t>CREATE </a:t>
            </a:r>
            <a:r>
              <a:rPr lang="en-IN" sz="1600" dirty="0">
                <a:latin typeface="Bell MT" pitchFamily="18" charset="0"/>
              </a:rPr>
              <a:t>EXTERNAL </a:t>
            </a:r>
            <a:r>
              <a:rPr lang="en-IN" sz="1600" b="0" dirty="0">
                <a:latin typeface="Bell MT" pitchFamily="18" charset="0"/>
              </a:rPr>
              <a:t>TABLE external_table (dummy STRING)</a:t>
            </a:r>
          </a:p>
          <a:p>
            <a:pPr marL="800100" lvl="1" indent="-342900"/>
            <a:r>
              <a:rPr lang="en-IN" sz="1600" b="0" dirty="0">
                <a:latin typeface="Bell MT" pitchFamily="18" charset="0"/>
              </a:rPr>
              <a:t>LOCATION '/user/tom/</a:t>
            </a:r>
            <a:r>
              <a:rPr lang="en-IN" sz="1600" b="0" dirty="0" err="1">
                <a:latin typeface="Bell MT" pitchFamily="18" charset="0"/>
              </a:rPr>
              <a:t>external_table</a:t>
            </a:r>
            <a:r>
              <a:rPr lang="en-IN" sz="1600" b="0" dirty="0">
                <a:latin typeface="Bell MT" pitchFamily="18" charset="0"/>
              </a:rPr>
              <a:t>';</a:t>
            </a:r>
          </a:p>
          <a:p>
            <a:pPr marL="800100" lvl="1" indent="-342900"/>
            <a:r>
              <a:rPr lang="en-IN" sz="1600" b="0" dirty="0">
                <a:latin typeface="Bell MT" pitchFamily="18" charset="0"/>
              </a:rPr>
              <a:t>LOAD DATA INPATH '/user/tom/data.txt' INTO TABLE external_table;</a:t>
            </a:r>
            <a:r>
              <a:rPr lang="en-IN" sz="1600" b="0" dirty="0" smtClean="0">
                <a:latin typeface="Bell MT" pitchFamily="18" charset="0"/>
              </a:rPr>
              <a:t> </a:t>
            </a:r>
          </a:p>
          <a:p>
            <a:pPr marL="800100" lvl="1" indent="-342900">
              <a:buFont typeface="Arial" pitchFamily="34" charset="0"/>
              <a:buChar char="•"/>
            </a:pPr>
            <a:endParaRPr lang="en-IN" sz="1600" b="0" dirty="0" smtClean="0">
              <a:latin typeface="Calibri" pitchFamily="34" charset="0"/>
            </a:endParaRPr>
          </a:p>
          <a:p>
            <a:pPr marL="342900" indent="-342900">
              <a:buFont typeface="Arial" pitchFamily="34" charset="0"/>
              <a:buChar char="•"/>
            </a:pPr>
            <a:r>
              <a:rPr lang="en-IN" sz="1600" b="0" dirty="0" smtClean="0">
                <a:latin typeface="Calibri" pitchFamily="34" charset="0"/>
              </a:rPr>
              <a:t>This </a:t>
            </a:r>
            <a:r>
              <a:rPr lang="en-IN" sz="1600" b="0" dirty="0">
                <a:latin typeface="Calibri" pitchFamily="34" charset="0"/>
              </a:rPr>
              <a:t>is a useful feature, since it means you can create </a:t>
            </a:r>
            <a:r>
              <a:rPr lang="en-IN" sz="1600" b="0" dirty="0" smtClean="0">
                <a:latin typeface="Calibri" pitchFamily="34" charset="0"/>
              </a:rPr>
              <a:t>the </a:t>
            </a:r>
            <a:r>
              <a:rPr lang="en-IN" sz="1600" b="0" dirty="0">
                <a:latin typeface="Calibri" pitchFamily="34" charset="0"/>
              </a:rPr>
              <a:t>data lazily </a:t>
            </a:r>
            <a:r>
              <a:rPr lang="en-IN" sz="1600" b="0" dirty="0" smtClean="0">
                <a:latin typeface="Calibri" pitchFamily="34" charset="0"/>
              </a:rPr>
              <a:t>after  creating </a:t>
            </a:r>
            <a:r>
              <a:rPr lang="en-IN" sz="1600" b="0" dirty="0">
                <a:latin typeface="Calibri" pitchFamily="34" charset="0"/>
              </a:rPr>
              <a:t>the table</a:t>
            </a:r>
            <a:r>
              <a:rPr lang="en-IN" sz="1600" b="0" dirty="0" smtClean="0">
                <a:latin typeface="Calibri" pitchFamily="34" charset="0"/>
              </a:rPr>
              <a:t>.</a:t>
            </a:r>
          </a:p>
          <a:p>
            <a:pPr marL="342900" indent="-342900">
              <a:lnSpc>
                <a:spcPct val="200000"/>
              </a:lnSpc>
              <a:buFont typeface="Arial" pitchFamily="34" charset="0"/>
              <a:buChar char="•"/>
            </a:pPr>
            <a:r>
              <a:rPr lang="en-US" sz="1600" b="0" dirty="0">
                <a:latin typeface="Calibri" pitchFamily="34" charset="0"/>
              </a:rPr>
              <a:t> </a:t>
            </a:r>
            <a:r>
              <a:rPr lang="en-IN" sz="1600" b="0" dirty="0">
                <a:latin typeface="Calibri" pitchFamily="34" charset="0"/>
              </a:rPr>
              <a:t>When you drop an external table, Hive will leave the data untouched and only </a:t>
            </a:r>
            <a:r>
              <a:rPr lang="en-IN" sz="1600" b="0" dirty="0" smtClean="0">
                <a:latin typeface="Calibri" pitchFamily="34" charset="0"/>
              </a:rPr>
              <a:t>delete </a:t>
            </a:r>
            <a:r>
              <a:rPr lang="en-IN" sz="1600" b="0" dirty="0">
                <a:latin typeface="Calibri" pitchFamily="34" charset="0"/>
              </a:rPr>
              <a:t>the metadata</a:t>
            </a:r>
            <a:r>
              <a:rPr lang="en-IN" sz="1400" b="0" dirty="0">
                <a:latin typeface="Calibri" pitchFamily="34" charset="0"/>
              </a:rPr>
              <a:t>.</a:t>
            </a:r>
            <a:endParaRPr lang="en-IN" sz="1400" b="0" dirty="0" smtClean="0">
              <a:latin typeface="Calibri" pitchFamily="34" charset="0"/>
            </a:endParaRPr>
          </a:p>
          <a:p>
            <a:pPr marL="285750" indent="-285750">
              <a:lnSpc>
                <a:spcPct val="150000"/>
              </a:lnSpc>
              <a:buFont typeface="Arial" pitchFamily="34" charset="0"/>
              <a:buChar char="•"/>
            </a:pPr>
            <a:endParaRPr lang="en-US" sz="1400" b="0" dirty="0" smtClean="0">
              <a:solidFill>
                <a:srgbClr val="0070C0"/>
              </a:solidFill>
              <a:latin typeface="+mn-lt"/>
              <a:cs typeface="Arial" pitchFamily="34" charset="0"/>
            </a:endParaRPr>
          </a:p>
        </p:txBody>
      </p:sp>
    </p:spTree>
    <p:extLst>
      <p:ext uri="{BB962C8B-B14F-4D97-AF65-F5344CB8AC3E}">
        <p14:creationId xmlns:p14="http://schemas.microsoft.com/office/powerpoint/2010/main" val="27290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16</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Partitions and Buckets</a:t>
            </a: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a:lnSpc>
                <a:spcPct val="150000"/>
              </a:lnSpc>
            </a:pPr>
            <a:endParaRPr lang="en-US" sz="1400" b="0" dirty="0" smtClean="0">
              <a:solidFill>
                <a:srgbClr val="0070C0"/>
              </a:solidFill>
              <a:latin typeface="+mn-lt"/>
              <a:cs typeface="Arial" pitchFamily="34" charset="0"/>
            </a:endParaRPr>
          </a:p>
        </p:txBody>
      </p:sp>
      <p:sp>
        <p:nvSpPr>
          <p:cNvPr id="5" name="Title 2"/>
          <p:cNvSpPr txBox="1">
            <a:spLocks/>
          </p:cNvSpPr>
          <p:nvPr/>
        </p:nvSpPr>
        <p:spPr bwMode="auto">
          <a:xfrm>
            <a:off x="99237" y="2332075"/>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lang="en-US" sz="2000" b="0" kern="0" dirty="0">
              <a:solidFill>
                <a:srgbClr val="3D97BB"/>
              </a:solidFill>
              <a:latin typeface="+mj-lt"/>
              <a:cs typeface="ＭＳ Ｐゴシック" charset="-128"/>
            </a:endParaRP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lang="en-US" sz="2000" b="0" kern="0" dirty="0">
              <a:solidFill>
                <a:srgbClr val="3D97BB"/>
              </a:solidFill>
              <a:latin typeface="+mj-lt"/>
              <a:cs typeface="ＭＳ Ｐゴシック" charset="-128"/>
            </a:endParaRP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2" name="Rectangle 1"/>
          <p:cNvSpPr/>
          <p:nvPr/>
        </p:nvSpPr>
        <p:spPr>
          <a:xfrm>
            <a:off x="180752" y="662763"/>
            <a:ext cx="8376685" cy="2369880"/>
          </a:xfrm>
          <a:prstGeom prst="rect">
            <a:avLst/>
          </a:prstGeom>
        </p:spPr>
        <p:txBody>
          <a:bodyPr wrap="square">
            <a:spAutoFit/>
          </a:bodyPr>
          <a:lstStyle/>
          <a:p>
            <a:pPr marL="285750" indent="-285750">
              <a:buFont typeface="Wingdings" pitchFamily="2" charset="2"/>
              <a:buChar char="§"/>
            </a:pPr>
            <a:endParaRPr lang="en-IN" sz="1800" b="0" dirty="0" smtClean="0"/>
          </a:p>
          <a:p>
            <a:pPr marL="285750" indent="-285750">
              <a:buFont typeface="Wingdings" pitchFamily="2" charset="2"/>
              <a:buChar char="§"/>
            </a:pPr>
            <a:endParaRPr lang="en-IN" sz="1800" b="0" dirty="0"/>
          </a:p>
          <a:p>
            <a:pPr marL="285750" indent="-285750">
              <a:buFont typeface="Wingdings" pitchFamily="2" charset="2"/>
              <a:buChar char="§"/>
            </a:pPr>
            <a:r>
              <a:rPr lang="en-IN" sz="1600" b="0" dirty="0" smtClean="0">
                <a:latin typeface="Calibri" pitchFamily="34" charset="0"/>
              </a:rPr>
              <a:t>Hive </a:t>
            </a:r>
            <a:r>
              <a:rPr lang="en-IN" sz="1600" b="0" dirty="0">
                <a:latin typeface="Calibri" pitchFamily="34" charset="0"/>
              </a:rPr>
              <a:t>organizes tables into </a:t>
            </a:r>
            <a:r>
              <a:rPr lang="en-IN" sz="1600" b="0" i="1" dirty="0">
                <a:latin typeface="Calibri" pitchFamily="34" charset="0"/>
              </a:rPr>
              <a:t>partitions</a:t>
            </a:r>
            <a:r>
              <a:rPr lang="en-IN" sz="1600" b="0" dirty="0">
                <a:latin typeface="Calibri" pitchFamily="34" charset="0"/>
              </a:rPr>
              <a:t>, a way of dividing a table into coarse-grained </a:t>
            </a:r>
            <a:r>
              <a:rPr lang="en-IN" sz="1600" b="0" dirty="0" smtClean="0">
                <a:latin typeface="Calibri" pitchFamily="34" charset="0"/>
              </a:rPr>
              <a:t>parts </a:t>
            </a:r>
            <a:r>
              <a:rPr lang="en-IN" sz="1600" b="0" dirty="0">
                <a:latin typeface="Calibri" pitchFamily="34" charset="0"/>
              </a:rPr>
              <a:t>based on the value of a </a:t>
            </a:r>
            <a:r>
              <a:rPr lang="en-IN" sz="1600" b="0" i="1" dirty="0">
                <a:latin typeface="Calibri" pitchFamily="34" charset="0"/>
              </a:rPr>
              <a:t>partition column</a:t>
            </a:r>
            <a:r>
              <a:rPr lang="en-IN" sz="1600" b="0" dirty="0">
                <a:latin typeface="Calibri" pitchFamily="34" charset="0"/>
              </a:rPr>
              <a:t>, such as date</a:t>
            </a:r>
            <a:r>
              <a:rPr lang="en-IN" sz="1600" b="0" dirty="0" smtClean="0">
                <a:latin typeface="Calibri" pitchFamily="34" charset="0"/>
              </a:rPr>
              <a:t>.</a:t>
            </a:r>
          </a:p>
          <a:p>
            <a:pPr marL="285750" indent="-285750"/>
            <a:endParaRPr lang="en-IN" sz="1600" b="0" dirty="0" smtClean="0">
              <a:latin typeface="Calibri" pitchFamily="34" charset="0"/>
            </a:endParaRPr>
          </a:p>
          <a:p>
            <a:pPr marL="285750" indent="-285750">
              <a:buFont typeface="Wingdings" pitchFamily="2" charset="2"/>
              <a:buChar char="§"/>
            </a:pPr>
            <a:r>
              <a:rPr lang="en-US" sz="1600" b="0" dirty="0">
                <a:latin typeface="Calibri" pitchFamily="34" charset="0"/>
              </a:rPr>
              <a:t> </a:t>
            </a:r>
            <a:r>
              <a:rPr lang="en-IN" sz="1600" b="0" dirty="0">
                <a:latin typeface="Calibri" pitchFamily="34" charset="0"/>
              </a:rPr>
              <a:t>P</a:t>
            </a:r>
            <a:r>
              <a:rPr lang="en-IN" sz="1600" b="0" dirty="0" smtClean="0">
                <a:latin typeface="Calibri" pitchFamily="34" charset="0"/>
              </a:rPr>
              <a:t>artitions </a:t>
            </a:r>
            <a:r>
              <a:rPr lang="en-IN" sz="1600" b="0" dirty="0">
                <a:latin typeface="Calibri" pitchFamily="34" charset="0"/>
              </a:rPr>
              <a:t>can make </a:t>
            </a:r>
            <a:r>
              <a:rPr lang="en-IN" sz="1600" b="0" dirty="0" smtClean="0">
                <a:latin typeface="Calibri" pitchFamily="34" charset="0"/>
              </a:rPr>
              <a:t>it </a:t>
            </a:r>
            <a:r>
              <a:rPr lang="en-IN" sz="1600" b="0" dirty="0">
                <a:latin typeface="Calibri" pitchFamily="34" charset="0"/>
              </a:rPr>
              <a:t>faster to do queries on slices of the data</a:t>
            </a:r>
            <a:r>
              <a:rPr lang="en-IN" sz="1600" b="0" dirty="0" smtClean="0">
                <a:latin typeface="Calibri" pitchFamily="34" charset="0"/>
              </a:rPr>
              <a:t>.</a:t>
            </a:r>
          </a:p>
          <a:p>
            <a:pPr marL="285750" indent="-285750">
              <a:buFont typeface="Wingdings" pitchFamily="2" charset="2"/>
              <a:buChar char="§"/>
            </a:pPr>
            <a:endParaRPr lang="en-IN" sz="1600" b="0" dirty="0" smtClean="0">
              <a:latin typeface="Calibri" pitchFamily="34" charset="0"/>
            </a:endParaRPr>
          </a:p>
          <a:p>
            <a:pPr marL="285750" indent="-285750">
              <a:buFont typeface="Wingdings" pitchFamily="2" charset="2"/>
              <a:buChar char="§"/>
            </a:pPr>
            <a:r>
              <a:rPr lang="en-US" sz="1600" b="0" dirty="0" smtClean="0">
                <a:latin typeface="Calibri" pitchFamily="34" charset="0"/>
              </a:rPr>
              <a:t> </a:t>
            </a:r>
            <a:r>
              <a:rPr lang="en-IN" sz="1600" b="0" dirty="0" smtClean="0">
                <a:latin typeface="Calibri" pitchFamily="34" charset="0"/>
              </a:rPr>
              <a:t>Tables or partitions may </a:t>
            </a:r>
            <a:r>
              <a:rPr lang="en-IN" sz="1600" b="0" dirty="0">
                <a:latin typeface="Calibri" pitchFamily="34" charset="0"/>
              </a:rPr>
              <a:t>further be subdivided into </a:t>
            </a:r>
            <a:r>
              <a:rPr lang="en-IN" sz="1600" b="0" i="1" dirty="0">
                <a:latin typeface="Calibri" pitchFamily="34" charset="0"/>
              </a:rPr>
              <a:t>buckets</a:t>
            </a:r>
            <a:r>
              <a:rPr lang="en-IN" sz="1600" b="0" dirty="0">
                <a:latin typeface="Calibri" pitchFamily="34" charset="0"/>
              </a:rPr>
              <a:t>, to give extra structure </a:t>
            </a:r>
            <a:r>
              <a:rPr lang="en-IN" sz="1600" b="0" dirty="0" smtClean="0">
                <a:latin typeface="Calibri" pitchFamily="34" charset="0"/>
              </a:rPr>
              <a:t>to </a:t>
            </a:r>
            <a:r>
              <a:rPr lang="en-IN" sz="1600" b="0" dirty="0">
                <a:latin typeface="Calibri" pitchFamily="34" charset="0"/>
              </a:rPr>
              <a:t>the data that may be used for more efficient queries.</a:t>
            </a:r>
            <a:endParaRPr lang="en-IN" sz="1600" dirty="0">
              <a:latin typeface="Calibri" pitchFamily="34" charset="0"/>
            </a:endParaRPr>
          </a:p>
        </p:txBody>
      </p:sp>
    </p:spTree>
    <p:extLst>
      <p:ext uri="{BB962C8B-B14F-4D97-AF65-F5344CB8AC3E}">
        <p14:creationId xmlns:p14="http://schemas.microsoft.com/office/powerpoint/2010/main" val="611909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17</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Partitions and Buckets</a:t>
            </a: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a:lnSpc>
                <a:spcPct val="150000"/>
              </a:lnSpc>
            </a:pPr>
            <a:endParaRPr lang="en-US" sz="1400" b="0" dirty="0" smtClean="0">
              <a:solidFill>
                <a:srgbClr val="0070C0"/>
              </a:solidFill>
              <a:latin typeface="+mn-lt"/>
              <a:cs typeface="Arial" pitchFamily="34" charset="0"/>
            </a:endParaRPr>
          </a:p>
        </p:txBody>
      </p:sp>
      <p:sp>
        <p:nvSpPr>
          <p:cNvPr id="5" name="Title 2"/>
          <p:cNvSpPr txBox="1">
            <a:spLocks/>
          </p:cNvSpPr>
          <p:nvPr/>
        </p:nvSpPr>
        <p:spPr bwMode="auto">
          <a:xfrm>
            <a:off x="99237" y="2332075"/>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lang="en-US" sz="2000" b="0" kern="0" dirty="0">
              <a:solidFill>
                <a:srgbClr val="3D97BB"/>
              </a:solidFill>
              <a:latin typeface="+mj-lt"/>
              <a:cs typeface="ＭＳ Ｐゴシック" charset="-128"/>
            </a:endParaRP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lang="en-US" sz="2000" b="0" kern="0" dirty="0">
              <a:solidFill>
                <a:srgbClr val="3D97BB"/>
              </a:solidFill>
              <a:latin typeface="+mj-lt"/>
              <a:cs typeface="ＭＳ Ｐゴシック" charset="-128"/>
            </a:endParaRP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2" name="Rectangle 1"/>
          <p:cNvSpPr/>
          <p:nvPr/>
        </p:nvSpPr>
        <p:spPr>
          <a:xfrm>
            <a:off x="180752" y="662763"/>
            <a:ext cx="8376685" cy="338554"/>
          </a:xfrm>
          <a:prstGeom prst="rect">
            <a:avLst/>
          </a:prstGeom>
        </p:spPr>
        <p:txBody>
          <a:bodyPr wrap="square">
            <a:spAutoFit/>
          </a:bodyPr>
          <a:lstStyle/>
          <a:p>
            <a:r>
              <a:rPr lang="en-IN" sz="1600" b="0" dirty="0" smtClean="0">
                <a:latin typeface="Calibri" pitchFamily="34" charset="0"/>
              </a:rPr>
              <a:t>.</a:t>
            </a:r>
            <a:endParaRPr lang="en-IN" sz="1600" dirty="0">
              <a:latin typeface="Calibri" pitchFamily="34" charset="0"/>
            </a:endParaRPr>
          </a:p>
        </p:txBody>
      </p:sp>
      <p:sp>
        <p:nvSpPr>
          <p:cNvPr id="6" name="Rectangle 5"/>
          <p:cNvSpPr/>
          <p:nvPr/>
        </p:nvSpPr>
        <p:spPr>
          <a:xfrm>
            <a:off x="409698" y="871831"/>
            <a:ext cx="8057407" cy="5478423"/>
          </a:xfrm>
          <a:prstGeom prst="rect">
            <a:avLst/>
          </a:prstGeom>
        </p:spPr>
        <p:txBody>
          <a:bodyPr wrap="square">
            <a:spAutoFit/>
          </a:bodyPr>
          <a:lstStyle/>
          <a:p>
            <a:pPr marL="285750" indent="-285750">
              <a:buFont typeface="Arial" pitchFamily="34" charset="0"/>
              <a:buChar char="•"/>
            </a:pPr>
            <a:r>
              <a:rPr lang="en-US" sz="1600" b="0" dirty="0" smtClean="0">
                <a:latin typeface="Calibri" pitchFamily="34" charset="0"/>
                <a:cs typeface="Calibri" pitchFamily="34" charset="0"/>
              </a:rPr>
              <a:t>Partitions </a:t>
            </a:r>
            <a:r>
              <a:rPr lang="en-US" sz="1600" b="0" dirty="0">
                <a:latin typeface="Calibri" pitchFamily="34" charset="0"/>
                <a:cs typeface="Calibri" pitchFamily="34" charset="0"/>
              </a:rPr>
              <a:t>are defined at table creation </a:t>
            </a:r>
            <a:r>
              <a:rPr lang="en-US" sz="1600" b="0" dirty="0" smtClean="0">
                <a:latin typeface="Calibri" pitchFamily="34" charset="0"/>
                <a:cs typeface="Calibri" pitchFamily="34" charset="0"/>
              </a:rPr>
              <a:t>time  </a:t>
            </a:r>
            <a:r>
              <a:rPr lang="en-US" sz="1600" b="0" dirty="0">
                <a:latin typeface="Calibri" pitchFamily="34" charset="0"/>
                <a:cs typeface="Calibri" pitchFamily="34" charset="0"/>
              </a:rPr>
              <a:t>using the PARTITIONED BY clause, which</a:t>
            </a:r>
          </a:p>
          <a:p>
            <a:r>
              <a:rPr lang="en-US" sz="1600" b="0" dirty="0">
                <a:latin typeface="Calibri" pitchFamily="34" charset="0"/>
                <a:cs typeface="Calibri" pitchFamily="34" charset="0"/>
              </a:rPr>
              <a:t>takes a list of column definitions. </a:t>
            </a:r>
            <a:endParaRPr lang="en-US" sz="1600" b="0" dirty="0" smtClean="0">
              <a:latin typeface="Calibri" pitchFamily="34" charset="0"/>
              <a:cs typeface="Calibri" pitchFamily="34" charset="0"/>
            </a:endParaRPr>
          </a:p>
          <a:p>
            <a:endParaRPr lang="en-US" sz="1600" b="0" dirty="0" smtClean="0">
              <a:latin typeface="Calibri" pitchFamily="34" charset="0"/>
              <a:cs typeface="Calibri" pitchFamily="34" charset="0"/>
            </a:endParaRPr>
          </a:p>
          <a:p>
            <a:r>
              <a:rPr lang="en-US" sz="1600" b="0" dirty="0" smtClean="0">
                <a:latin typeface="Calibri" pitchFamily="34" charset="0"/>
                <a:cs typeface="Calibri" pitchFamily="34" charset="0"/>
              </a:rPr>
              <a:t>Ex:</a:t>
            </a:r>
          </a:p>
          <a:p>
            <a:r>
              <a:rPr lang="en-US" sz="1400" b="0" dirty="0" smtClean="0">
                <a:latin typeface="Bell MT" pitchFamily="18" charset="0"/>
                <a:cs typeface="Calibri" pitchFamily="34" charset="0"/>
              </a:rPr>
              <a:t>CREATE </a:t>
            </a:r>
            <a:r>
              <a:rPr lang="en-US" sz="1400" b="0" dirty="0">
                <a:latin typeface="Bell MT" pitchFamily="18" charset="0"/>
                <a:cs typeface="Calibri" pitchFamily="34" charset="0"/>
              </a:rPr>
              <a:t>TABLE </a:t>
            </a:r>
            <a:r>
              <a:rPr lang="en-US" sz="1600" b="0" dirty="0">
                <a:latin typeface="Bell MT" pitchFamily="18" charset="0"/>
                <a:cs typeface="Calibri" pitchFamily="34" charset="0"/>
              </a:rPr>
              <a:t>logs (</a:t>
            </a:r>
            <a:r>
              <a:rPr lang="en-US" sz="1600" b="0" dirty="0" err="1">
                <a:latin typeface="Bell MT" pitchFamily="18" charset="0"/>
                <a:cs typeface="Calibri" pitchFamily="34" charset="0"/>
              </a:rPr>
              <a:t>ts</a:t>
            </a:r>
            <a:r>
              <a:rPr lang="en-US" sz="1600" b="0" dirty="0">
                <a:latin typeface="Bell MT" pitchFamily="18" charset="0"/>
                <a:cs typeface="Calibri" pitchFamily="34" charset="0"/>
              </a:rPr>
              <a:t> </a:t>
            </a:r>
            <a:r>
              <a:rPr lang="en-US" sz="1400" b="0" dirty="0">
                <a:latin typeface="Bell MT" pitchFamily="18" charset="0"/>
                <a:cs typeface="Calibri" pitchFamily="34" charset="0"/>
              </a:rPr>
              <a:t>BIGINT, </a:t>
            </a:r>
            <a:r>
              <a:rPr lang="en-US" sz="1600" b="0" dirty="0">
                <a:latin typeface="Bell MT" pitchFamily="18" charset="0"/>
                <a:cs typeface="Calibri" pitchFamily="34" charset="0"/>
              </a:rPr>
              <a:t>line </a:t>
            </a:r>
            <a:r>
              <a:rPr lang="en-US" sz="1400" b="0" dirty="0">
                <a:latin typeface="Bell MT" pitchFamily="18" charset="0"/>
                <a:cs typeface="Calibri" pitchFamily="34" charset="0"/>
              </a:rPr>
              <a:t>STRING)</a:t>
            </a:r>
          </a:p>
          <a:p>
            <a:r>
              <a:rPr lang="en-US" sz="1400" b="0" dirty="0">
                <a:latin typeface="Bell MT" pitchFamily="18" charset="0"/>
                <a:cs typeface="Calibri" pitchFamily="34" charset="0"/>
              </a:rPr>
              <a:t>PARTITIONED BY (</a:t>
            </a:r>
            <a:r>
              <a:rPr lang="en-US" sz="1600" b="0" dirty="0" err="1">
                <a:latin typeface="Bell MT" pitchFamily="18" charset="0"/>
                <a:cs typeface="Calibri" pitchFamily="34" charset="0"/>
              </a:rPr>
              <a:t>dt</a:t>
            </a:r>
            <a:r>
              <a:rPr lang="en-US" sz="1400" b="0" dirty="0">
                <a:latin typeface="Bell MT" pitchFamily="18" charset="0"/>
                <a:cs typeface="Calibri" pitchFamily="34" charset="0"/>
              </a:rPr>
              <a:t> STRING, </a:t>
            </a:r>
            <a:r>
              <a:rPr lang="en-US" sz="1600" b="0" dirty="0">
                <a:latin typeface="Bell MT" pitchFamily="18" charset="0"/>
                <a:cs typeface="Calibri" pitchFamily="34" charset="0"/>
              </a:rPr>
              <a:t>country</a:t>
            </a:r>
            <a:r>
              <a:rPr lang="en-US" sz="1400" b="0" dirty="0">
                <a:latin typeface="Bell MT" pitchFamily="18" charset="0"/>
                <a:cs typeface="Calibri" pitchFamily="34" charset="0"/>
              </a:rPr>
              <a:t> STRING</a:t>
            </a:r>
            <a:r>
              <a:rPr lang="en-US" sz="1400" b="0" dirty="0" smtClean="0">
                <a:latin typeface="Bell MT" pitchFamily="18" charset="0"/>
                <a:cs typeface="Calibri" pitchFamily="34" charset="0"/>
              </a:rPr>
              <a:t>);</a:t>
            </a:r>
          </a:p>
          <a:p>
            <a:endParaRPr lang="en-US" sz="1600" b="0" dirty="0">
              <a:latin typeface="Bell MT" pitchFamily="18" charset="0"/>
              <a:cs typeface="Calibri" pitchFamily="34" charset="0"/>
            </a:endParaRPr>
          </a:p>
          <a:p>
            <a:r>
              <a:rPr lang="en-US" sz="1600" b="0" dirty="0" smtClean="0">
                <a:latin typeface="Calibri" pitchFamily="34" charset="0"/>
                <a:cs typeface="Calibri" pitchFamily="34" charset="0"/>
              </a:rPr>
              <a:t>When </a:t>
            </a:r>
            <a:r>
              <a:rPr lang="en-US" sz="1600" b="0" dirty="0">
                <a:latin typeface="Calibri" pitchFamily="34" charset="0"/>
                <a:cs typeface="Calibri" pitchFamily="34" charset="0"/>
              </a:rPr>
              <a:t>we load data into a partitioned table, the partition values are specified explicitly</a:t>
            </a:r>
            <a:r>
              <a:rPr lang="en-US" sz="1600" b="0" dirty="0" smtClean="0">
                <a:latin typeface="Calibri" pitchFamily="34" charset="0"/>
                <a:cs typeface="Calibri" pitchFamily="34" charset="0"/>
              </a:rPr>
              <a:t>:</a:t>
            </a:r>
          </a:p>
          <a:p>
            <a:endParaRPr lang="en-US" sz="1600" b="0" dirty="0">
              <a:latin typeface="Calibri" pitchFamily="34" charset="0"/>
              <a:cs typeface="Calibri" pitchFamily="34" charset="0"/>
            </a:endParaRPr>
          </a:p>
          <a:p>
            <a:r>
              <a:rPr lang="en-US" sz="1400" b="0" dirty="0">
                <a:latin typeface="Bell MT" pitchFamily="18" charset="0"/>
                <a:cs typeface="Calibri" pitchFamily="34" charset="0"/>
              </a:rPr>
              <a:t>LOAD DATA LOCAL INPATH </a:t>
            </a:r>
            <a:r>
              <a:rPr lang="en-US" sz="1600" b="0" dirty="0">
                <a:latin typeface="Bell MT" pitchFamily="18" charset="0"/>
                <a:cs typeface="Calibri" pitchFamily="34" charset="0"/>
              </a:rPr>
              <a:t>'input/hive/partitions/file1'</a:t>
            </a:r>
          </a:p>
          <a:p>
            <a:r>
              <a:rPr lang="en-US" sz="1400" b="0" dirty="0">
                <a:latin typeface="Bell MT" pitchFamily="18" charset="0"/>
                <a:cs typeface="Calibri" pitchFamily="34" charset="0"/>
              </a:rPr>
              <a:t>INTO TABLE </a:t>
            </a:r>
            <a:r>
              <a:rPr lang="en-US" sz="1600" b="0" dirty="0">
                <a:latin typeface="Bell MT" pitchFamily="18" charset="0"/>
                <a:cs typeface="Calibri" pitchFamily="34" charset="0"/>
              </a:rPr>
              <a:t>logs</a:t>
            </a:r>
          </a:p>
          <a:p>
            <a:r>
              <a:rPr lang="en-US" sz="1400" b="0" dirty="0">
                <a:latin typeface="Bell MT" pitchFamily="18" charset="0"/>
                <a:cs typeface="Calibri" pitchFamily="34" charset="0"/>
              </a:rPr>
              <a:t>PARTITION </a:t>
            </a:r>
            <a:r>
              <a:rPr lang="en-US" sz="1600" b="0" dirty="0">
                <a:latin typeface="Bell MT" pitchFamily="18" charset="0"/>
                <a:cs typeface="Calibri" pitchFamily="34" charset="0"/>
              </a:rPr>
              <a:t>(</a:t>
            </a:r>
            <a:r>
              <a:rPr lang="en-US" sz="1600" b="0" dirty="0" err="1">
                <a:latin typeface="Bell MT" pitchFamily="18" charset="0"/>
                <a:cs typeface="Calibri" pitchFamily="34" charset="0"/>
              </a:rPr>
              <a:t>dt</a:t>
            </a:r>
            <a:r>
              <a:rPr lang="en-US" sz="1600" b="0" dirty="0">
                <a:latin typeface="Bell MT" pitchFamily="18" charset="0"/>
                <a:cs typeface="Calibri" pitchFamily="34" charset="0"/>
              </a:rPr>
              <a:t>='2001-01-01', country=</a:t>
            </a:r>
            <a:r>
              <a:rPr lang="en-US" sz="1400" b="0" dirty="0" smtClean="0">
                <a:latin typeface="Bell MT" pitchFamily="18" charset="0"/>
                <a:cs typeface="Calibri" pitchFamily="34" charset="0"/>
              </a:rPr>
              <a:t>'GB</a:t>
            </a:r>
            <a:r>
              <a:rPr lang="en-US" sz="1600" b="0" dirty="0" smtClean="0">
                <a:latin typeface="Bell MT" pitchFamily="18" charset="0"/>
                <a:cs typeface="Calibri" pitchFamily="34" charset="0"/>
              </a:rPr>
              <a:t>’);</a:t>
            </a:r>
          </a:p>
          <a:p>
            <a:endParaRPr lang="en-US" sz="1600" b="0" dirty="0">
              <a:latin typeface="Bell MT" pitchFamily="18" charset="0"/>
              <a:cs typeface="Calibri" pitchFamily="34" charset="0"/>
            </a:endParaRPr>
          </a:p>
          <a:p>
            <a:r>
              <a:rPr lang="en-US" sz="1600" b="0" dirty="0">
                <a:latin typeface="Calibri" pitchFamily="34" charset="0"/>
                <a:cs typeface="Calibri" pitchFamily="34" charset="0"/>
              </a:rPr>
              <a:t>At the </a:t>
            </a:r>
            <a:r>
              <a:rPr lang="en-US" sz="1600" b="0" dirty="0" err="1">
                <a:latin typeface="Calibri" pitchFamily="34" charset="0"/>
                <a:cs typeface="Calibri" pitchFamily="34" charset="0"/>
              </a:rPr>
              <a:t>filesystem</a:t>
            </a:r>
            <a:r>
              <a:rPr lang="en-US" sz="1600" b="0" dirty="0">
                <a:latin typeface="Calibri" pitchFamily="34" charset="0"/>
                <a:cs typeface="Calibri" pitchFamily="34" charset="0"/>
              </a:rPr>
              <a:t> level, partitions are simply nested subdirectories of the table directory.</a:t>
            </a:r>
          </a:p>
          <a:p>
            <a:r>
              <a:rPr lang="en-US" sz="1600" b="0" dirty="0">
                <a:latin typeface="Calibri" pitchFamily="34" charset="0"/>
                <a:cs typeface="Calibri" pitchFamily="34" charset="0"/>
              </a:rPr>
              <a:t>After loading a few more files into the logs table, the directory structure might look</a:t>
            </a:r>
          </a:p>
          <a:p>
            <a:r>
              <a:rPr lang="en-US" sz="1600" b="0" dirty="0">
                <a:latin typeface="Calibri" pitchFamily="34" charset="0"/>
                <a:cs typeface="Calibri" pitchFamily="34" charset="0"/>
              </a:rPr>
              <a:t>like this:</a:t>
            </a:r>
          </a:p>
          <a:p>
            <a:r>
              <a:rPr lang="en-US" sz="1600" b="0" dirty="0">
                <a:latin typeface="Calibri" pitchFamily="34" charset="0"/>
                <a:cs typeface="Calibri" pitchFamily="34" charset="0"/>
              </a:rPr>
              <a:t>/user/hive/warehouse/logs/</a:t>
            </a:r>
            <a:r>
              <a:rPr lang="en-US" sz="1600" b="0" dirty="0" err="1">
                <a:latin typeface="Calibri" pitchFamily="34" charset="0"/>
                <a:cs typeface="Calibri" pitchFamily="34" charset="0"/>
              </a:rPr>
              <a:t>dt</a:t>
            </a:r>
            <a:r>
              <a:rPr lang="en-US" sz="1600" b="0" dirty="0">
                <a:latin typeface="Calibri" pitchFamily="34" charset="0"/>
                <a:cs typeface="Calibri" pitchFamily="34" charset="0"/>
              </a:rPr>
              <a:t>=2010-01-01/country=GB/file1</a:t>
            </a:r>
          </a:p>
          <a:p>
            <a:r>
              <a:rPr lang="en-US" sz="1600" b="0" dirty="0" smtClean="0">
                <a:latin typeface="Calibri" pitchFamily="34" charset="0"/>
                <a:cs typeface="Calibri" pitchFamily="34" charset="0"/>
              </a:rPr>
              <a:t>					/</a:t>
            </a:r>
            <a:r>
              <a:rPr lang="en-US" sz="1600" b="0" dirty="0">
                <a:latin typeface="Calibri" pitchFamily="34" charset="0"/>
                <a:cs typeface="Calibri" pitchFamily="34" charset="0"/>
              </a:rPr>
              <a:t>file2</a:t>
            </a:r>
          </a:p>
          <a:p>
            <a:r>
              <a:rPr lang="en-US" sz="1600" b="0" dirty="0" smtClean="0">
                <a:latin typeface="Calibri" pitchFamily="34" charset="0"/>
                <a:cs typeface="Calibri" pitchFamily="34" charset="0"/>
              </a:rPr>
              <a:t>				/</a:t>
            </a:r>
            <a:r>
              <a:rPr lang="en-US" sz="1600" b="0" dirty="0">
                <a:latin typeface="Calibri" pitchFamily="34" charset="0"/>
                <a:cs typeface="Calibri" pitchFamily="34" charset="0"/>
              </a:rPr>
              <a:t>country=US/file3</a:t>
            </a:r>
          </a:p>
          <a:p>
            <a:r>
              <a:rPr lang="en-US" sz="1600" b="0" dirty="0" smtClean="0">
                <a:latin typeface="Calibri" pitchFamily="34" charset="0"/>
                <a:cs typeface="Calibri" pitchFamily="34" charset="0"/>
              </a:rPr>
              <a:t>		        /</a:t>
            </a:r>
            <a:r>
              <a:rPr lang="en-US" sz="1600" b="0" dirty="0" err="1">
                <a:latin typeface="Calibri" pitchFamily="34" charset="0"/>
                <a:cs typeface="Calibri" pitchFamily="34" charset="0"/>
              </a:rPr>
              <a:t>dt</a:t>
            </a:r>
            <a:r>
              <a:rPr lang="en-US" sz="1600" b="0" dirty="0">
                <a:latin typeface="Calibri" pitchFamily="34" charset="0"/>
                <a:cs typeface="Calibri" pitchFamily="34" charset="0"/>
              </a:rPr>
              <a:t>=2010-01-02/country=GB/file4</a:t>
            </a:r>
          </a:p>
          <a:p>
            <a:r>
              <a:rPr lang="en-US" sz="1600" b="0" dirty="0" smtClean="0">
                <a:latin typeface="Calibri" pitchFamily="34" charset="0"/>
                <a:cs typeface="Calibri" pitchFamily="34" charset="0"/>
              </a:rPr>
              <a:t>			                /</a:t>
            </a:r>
            <a:r>
              <a:rPr lang="en-US" sz="1600" b="0" dirty="0">
                <a:latin typeface="Calibri" pitchFamily="34" charset="0"/>
                <a:cs typeface="Calibri" pitchFamily="34" charset="0"/>
              </a:rPr>
              <a:t>country=US/file5</a:t>
            </a:r>
          </a:p>
          <a:p>
            <a:r>
              <a:rPr lang="en-US" sz="1600" b="0" dirty="0" smtClean="0">
                <a:latin typeface="Calibri" pitchFamily="34" charset="0"/>
                <a:cs typeface="Calibri" pitchFamily="34" charset="0"/>
              </a:rPr>
              <a:t>				                 /</a:t>
            </a:r>
            <a:r>
              <a:rPr lang="en-US" sz="1600" b="0" dirty="0">
                <a:latin typeface="Calibri" pitchFamily="34" charset="0"/>
                <a:cs typeface="Calibri" pitchFamily="34" charset="0"/>
              </a:rPr>
              <a:t>file6</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153479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18</a:t>
            </a:fld>
            <a:endParaRPr lang="en-US"/>
          </a:p>
        </p:txBody>
      </p:sp>
      <p:sp>
        <p:nvSpPr>
          <p:cNvPr id="4" name="Title 2"/>
          <p:cNvSpPr txBox="1">
            <a:spLocks/>
          </p:cNvSpPr>
          <p:nvPr/>
        </p:nvSpPr>
        <p:spPr bwMode="auto">
          <a:xfrm>
            <a:off x="223283" y="74428"/>
            <a:ext cx="8334153" cy="4359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Storage Formats</a:t>
            </a:r>
          </a:p>
          <a:p>
            <a:pPr lvl="0" eaLnBrk="0" hangingPunct="0">
              <a:defRPr/>
            </a:pPr>
            <a:endParaRPr lang="en-US" sz="2000" b="0" kern="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smtClean="0">
              <a:ln>
                <a:noFill/>
              </a:ln>
              <a:solidFill>
                <a:srgbClr val="3D97BB"/>
              </a:solidFill>
              <a:effectLst/>
              <a:uLnTx/>
              <a:uFillTx/>
              <a:latin typeface="+mj-lt"/>
              <a:ea typeface="ＭＳ Ｐゴシック" charset="-128"/>
              <a:cs typeface="ＭＳ Ｐゴシック" charset="-128"/>
            </a:endParaRPr>
          </a:p>
          <a:p>
            <a:pPr marL="342900" lvl="0" indent="-342900" eaLnBrk="0" hangingPunct="0">
              <a:buFont typeface="Wingdings" pitchFamily="2" charset="2"/>
              <a:buChar char="§"/>
              <a:defRPr/>
            </a:pPr>
            <a:r>
              <a:rPr lang="en-IN" sz="1600" b="0" dirty="0">
                <a:latin typeface="Calibri" pitchFamily="34" charset="0"/>
              </a:rPr>
              <a:t>There are two dimensions that govern table storage in </a:t>
            </a:r>
            <a:r>
              <a:rPr lang="en-IN" sz="1600" b="0" dirty="0" smtClean="0">
                <a:latin typeface="Calibri" pitchFamily="34" charset="0"/>
              </a:rPr>
              <a:t>Hive</a:t>
            </a:r>
          </a:p>
          <a:p>
            <a:pPr marL="342900" lvl="0" indent="-342900" eaLnBrk="0" hangingPunct="0">
              <a:defRPr/>
            </a:pPr>
            <a:r>
              <a:rPr lang="en-IN" sz="1600" b="0" dirty="0" smtClean="0">
                <a:latin typeface="Calibri" pitchFamily="34" charset="0"/>
              </a:rPr>
              <a:t>          1. </a:t>
            </a:r>
            <a:r>
              <a:rPr lang="en-IN" sz="1600" b="0" i="1" dirty="0" smtClean="0">
                <a:latin typeface="Calibri" pitchFamily="34" charset="0"/>
              </a:rPr>
              <a:t>row format </a:t>
            </a:r>
          </a:p>
          <a:p>
            <a:pPr marL="342900" lvl="0" indent="-342900" eaLnBrk="0" hangingPunct="0">
              <a:defRPr/>
            </a:pPr>
            <a:r>
              <a:rPr lang="en-IN" sz="1600" b="0" i="1" dirty="0" smtClean="0">
                <a:latin typeface="Calibri" pitchFamily="34" charset="0"/>
              </a:rPr>
              <a:t>          2. file </a:t>
            </a:r>
            <a:r>
              <a:rPr lang="en-IN" sz="1600" b="0" i="1" dirty="0">
                <a:latin typeface="Calibri" pitchFamily="34" charset="0"/>
              </a:rPr>
              <a:t>format</a:t>
            </a:r>
            <a:r>
              <a:rPr lang="en-IN" sz="1600" b="0" dirty="0" smtClean="0">
                <a:latin typeface="Calibri" pitchFamily="34" charset="0"/>
              </a:rPr>
              <a:t>.</a:t>
            </a:r>
          </a:p>
          <a:p>
            <a:pPr marL="342900" lvl="0" indent="-342900" eaLnBrk="0" hangingPunct="0">
              <a:defRPr/>
            </a:pPr>
            <a:endParaRPr lang="en-IN" sz="1600" b="0" dirty="0" smtClean="0">
              <a:latin typeface="Calibri" pitchFamily="34" charset="0"/>
            </a:endParaRPr>
          </a:p>
          <a:p>
            <a:pPr marL="342900" lvl="0" indent="-342900" eaLnBrk="0" hangingPunct="0">
              <a:buFont typeface="Wingdings" pitchFamily="2" charset="2"/>
              <a:buChar char="§"/>
              <a:defRPr/>
            </a:pPr>
            <a:r>
              <a:rPr lang="en-IN" sz="1600" b="0" dirty="0">
                <a:latin typeface="Calibri" pitchFamily="34" charset="0"/>
              </a:rPr>
              <a:t>The row format dictates how rows, and the fields in a particular row, </a:t>
            </a:r>
            <a:r>
              <a:rPr lang="en-IN" sz="1600" b="0" dirty="0" smtClean="0">
                <a:latin typeface="Calibri" pitchFamily="34" charset="0"/>
              </a:rPr>
              <a:t>are stored</a:t>
            </a:r>
          </a:p>
          <a:p>
            <a:pPr marL="342900" lvl="0" indent="-342900" eaLnBrk="0" hangingPunct="0">
              <a:defRPr/>
            </a:pPr>
            <a:endParaRPr lang="en-IN" sz="1600" b="0" dirty="0" smtClean="0">
              <a:latin typeface="Calibri" pitchFamily="34" charset="0"/>
            </a:endParaRPr>
          </a:p>
          <a:p>
            <a:pPr lvl="0" eaLnBrk="0" hangingPunct="0">
              <a:defRPr/>
            </a:pPr>
            <a:endParaRPr lang="en-IN" sz="1600" b="0" dirty="0" smtClean="0">
              <a:latin typeface="Calibri" pitchFamily="34" charset="0"/>
            </a:endParaRPr>
          </a:p>
          <a:p>
            <a:pPr marL="342900" lvl="0" indent="-342900" eaLnBrk="0" hangingPunct="0">
              <a:buFont typeface="Wingdings" pitchFamily="2" charset="2"/>
              <a:buChar char="§"/>
              <a:defRPr/>
            </a:pPr>
            <a:r>
              <a:rPr lang="en-IN" sz="1600" b="0" dirty="0">
                <a:latin typeface="Calibri" pitchFamily="34" charset="0"/>
              </a:rPr>
              <a:t>The file format dictates the container format for fields in a row</a:t>
            </a:r>
            <a:r>
              <a:rPr lang="en-IN" sz="1600" b="0" dirty="0" smtClean="0">
                <a:latin typeface="Calibri" pitchFamily="34" charset="0"/>
              </a:rPr>
              <a:t>.</a:t>
            </a:r>
          </a:p>
          <a:p>
            <a:pPr lvl="0" eaLnBrk="0" hangingPunct="0">
              <a:defRPr/>
            </a:pPr>
            <a:endParaRPr lang="en-IN" sz="1600" b="0" dirty="0" smtClean="0">
              <a:latin typeface="Calibri" pitchFamily="34" charset="0"/>
            </a:endParaRPr>
          </a:p>
          <a:p>
            <a:pPr marL="342900" lvl="0" indent="-342900" eaLnBrk="0" hangingPunct="0">
              <a:buFont typeface="Wingdings" pitchFamily="2" charset="2"/>
              <a:buChar char="§"/>
              <a:defRPr/>
            </a:pPr>
            <a:r>
              <a:rPr lang="en-IN" sz="1600" b="0" dirty="0">
                <a:latin typeface="Calibri" pitchFamily="34" charset="0"/>
              </a:rPr>
              <a:t>The simplest format </a:t>
            </a:r>
            <a:r>
              <a:rPr lang="en-IN" sz="1600" b="0" dirty="0" smtClean="0">
                <a:latin typeface="Calibri" pitchFamily="34" charset="0"/>
              </a:rPr>
              <a:t>is </a:t>
            </a:r>
            <a:r>
              <a:rPr lang="en-IN" sz="1600" b="0" dirty="0">
                <a:latin typeface="Calibri" pitchFamily="34" charset="0"/>
              </a:rPr>
              <a:t>a plain text file</a:t>
            </a:r>
            <a:r>
              <a:rPr lang="en-IN" sz="1600" b="0" dirty="0" smtClean="0">
                <a:latin typeface="Calibri" pitchFamily="34" charset="0"/>
              </a:rPr>
              <a:t>, </a:t>
            </a:r>
            <a:r>
              <a:rPr lang="en-IN" sz="1600" b="0" dirty="0">
                <a:latin typeface="Calibri" pitchFamily="34" charset="0"/>
              </a:rPr>
              <a:t>but there are row-oriented and column-oriented binary </a:t>
            </a:r>
            <a:r>
              <a:rPr lang="en-IN" sz="1600" b="0" dirty="0" smtClean="0">
                <a:latin typeface="Calibri" pitchFamily="34" charset="0"/>
              </a:rPr>
              <a:t>formats.</a:t>
            </a:r>
          </a:p>
          <a:p>
            <a:pPr lvl="0" eaLnBrk="0" hangingPunct="0">
              <a:defRPr/>
            </a:pPr>
            <a:endParaRPr lang="en-IN" sz="1600" b="0" dirty="0" smtClean="0">
              <a:latin typeface="Calibri" pitchFamily="34" charset="0"/>
            </a:endParaRPr>
          </a:p>
          <a:p>
            <a:pPr marL="342900" indent="-342900" eaLnBrk="0" hangingPunct="0">
              <a:buFont typeface="Wingdings" pitchFamily="2" charset="2"/>
              <a:buChar char="§"/>
              <a:defRPr/>
            </a:pPr>
            <a:r>
              <a:rPr lang="en-IN" sz="1600" b="0" dirty="0">
                <a:latin typeface="Calibri" pitchFamily="34" charset="0"/>
              </a:rPr>
              <a:t>The default storage format: Delimited </a:t>
            </a:r>
            <a:r>
              <a:rPr lang="en-IN" sz="1600" b="0" dirty="0" smtClean="0">
                <a:latin typeface="Calibri" pitchFamily="34" charset="0"/>
              </a:rPr>
              <a:t>text:</a:t>
            </a:r>
          </a:p>
          <a:p>
            <a:pPr eaLnBrk="0" hangingPunct="0">
              <a:defRPr/>
            </a:pPr>
            <a:endParaRPr lang="en-IN" sz="1600" b="0" dirty="0" smtClean="0">
              <a:latin typeface="Calibri" pitchFamily="34" charset="0"/>
            </a:endParaRPr>
          </a:p>
          <a:p>
            <a:pPr marL="342900" indent="-342900" eaLnBrk="0" hangingPunct="0">
              <a:buFont typeface="Wingdings" pitchFamily="2" charset="2"/>
              <a:buChar char="§"/>
              <a:defRPr/>
            </a:pPr>
            <a:r>
              <a:rPr lang="en-IN" sz="1600" b="0" dirty="0" smtClean="0">
                <a:latin typeface="Calibri" pitchFamily="34" charset="0"/>
              </a:rPr>
              <a:t>When you create a table with no ROW FORMAT or STORED AS clauses, the default format is delimited text, with a row per line.</a:t>
            </a:r>
          </a:p>
          <a:p>
            <a:pPr marL="342900" lvl="0" indent="-342900" eaLnBrk="0" hangingPunct="0">
              <a:buFont typeface="Wingdings" pitchFamily="2" charset="2"/>
              <a:buChar char="§"/>
              <a:defRPr/>
            </a:pPr>
            <a:endParaRPr lang="en-IN" sz="1600" b="0" dirty="0" smtClean="0">
              <a:latin typeface="Calibri" pitchFamily="34" charset="0"/>
            </a:endParaRPr>
          </a:p>
          <a:p>
            <a:pPr marL="342900" lvl="0" indent="-342900" eaLnBrk="0" hangingPunct="0">
              <a:defRPr/>
            </a:pPr>
            <a:endParaRPr lang="en-IN" sz="2000" b="0" dirty="0" smtClean="0"/>
          </a:p>
          <a:p>
            <a:pPr marL="342900" lvl="0" indent="-342900" eaLnBrk="0" hangingPunct="0">
              <a:buFont typeface="Wingdings" pitchFamily="2" charset="2"/>
              <a:buChar char="§"/>
              <a:defRPr/>
            </a:pPr>
            <a:endParaRPr lang="en-IN" sz="2000" b="0" dirty="0" smtClean="0"/>
          </a:p>
          <a:p>
            <a:pPr lvl="0" eaLnBrk="0" hangingPunct="0">
              <a:defRPr/>
            </a:pPr>
            <a:endParaRPr lang="en-IN" sz="2000" b="0" dirty="0" smtClean="0"/>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marL="342900" indent="-342900">
              <a:buFont typeface="Wingdings" pitchFamily="2" charset="2"/>
              <a:buChar char="§"/>
            </a:pPr>
            <a:endParaRPr lang="en-IN" sz="2000" b="0" dirty="0" smtClean="0"/>
          </a:p>
          <a:p>
            <a:endParaRPr lang="en-IN" sz="2000" b="0" dirty="0" smtClean="0"/>
          </a:p>
        </p:txBody>
      </p:sp>
    </p:spTree>
    <p:extLst>
      <p:ext uri="{BB962C8B-B14F-4D97-AF65-F5344CB8AC3E}">
        <p14:creationId xmlns:p14="http://schemas.microsoft.com/office/powerpoint/2010/main" val="4141369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a:t>
            </a:fld>
            <a:endParaRPr lang="en-US"/>
          </a:p>
        </p:txBody>
      </p:sp>
      <p:sp>
        <p:nvSpPr>
          <p:cNvPr id="4" name="Title 2"/>
          <p:cNvSpPr txBox="1">
            <a:spLocks/>
          </p:cNvSpPr>
          <p:nvPr/>
        </p:nvSpPr>
        <p:spPr bwMode="auto">
          <a:xfrm>
            <a:off x="0" y="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b="0" kern="0" noProof="0" dirty="0" smtClean="0">
                <a:solidFill>
                  <a:srgbClr val="3D97BB"/>
                </a:solidFill>
                <a:latin typeface="Calibri" pitchFamily="34" charset="0"/>
                <a:cs typeface="Calibri" pitchFamily="34" charset="0"/>
              </a:rPr>
              <a:t>Introduction</a:t>
            </a:r>
            <a:endParaRPr kumimoji="0" lang="en-US" b="0" i="0" u="none" strike="noStrike" kern="0" cap="none" spc="0" normalizeH="0" baseline="0" noProof="0" dirty="0">
              <a:ln>
                <a:noFill/>
              </a:ln>
              <a:solidFill>
                <a:srgbClr val="3D97BB"/>
              </a:solidFill>
              <a:effectLst/>
              <a:uLnTx/>
              <a:uFillTx/>
              <a:latin typeface="Calibri" pitchFamily="34" charset="0"/>
              <a:cs typeface="Calibri" pitchFamily="34" charset="0"/>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marL="285750" indent="-285750">
              <a:lnSpc>
                <a:spcPct val="200000"/>
              </a:lnSpc>
              <a:buFont typeface="Wingdings" pitchFamily="2" charset="2"/>
              <a:buChar char="§"/>
            </a:pPr>
            <a:r>
              <a:rPr lang="en-IN" sz="1600" b="0" dirty="0">
                <a:latin typeface="Calibri" pitchFamily="34" charset="0"/>
              </a:rPr>
              <a:t>Hive, a framework for data warehousing on top of Hadoop</a:t>
            </a:r>
            <a:r>
              <a:rPr lang="en-IN" sz="1600" b="0" dirty="0" smtClean="0">
                <a:latin typeface="Calibri" pitchFamily="34" charset="0"/>
              </a:rPr>
              <a:t>.</a:t>
            </a:r>
          </a:p>
          <a:p>
            <a:pPr marL="285750" indent="-285750">
              <a:lnSpc>
                <a:spcPct val="200000"/>
              </a:lnSpc>
              <a:buFont typeface="Wingdings" pitchFamily="2" charset="2"/>
              <a:buChar char="§"/>
            </a:pPr>
            <a:r>
              <a:rPr lang="en-US" sz="1600" b="0" dirty="0" smtClean="0">
                <a:latin typeface="Calibri" pitchFamily="34" charset="0"/>
              </a:rPr>
              <a:t>Hadoop has Storage (HDFS) and Processing(MAP REDUCE).</a:t>
            </a:r>
            <a:endParaRPr lang="en-IN" sz="1600" b="0" dirty="0" smtClean="0">
              <a:latin typeface="Calibri" pitchFamily="34" charset="0"/>
            </a:endParaRPr>
          </a:p>
          <a:p>
            <a:pPr marL="285750" indent="-285750">
              <a:lnSpc>
                <a:spcPct val="200000"/>
              </a:lnSpc>
              <a:buFont typeface="Wingdings" pitchFamily="2" charset="2"/>
              <a:buChar char="§"/>
            </a:pPr>
            <a:r>
              <a:rPr lang="en-IN" sz="1600" b="0" dirty="0">
                <a:latin typeface="Calibri" pitchFamily="34" charset="0"/>
              </a:rPr>
              <a:t>Hive grew from a need to manage and learn from the huge volumes of data</a:t>
            </a:r>
            <a:r>
              <a:rPr lang="en-IN" sz="1600" b="0" dirty="0" smtClean="0">
                <a:latin typeface="Calibri" pitchFamily="34" charset="0"/>
              </a:rPr>
              <a:t>.</a:t>
            </a:r>
          </a:p>
          <a:p>
            <a:pPr marL="285750" indent="-285750">
              <a:lnSpc>
                <a:spcPct val="200000"/>
              </a:lnSpc>
              <a:buFont typeface="Wingdings" pitchFamily="2" charset="2"/>
              <a:buChar char="§"/>
            </a:pPr>
            <a:r>
              <a:rPr lang="en-US" sz="1600" b="0" dirty="0" smtClean="0">
                <a:latin typeface="Calibri" pitchFamily="34" charset="0"/>
                <a:cs typeface="Calibri" pitchFamily="34" charset="0"/>
              </a:rPr>
              <a:t>REAL TIME EXAMPLE –FACEBOOK.</a:t>
            </a:r>
          </a:p>
          <a:p>
            <a:pPr marL="285750" indent="-285750">
              <a:lnSpc>
                <a:spcPct val="200000"/>
              </a:lnSpc>
              <a:buFont typeface="Wingdings" pitchFamily="2" charset="2"/>
              <a:buChar char="§"/>
            </a:pPr>
            <a:r>
              <a:rPr lang="en-IN" sz="1600" b="0" dirty="0" smtClean="0">
                <a:latin typeface="Calibri" pitchFamily="34" charset="0"/>
              </a:rPr>
              <a:t> Hive was created to make it possible for analysts with strong SQL skills to run queries on the huge volumes of data that Facebook Stored in HDFS.</a:t>
            </a:r>
            <a:endParaRPr lang="en-US" sz="1600" b="0" dirty="0" smtClean="0">
              <a:latin typeface="Calibri" pitchFamily="34" charset="0"/>
              <a:cs typeface="Calibri" pitchFamily="34" charset="0"/>
            </a:endParaRPr>
          </a:p>
          <a:p>
            <a:r>
              <a:rPr lang="en-IN" sz="2000" b="0" dirty="0" smtClean="0"/>
              <a:t> </a:t>
            </a:r>
          </a:p>
          <a:p>
            <a:pPr>
              <a:lnSpc>
                <a:spcPct val="200000"/>
              </a:lnSpc>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spTree>
    <p:extLst>
      <p:ext uri="{BB962C8B-B14F-4D97-AF65-F5344CB8AC3E}">
        <p14:creationId xmlns:p14="http://schemas.microsoft.com/office/powerpoint/2010/main" val="3040834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19</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User Defined Functions(UDF)</a:t>
            </a:r>
          </a:p>
          <a:p>
            <a:pPr marL="742950" lvl="1" indent="-285750"/>
            <a:endParaRPr lang="en-US" sz="1600" dirty="0" smtClean="0">
              <a:latin typeface="Calibri" pitchFamily="34" charset="0"/>
            </a:endParaRPr>
          </a:p>
          <a:p>
            <a:pPr marL="742950" lvl="1" indent="-285750">
              <a:buFont typeface="Wingdings" pitchFamily="2" charset="2"/>
              <a:buChar char="v"/>
            </a:pPr>
            <a:endParaRPr lang="en-US" sz="1600" dirty="0" smtClean="0">
              <a:latin typeface="Calibri" pitchFamily="34" charset="0"/>
            </a:endParaRPr>
          </a:p>
          <a:p>
            <a:pPr marL="742950" lvl="1" indent="-285750">
              <a:buFont typeface="Wingdings" pitchFamily="2" charset="2"/>
              <a:buChar char="§"/>
            </a:pPr>
            <a:r>
              <a:rPr lang="en-IN" sz="1600" b="0" dirty="0">
                <a:latin typeface="Calibri" pitchFamily="34" charset="0"/>
              </a:rPr>
              <a:t>T</a:t>
            </a:r>
            <a:r>
              <a:rPr lang="en-IN" sz="1600" b="0" dirty="0" smtClean="0">
                <a:latin typeface="Calibri" pitchFamily="34" charset="0"/>
              </a:rPr>
              <a:t>he </a:t>
            </a:r>
            <a:r>
              <a:rPr lang="en-IN" sz="1600" b="0" dirty="0">
                <a:latin typeface="Calibri" pitchFamily="34" charset="0"/>
              </a:rPr>
              <a:t>query you want to write can’t be expressed easily (or at all) using </a:t>
            </a:r>
            <a:r>
              <a:rPr lang="en-IN" sz="1600" b="0" dirty="0" smtClean="0">
                <a:latin typeface="Calibri" pitchFamily="34" charset="0"/>
              </a:rPr>
              <a:t>the </a:t>
            </a:r>
            <a:r>
              <a:rPr lang="en-IN" sz="1600" b="0" dirty="0">
                <a:latin typeface="Calibri" pitchFamily="34" charset="0"/>
              </a:rPr>
              <a:t>built-in functions that Hive provides</a:t>
            </a:r>
            <a:r>
              <a:rPr lang="en-IN" sz="1600" b="0" dirty="0" smtClean="0">
                <a:latin typeface="Calibri" pitchFamily="34" charset="0"/>
              </a:rPr>
              <a:t>.</a:t>
            </a:r>
          </a:p>
          <a:p>
            <a:pPr marL="742950" lvl="1" indent="-285750"/>
            <a:endParaRPr lang="en-IN" sz="1600" b="0" dirty="0" smtClean="0">
              <a:latin typeface="Calibri" pitchFamily="34" charset="0"/>
            </a:endParaRPr>
          </a:p>
          <a:p>
            <a:pPr marL="742950" lvl="1" indent="-285750">
              <a:buFont typeface="Wingdings" pitchFamily="2" charset="2"/>
              <a:buChar char="§"/>
            </a:pPr>
            <a:r>
              <a:rPr lang="en-IN" sz="1600" b="0" dirty="0">
                <a:latin typeface="Calibri" pitchFamily="34" charset="0"/>
              </a:rPr>
              <a:t>By writing a </a:t>
            </a:r>
            <a:r>
              <a:rPr lang="en-IN" sz="1600" b="0" i="1" dirty="0">
                <a:latin typeface="Calibri" pitchFamily="34" charset="0"/>
              </a:rPr>
              <a:t>user-defined function </a:t>
            </a:r>
            <a:r>
              <a:rPr lang="en-IN" sz="1600" b="0" dirty="0">
                <a:latin typeface="Calibri" pitchFamily="34" charset="0"/>
              </a:rPr>
              <a:t>(UDF), </a:t>
            </a:r>
            <a:r>
              <a:rPr lang="en-IN" sz="1600" b="0" dirty="0" smtClean="0">
                <a:latin typeface="Calibri" pitchFamily="34" charset="0"/>
              </a:rPr>
              <a:t>Hive </a:t>
            </a:r>
            <a:r>
              <a:rPr lang="en-IN" sz="1600" b="0" dirty="0">
                <a:latin typeface="Calibri" pitchFamily="34" charset="0"/>
              </a:rPr>
              <a:t>makes it easy to plug in your own processing code and invoke it from a Hive query</a:t>
            </a:r>
            <a:r>
              <a:rPr lang="en-IN" sz="1600" b="0" dirty="0" smtClean="0">
                <a:latin typeface="Calibri" pitchFamily="34" charset="0"/>
              </a:rPr>
              <a:t>.</a:t>
            </a:r>
          </a:p>
          <a:p>
            <a:pPr marL="742950" lvl="1" indent="-285750"/>
            <a:endParaRPr lang="en-IN" sz="1600" b="0" dirty="0" smtClean="0">
              <a:latin typeface="Calibri" pitchFamily="34" charset="0"/>
            </a:endParaRPr>
          </a:p>
          <a:p>
            <a:pPr marL="742950" lvl="1" indent="-285750">
              <a:buFont typeface="Wingdings" pitchFamily="2" charset="2"/>
              <a:buChar char="§"/>
            </a:pPr>
            <a:r>
              <a:rPr lang="en-IN" sz="1600" b="0" dirty="0">
                <a:latin typeface="Calibri" pitchFamily="34" charset="0"/>
              </a:rPr>
              <a:t>UDFs have to be written in Java, the language that Hive itself is written in</a:t>
            </a:r>
            <a:r>
              <a:rPr lang="en-IN" sz="1600" b="0" dirty="0" smtClean="0">
                <a:latin typeface="Calibri" pitchFamily="34" charset="0"/>
              </a:rPr>
              <a:t>.</a:t>
            </a:r>
          </a:p>
          <a:p>
            <a:pPr marL="742950" lvl="1" indent="-285750"/>
            <a:endParaRPr lang="en-IN" sz="1600" b="0" dirty="0" smtClean="0">
              <a:latin typeface="Calibri" pitchFamily="34" charset="0"/>
            </a:endParaRPr>
          </a:p>
          <a:p>
            <a:pPr marL="742950" lvl="1" indent="-285750">
              <a:buFont typeface="Wingdings" pitchFamily="2" charset="2"/>
              <a:buChar char="§"/>
            </a:pPr>
            <a:r>
              <a:rPr lang="en-IN" sz="1600" b="0" dirty="0">
                <a:latin typeface="Calibri" pitchFamily="34" charset="0"/>
              </a:rPr>
              <a:t>There are three types of UDF in Hive</a:t>
            </a:r>
            <a:r>
              <a:rPr lang="en-IN" sz="1600" b="0" dirty="0" smtClean="0">
                <a:latin typeface="Calibri" pitchFamily="34" charset="0"/>
              </a:rPr>
              <a:t>:</a:t>
            </a:r>
          </a:p>
          <a:p>
            <a:pPr marL="1657350" lvl="3" indent="-285750">
              <a:buFont typeface="Wingdings" pitchFamily="2" charset="2"/>
              <a:buChar char="Ø"/>
            </a:pPr>
            <a:endParaRPr lang="en-IN" sz="1600" b="0" dirty="0" smtClean="0">
              <a:latin typeface="Calibri" pitchFamily="34" charset="0"/>
            </a:endParaRPr>
          </a:p>
          <a:p>
            <a:pPr marL="1657350" lvl="3" indent="-285750">
              <a:buFont typeface="Wingdings" pitchFamily="2" charset="2"/>
              <a:buChar char="Ø"/>
            </a:pPr>
            <a:r>
              <a:rPr lang="en-IN" sz="1600" b="0" dirty="0" smtClean="0">
                <a:latin typeface="Calibri" pitchFamily="34" charset="0"/>
              </a:rPr>
              <a:t>(</a:t>
            </a:r>
            <a:r>
              <a:rPr lang="en-IN" sz="1600" b="0" dirty="0">
                <a:latin typeface="Calibri" pitchFamily="34" charset="0"/>
              </a:rPr>
              <a:t>regular) </a:t>
            </a:r>
            <a:r>
              <a:rPr lang="en-IN" sz="1600" b="0" dirty="0" smtClean="0">
                <a:latin typeface="Calibri" pitchFamily="34" charset="0"/>
              </a:rPr>
              <a:t>UDFs</a:t>
            </a:r>
          </a:p>
          <a:p>
            <a:pPr marL="1657350" lvl="3" indent="-285750">
              <a:buFont typeface="Wingdings" pitchFamily="2" charset="2"/>
              <a:buChar char="Ø"/>
            </a:pPr>
            <a:r>
              <a:rPr lang="en-IN" sz="1600" b="0" dirty="0">
                <a:latin typeface="Calibri" pitchFamily="34" charset="0"/>
              </a:rPr>
              <a:t>UDAFs (user-defined </a:t>
            </a:r>
            <a:r>
              <a:rPr lang="en-IN" sz="1600" b="0" dirty="0" smtClean="0">
                <a:latin typeface="Calibri" pitchFamily="34" charset="0"/>
              </a:rPr>
              <a:t>aggregate </a:t>
            </a:r>
            <a:r>
              <a:rPr lang="en-IN" sz="1600" b="0" dirty="0">
                <a:latin typeface="Calibri" pitchFamily="34" charset="0"/>
              </a:rPr>
              <a:t>functions</a:t>
            </a:r>
            <a:r>
              <a:rPr lang="en-IN" sz="1600" b="0" dirty="0" smtClean="0">
                <a:latin typeface="Calibri" pitchFamily="34" charset="0"/>
              </a:rPr>
              <a:t>)</a:t>
            </a:r>
          </a:p>
          <a:p>
            <a:pPr marL="1657350" lvl="3" indent="-285750">
              <a:buFont typeface="Wingdings" pitchFamily="2" charset="2"/>
              <a:buChar char="Ø"/>
            </a:pPr>
            <a:r>
              <a:rPr lang="en-IN" sz="1600" b="0" dirty="0">
                <a:latin typeface="Calibri" pitchFamily="34" charset="0"/>
              </a:rPr>
              <a:t>UDTFs (user-defined table-generating functions).</a:t>
            </a:r>
            <a:endParaRPr lang="en-IN" sz="1600" b="0" dirty="0" smtClean="0">
              <a:latin typeface="Calibri" pitchFamily="34" charset="0"/>
            </a:endParaRPr>
          </a:p>
          <a:p>
            <a:pPr marL="742950" lvl="1" indent="-285750">
              <a:buFont typeface="Wingdings" pitchFamily="2" charset="2"/>
              <a:buChar char="v"/>
            </a:pPr>
            <a:endParaRPr lang="en-US" sz="1600" dirty="0" smtClean="0">
              <a:latin typeface="Calibri" pitchFamily="34" charset="0"/>
            </a:endParaRPr>
          </a:p>
          <a:p>
            <a:pPr marL="800100" lvl="1" indent="-342900">
              <a:buFont typeface="Wingdings" pitchFamily="2" charset="2"/>
              <a:buChar char="§"/>
            </a:pPr>
            <a:endParaRPr lang="en-US" sz="1800" b="0" dirty="0"/>
          </a:p>
          <a:p>
            <a:pPr marL="800100" lvl="1" indent="-342900">
              <a:buFont typeface="Wingdings" pitchFamily="2" charset="2"/>
              <a:buChar char="§"/>
            </a:pPr>
            <a:endParaRPr lang="en-US" sz="1800" b="0" dirty="0" smtClean="0"/>
          </a:p>
          <a:p>
            <a:pPr marL="800100" lvl="1" indent="-342900">
              <a:buFont typeface="Wingdings" pitchFamily="2" charset="2"/>
              <a:buChar char="§"/>
            </a:pPr>
            <a:endParaRPr lang="en-IN" sz="1800" b="0" dirty="0" smtClean="0"/>
          </a:p>
          <a:p>
            <a:pPr lvl="1"/>
            <a:endParaRPr lang="en-IN" b="0" dirty="0" smtClean="0"/>
          </a:p>
          <a:p>
            <a:pPr marL="742950" lvl="1" indent="-285750">
              <a:buFont typeface="Wingdings" pitchFamily="2" charset="2"/>
              <a:buChar char="§"/>
            </a:pPr>
            <a:endParaRPr lang="en-IN" dirty="0"/>
          </a:p>
          <a:p>
            <a:pPr marL="285750" indent="-285750">
              <a:buFont typeface="Wingdings" pitchFamily="2" charset="2"/>
              <a:buChar char="§"/>
            </a:pPr>
            <a:endParaRPr lang="en-IN" sz="1800" dirty="0" smtClean="0"/>
          </a:p>
          <a:p>
            <a:pPr marL="285750" indent="-285750">
              <a:buFont typeface="Wingdings" pitchFamily="2" charset="2"/>
              <a:buChar char="§"/>
            </a:pPr>
            <a:endParaRPr lang="en-IN" sz="1800" dirty="0" smtClean="0"/>
          </a:p>
          <a:p>
            <a:pPr marL="342900" lvl="0" indent="-342900" eaLnBrk="0" hangingPunct="0">
              <a:buFont typeface="Wingdings" pitchFamily="2" charset="2"/>
              <a:buChar char="§"/>
              <a:defRPr/>
            </a:pPr>
            <a:endParaRPr lang="en-US" sz="2000" dirty="0" smtClean="0"/>
          </a:p>
          <a:p>
            <a:pPr marL="342900" indent="-342900">
              <a:buFont typeface="Wingdings" pitchFamily="2" charset="2"/>
              <a:buChar char="§"/>
            </a:pPr>
            <a:endParaRPr lang="en-IN" sz="1800" b="0" dirty="0" smtClean="0"/>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marL="342900" indent="-342900">
              <a:buFont typeface="Wingdings" pitchFamily="2" charset="2"/>
              <a:buChar char="§"/>
            </a:pPr>
            <a:endParaRPr lang="en-IN" sz="2000" b="0" dirty="0" smtClean="0"/>
          </a:p>
        </p:txBody>
      </p:sp>
    </p:spTree>
    <p:extLst>
      <p:ext uri="{BB962C8B-B14F-4D97-AF65-F5344CB8AC3E}">
        <p14:creationId xmlns:p14="http://schemas.microsoft.com/office/powerpoint/2010/main" val="287764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20</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kern="0" dirty="0" smtClean="0">
                <a:solidFill>
                  <a:srgbClr val="3D97BB"/>
                </a:solidFill>
                <a:latin typeface="+mj-lt"/>
                <a:cs typeface="ＭＳ Ｐゴシック" charset="-128"/>
              </a:rPr>
              <a:t>User Defined Functions(UFD)</a:t>
            </a:r>
          </a:p>
          <a:p>
            <a:pPr marL="742950" lvl="1" indent="-285750"/>
            <a:endParaRPr lang="en-US" sz="1600" dirty="0" smtClean="0">
              <a:latin typeface="Calibri" pitchFamily="34" charset="0"/>
            </a:endParaRPr>
          </a:p>
          <a:p>
            <a:pPr marL="742950" lvl="1" indent="-285750">
              <a:buFont typeface="Wingdings" pitchFamily="2" charset="2"/>
              <a:buChar char="v"/>
            </a:pPr>
            <a:endParaRPr lang="en-US" sz="1600" dirty="0" smtClean="0">
              <a:latin typeface="Calibri" pitchFamily="34" charset="0"/>
            </a:endParaRPr>
          </a:p>
          <a:p>
            <a:pPr marL="742950" lvl="1" indent="-285750">
              <a:buFont typeface="Wingdings" pitchFamily="2" charset="2"/>
              <a:buChar char="§"/>
            </a:pPr>
            <a:r>
              <a:rPr lang="en-IN" sz="1600" b="0" dirty="0">
                <a:latin typeface="Calibri" pitchFamily="34" charset="0"/>
              </a:rPr>
              <a:t>A UDF operates on a single row and produces a single row as its output. </a:t>
            </a:r>
            <a:r>
              <a:rPr lang="en-IN" sz="1600" b="0" dirty="0" smtClean="0">
                <a:latin typeface="Calibri" pitchFamily="34" charset="0"/>
              </a:rPr>
              <a:t>Most </a:t>
            </a:r>
            <a:r>
              <a:rPr lang="en-IN" sz="1600" b="0" dirty="0">
                <a:latin typeface="Calibri" pitchFamily="34" charset="0"/>
              </a:rPr>
              <a:t>functions, such as mathematical functions and string functions, are of this type</a:t>
            </a:r>
            <a:r>
              <a:rPr lang="en-IN" sz="1600" b="0" dirty="0" smtClean="0">
                <a:latin typeface="Calibri" pitchFamily="34" charset="0"/>
              </a:rPr>
              <a:t>.</a:t>
            </a:r>
          </a:p>
          <a:p>
            <a:pPr marL="742950" lvl="1" indent="-285750"/>
            <a:endParaRPr lang="en-IN" sz="1600" b="0" dirty="0" smtClean="0">
              <a:latin typeface="Calibri" pitchFamily="34" charset="0"/>
            </a:endParaRPr>
          </a:p>
          <a:p>
            <a:pPr marL="742950" lvl="1" indent="-285750">
              <a:buFont typeface="Wingdings" pitchFamily="2" charset="2"/>
              <a:buChar char="§"/>
            </a:pPr>
            <a:r>
              <a:rPr lang="en-IN" sz="1600" b="0" dirty="0">
                <a:latin typeface="Calibri" pitchFamily="34" charset="0"/>
              </a:rPr>
              <a:t>A UDAF works on multiple input rows and creates a single output row. </a:t>
            </a:r>
            <a:r>
              <a:rPr lang="en-IN" sz="1600" b="0" dirty="0" smtClean="0">
                <a:latin typeface="Calibri" pitchFamily="34" charset="0"/>
              </a:rPr>
              <a:t>Aggregate </a:t>
            </a:r>
            <a:r>
              <a:rPr lang="en-IN" sz="1600" b="0" dirty="0">
                <a:latin typeface="Calibri" pitchFamily="34" charset="0"/>
              </a:rPr>
              <a:t>functions include such functions as COUNT and MAX</a:t>
            </a:r>
            <a:r>
              <a:rPr lang="en-IN" sz="1600" b="0" dirty="0" smtClean="0">
                <a:latin typeface="Calibri" pitchFamily="34" charset="0"/>
              </a:rPr>
              <a:t>.</a:t>
            </a:r>
          </a:p>
          <a:p>
            <a:pPr marL="742950" lvl="1" indent="-285750"/>
            <a:endParaRPr lang="en-IN" sz="1600" b="0" dirty="0" smtClean="0">
              <a:latin typeface="Calibri" pitchFamily="34" charset="0"/>
            </a:endParaRPr>
          </a:p>
          <a:p>
            <a:pPr marL="742950" lvl="1" indent="-285750">
              <a:buFont typeface="Wingdings" pitchFamily="2" charset="2"/>
              <a:buChar char="§"/>
            </a:pPr>
            <a:r>
              <a:rPr lang="en-IN" sz="1600" b="0" dirty="0" smtClean="0">
                <a:latin typeface="Calibri" pitchFamily="34" charset="0"/>
              </a:rPr>
              <a:t> </a:t>
            </a:r>
            <a:r>
              <a:rPr lang="en-IN" sz="1600" b="0" dirty="0">
                <a:latin typeface="Calibri" pitchFamily="34" charset="0"/>
              </a:rPr>
              <a:t>A UDTF operates on a single row and produces multiple rows—a table—as output.</a:t>
            </a:r>
            <a:endParaRPr lang="en-US" sz="1600" dirty="0" smtClean="0">
              <a:latin typeface="Calibri" pitchFamily="34" charset="0"/>
            </a:endParaRPr>
          </a:p>
          <a:p>
            <a:pPr marL="742950" lvl="1" indent="-285750">
              <a:buFont typeface="Wingdings" pitchFamily="2" charset="2"/>
              <a:buChar char="v"/>
            </a:pPr>
            <a:endParaRPr lang="en-US" sz="1600" dirty="0">
              <a:latin typeface="Calibri" pitchFamily="34" charset="0"/>
            </a:endParaRPr>
          </a:p>
          <a:p>
            <a:pPr marL="742950" lvl="1" indent="-285750"/>
            <a:endParaRPr lang="en-IN" dirty="0"/>
          </a:p>
          <a:p>
            <a:pPr marL="285750" indent="-285750">
              <a:buFont typeface="Wingdings" pitchFamily="2" charset="2"/>
              <a:buChar char="§"/>
            </a:pPr>
            <a:endParaRPr lang="en-IN" sz="1800" dirty="0" smtClean="0"/>
          </a:p>
          <a:p>
            <a:pPr marL="285750" indent="-285750">
              <a:buFont typeface="Wingdings" pitchFamily="2" charset="2"/>
              <a:buChar char="§"/>
            </a:pPr>
            <a:endParaRPr lang="en-IN" sz="1800" dirty="0" smtClean="0"/>
          </a:p>
          <a:p>
            <a:pPr marL="342900" lvl="0" indent="-342900" eaLnBrk="0" hangingPunct="0">
              <a:buFont typeface="Wingdings" pitchFamily="2" charset="2"/>
              <a:buChar char="§"/>
              <a:defRPr/>
            </a:pPr>
            <a:endParaRPr lang="en-US" sz="2000" dirty="0" smtClean="0"/>
          </a:p>
          <a:p>
            <a:pPr marL="342900" indent="-342900">
              <a:buFont typeface="Wingdings" pitchFamily="2" charset="2"/>
              <a:buChar char="§"/>
            </a:pPr>
            <a:endParaRPr lang="en-IN" sz="1800" b="0" dirty="0" smtClean="0"/>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marL="342900" indent="-342900">
              <a:buFont typeface="Wingdings" pitchFamily="2" charset="2"/>
              <a:buChar char="§"/>
            </a:pPr>
            <a:endParaRPr lang="en-IN" sz="2000" b="0" dirty="0" smtClean="0"/>
          </a:p>
        </p:txBody>
      </p:sp>
    </p:spTree>
    <p:extLst>
      <p:ext uri="{BB962C8B-B14F-4D97-AF65-F5344CB8AC3E}">
        <p14:creationId xmlns:p14="http://schemas.microsoft.com/office/powerpoint/2010/main" val="473637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8339B34-11D7-4D2F-9DFF-49DD98756849}" type="slidenum">
              <a:rPr lang="en-US" smtClean="0"/>
              <a:pPr/>
              <a:t>21</a:t>
            </a:fld>
            <a:endParaRPr lang="en-US" dirty="0"/>
          </a:p>
        </p:txBody>
      </p:sp>
      <p:sp>
        <p:nvSpPr>
          <p:cNvPr id="3" name="Text Box 7"/>
          <p:cNvSpPr txBox="1">
            <a:spLocks noChangeArrowheads="1"/>
          </p:cNvSpPr>
          <p:nvPr/>
        </p:nvSpPr>
        <p:spPr bwMode="auto">
          <a:xfrm>
            <a:off x="914400" y="2495550"/>
            <a:ext cx="6192838" cy="584775"/>
          </a:xfrm>
          <a:prstGeom prst="rect">
            <a:avLst/>
          </a:prstGeom>
          <a:noFill/>
          <a:ln w="9525">
            <a:noFill/>
            <a:miter lim="800000"/>
            <a:headEnd/>
            <a:tailEnd/>
          </a:ln>
        </p:spPr>
        <p:txBody>
          <a:bodyPr>
            <a:spAutoFit/>
          </a:bodyPr>
          <a:lstStyle/>
          <a:p>
            <a:pPr lvl="0" eaLnBrk="0" fontAlgn="base" hangingPunct="0">
              <a:spcBef>
                <a:spcPct val="0"/>
              </a:spcBef>
              <a:spcAft>
                <a:spcPct val="0"/>
              </a:spcAft>
            </a:pPr>
            <a:r>
              <a:rPr lang="en-US" sz="3200" dirty="0" smtClean="0">
                <a:solidFill>
                  <a:srgbClr val="FFFFFF"/>
                </a:solidFill>
                <a:latin typeface="Verdana" pitchFamily="34" charset="0"/>
                <a:ea typeface="ＭＳ Ｐゴシック"/>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2</a:t>
            </a:fld>
            <a:endParaRPr lang="en-US"/>
          </a:p>
        </p:txBody>
      </p:sp>
      <p:sp>
        <p:nvSpPr>
          <p:cNvPr id="4" name="Title 2"/>
          <p:cNvSpPr txBox="1">
            <a:spLocks/>
          </p:cNvSpPr>
          <p:nvPr/>
        </p:nvSpPr>
        <p:spPr bwMode="auto">
          <a:xfrm>
            <a:off x="0" y="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2000" b="0" dirty="0">
                <a:solidFill>
                  <a:schemeClr val="accent2">
                    <a:lumMod val="60000"/>
                    <a:lumOff val="40000"/>
                  </a:schemeClr>
                </a:solidFill>
              </a:rPr>
              <a:t>Hive architecture </a:t>
            </a:r>
            <a:endParaRPr kumimoji="0" lang="en-US" sz="2000" b="0" i="0" u="none" strike="noStrike" kern="0" cap="none" spc="0" normalizeH="0" baseline="0" noProof="0" dirty="0">
              <a:ln>
                <a:noFill/>
              </a:ln>
              <a:solidFill>
                <a:schemeClr val="accent2">
                  <a:lumMod val="60000"/>
                  <a:lumOff val="40000"/>
                </a:schemeClr>
              </a:solidFill>
              <a:effectLst/>
              <a:uLnTx/>
              <a:uFillTx/>
              <a:latin typeface="+mj-lt"/>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a:lnSpc>
                <a:spcPct val="200000"/>
              </a:lnSpc>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057400" y="1031358"/>
            <a:ext cx="4565650" cy="4114801"/>
          </a:xfrm>
          <a:prstGeom prst="rect">
            <a:avLst/>
          </a:prstGeom>
          <a:noFill/>
        </p:spPr>
      </p:pic>
    </p:spTree>
    <p:extLst>
      <p:ext uri="{BB962C8B-B14F-4D97-AF65-F5344CB8AC3E}">
        <p14:creationId xmlns:p14="http://schemas.microsoft.com/office/powerpoint/2010/main" val="1629902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3</a:t>
            </a:fld>
            <a:endParaRPr lang="en-US"/>
          </a:p>
        </p:txBody>
      </p:sp>
      <p:sp>
        <p:nvSpPr>
          <p:cNvPr id="4" name="Title 2"/>
          <p:cNvSpPr txBox="1">
            <a:spLocks/>
          </p:cNvSpPr>
          <p:nvPr/>
        </p:nvSpPr>
        <p:spPr bwMode="auto">
          <a:xfrm>
            <a:off x="0" y="95693"/>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1800" b="0" kern="0" dirty="0" smtClean="0">
                <a:solidFill>
                  <a:srgbClr val="3D97BB"/>
                </a:solidFill>
                <a:latin typeface="+mj-lt"/>
                <a:cs typeface="ＭＳ Ｐゴシック" charset="-128"/>
              </a:rPr>
              <a:t>Architecture</a:t>
            </a:r>
            <a:endParaRPr kumimoji="0" lang="en-US" sz="1800" b="0" i="0" u="none" strike="noStrike" kern="0" cap="none" spc="0" normalizeH="0" baseline="0" noProof="0" dirty="0">
              <a:ln>
                <a:noFill/>
              </a:ln>
              <a:solidFill>
                <a:srgbClr val="3D97BB"/>
              </a:solidFill>
              <a:effectLst/>
              <a:uLnTx/>
              <a:uFillTx/>
              <a:latin typeface="+mj-lt"/>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a:lnSpc>
                <a:spcPct val="150000"/>
              </a:lnSpc>
            </a:pPr>
            <a:endParaRPr lang="en-US" sz="1400" b="0" dirty="0" smtClean="0">
              <a:solidFill>
                <a:srgbClr val="0070C0"/>
              </a:solidFill>
              <a:latin typeface="+mn-lt"/>
              <a:cs typeface="Arial" pitchFamily="34" charset="0"/>
            </a:endParaRPr>
          </a:p>
        </p:txBody>
      </p:sp>
      <p:sp>
        <p:nvSpPr>
          <p:cNvPr id="2" name="Rectangle 1"/>
          <p:cNvSpPr/>
          <p:nvPr/>
        </p:nvSpPr>
        <p:spPr>
          <a:xfrm>
            <a:off x="321401" y="797442"/>
            <a:ext cx="7674283" cy="4278094"/>
          </a:xfrm>
          <a:prstGeom prst="rect">
            <a:avLst/>
          </a:prstGeom>
        </p:spPr>
        <p:txBody>
          <a:bodyPr wrap="square">
            <a:spAutoFit/>
          </a:bodyPr>
          <a:lstStyle/>
          <a:p>
            <a:pPr fontAlgn="auto">
              <a:spcAft>
                <a:spcPts val="0"/>
              </a:spcAft>
              <a:buFont typeface="Arial" pitchFamily="34" charset="0"/>
              <a:buChar char="•"/>
              <a:defRPr/>
            </a:pPr>
            <a:r>
              <a:rPr lang="en-US" sz="1600" b="0" dirty="0" smtClean="0"/>
              <a:t>   </a:t>
            </a:r>
            <a:r>
              <a:rPr lang="en-US" sz="1600" b="0" dirty="0" err="1" smtClean="0">
                <a:latin typeface="Calibri" pitchFamily="34" charset="0"/>
              </a:rPr>
              <a:t>Metastore</a:t>
            </a:r>
            <a:r>
              <a:rPr lang="en-US" sz="1600" b="0" dirty="0">
                <a:latin typeface="Calibri" pitchFamily="34" charset="0"/>
              </a:rPr>
              <a:t>: </a:t>
            </a:r>
            <a:r>
              <a:rPr lang="en-IN" sz="1600" b="0" dirty="0">
                <a:latin typeface="Calibri" pitchFamily="34" charset="0"/>
              </a:rPr>
              <a:t>The </a:t>
            </a:r>
            <a:r>
              <a:rPr lang="en-IN" sz="1600" b="0" i="1" dirty="0" err="1">
                <a:latin typeface="Calibri" pitchFamily="34" charset="0"/>
              </a:rPr>
              <a:t>metastore</a:t>
            </a:r>
            <a:r>
              <a:rPr lang="en-IN" sz="1600" b="0" i="1" dirty="0">
                <a:latin typeface="Calibri" pitchFamily="34" charset="0"/>
              </a:rPr>
              <a:t> </a:t>
            </a:r>
            <a:r>
              <a:rPr lang="en-IN" sz="1600" b="0" dirty="0">
                <a:latin typeface="Calibri" pitchFamily="34" charset="0"/>
              </a:rPr>
              <a:t>is the central repository of Hive </a:t>
            </a:r>
            <a:r>
              <a:rPr lang="en-IN" sz="1600" b="0" dirty="0" smtClean="0">
                <a:latin typeface="Calibri" pitchFamily="34" charset="0"/>
              </a:rPr>
              <a:t>metadata</a:t>
            </a:r>
          </a:p>
          <a:p>
            <a:pPr fontAlgn="auto">
              <a:spcAft>
                <a:spcPts val="0"/>
              </a:spcAft>
              <a:defRPr/>
            </a:pPr>
            <a:r>
              <a:rPr lang="en-IN" sz="1600" b="0" dirty="0">
                <a:latin typeface="Calibri" pitchFamily="34" charset="0"/>
              </a:rPr>
              <a:t> </a:t>
            </a:r>
            <a:r>
              <a:rPr lang="en-IN" sz="1600" b="0" dirty="0" smtClean="0">
                <a:latin typeface="Calibri" pitchFamily="34" charset="0"/>
              </a:rPr>
              <a:t>    </a:t>
            </a:r>
            <a:r>
              <a:rPr lang="en-US" sz="1600" b="0" dirty="0" smtClean="0">
                <a:latin typeface="Calibri" pitchFamily="34" charset="0"/>
              </a:rPr>
              <a:t>stores   system catalog.</a:t>
            </a:r>
          </a:p>
          <a:p>
            <a:pPr fontAlgn="auto">
              <a:spcAft>
                <a:spcPts val="0"/>
              </a:spcAft>
              <a:defRPr/>
            </a:pPr>
            <a:r>
              <a:rPr lang="en-US" sz="1600" b="0" dirty="0">
                <a:latin typeface="Calibri" pitchFamily="34" charset="0"/>
              </a:rPr>
              <a:t> </a:t>
            </a:r>
            <a:r>
              <a:rPr lang="en-US" sz="1600" b="0" dirty="0" smtClean="0">
                <a:latin typeface="Calibri" pitchFamily="34" charset="0"/>
              </a:rPr>
              <a:t>    </a:t>
            </a:r>
            <a:r>
              <a:rPr lang="en-IN" sz="1600" b="0" dirty="0" smtClean="0">
                <a:latin typeface="Calibri" pitchFamily="34" charset="0"/>
              </a:rPr>
              <a:t>By </a:t>
            </a:r>
            <a:r>
              <a:rPr lang="en-IN" sz="1600" b="0" dirty="0">
                <a:latin typeface="Calibri" pitchFamily="34" charset="0"/>
              </a:rPr>
              <a:t>default, the </a:t>
            </a:r>
            <a:r>
              <a:rPr lang="en-IN" sz="1600" b="0" dirty="0" err="1">
                <a:latin typeface="Calibri" pitchFamily="34" charset="0"/>
              </a:rPr>
              <a:t>metastore</a:t>
            </a:r>
            <a:r>
              <a:rPr lang="en-IN" sz="1600" b="0" dirty="0">
                <a:latin typeface="Calibri" pitchFamily="34" charset="0"/>
              </a:rPr>
              <a:t> service runs in the same JVM as the Hive service </a:t>
            </a:r>
            <a:endParaRPr lang="en-IN" sz="1600" b="0" dirty="0" smtClean="0">
              <a:latin typeface="Calibri" pitchFamily="34" charset="0"/>
            </a:endParaRPr>
          </a:p>
          <a:p>
            <a:pPr fontAlgn="auto">
              <a:spcAft>
                <a:spcPts val="0"/>
              </a:spcAft>
              <a:defRPr/>
            </a:pPr>
            <a:r>
              <a:rPr lang="en-IN" sz="1600" b="0" dirty="0">
                <a:latin typeface="Calibri" pitchFamily="34" charset="0"/>
              </a:rPr>
              <a:t> </a:t>
            </a:r>
            <a:r>
              <a:rPr lang="en-IN" sz="1600" b="0" dirty="0" smtClean="0">
                <a:latin typeface="Calibri" pitchFamily="34" charset="0"/>
              </a:rPr>
              <a:t>    and </a:t>
            </a:r>
            <a:r>
              <a:rPr lang="en-IN" sz="1600" b="0" dirty="0">
                <a:latin typeface="Calibri" pitchFamily="34" charset="0"/>
              </a:rPr>
              <a:t>contains an embedded Derby database instance backed by the local disk.</a:t>
            </a:r>
          </a:p>
          <a:p>
            <a:pPr fontAlgn="auto">
              <a:spcAft>
                <a:spcPts val="0"/>
              </a:spcAft>
              <a:defRPr/>
            </a:pPr>
            <a:endParaRPr lang="en-US" sz="1600" b="0" dirty="0" smtClean="0">
              <a:latin typeface="Calibri" pitchFamily="34" charset="0"/>
            </a:endParaRPr>
          </a:p>
          <a:p>
            <a:pPr marL="285750" indent="-285750" fontAlgn="auto">
              <a:spcAft>
                <a:spcPts val="0"/>
              </a:spcAft>
              <a:buFont typeface="Arial" pitchFamily="34" charset="0"/>
              <a:buChar char="•"/>
              <a:defRPr/>
            </a:pPr>
            <a:r>
              <a:rPr lang="en-US" sz="1600" b="0" dirty="0" smtClean="0">
                <a:latin typeface="Calibri" pitchFamily="34" charset="0"/>
              </a:rPr>
              <a:t>Driver</a:t>
            </a:r>
            <a:r>
              <a:rPr lang="en-US" sz="1600" b="0" dirty="0">
                <a:latin typeface="Calibri" pitchFamily="34" charset="0"/>
              </a:rPr>
              <a:t>: manages life cycle of </a:t>
            </a:r>
            <a:r>
              <a:rPr lang="en-US" sz="1600" b="0" dirty="0" err="1">
                <a:latin typeface="Calibri" pitchFamily="34" charset="0"/>
              </a:rPr>
              <a:t>HiveQL</a:t>
            </a:r>
            <a:r>
              <a:rPr lang="en-US" sz="1600" b="0" dirty="0">
                <a:latin typeface="Calibri" pitchFamily="34" charset="0"/>
              </a:rPr>
              <a:t> query as it moves thru’ HIVE; also manages session handle and session </a:t>
            </a:r>
            <a:r>
              <a:rPr lang="en-US" sz="1600" b="0" dirty="0" smtClean="0">
                <a:latin typeface="Calibri" pitchFamily="34" charset="0"/>
              </a:rPr>
              <a:t>statistics</a:t>
            </a:r>
          </a:p>
          <a:p>
            <a:pPr fontAlgn="auto">
              <a:spcAft>
                <a:spcPts val="0"/>
              </a:spcAft>
              <a:defRPr/>
            </a:pPr>
            <a:endParaRPr lang="en-US" sz="1600" b="0" dirty="0">
              <a:latin typeface="Calibri" pitchFamily="34" charset="0"/>
            </a:endParaRPr>
          </a:p>
          <a:p>
            <a:pPr fontAlgn="auto">
              <a:spcAft>
                <a:spcPts val="0"/>
              </a:spcAft>
              <a:buFont typeface="Arial" pitchFamily="34" charset="0"/>
              <a:buChar char="•"/>
              <a:defRPr/>
            </a:pPr>
            <a:r>
              <a:rPr lang="en-US" sz="1600" b="0" dirty="0" smtClean="0">
                <a:latin typeface="Calibri" pitchFamily="34" charset="0"/>
              </a:rPr>
              <a:t>    Query </a:t>
            </a:r>
            <a:r>
              <a:rPr lang="en-US" sz="1600" b="0" dirty="0">
                <a:latin typeface="Calibri" pitchFamily="34" charset="0"/>
              </a:rPr>
              <a:t>compiler: Compiles </a:t>
            </a:r>
            <a:r>
              <a:rPr lang="en-US" sz="1600" b="0" dirty="0" err="1">
                <a:latin typeface="Calibri" pitchFamily="34" charset="0"/>
              </a:rPr>
              <a:t>HiveQL</a:t>
            </a:r>
            <a:r>
              <a:rPr lang="en-US" sz="1600" b="0" dirty="0">
                <a:latin typeface="Calibri" pitchFamily="34" charset="0"/>
              </a:rPr>
              <a:t> into a directed acyclic graph of  </a:t>
            </a:r>
            <a:r>
              <a:rPr lang="en-US" sz="1600" b="0" dirty="0" smtClean="0">
                <a:latin typeface="Calibri" pitchFamily="34" charset="0"/>
              </a:rPr>
              <a:t> map/reduce  tasks</a:t>
            </a:r>
          </a:p>
          <a:p>
            <a:pPr fontAlgn="auto">
              <a:spcAft>
                <a:spcPts val="0"/>
              </a:spcAft>
              <a:defRPr/>
            </a:pPr>
            <a:endParaRPr lang="en-US" sz="1600" b="0" dirty="0">
              <a:latin typeface="Calibri" pitchFamily="34" charset="0"/>
            </a:endParaRPr>
          </a:p>
          <a:p>
            <a:pPr fontAlgn="auto">
              <a:spcAft>
                <a:spcPts val="0"/>
              </a:spcAft>
              <a:buFont typeface="Arial" pitchFamily="34" charset="0"/>
              <a:buChar char="•"/>
              <a:defRPr/>
            </a:pPr>
            <a:r>
              <a:rPr lang="en-US" sz="1600" b="0" dirty="0" smtClean="0">
                <a:latin typeface="Calibri" pitchFamily="34" charset="0"/>
              </a:rPr>
              <a:t>    Execution </a:t>
            </a:r>
            <a:r>
              <a:rPr lang="en-US" sz="1600" b="0" dirty="0">
                <a:latin typeface="Calibri" pitchFamily="34" charset="0"/>
              </a:rPr>
              <a:t>engines: The component executes the tasks in proper  </a:t>
            </a:r>
            <a:r>
              <a:rPr lang="en-US" sz="1600" b="0" dirty="0" smtClean="0">
                <a:latin typeface="Calibri" pitchFamily="34" charset="0"/>
              </a:rPr>
              <a:t>dependency  order</a:t>
            </a:r>
            <a:r>
              <a:rPr lang="en-US" sz="1600" b="0" dirty="0">
                <a:latin typeface="Calibri" pitchFamily="34" charset="0"/>
              </a:rPr>
              <a:t>;  </a:t>
            </a:r>
            <a:r>
              <a:rPr lang="en-US" sz="1600" b="0" dirty="0" smtClean="0">
                <a:latin typeface="Calibri" pitchFamily="34" charset="0"/>
              </a:rPr>
              <a:t>  interacts </a:t>
            </a:r>
            <a:r>
              <a:rPr lang="en-US" sz="1600" b="0" dirty="0">
                <a:latin typeface="Calibri" pitchFamily="34" charset="0"/>
              </a:rPr>
              <a:t>with </a:t>
            </a:r>
            <a:r>
              <a:rPr lang="en-US" sz="1600" b="0" dirty="0" smtClean="0">
                <a:latin typeface="Calibri" pitchFamily="34" charset="0"/>
              </a:rPr>
              <a:t>Hadoop</a:t>
            </a:r>
          </a:p>
          <a:p>
            <a:pPr fontAlgn="auto">
              <a:spcAft>
                <a:spcPts val="0"/>
              </a:spcAft>
              <a:defRPr/>
            </a:pPr>
            <a:endParaRPr lang="en-US" sz="1600" b="0" dirty="0">
              <a:latin typeface="Calibri" pitchFamily="34" charset="0"/>
            </a:endParaRPr>
          </a:p>
          <a:p>
            <a:pPr fontAlgn="auto">
              <a:spcAft>
                <a:spcPts val="0"/>
              </a:spcAft>
              <a:buFont typeface="Arial" pitchFamily="34" charset="0"/>
              <a:buChar char="•"/>
              <a:defRPr/>
            </a:pPr>
            <a:r>
              <a:rPr lang="en-US" sz="1600" b="0" dirty="0" smtClean="0">
                <a:latin typeface="Calibri" pitchFamily="34" charset="0"/>
              </a:rPr>
              <a:t>    </a:t>
            </a:r>
            <a:r>
              <a:rPr lang="en-US" sz="1600" b="0" dirty="0" err="1" smtClean="0">
                <a:latin typeface="Calibri" pitchFamily="34" charset="0"/>
              </a:rPr>
              <a:t>HiveServer</a:t>
            </a:r>
            <a:r>
              <a:rPr lang="en-US" sz="1600" b="0" dirty="0">
                <a:latin typeface="Calibri" pitchFamily="34" charset="0"/>
              </a:rPr>
              <a:t>: provides Thrift interface and JDBC/ODBC for </a:t>
            </a:r>
            <a:r>
              <a:rPr lang="en-US" sz="1600" b="0" dirty="0" smtClean="0">
                <a:latin typeface="Calibri" pitchFamily="34" charset="0"/>
              </a:rPr>
              <a:t>integrating</a:t>
            </a:r>
          </a:p>
          <a:p>
            <a:pPr fontAlgn="auto">
              <a:spcAft>
                <a:spcPts val="0"/>
              </a:spcAft>
              <a:defRPr/>
            </a:pPr>
            <a:r>
              <a:rPr lang="en-US" sz="1600" b="0" dirty="0">
                <a:latin typeface="Calibri" pitchFamily="34" charset="0"/>
              </a:rPr>
              <a:t> </a:t>
            </a:r>
            <a:r>
              <a:rPr lang="en-US" sz="1600" b="0" dirty="0" smtClean="0">
                <a:latin typeface="Calibri" pitchFamily="34" charset="0"/>
              </a:rPr>
              <a:t>    </a:t>
            </a:r>
            <a:r>
              <a:rPr lang="en-US" sz="1600" b="0" dirty="0">
                <a:latin typeface="Calibri" pitchFamily="34" charset="0"/>
              </a:rPr>
              <a:t>other </a:t>
            </a:r>
            <a:r>
              <a:rPr lang="en-US" sz="1600" b="0" dirty="0" smtClean="0">
                <a:latin typeface="Calibri" pitchFamily="34" charset="0"/>
              </a:rPr>
              <a:t>applications.</a:t>
            </a:r>
          </a:p>
          <a:p>
            <a:pPr fontAlgn="auto">
              <a:spcAft>
                <a:spcPts val="0"/>
              </a:spcAft>
              <a:defRPr/>
            </a:pPr>
            <a:endParaRPr lang="en-US" sz="1600" b="0" dirty="0">
              <a:latin typeface="Calibri" pitchFamily="34" charset="0"/>
            </a:endParaRPr>
          </a:p>
          <a:p>
            <a:pPr fontAlgn="auto">
              <a:spcAft>
                <a:spcPts val="0"/>
              </a:spcAft>
              <a:defRPr/>
            </a:pPr>
            <a:endParaRPr lang="en-US" sz="1600" b="0" dirty="0">
              <a:latin typeface="Calibri" pitchFamily="34" charset="0"/>
            </a:endParaRPr>
          </a:p>
        </p:txBody>
      </p:sp>
    </p:spTree>
    <p:extLst>
      <p:ext uri="{BB962C8B-B14F-4D97-AF65-F5344CB8AC3E}">
        <p14:creationId xmlns:p14="http://schemas.microsoft.com/office/powerpoint/2010/main" val="27551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4</a:t>
            </a:fld>
            <a:endParaRPr lang="en-US"/>
          </a:p>
        </p:txBody>
      </p:sp>
      <p:sp>
        <p:nvSpPr>
          <p:cNvPr id="4" name="Title 2"/>
          <p:cNvSpPr txBox="1">
            <a:spLocks/>
          </p:cNvSpPr>
          <p:nvPr/>
        </p:nvSpPr>
        <p:spPr bwMode="auto">
          <a:xfrm>
            <a:off x="0" y="11695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1800" b="0" kern="0" dirty="0" smtClean="0">
                <a:solidFill>
                  <a:srgbClr val="3D97BB"/>
                </a:solidFill>
                <a:latin typeface="+mj-lt"/>
                <a:cs typeface="ＭＳ Ｐゴシック" charset="-128"/>
              </a:rPr>
              <a:t>Components of Hive</a:t>
            </a:r>
            <a:endParaRPr kumimoji="0" lang="en-US" sz="1800" b="0" i="0" u="none" strike="noStrike" kern="0" cap="none" spc="0" normalizeH="0" baseline="0" noProof="0" dirty="0">
              <a:ln>
                <a:noFill/>
              </a:ln>
              <a:solidFill>
                <a:srgbClr val="3D97BB"/>
              </a:solidFill>
              <a:effectLst/>
              <a:uLnTx/>
              <a:uFillTx/>
              <a:latin typeface="+mj-lt"/>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a:lnSpc>
                <a:spcPct val="200000"/>
              </a:lnSpc>
            </a:pPr>
            <a:endParaRPr lang="en-IN" sz="2000" b="0" dirty="0" smtClean="0"/>
          </a:p>
          <a:p>
            <a:r>
              <a:rPr lang="en-IN" sz="2000" b="0" dirty="0" smtClean="0"/>
              <a:t> </a:t>
            </a:r>
          </a:p>
          <a:p>
            <a:pPr marL="285750" indent="-285750">
              <a:lnSpc>
                <a:spcPct val="200000"/>
              </a:lnSpc>
              <a:buFont typeface="Wingdings" pitchFamily="2" charset="2"/>
              <a:buChar char="§"/>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pic>
        <p:nvPicPr>
          <p:cNvPr id="5"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030818"/>
            <a:ext cx="4806685" cy="1948656"/>
          </a:xfrm>
          <a:prstGeom prst="rect">
            <a:avLst/>
          </a:prstGeom>
        </p:spPr>
      </p:pic>
    </p:spTree>
    <p:extLst>
      <p:ext uri="{BB962C8B-B14F-4D97-AF65-F5344CB8AC3E}">
        <p14:creationId xmlns:p14="http://schemas.microsoft.com/office/powerpoint/2010/main" val="278553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5</a:t>
            </a:fld>
            <a:endParaRPr lang="en-US"/>
          </a:p>
        </p:txBody>
      </p:sp>
      <p:sp>
        <p:nvSpPr>
          <p:cNvPr id="4" name="Title 2"/>
          <p:cNvSpPr txBox="1">
            <a:spLocks/>
          </p:cNvSpPr>
          <p:nvPr/>
        </p:nvSpPr>
        <p:spPr bwMode="auto">
          <a:xfrm>
            <a:off x="127590" y="106326"/>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1800" b="0" kern="0" dirty="0" smtClean="0">
                <a:solidFill>
                  <a:srgbClr val="3D97BB"/>
                </a:solidFill>
                <a:latin typeface="Calibri" pitchFamily="34" charset="0"/>
                <a:cs typeface="Calibri" pitchFamily="34" charset="0"/>
              </a:rPr>
              <a:t>Data Model</a:t>
            </a:r>
            <a:endParaRPr kumimoji="0" lang="en-US" sz="1800" b="0" i="0" u="none" strike="noStrike" kern="0" cap="none" spc="0" normalizeH="0" baseline="0" noProof="0" dirty="0">
              <a:ln>
                <a:noFill/>
              </a:ln>
              <a:solidFill>
                <a:srgbClr val="3D97BB"/>
              </a:solidFill>
              <a:effectLst/>
              <a:uLnTx/>
              <a:uFillTx/>
              <a:latin typeface="Calibri" pitchFamily="34" charset="0"/>
              <a:cs typeface="Calibri" pitchFamily="34" charset="0"/>
            </a:endParaRPr>
          </a:p>
        </p:txBody>
      </p:sp>
      <p:sp>
        <p:nvSpPr>
          <p:cNvPr id="5"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fontAlgn="auto">
              <a:spcAft>
                <a:spcPts val="0"/>
              </a:spcAft>
              <a:buFont typeface="Arial" pitchFamily="34" charset="0"/>
              <a:buChar char="•"/>
              <a:defRPr/>
            </a:pPr>
            <a:r>
              <a:rPr lang="en-US" sz="1600" b="0" dirty="0">
                <a:latin typeface="Calibri" pitchFamily="34" charset="0"/>
                <a:cs typeface="Calibri" pitchFamily="34" charset="0"/>
              </a:rPr>
              <a:t>Hive structures data into well-understood database concepts such as: tables, rows, cols, </a:t>
            </a:r>
            <a:r>
              <a:rPr lang="en-US" sz="1600" b="0" dirty="0" smtClean="0">
                <a:latin typeface="Calibri" pitchFamily="34" charset="0"/>
                <a:cs typeface="Calibri" pitchFamily="34" charset="0"/>
              </a:rPr>
              <a:t>partitions</a:t>
            </a:r>
          </a:p>
          <a:p>
            <a:pPr fontAlgn="auto">
              <a:spcAft>
                <a:spcPts val="0"/>
              </a:spcAft>
              <a:defRPr/>
            </a:pPr>
            <a:endParaRPr lang="en-US" sz="1600" b="0" dirty="0">
              <a:latin typeface="Calibri" pitchFamily="34" charset="0"/>
              <a:cs typeface="Calibri" pitchFamily="34" charset="0"/>
            </a:endParaRPr>
          </a:p>
          <a:p>
            <a:pPr fontAlgn="auto">
              <a:spcAft>
                <a:spcPts val="0"/>
              </a:spcAft>
              <a:buFont typeface="Arial" pitchFamily="34" charset="0"/>
              <a:buChar char="•"/>
              <a:defRPr/>
            </a:pPr>
            <a:r>
              <a:rPr lang="en-US" sz="1600" b="0" dirty="0">
                <a:latin typeface="Calibri" pitchFamily="34" charset="0"/>
                <a:cs typeface="Calibri" pitchFamily="34" charset="0"/>
              </a:rPr>
              <a:t>It supports primitive types: integers, floats, doubles, and </a:t>
            </a:r>
            <a:r>
              <a:rPr lang="en-US" sz="1600" b="0" dirty="0" smtClean="0">
                <a:latin typeface="Calibri" pitchFamily="34" charset="0"/>
                <a:cs typeface="Calibri" pitchFamily="34" charset="0"/>
              </a:rPr>
              <a:t>strings</a:t>
            </a:r>
          </a:p>
          <a:p>
            <a:pPr fontAlgn="auto">
              <a:spcAft>
                <a:spcPts val="0"/>
              </a:spcAft>
              <a:defRPr/>
            </a:pPr>
            <a:endParaRPr lang="en-US" sz="1600" b="0" dirty="0">
              <a:latin typeface="Calibri" pitchFamily="34" charset="0"/>
              <a:cs typeface="Calibri" pitchFamily="34" charset="0"/>
            </a:endParaRPr>
          </a:p>
          <a:p>
            <a:pPr fontAlgn="auto">
              <a:spcAft>
                <a:spcPts val="0"/>
              </a:spcAft>
              <a:buFont typeface="Arial" pitchFamily="34" charset="0"/>
              <a:buChar char="•"/>
              <a:defRPr/>
            </a:pPr>
            <a:r>
              <a:rPr lang="en-US" sz="1600" b="0" dirty="0">
                <a:latin typeface="Calibri" pitchFamily="34" charset="0"/>
                <a:cs typeface="Calibri" pitchFamily="34" charset="0"/>
              </a:rPr>
              <a:t>Hive also supports: </a:t>
            </a:r>
          </a:p>
          <a:p>
            <a:pPr lvl="1" fontAlgn="auto">
              <a:spcAft>
                <a:spcPts val="0"/>
              </a:spcAft>
              <a:buFont typeface="Arial" pitchFamily="34" charset="0"/>
              <a:buChar char="–"/>
              <a:defRPr/>
            </a:pPr>
            <a:r>
              <a:rPr lang="en-US" sz="1600" b="0" dirty="0">
                <a:latin typeface="Calibri" pitchFamily="34" charset="0"/>
                <a:cs typeface="Calibri" pitchFamily="34" charset="0"/>
              </a:rPr>
              <a:t>associative arrays: map&lt;key-type, value-type&gt;</a:t>
            </a:r>
          </a:p>
          <a:p>
            <a:pPr lvl="1" fontAlgn="auto">
              <a:spcAft>
                <a:spcPts val="0"/>
              </a:spcAft>
              <a:buFont typeface="Arial" pitchFamily="34" charset="0"/>
              <a:buChar char="–"/>
              <a:defRPr/>
            </a:pPr>
            <a:r>
              <a:rPr lang="en-US" sz="1600" b="0" dirty="0">
                <a:latin typeface="Calibri" pitchFamily="34" charset="0"/>
                <a:cs typeface="Calibri" pitchFamily="34" charset="0"/>
              </a:rPr>
              <a:t>Lists: list&lt;element type&gt;</a:t>
            </a:r>
          </a:p>
          <a:p>
            <a:pPr lvl="1" fontAlgn="auto">
              <a:spcAft>
                <a:spcPts val="0"/>
              </a:spcAft>
              <a:buFont typeface="Arial" pitchFamily="34" charset="0"/>
              <a:buChar char="–"/>
              <a:defRPr/>
            </a:pPr>
            <a:r>
              <a:rPr lang="en-US" sz="1600" b="0" dirty="0" err="1">
                <a:latin typeface="Calibri" pitchFamily="34" charset="0"/>
                <a:cs typeface="Calibri" pitchFamily="34" charset="0"/>
              </a:rPr>
              <a:t>Structs</a:t>
            </a:r>
            <a:r>
              <a:rPr lang="en-US" sz="1600" b="0" dirty="0">
                <a:latin typeface="Calibri" pitchFamily="34" charset="0"/>
                <a:cs typeface="Calibri" pitchFamily="34" charset="0"/>
              </a:rPr>
              <a:t>: </a:t>
            </a:r>
            <a:r>
              <a:rPr lang="en-US" sz="1600" b="0" dirty="0" err="1">
                <a:latin typeface="Calibri" pitchFamily="34" charset="0"/>
                <a:cs typeface="Calibri" pitchFamily="34" charset="0"/>
              </a:rPr>
              <a:t>struct</a:t>
            </a:r>
            <a:r>
              <a:rPr lang="en-US" sz="1600" b="0" dirty="0">
                <a:latin typeface="Calibri" pitchFamily="34" charset="0"/>
                <a:cs typeface="Calibri" pitchFamily="34" charset="0"/>
              </a:rPr>
              <a:t>&lt;file name: file type</a:t>
            </a:r>
            <a:r>
              <a:rPr lang="en-US" sz="1600" b="0" dirty="0" smtClean="0">
                <a:latin typeface="Calibri" pitchFamily="34" charset="0"/>
                <a:cs typeface="Calibri" pitchFamily="34" charset="0"/>
              </a:rPr>
              <a:t>…&gt;</a:t>
            </a:r>
          </a:p>
          <a:p>
            <a:pPr lvl="1" fontAlgn="auto">
              <a:spcAft>
                <a:spcPts val="0"/>
              </a:spcAft>
              <a:defRPr/>
            </a:pPr>
            <a:endParaRPr lang="en-US" sz="1600" b="0" dirty="0">
              <a:latin typeface="Calibri" pitchFamily="34" charset="0"/>
              <a:cs typeface="Calibri" pitchFamily="34" charset="0"/>
            </a:endParaRPr>
          </a:p>
          <a:p>
            <a:pPr fontAlgn="auto">
              <a:spcAft>
                <a:spcPts val="0"/>
              </a:spcAft>
              <a:buFont typeface="Arial" pitchFamily="34" charset="0"/>
              <a:buChar char="•"/>
              <a:defRPr/>
            </a:pPr>
            <a:r>
              <a:rPr lang="en-US" sz="1600" b="0" dirty="0" err="1">
                <a:latin typeface="Calibri" pitchFamily="34" charset="0"/>
                <a:cs typeface="Calibri" pitchFamily="34" charset="0"/>
              </a:rPr>
              <a:t>SerDe</a:t>
            </a:r>
            <a:r>
              <a:rPr lang="en-US" sz="1600" b="0" dirty="0">
                <a:latin typeface="Calibri" pitchFamily="34" charset="0"/>
                <a:cs typeface="Calibri" pitchFamily="34" charset="0"/>
              </a:rPr>
              <a:t>: serialize and </a:t>
            </a:r>
            <a:r>
              <a:rPr lang="en-US" sz="1600" b="0" dirty="0" err="1">
                <a:latin typeface="Calibri" pitchFamily="34" charset="0"/>
                <a:cs typeface="Calibri" pitchFamily="34" charset="0"/>
              </a:rPr>
              <a:t>deserialized</a:t>
            </a:r>
            <a:r>
              <a:rPr lang="en-US" sz="1600" b="0" dirty="0">
                <a:latin typeface="Calibri" pitchFamily="34" charset="0"/>
                <a:cs typeface="Calibri" pitchFamily="34" charset="0"/>
              </a:rPr>
              <a:t> API is used to move data in and out of tables</a:t>
            </a:r>
          </a:p>
          <a:p>
            <a:pPr lvl="0" fontAlgn="auto">
              <a:spcBef>
                <a:spcPct val="20000"/>
              </a:spcBef>
              <a:spcAft>
                <a:spcPts val="0"/>
              </a:spcAft>
            </a:pPr>
            <a:endParaRPr lang="en-US" b="0" dirty="0" smtClean="0">
              <a:solidFill>
                <a:prstClr val="black"/>
              </a:solidFill>
              <a:latin typeface="Calibri"/>
              <a:ea typeface="+mn-ea"/>
            </a:endParaRPr>
          </a:p>
          <a:p>
            <a:pPr marL="342900" lvl="0" indent="-342900" fontAlgn="auto">
              <a:spcBef>
                <a:spcPct val="20000"/>
              </a:spcBef>
              <a:spcAft>
                <a:spcPts val="0"/>
              </a:spcAft>
            </a:pPr>
            <a:endParaRPr lang="en-US" sz="2000" b="0" dirty="0" smtClean="0">
              <a:solidFill>
                <a:prstClr val="black"/>
              </a:solidFill>
              <a:latin typeface="Calibri"/>
              <a:ea typeface="+mn-ea"/>
            </a:endParaRPr>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spTree>
    <p:extLst>
      <p:ext uri="{BB962C8B-B14F-4D97-AF65-F5344CB8AC3E}">
        <p14:creationId xmlns:p14="http://schemas.microsoft.com/office/powerpoint/2010/main" val="3040834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6</a:t>
            </a:fld>
            <a:endParaRPr lang="en-US"/>
          </a:p>
        </p:txBody>
      </p:sp>
      <p:sp>
        <p:nvSpPr>
          <p:cNvPr id="4" name="Title 2"/>
          <p:cNvSpPr txBox="1">
            <a:spLocks/>
          </p:cNvSpPr>
          <p:nvPr/>
        </p:nvSpPr>
        <p:spPr bwMode="auto">
          <a:xfrm>
            <a:off x="127591" y="11695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1800" b="0" dirty="0">
                <a:solidFill>
                  <a:schemeClr val="accent2">
                    <a:lumMod val="60000"/>
                    <a:lumOff val="40000"/>
                  </a:schemeClr>
                </a:solidFill>
                <a:latin typeface="Calibri" pitchFamily="34" charset="0"/>
                <a:cs typeface="Calibri" pitchFamily="34" charset="0"/>
              </a:rPr>
              <a:t>Query Language (</a:t>
            </a:r>
            <a:r>
              <a:rPr lang="en-US" sz="1800" b="0" dirty="0" err="1">
                <a:solidFill>
                  <a:schemeClr val="accent2">
                    <a:lumMod val="60000"/>
                    <a:lumOff val="40000"/>
                  </a:schemeClr>
                </a:solidFill>
                <a:latin typeface="Calibri" pitchFamily="34" charset="0"/>
                <a:cs typeface="Calibri" pitchFamily="34" charset="0"/>
              </a:rPr>
              <a:t>HiveQL</a:t>
            </a:r>
            <a:r>
              <a:rPr lang="en-US" sz="1800" b="0" dirty="0">
                <a:solidFill>
                  <a:schemeClr val="accent2">
                    <a:lumMod val="60000"/>
                    <a:lumOff val="40000"/>
                  </a:schemeClr>
                </a:solidFill>
                <a:latin typeface="Calibri" pitchFamily="34" charset="0"/>
                <a:cs typeface="Calibri" pitchFamily="34" charset="0"/>
              </a:rPr>
              <a:t>)</a:t>
            </a:r>
            <a:endParaRPr kumimoji="0" lang="en-US" sz="1800" b="0" i="0" u="none" strike="noStrike" kern="0" cap="none" spc="0" normalizeH="0" baseline="0" noProof="0" dirty="0">
              <a:ln>
                <a:noFill/>
              </a:ln>
              <a:solidFill>
                <a:schemeClr val="accent2">
                  <a:lumMod val="60000"/>
                  <a:lumOff val="40000"/>
                </a:schemeClr>
              </a:solidFill>
              <a:effectLst/>
              <a:uLnTx/>
              <a:uFillTx/>
              <a:latin typeface="Calibri" pitchFamily="34" charset="0"/>
              <a:cs typeface="Calibri" pitchFamily="34" charset="0"/>
            </a:endParaRPr>
          </a:p>
        </p:txBody>
      </p:sp>
      <p:sp>
        <p:nvSpPr>
          <p:cNvPr id="5"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lvl="0" fontAlgn="auto">
              <a:spcBef>
                <a:spcPct val="20000"/>
              </a:spcBef>
              <a:spcAft>
                <a:spcPts val="0"/>
              </a:spcAft>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pPr>
            <a:endParaRPr lang="en-US" sz="2000" b="0" dirty="0" smtClean="0">
              <a:solidFill>
                <a:prstClr val="black"/>
              </a:solidFill>
              <a:latin typeface="Calibri"/>
              <a:ea typeface="+mn-ea"/>
            </a:endParaRPr>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sp>
        <p:nvSpPr>
          <p:cNvPr id="2" name="Rectangle 1"/>
          <p:cNvSpPr/>
          <p:nvPr/>
        </p:nvSpPr>
        <p:spPr>
          <a:xfrm>
            <a:off x="321401" y="933447"/>
            <a:ext cx="8416790" cy="1077218"/>
          </a:xfrm>
          <a:prstGeom prst="rect">
            <a:avLst/>
          </a:prstGeom>
        </p:spPr>
        <p:txBody>
          <a:bodyPr wrap="square">
            <a:spAutoFit/>
          </a:bodyPr>
          <a:lstStyle/>
          <a:p>
            <a:pPr marL="285750" indent="-285750">
              <a:buFont typeface="Arial" pitchFamily="34" charset="0"/>
              <a:buChar char="•"/>
            </a:pPr>
            <a:r>
              <a:rPr lang="en-US" sz="1600" b="0" dirty="0">
                <a:latin typeface="Calibri" pitchFamily="34" charset="0"/>
                <a:cs typeface="Calibri" pitchFamily="34" charset="0"/>
              </a:rPr>
              <a:t>Subset of SQL</a:t>
            </a:r>
          </a:p>
          <a:p>
            <a:pPr marL="285750" indent="-285750">
              <a:buFont typeface="Arial" pitchFamily="34" charset="0"/>
              <a:buChar char="•"/>
            </a:pPr>
            <a:r>
              <a:rPr lang="en-US" sz="1600" b="0" dirty="0">
                <a:latin typeface="Calibri" pitchFamily="34" charset="0"/>
                <a:cs typeface="Calibri" pitchFamily="34" charset="0"/>
              </a:rPr>
              <a:t>Limited equality and join predicates</a:t>
            </a:r>
          </a:p>
          <a:p>
            <a:pPr marL="285750" indent="-285750">
              <a:buFont typeface="Arial" pitchFamily="34" charset="0"/>
              <a:buChar char="•"/>
            </a:pPr>
            <a:r>
              <a:rPr lang="en-US" sz="1600" b="0" dirty="0">
                <a:latin typeface="Calibri" pitchFamily="34" charset="0"/>
                <a:cs typeface="Calibri" pitchFamily="34" charset="0"/>
              </a:rPr>
              <a:t>No inserts on existing tables </a:t>
            </a:r>
            <a:endParaRPr lang="en-US" sz="1600" b="0" dirty="0" smtClean="0">
              <a:latin typeface="Calibri" pitchFamily="34" charset="0"/>
              <a:cs typeface="Calibri" pitchFamily="34" charset="0"/>
            </a:endParaRPr>
          </a:p>
          <a:p>
            <a:pPr marL="285750" indent="-285750">
              <a:buFont typeface="Arial" pitchFamily="34" charset="0"/>
              <a:buChar char="•"/>
            </a:pPr>
            <a:r>
              <a:rPr lang="en-US" sz="1600" b="0" dirty="0" smtClean="0">
                <a:latin typeface="Calibri" pitchFamily="34" charset="0"/>
                <a:cs typeface="Calibri" pitchFamily="34" charset="0"/>
              </a:rPr>
              <a:t>Can </a:t>
            </a:r>
            <a:r>
              <a:rPr lang="en-US" sz="1600" b="0" dirty="0">
                <a:latin typeface="Calibri" pitchFamily="34" charset="0"/>
                <a:cs typeface="Calibri" pitchFamily="34" charset="0"/>
              </a:rPr>
              <a:t>overwrite an entire table</a:t>
            </a:r>
          </a:p>
        </p:txBody>
      </p:sp>
      <p:graphicFrame>
        <p:nvGraphicFramePr>
          <p:cNvPr id="6" name="Table 5"/>
          <p:cNvGraphicFramePr>
            <a:graphicFrameLocks noGrp="1"/>
          </p:cNvGraphicFramePr>
          <p:nvPr>
            <p:extLst>
              <p:ext uri="{D42A27DB-BD31-4B8C-83A1-F6EECF244321}">
                <p14:modId xmlns:p14="http://schemas.microsoft.com/office/powerpoint/2010/main" val="1856799180"/>
              </p:ext>
            </p:extLst>
          </p:nvPr>
        </p:nvGraphicFramePr>
        <p:xfrm>
          <a:off x="1114647" y="2454349"/>
          <a:ext cx="6096000" cy="2900680"/>
        </p:xfrm>
        <a:graphic>
          <a:graphicData uri="http://schemas.openxmlformats.org/drawingml/2006/table">
            <a:tbl>
              <a:tblPr firstRow="1" bandRow="1">
                <a:tableStyleId>{7DF18680-E054-41AD-8BC1-D1AEF772440D}</a:tableStyleId>
              </a:tblPr>
              <a:tblGrid>
                <a:gridCol w="1524000"/>
                <a:gridCol w="1667539"/>
                <a:gridCol w="1380461"/>
                <a:gridCol w="1524000"/>
              </a:tblGrid>
              <a:tr h="370840">
                <a:tc>
                  <a:txBody>
                    <a:bodyPr/>
                    <a:lstStyle/>
                    <a:p>
                      <a:endParaRPr lang="en-US" sz="1400" dirty="0">
                        <a:latin typeface="Calibri" pitchFamily="34" charset="0"/>
                      </a:endParaRPr>
                    </a:p>
                  </a:txBody>
                  <a:tcPr/>
                </a:tc>
                <a:tc gridSpan="3">
                  <a:txBody>
                    <a:bodyPr/>
                    <a:lstStyle/>
                    <a:p>
                      <a:pPr algn="ctr"/>
                      <a:r>
                        <a:rPr lang="en-US" sz="1400" dirty="0" smtClean="0">
                          <a:solidFill>
                            <a:schemeClr val="tx1"/>
                          </a:solidFill>
                          <a:effectLst/>
                          <a:latin typeface="Calibri" pitchFamily="34" charset="0"/>
                        </a:rPr>
                        <a:t>Hive Query Language (HQL)</a:t>
                      </a:r>
                      <a:endParaRPr lang="en-US" sz="1400" dirty="0">
                        <a:solidFill>
                          <a:schemeClr val="tx1"/>
                        </a:solidFill>
                        <a:latin typeface="Calibri" pitchFamily="34" charset="0"/>
                      </a:endParaRPr>
                    </a:p>
                  </a:txBody>
                  <a:tcPr/>
                </a:tc>
                <a:tc hMerge="1">
                  <a:txBody>
                    <a:bodyPr/>
                    <a:lstStyle/>
                    <a:p>
                      <a:endParaRPr lang="en-US" dirty="0"/>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dirty="0" smtClean="0">
                          <a:effectLst/>
                          <a:latin typeface="Calibri" pitchFamily="34" charset="0"/>
                        </a:rPr>
                        <a:t>Application</a:t>
                      </a:r>
                    </a:p>
                    <a:p>
                      <a:endParaRPr lang="en-US" sz="1400" u="none" dirty="0">
                        <a:latin typeface="Calibri" pitchFamily="34" charset="0"/>
                      </a:endParaRPr>
                    </a:p>
                  </a:txBody>
                  <a:tcPr/>
                </a:tc>
                <a:tc>
                  <a:txBody>
                    <a:bodyPr/>
                    <a:lstStyle/>
                    <a:p>
                      <a:r>
                        <a:rPr lang="en-US" sz="1400" u="none" strike="noStrike" dirty="0" smtClean="0">
                          <a:effectLst/>
                          <a:latin typeface="Calibri" pitchFamily="34" charset="0"/>
                        </a:rPr>
                        <a:t>Create Data</a:t>
                      </a:r>
                      <a:r>
                        <a:rPr lang="en-US" sz="1400" u="none" strike="noStrike" baseline="0" dirty="0" smtClean="0">
                          <a:effectLst/>
                          <a:latin typeface="Calibri" pitchFamily="34" charset="0"/>
                        </a:rPr>
                        <a:t> Structures</a:t>
                      </a:r>
                      <a:endParaRPr lang="en-US" sz="1400" u="none" dirty="0">
                        <a:solidFill>
                          <a:schemeClr val="tx1"/>
                        </a:solidFill>
                        <a:latin typeface="Calibri" pitchFamily="34" charset="0"/>
                      </a:endParaRPr>
                    </a:p>
                  </a:txBody>
                  <a:tcPr/>
                </a:tc>
                <a:tc>
                  <a:txBody>
                    <a:bodyPr/>
                    <a:lstStyle/>
                    <a:p>
                      <a:r>
                        <a:rPr lang="en-US" sz="1400" u="none" strike="noStrike" dirty="0" smtClean="0">
                          <a:effectLst/>
                          <a:latin typeface="Calibri" pitchFamily="34" charset="0"/>
                        </a:rPr>
                        <a:t>Loading Data into Tables</a:t>
                      </a:r>
                      <a:endParaRPr lang="en-US" sz="1400" u="none" dirty="0">
                        <a:solidFill>
                          <a:schemeClr val="tx1"/>
                        </a:solidFill>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latin typeface="Calibri" pitchFamily="34" charset="0"/>
                        </a:rPr>
                        <a:t>Queries  on table data</a:t>
                      </a:r>
                      <a:endParaRPr lang="en-US" sz="1400" u="none" dirty="0" smtClean="0">
                        <a:effectLst/>
                        <a:latin typeface="Calibri" pitchFamily="34" charset="0"/>
                      </a:endParaRPr>
                    </a:p>
                    <a:p>
                      <a:endParaRPr lang="en-US" sz="1400" u="none" dirty="0">
                        <a:solidFill>
                          <a:schemeClr val="tx1"/>
                        </a:solidFill>
                        <a:latin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itchFamily="34" charset="0"/>
                        </a:rPr>
                        <a:t>Example </a:t>
                      </a:r>
                      <a:br>
                        <a:rPr lang="en-US" sz="1400" dirty="0" smtClean="0">
                          <a:effectLst/>
                          <a:latin typeface="Calibri" pitchFamily="34" charset="0"/>
                        </a:rPr>
                      </a:br>
                      <a:r>
                        <a:rPr lang="en-US" sz="1400" dirty="0" smtClean="0">
                          <a:effectLst/>
                          <a:latin typeface="Calibri" pitchFamily="34" charset="0"/>
                        </a:rPr>
                        <a:t>Functions</a:t>
                      </a:r>
                    </a:p>
                    <a:p>
                      <a:endParaRPr lang="en-US" sz="1400" dirty="0">
                        <a:solidFill>
                          <a:schemeClr val="tx1"/>
                        </a:solidFill>
                        <a:latin typeface="Calibri" pitchFamily="34" charset="0"/>
                      </a:endParaRPr>
                    </a:p>
                  </a:txBody>
                  <a:tcPr/>
                </a:tc>
                <a:tc>
                  <a:txBody>
                    <a:bodyPr/>
                    <a:lstStyle/>
                    <a:p>
                      <a:r>
                        <a:rPr lang="en-US" sz="1400" dirty="0" smtClean="0">
                          <a:effectLst/>
                          <a:latin typeface="Calibri" pitchFamily="34" charset="0"/>
                        </a:rPr>
                        <a:t>CREATE/DROP table,</a:t>
                      </a:r>
                    </a:p>
                    <a:p>
                      <a:r>
                        <a:rPr lang="en-US" sz="1400" dirty="0" smtClean="0">
                          <a:effectLst/>
                          <a:latin typeface="Calibri" pitchFamily="34" charset="0"/>
                        </a:rPr>
                        <a:t>ALTER table,</a:t>
                      </a:r>
                      <a:br>
                        <a:rPr lang="en-US" sz="1400" dirty="0" smtClean="0">
                          <a:effectLst/>
                          <a:latin typeface="Calibri" pitchFamily="34" charset="0"/>
                        </a:rPr>
                      </a:br>
                      <a:r>
                        <a:rPr lang="en-US" sz="1400" dirty="0" smtClean="0">
                          <a:effectLst/>
                          <a:latin typeface="Calibri" pitchFamily="34" charset="0"/>
                        </a:rPr>
                        <a:t>CREATE/DROP view,</a:t>
                      </a:r>
                      <a:br>
                        <a:rPr lang="en-US" sz="1400" dirty="0" smtClean="0">
                          <a:effectLst/>
                          <a:latin typeface="Calibri" pitchFamily="34" charset="0"/>
                        </a:rPr>
                      </a:br>
                      <a:r>
                        <a:rPr lang="en-US" sz="1400" dirty="0" smtClean="0">
                          <a:effectLst/>
                          <a:latin typeface="Calibri" pitchFamily="34" charset="0"/>
                        </a:rPr>
                        <a:t>CREATE/DROP</a:t>
                      </a:r>
                      <a:r>
                        <a:rPr lang="en-US" sz="1400" baseline="0" dirty="0" smtClean="0">
                          <a:effectLst/>
                          <a:latin typeface="Calibri" pitchFamily="34" charset="0"/>
                        </a:rPr>
                        <a:t> </a:t>
                      </a:r>
                      <a:r>
                        <a:rPr lang="en-US" sz="1400" dirty="0" smtClean="0">
                          <a:effectLst/>
                          <a:latin typeface="Calibri" pitchFamily="34" charset="0"/>
                        </a:rPr>
                        <a:t>function,</a:t>
                      </a:r>
                      <a:br>
                        <a:rPr lang="en-US" sz="1400" dirty="0" smtClean="0">
                          <a:effectLst/>
                          <a:latin typeface="Calibri" pitchFamily="34" charset="0"/>
                        </a:rPr>
                      </a:br>
                      <a:r>
                        <a:rPr lang="en-US" sz="1400" dirty="0" smtClean="0">
                          <a:effectLst/>
                          <a:latin typeface="Calibri" pitchFamily="34" charset="0"/>
                        </a:rPr>
                        <a:t>SHOW/DESCRIBE</a:t>
                      </a:r>
                      <a:endParaRPr lang="en-US" sz="1400" dirty="0">
                        <a:solidFill>
                          <a:schemeClr val="tx1"/>
                        </a:solidFill>
                        <a:latin typeface="Calibri" pitchFamily="34" charset="0"/>
                      </a:endParaRPr>
                    </a:p>
                  </a:txBody>
                  <a:tcPr/>
                </a:tc>
                <a:tc>
                  <a:txBody>
                    <a:bodyPr/>
                    <a:lstStyle/>
                    <a:p>
                      <a:r>
                        <a:rPr lang="en-US" sz="1400" dirty="0" smtClean="0">
                          <a:effectLst/>
                          <a:latin typeface="Calibri" pitchFamily="34" charset="0"/>
                        </a:rPr>
                        <a:t>LOAD DATA INTO table</a:t>
                      </a:r>
                    </a:p>
                    <a:p>
                      <a:r>
                        <a:rPr lang="en-US" sz="1400" dirty="0" smtClean="0">
                          <a:effectLst/>
                          <a:latin typeface="Calibri" pitchFamily="34" charset="0"/>
                        </a:rPr>
                        <a:t/>
                      </a:r>
                      <a:br>
                        <a:rPr lang="en-US" sz="1400" dirty="0" smtClean="0">
                          <a:effectLst/>
                          <a:latin typeface="Calibri" pitchFamily="34" charset="0"/>
                        </a:rPr>
                      </a:br>
                      <a:r>
                        <a:rPr lang="en-US" sz="1400" dirty="0" smtClean="0">
                          <a:effectLst/>
                          <a:latin typeface="Calibri" pitchFamily="34" charset="0"/>
                        </a:rPr>
                        <a:t>INSERT OVERWRITE TABLE</a:t>
                      </a:r>
                      <a:endParaRPr lang="en-US" sz="1400" dirty="0">
                        <a:solidFill>
                          <a:schemeClr val="tx1"/>
                        </a:solidFill>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itchFamily="34" charset="0"/>
                        </a:rPr>
                        <a:t>SELECT ..WHERE..</a:t>
                      </a:r>
                      <a:br>
                        <a:rPr lang="en-US" sz="1400" dirty="0" smtClean="0">
                          <a:effectLst/>
                          <a:latin typeface="Calibri" pitchFamily="34" charset="0"/>
                        </a:rPr>
                      </a:br>
                      <a:r>
                        <a:rPr lang="en-US" sz="1400" dirty="0" smtClean="0">
                          <a:effectLst/>
                          <a:latin typeface="Calibri" pitchFamily="34" charset="0"/>
                        </a:rPr>
                        <a:t>GROUP BY</a:t>
                      </a:r>
                      <a:br>
                        <a:rPr lang="en-US" sz="1400" dirty="0" smtClean="0">
                          <a:effectLst/>
                          <a:latin typeface="Calibri" pitchFamily="34" charset="0"/>
                        </a:rPr>
                      </a:br>
                      <a:r>
                        <a:rPr lang="en-US" sz="1400" dirty="0" smtClean="0">
                          <a:effectLst/>
                          <a:latin typeface="Calibri" pitchFamily="34" charset="0"/>
                        </a:rPr>
                        <a:t>SORT BY</a:t>
                      </a:r>
                      <a:br>
                        <a:rPr lang="en-US" sz="1400" dirty="0" smtClean="0">
                          <a:effectLst/>
                          <a:latin typeface="Calibri" pitchFamily="34" charset="0"/>
                        </a:rPr>
                      </a:br>
                      <a:r>
                        <a:rPr lang="en-US" sz="1400" dirty="0" smtClean="0">
                          <a:effectLst/>
                          <a:latin typeface="Calibri" pitchFamily="34" charset="0"/>
                        </a:rPr>
                        <a:t>ORDER BY</a:t>
                      </a:r>
                      <a:br>
                        <a:rPr lang="en-US" sz="1400" dirty="0" smtClean="0">
                          <a:effectLst/>
                          <a:latin typeface="Calibri" pitchFamily="34" charset="0"/>
                        </a:rPr>
                      </a:br>
                      <a:r>
                        <a:rPr lang="en-US" sz="1400" dirty="0" smtClean="0">
                          <a:effectLst/>
                          <a:latin typeface="Calibri" pitchFamily="34" charset="0"/>
                        </a:rPr>
                        <a:t>JOIN</a:t>
                      </a:r>
                      <a:br>
                        <a:rPr lang="en-US" sz="1400" dirty="0" smtClean="0">
                          <a:effectLst/>
                          <a:latin typeface="Calibri" pitchFamily="34" charset="0"/>
                        </a:rPr>
                      </a:br>
                      <a:r>
                        <a:rPr lang="en-US" sz="1400" dirty="0" smtClean="0">
                          <a:effectLst/>
                          <a:latin typeface="Calibri" pitchFamily="34" charset="0"/>
                        </a:rPr>
                        <a:t>UNION</a:t>
                      </a:r>
                      <a:br>
                        <a:rPr lang="en-US" sz="1400" dirty="0" smtClean="0">
                          <a:effectLst/>
                          <a:latin typeface="Calibri" pitchFamily="34" charset="0"/>
                        </a:rPr>
                      </a:br>
                      <a:r>
                        <a:rPr lang="en-US" sz="1400" dirty="0" smtClean="0">
                          <a:effectLst/>
                          <a:latin typeface="Calibri" pitchFamily="34" charset="0"/>
                        </a:rPr>
                        <a:t>EXPLAIN</a:t>
                      </a:r>
                    </a:p>
                    <a:p>
                      <a:endParaRPr lang="en-US" sz="1400" dirty="0">
                        <a:solidFill>
                          <a:schemeClr val="tx1"/>
                        </a:solidFill>
                        <a:latin typeface="Calibri" pitchFamily="34" charset="0"/>
                      </a:endParaRPr>
                    </a:p>
                  </a:txBody>
                  <a:tcPr/>
                </a:tc>
              </a:tr>
            </a:tbl>
          </a:graphicData>
        </a:graphic>
      </p:graphicFrame>
    </p:spTree>
    <p:extLst>
      <p:ext uri="{BB962C8B-B14F-4D97-AF65-F5344CB8AC3E}">
        <p14:creationId xmlns:p14="http://schemas.microsoft.com/office/powerpoint/2010/main" val="3303027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7</a:t>
            </a:fld>
            <a:endParaRPr lang="en-US"/>
          </a:p>
        </p:txBody>
      </p:sp>
      <p:sp>
        <p:nvSpPr>
          <p:cNvPr id="4" name="Title 2"/>
          <p:cNvSpPr txBox="1">
            <a:spLocks/>
          </p:cNvSpPr>
          <p:nvPr/>
        </p:nvSpPr>
        <p:spPr bwMode="auto">
          <a:xfrm>
            <a:off x="-53163" y="74428"/>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a:lnSpc>
                <a:spcPct val="200000"/>
              </a:lnSpc>
            </a:pPr>
            <a:endParaRPr lang="en-IN" sz="2000" b="0" dirty="0" smtClean="0"/>
          </a:p>
          <a:p>
            <a:r>
              <a:rPr lang="en-IN" sz="2000" b="0" dirty="0" smtClean="0"/>
              <a:t> </a:t>
            </a:r>
          </a:p>
          <a:p>
            <a:pPr marL="285750" indent="-285750">
              <a:lnSpc>
                <a:spcPct val="200000"/>
              </a:lnSpc>
              <a:buFont typeface="Wingdings" pitchFamily="2" charset="2"/>
              <a:buChar char="§"/>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graphicFrame>
        <p:nvGraphicFramePr>
          <p:cNvPr id="5" name="Content Placeholder 6"/>
          <p:cNvGraphicFramePr>
            <a:graphicFrameLocks/>
          </p:cNvGraphicFramePr>
          <p:nvPr>
            <p:extLst>
              <p:ext uri="{D42A27DB-BD31-4B8C-83A1-F6EECF244321}">
                <p14:modId xmlns:p14="http://schemas.microsoft.com/office/powerpoint/2010/main" val="1731752983"/>
              </p:ext>
            </p:extLst>
          </p:nvPr>
        </p:nvGraphicFramePr>
        <p:xfrm>
          <a:off x="424416" y="935664"/>
          <a:ext cx="7655441" cy="4387002"/>
        </p:xfrm>
        <a:graphic>
          <a:graphicData uri="http://schemas.openxmlformats.org/drawingml/2006/table">
            <a:tbl>
              <a:tblPr firstRow="1" bandRow="1">
                <a:tableStyleId>{7DF18680-E054-41AD-8BC1-D1AEF772440D}</a:tableStyleId>
              </a:tblPr>
              <a:tblGrid>
                <a:gridCol w="1559442"/>
                <a:gridCol w="6095999"/>
              </a:tblGrid>
              <a:tr h="483483">
                <a:tc>
                  <a:txBody>
                    <a:bodyPr/>
                    <a:lstStyle/>
                    <a:p>
                      <a:r>
                        <a:rPr lang="en-US" sz="1400" b="1" dirty="0" smtClean="0">
                          <a:solidFill>
                            <a:schemeClr val="tx1"/>
                          </a:solidFill>
                          <a:latin typeface="Calibri" pitchFamily="34" charset="0"/>
                        </a:rPr>
                        <a:t>Situation</a:t>
                      </a:r>
                      <a:endParaRPr lang="en-US" sz="1400" b="1" dirty="0">
                        <a:solidFill>
                          <a:schemeClr val="tx1"/>
                        </a:solidFill>
                        <a:latin typeface="Calibri" pitchFamily="34" charset="0"/>
                      </a:endParaRPr>
                    </a:p>
                  </a:txBody>
                  <a:tcPr/>
                </a:tc>
                <a:tc>
                  <a:txBody>
                    <a:bodyPr/>
                    <a:lstStyle/>
                    <a:p>
                      <a:r>
                        <a:rPr lang="en-US" sz="1400" b="1" dirty="0" smtClean="0">
                          <a:solidFill>
                            <a:schemeClr val="tx1"/>
                          </a:solidFill>
                          <a:latin typeface="Calibri" pitchFamily="34" charset="0"/>
                        </a:rPr>
                        <a:t>Description</a:t>
                      </a:r>
                      <a:endParaRPr lang="en-US" sz="1400" b="1" dirty="0">
                        <a:solidFill>
                          <a:schemeClr val="tx1"/>
                        </a:solidFill>
                        <a:latin typeface="Calibri" pitchFamily="34" charset="0"/>
                      </a:endParaRPr>
                    </a:p>
                  </a:txBody>
                  <a:tcPr/>
                </a:tc>
              </a:tr>
              <a:tr h="599658">
                <a:tc>
                  <a:txBody>
                    <a:bodyPr/>
                    <a:lstStyle/>
                    <a:p>
                      <a:r>
                        <a:rPr lang="en-US" sz="1400" u="none" kern="1200" dirty="0" smtClean="0">
                          <a:effectLst/>
                          <a:latin typeface="Calibri" pitchFamily="34" charset="0"/>
                        </a:rPr>
                        <a:t>LOAD DATA INTO ...</a:t>
                      </a:r>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Storage Location of Data</a:t>
                      </a:r>
                    </a:p>
                  </a:txBody>
                  <a:tcPr/>
                </a:tc>
              </a:tr>
              <a:tr h="621621">
                <a:tc>
                  <a:txBody>
                    <a:bodyPr/>
                    <a:lstStyle/>
                    <a:p>
                      <a:r>
                        <a:rPr lang="en-US" sz="1400" u="none" kern="1200" dirty="0" smtClean="0">
                          <a:effectLst/>
                          <a:latin typeface="Calibri" pitchFamily="34" charset="0"/>
                        </a:rPr>
                        <a:t>SORT BY and ORDER BY</a:t>
                      </a:r>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SORT</a:t>
                      </a:r>
                      <a:r>
                        <a:rPr lang="en-US" sz="1400" u="none" kern="1200" baseline="0" dirty="0" smtClean="0">
                          <a:effectLst/>
                          <a:latin typeface="Calibri" pitchFamily="34" charset="0"/>
                        </a:rPr>
                        <a:t> BY</a:t>
                      </a:r>
                      <a:r>
                        <a:rPr lang="en-US" sz="1400" u="none" kern="1200" dirty="0" smtClean="0">
                          <a:effectLst/>
                          <a:latin typeface="Calibri" pitchFamily="34" charset="0"/>
                        </a:rPr>
                        <a:t> sorts per reducer whereas </a:t>
                      </a:r>
                      <a:r>
                        <a:rPr lang="en-US" sz="1400" u="none" strike="noStrike" kern="1200" dirty="0" smtClean="0">
                          <a:effectLst/>
                          <a:latin typeface="Calibri" pitchFamily="34" charset="0"/>
                        </a:rPr>
                        <a:t>ORDER BY </a:t>
                      </a:r>
                      <a:r>
                        <a:rPr lang="en-US" sz="1400" u="none" kern="1200" dirty="0" smtClean="0">
                          <a:effectLst/>
                          <a:latin typeface="Calibri" pitchFamily="34" charset="0"/>
                        </a:rPr>
                        <a:t>enforces total order across the entire dataset</a:t>
                      </a:r>
                      <a:endParaRPr lang="en-US" sz="1400" b="0" u="none" dirty="0">
                        <a:solidFill>
                          <a:schemeClr val="tx1"/>
                        </a:solidFill>
                        <a:latin typeface="Calibri" pitchFamily="34" charset="0"/>
                        <a:cs typeface="Calibri" pitchFamily="34" charset="0"/>
                      </a:endParaRPr>
                    </a:p>
                  </a:txBody>
                  <a:tcPr/>
                </a:tc>
              </a:tr>
              <a:tr h="8058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effectLst/>
                          <a:latin typeface="Calibri" pitchFamily="34" charset="0"/>
                        </a:rPr>
                        <a:t>DISTRIBUTE BY and CLUSTER BY</a:t>
                      </a:r>
                      <a:endParaRPr lang="en-US" sz="1400" u="none" dirty="0" smtClean="0">
                        <a:latin typeface="Calibri" pitchFamily="34" charset="0"/>
                      </a:endParaRPr>
                    </a:p>
                    <a:p>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Hive uses the columns in DISTRIBUTE BY to </a:t>
                      </a:r>
                      <a:r>
                        <a:rPr lang="en-US" sz="1400" u="none" strike="noStrike" kern="1200" dirty="0" smtClean="0">
                          <a:effectLst/>
                          <a:latin typeface="Calibri" pitchFamily="34" charset="0"/>
                        </a:rPr>
                        <a:t>distribute</a:t>
                      </a:r>
                      <a:r>
                        <a:rPr lang="en-US" sz="1400" u="none" strike="noStrike" kern="1200" baseline="0" dirty="0" smtClean="0">
                          <a:effectLst/>
                          <a:latin typeface="Calibri" pitchFamily="34" charset="0"/>
                        </a:rPr>
                        <a:t> the rows among reducers</a:t>
                      </a:r>
                      <a:r>
                        <a:rPr lang="en-US" sz="1400" u="none" kern="1200" dirty="0" smtClean="0">
                          <a:effectLst/>
                          <a:latin typeface="Calibri" pitchFamily="34" charset="0"/>
                        </a:rPr>
                        <a:t>. CLUSTER BY is a short cut for both DISTRIBUTE BY and SORT BY.</a:t>
                      </a:r>
                      <a:endParaRPr lang="en-US" sz="1400" b="0" u="none" dirty="0">
                        <a:solidFill>
                          <a:schemeClr val="tx1"/>
                        </a:solidFill>
                        <a:latin typeface="Calibri" pitchFamily="34" charset="0"/>
                        <a:cs typeface="Calibri" pitchFamily="34" charset="0"/>
                      </a:endParaRPr>
                    </a:p>
                  </a:txBody>
                  <a:tcPr/>
                </a:tc>
              </a:tr>
              <a:tr h="1358358">
                <a:tc>
                  <a:txBody>
                    <a:bodyPr/>
                    <a:lstStyle/>
                    <a:p>
                      <a:r>
                        <a:rPr lang="en-US" sz="1400" u="none" kern="1200" dirty="0" smtClean="0">
                          <a:effectLst/>
                          <a:latin typeface="Calibri" pitchFamily="34" charset="0"/>
                        </a:rPr>
                        <a:t>Hive does not have the SQL statements:</a:t>
                      </a:r>
                      <a:r>
                        <a:rPr lang="en-US" sz="1400" u="none" dirty="0" smtClean="0">
                          <a:latin typeface="Calibri" pitchFamily="34" charset="0"/>
                        </a:rPr>
                        <a:t/>
                      </a:r>
                      <a:br>
                        <a:rPr lang="en-US" sz="1400" u="none" dirty="0" smtClean="0">
                          <a:latin typeface="Calibri" pitchFamily="34" charset="0"/>
                        </a:rPr>
                      </a:br>
                      <a:r>
                        <a:rPr lang="en-US" sz="1400" u="none" kern="1200" dirty="0" smtClean="0">
                          <a:effectLst/>
                          <a:latin typeface="Calibri" pitchFamily="34" charset="0"/>
                        </a:rPr>
                        <a:t>INSERT</a:t>
                      </a:r>
                      <a:br>
                        <a:rPr lang="en-US" sz="1400" u="none" kern="1200" dirty="0" smtClean="0">
                          <a:effectLst/>
                          <a:latin typeface="Calibri" pitchFamily="34" charset="0"/>
                        </a:rPr>
                      </a:br>
                      <a:r>
                        <a:rPr lang="en-US" sz="1400" u="none" kern="1200" dirty="0" smtClean="0">
                          <a:effectLst/>
                          <a:latin typeface="Calibri" pitchFamily="34" charset="0"/>
                        </a:rPr>
                        <a:t>UPDATE</a:t>
                      </a:r>
                      <a:br>
                        <a:rPr lang="en-US" sz="1400" u="none" kern="1200" dirty="0" smtClean="0">
                          <a:effectLst/>
                          <a:latin typeface="Calibri" pitchFamily="34" charset="0"/>
                        </a:rPr>
                      </a:br>
                      <a:r>
                        <a:rPr lang="en-US" sz="1400" u="none" kern="1200" dirty="0" smtClean="0">
                          <a:effectLst/>
                          <a:latin typeface="Calibri" pitchFamily="34" charset="0"/>
                        </a:rPr>
                        <a:t>DELETE</a:t>
                      </a:r>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Hive (and Hadoop) technologies are designed for Data Warehousing type applications (or write once, read many times). This is the underlying reason why these fundamental SQL statements are not available in Hive.</a:t>
                      </a:r>
                      <a:r>
                        <a:rPr lang="en-US" sz="1400" u="none" dirty="0" smtClean="0">
                          <a:latin typeface="Calibri" pitchFamily="34" charset="0"/>
                        </a:rPr>
                        <a:t/>
                      </a:r>
                      <a:br>
                        <a:rPr lang="en-US" sz="1400" u="none" dirty="0" smtClean="0">
                          <a:latin typeface="Calibri" pitchFamily="34" charset="0"/>
                        </a:rPr>
                      </a:br>
                      <a:r>
                        <a:rPr lang="en-US" sz="1400" u="none" kern="1200" dirty="0" smtClean="0">
                          <a:effectLst/>
                          <a:latin typeface="Calibri" pitchFamily="34" charset="0"/>
                        </a:rPr>
                        <a:t>Most of the functionality of SQL statements INSERT, UPDATE and DELETE can be replicated through the use of the INSERT</a:t>
                      </a:r>
                      <a:r>
                        <a:rPr lang="en-US" sz="1400" u="none" kern="1200" baseline="0" dirty="0" smtClean="0">
                          <a:effectLst/>
                          <a:latin typeface="Calibri" pitchFamily="34" charset="0"/>
                        </a:rPr>
                        <a:t> OVERWRITE TABLE</a:t>
                      </a:r>
                      <a:r>
                        <a:rPr lang="en-US" sz="1400" u="none" kern="1200" dirty="0" smtClean="0">
                          <a:effectLst/>
                          <a:latin typeface="Calibri" pitchFamily="34" charset="0"/>
                        </a:rPr>
                        <a:t>.</a:t>
                      </a:r>
                      <a:endParaRPr lang="en-US" sz="1400" b="1" u="none" dirty="0">
                        <a:solidFill>
                          <a:schemeClr val="tx1"/>
                        </a:solidFill>
                        <a:latin typeface="Calibri" pitchFamily="34" charset="0"/>
                        <a:cs typeface="Calibri" pitchFamily="34" charset="0"/>
                      </a:endParaRPr>
                    </a:p>
                  </a:txBody>
                  <a:tcPr/>
                </a:tc>
              </a:tr>
              <a:tr h="276276">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45581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8</a:t>
            </a:fld>
            <a:endParaRPr lang="en-US"/>
          </a:p>
        </p:txBody>
      </p:sp>
      <p:sp>
        <p:nvSpPr>
          <p:cNvPr id="4" name="Title 2"/>
          <p:cNvSpPr txBox="1">
            <a:spLocks/>
          </p:cNvSpPr>
          <p:nvPr/>
        </p:nvSpPr>
        <p:spPr bwMode="auto">
          <a:xfrm>
            <a:off x="0" y="26581"/>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endParaRPr lang="en-US" sz="2000" b="0" kern="0" noProof="0" dirty="0" smtClean="0">
              <a:solidFill>
                <a:srgbClr val="3D97BB"/>
              </a:solidFill>
              <a:latin typeface="+mj-lt"/>
              <a:cs typeface="ＭＳ Ｐゴシック" charset="-128"/>
            </a:endParaRPr>
          </a:p>
          <a:p>
            <a:pPr lvl="0" eaLnBrk="0" hangingPunct="0">
              <a:defRPr/>
            </a:pPr>
            <a:endParaRPr kumimoji="0" lang="en-US" sz="2000" b="0" i="0" u="none" strike="noStrike" kern="0" cap="none" spc="0" normalizeH="0" baseline="0" noProof="0" dirty="0">
              <a:ln>
                <a:noFill/>
              </a:ln>
              <a:solidFill>
                <a:srgbClr val="3D97BB"/>
              </a:solidFill>
              <a:effectLst/>
              <a:uLnTx/>
              <a:uFillTx/>
              <a:latin typeface="+mj-lt"/>
              <a:ea typeface="ＭＳ Ｐゴシック" charset="-128"/>
              <a:cs typeface="ＭＳ Ｐゴシック" charset="-128"/>
            </a:endParaRPr>
          </a:p>
        </p:txBody>
      </p:sp>
      <p:sp>
        <p:nvSpPr>
          <p:cNvPr id="5" name="Rectangle 4"/>
          <p:cNvSpPr>
            <a:spLocks noChangeArrowheads="1"/>
          </p:cNvSpPr>
          <p:nvPr/>
        </p:nvSpPr>
        <p:spPr bwMode="auto">
          <a:xfrm>
            <a:off x="321401" y="1371600"/>
            <a:ext cx="8641846" cy="4348716"/>
          </a:xfrm>
          <a:prstGeom prst="rect">
            <a:avLst/>
          </a:prstGeom>
          <a:noFill/>
          <a:ln w="9525">
            <a:noFill/>
            <a:miter lim="800000"/>
            <a:headEnd/>
            <a:tailEnd/>
          </a:ln>
        </p:spPr>
        <p:txBody>
          <a:bodyPr wrap="square" anchor="t">
            <a:normAutofit/>
          </a:bodyPr>
          <a:lstStyle/>
          <a:p>
            <a:pPr lvl="0" fontAlgn="auto">
              <a:spcBef>
                <a:spcPct val="20000"/>
              </a:spcBef>
              <a:spcAft>
                <a:spcPts val="0"/>
              </a:spcAft>
            </a:pPr>
            <a:endParaRPr lang="en-US" b="0" dirty="0" smtClean="0">
              <a:solidFill>
                <a:prstClr val="black"/>
              </a:solidFill>
              <a:latin typeface="Calibri"/>
              <a:ea typeface="+mn-ea"/>
            </a:endParaRPr>
          </a:p>
          <a:p>
            <a:pPr lvl="0" fontAlgn="auto">
              <a:spcBef>
                <a:spcPct val="20000"/>
              </a:spcBef>
              <a:spcAft>
                <a:spcPts val="0"/>
              </a:spcAft>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buFont typeface="Arial" pitchFamily="34" charset="0"/>
              <a:buChar char="•"/>
            </a:pPr>
            <a:endParaRPr lang="en-US" b="0" dirty="0" smtClean="0">
              <a:solidFill>
                <a:prstClr val="black"/>
              </a:solidFill>
              <a:latin typeface="Calibri"/>
              <a:ea typeface="+mn-ea"/>
            </a:endParaRPr>
          </a:p>
          <a:p>
            <a:pPr marL="342900" lvl="0" indent="-342900" fontAlgn="auto">
              <a:spcBef>
                <a:spcPct val="20000"/>
              </a:spcBef>
              <a:spcAft>
                <a:spcPts val="0"/>
              </a:spcAft>
            </a:pPr>
            <a:endParaRPr lang="en-US" sz="2000" b="0" dirty="0" smtClean="0">
              <a:solidFill>
                <a:prstClr val="black"/>
              </a:solidFill>
              <a:latin typeface="Calibri"/>
              <a:ea typeface="+mn-ea"/>
            </a:endParaRPr>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92323691"/>
              </p:ext>
            </p:extLst>
          </p:nvPr>
        </p:nvGraphicFramePr>
        <p:xfrm>
          <a:off x="767316" y="958702"/>
          <a:ext cx="7239000" cy="3114040"/>
        </p:xfrm>
        <a:graphic>
          <a:graphicData uri="http://schemas.openxmlformats.org/drawingml/2006/table">
            <a:tbl>
              <a:tblPr firstRow="1" bandRow="1">
                <a:tableStyleId>{7DF18680-E054-41AD-8BC1-D1AEF772440D}</a:tableStyleId>
              </a:tblPr>
              <a:tblGrid>
                <a:gridCol w="3048000"/>
                <a:gridCol w="4191000"/>
              </a:tblGrid>
              <a:tr h="370840">
                <a:tc>
                  <a:txBody>
                    <a:bodyPr/>
                    <a:lstStyle/>
                    <a:p>
                      <a:endParaRPr lang="en-US" sz="1600" dirty="0">
                        <a:latin typeface="Calibri" pitchFamily="34" charset="0"/>
                        <a:cs typeface="Calibri" pitchFamily="34" charset="0"/>
                      </a:endParaRPr>
                    </a:p>
                  </a:txBody>
                  <a:tcPr/>
                </a:tc>
                <a:tc>
                  <a:txBody>
                    <a:bodyPr/>
                    <a:lstStyle/>
                    <a:p>
                      <a:endParaRPr lang="en-US" sz="1600" dirty="0">
                        <a:latin typeface="Calibri" pitchFamily="34" charset="0"/>
                        <a:cs typeface="Calibri" pitchFamily="34" charset="0"/>
                      </a:endParaRPr>
                    </a:p>
                  </a:txBody>
                  <a:tcPr/>
                </a:tc>
              </a:tr>
              <a:tr h="370840">
                <a:tc>
                  <a:txBody>
                    <a:bodyPr/>
                    <a:lstStyle/>
                    <a:p>
                      <a:r>
                        <a:rPr lang="en-US" sz="1400" kern="1200" dirty="0" smtClean="0">
                          <a:effectLst/>
                          <a:latin typeface="Calibri" pitchFamily="34" charset="0"/>
                        </a:rPr>
                        <a:t>Hive does not support</a:t>
                      </a:r>
                      <a:br>
                        <a:rPr lang="en-US" sz="1400" kern="1200" dirty="0" smtClean="0">
                          <a:effectLst/>
                          <a:latin typeface="Calibri" pitchFamily="34" charset="0"/>
                        </a:rPr>
                      </a:br>
                      <a:r>
                        <a:rPr lang="en-US" sz="1400" kern="1200" dirty="0" smtClean="0">
                          <a:effectLst/>
                          <a:latin typeface="Calibri" pitchFamily="34" charset="0"/>
                        </a:rPr>
                        <a:t>PRIMARY KEY</a:t>
                      </a:r>
                      <a:br>
                        <a:rPr lang="en-US" sz="1400" kern="1200" dirty="0" smtClean="0">
                          <a:effectLst/>
                          <a:latin typeface="Calibri" pitchFamily="34" charset="0"/>
                        </a:rPr>
                      </a:br>
                      <a:r>
                        <a:rPr lang="en-US" sz="1400" kern="1200" dirty="0" smtClean="0">
                          <a:effectLst/>
                          <a:latin typeface="Calibri" pitchFamily="34" charset="0"/>
                        </a:rPr>
                        <a:t>FOREIGN KEY</a:t>
                      </a:r>
                      <a:br>
                        <a:rPr lang="en-US" sz="1400" kern="1200" dirty="0" smtClean="0">
                          <a:effectLst/>
                          <a:latin typeface="Calibri" pitchFamily="34" charset="0"/>
                        </a:rPr>
                      </a:br>
                      <a:r>
                        <a:rPr lang="en-US" sz="1400" kern="1200" dirty="0" smtClean="0">
                          <a:effectLst/>
                          <a:latin typeface="Calibri" pitchFamily="34" charset="0"/>
                        </a:rPr>
                        <a:t>CREATE INDEX</a:t>
                      </a:r>
                      <a:br>
                        <a:rPr lang="en-US" sz="1400" kern="1200" dirty="0" smtClean="0">
                          <a:effectLst/>
                          <a:latin typeface="Calibri" pitchFamily="34" charset="0"/>
                        </a:rPr>
                      </a:br>
                      <a:endParaRPr lang="en-US" sz="1400" dirty="0">
                        <a:latin typeface="Calibri" pitchFamily="34" charset="0"/>
                        <a:cs typeface="Calibri" pitchFamily="34" charset="0"/>
                      </a:endParaRPr>
                    </a:p>
                  </a:txBody>
                  <a:tcPr/>
                </a:tc>
                <a:tc>
                  <a:txBody>
                    <a:bodyPr/>
                    <a:lstStyle/>
                    <a:p>
                      <a:r>
                        <a:rPr lang="en-US" sz="1400" kern="1200" dirty="0" smtClean="0">
                          <a:effectLst/>
                          <a:latin typeface="Calibri" pitchFamily="34" charset="0"/>
                        </a:rPr>
                        <a:t>The nature of Hadoop (and Hive which executes on Hadoop) does not support indexes in tables. for this reason there are no functions to support creating indexes an keys. </a:t>
                      </a:r>
                      <a:endParaRPr lang="en-US" sz="1400" dirty="0">
                        <a:latin typeface="Calibri" pitchFamily="34" charset="0"/>
                        <a:cs typeface="Calibri" pitchFamily="34" charset="0"/>
                      </a:endParaRPr>
                    </a:p>
                  </a:txBody>
                  <a:tcPr/>
                </a:tc>
              </a:tr>
              <a:tr h="1483360">
                <a:tc>
                  <a:txBody>
                    <a:bodyPr/>
                    <a:lstStyle/>
                    <a:p>
                      <a:r>
                        <a:rPr lang="en-US" sz="1400" kern="1200" dirty="0" smtClean="0">
                          <a:effectLst/>
                          <a:latin typeface="Calibri" pitchFamily="34" charset="0"/>
                        </a:rPr>
                        <a:t>JOIN syntax</a:t>
                      </a:r>
                      <a:endParaRPr lang="en-US" sz="1400" dirty="0">
                        <a:latin typeface="Calibri" pitchFamily="34" charset="0"/>
                        <a:cs typeface="Calibri" pitchFamily="34" charset="0"/>
                      </a:endParaRPr>
                    </a:p>
                  </a:txBody>
                  <a:tcPr/>
                </a:tc>
                <a:tc>
                  <a:txBody>
                    <a:bodyPr/>
                    <a:lstStyle/>
                    <a:p>
                      <a:pPr marL="285750" indent="-285750">
                        <a:buFont typeface="Arial" pitchFamily="34" charset="0"/>
                        <a:buChar char="•"/>
                      </a:pPr>
                      <a:r>
                        <a:rPr lang="en-US" sz="1400" b="0" u="none" kern="1200" dirty="0" smtClean="0">
                          <a:effectLst/>
                          <a:latin typeface="Calibri" pitchFamily="34" charset="0"/>
                        </a:rPr>
                        <a:t>Inner, outer and left semi-joins </a:t>
                      </a:r>
                      <a:r>
                        <a:rPr lang="en-US" sz="1400" kern="1200" dirty="0" smtClean="0">
                          <a:effectLst/>
                          <a:latin typeface="Calibri" pitchFamily="34" charset="0"/>
                        </a:rPr>
                        <a:t>are supported in Hive</a:t>
                      </a:r>
                    </a:p>
                    <a:p>
                      <a:pPr marL="0" indent="0">
                        <a:buFont typeface="Arial" pitchFamily="34" charset="0"/>
                        <a:buNone/>
                      </a:pPr>
                      <a:endParaRPr lang="en-US" sz="1400" kern="1200" dirty="0" smtClean="0">
                        <a:effectLst/>
                        <a:latin typeface="Calibri" pitchFamily="34" charset="0"/>
                      </a:endParaRPr>
                    </a:p>
                    <a:p>
                      <a:pPr marL="285750" indent="-285750">
                        <a:buFont typeface="Arial" pitchFamily="34" charset="0"/>
                        <a:buChar char="•"/>
                      </a:pPr>
                      <a:r>
                        <a:rPr lang="en-US" sz="1400" kern="1200" dirty="0" smtClean="0">
                          <a:effectLst/>
                          <a:latin typeface="Calibri" pitchFamily="34" charset="0"/>
                        </a:rPr>
                        <a:t>Multiple tables can be joined in a single query </a:t>
                      </a:r>
                    </a:p>
                    <a:p>
                      <a:pPr marL="0" indent="0">
                        <a:buFont typeface="Arial" pitchFamily="34" charset="0"/>
                        <a:buNone/>
                      </a:pPr>
                      <a:endParaRPr lang="en-US" sz="1400" kern="1200" dirty="0" smtClean="0">
                        <a:effectLst/>
                        <a:latin typeface="Calibri" pitchFamily="34" charset="0"/>
                      </a:endParaRPr>
                    </a:p>
                    <a:p>
                      <a:pPr marL="285750" indent="-285750">
                        <a:buFont typeface="Arial" pitchFamily="34" charset="0"/>
                        <a:buChar char="•"/>
                      </a:pPr>
                      <a:r>
                        <a:rPr lang="en-US" sz="1400" kern="1200" dirty="0" smtClean="0">
                          <a:effectLst/>
                          <a:latin typeface="Calibri" pitchFamily="34" charset="0"/>
                        </a:rPr>
                        <a:t>Hive converts the multiple JOINS into a single </a:t>
                      </a:r>
                      <a:r>
                        <a:rPr lang="en-US" sz="1400" kern="1200" dirty="0" err="1" smtClean="0">
                          <a:effectLst/>
                          <a:latin typeface="Calibri" pitchFamily="34" charset="0"/>
                        </a:rPr>
                        <a:t>MapReduce</a:t>
                      </a:r>
                      <a:r>
                        <a:rPr lang="en-US" sz="1400" kern="1200" dirty="0" smtClean="0">
                          <a:effectLst/>
                          <a:latin typeface="Calibri" pitchFamily="34" charset="0"/>
                        </a:rPr>
                        <a:t> job.  </a:t>
                      </a:r>
                      <a:endParaRPr lang="en-US" sz="14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1448578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5C510975C0B94CBB09134D908A263C" ma:contentTypeVersion="0" ma:contentTypeDescription="Create a new document." ma:contentTypeScope="" ma:versionID="487a4817f301550dc5542da91dee4ee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C3C879-49F5-4354-AFD0-AF7D7AFEFEE4}"/>
</file>

<file path=customXml/itemProps2.xml><?xml version="1.0" encoding="utf-8"?>
<ds:datastoreItem xmlns:ds="http://schemas.openxmlformats.org/officeDocument/2006/customXml" ds:itemID="{1149FA8F-8E61-42D0-B7EB-A68610532443}"/>
</file>

<file path=customXml/itemProps3.xml><?xml version="1.0" encoding="utf-8"?>
<ds:datastoreItem xmlns:ds="http://schemas.openxmlformats.org/officeDocument/2006/customXml" ds:itemID="{83FA399F-D15C-499B-B907-1CB2916D6AD7}"/>
</file>

<file path=docProps/app.xml><?xml version="1.0" encoding="utf-8"?>
<Properties xmlns="http://schemas.openxmlformats.org/officeDocument/2006/extended-properties" xmlns:vt="http://schemas.openxmlformats.org/officeDocument/2006/docPropsVTypes">
  <Template/>
  <TotalTime>6251</TotalTime>
  <Words>1344</Words>
  <Application>Microsoft Office PowerPoint</Application>
  <PresentationFormat>On-screen Show (4:3)</PresentationFormat>
  <Paragraphs>287</Paragraphs>
  <Slides>22</Slides>
  <Notes>21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1_Blank Presentation</vt:lpstr>
      <vt:lpstr>2_Blank Presentation</vt:lpstr>
      <vt:lpstr>               Hive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뿿배᠜�뿿촄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G, Poornima (Cognizant)</cp:lastModifiedBy>
  <cp:revision>482</cp:revision>
  <cp:lastPrinted>2010-08-26T20:44:14Z</cp:lastPrinted>
  <dcterms:created xsi:type="dcterms:W3CDTF">2010-09-13T14:16:27Z</dcterms:created>
  <dcterms:modified xsi:type="dcterms:W3CDTF">2012-10-29T10:53:13Z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0x010100735C510975C0B94CBB09134D908A263C</vt:lpwstr>
  </property>
</Properties>
</file>