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24F09-7105-4995-A4FD-CF63CC2191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D15A51-FEB5-4D7C-B4FC-ED7EE6FDCD28}">
      <dgm:prSet/>
      <dgm:spPr/>
      <dgm:t>
        <a:bodyPr/>
        <a:lstStyle/>
        <a:p>
          <a:r>
            <a:rPr lang="en-US"/>
            <a:t>Number of records: 5043</a:t>
          </a:r>
        </a:p>
      </dgm:t>
    </dgm:pt>
    <dgm:pt modelId="{45384DFC-9A6E-48AC-924D-79705289F6CC}" type="parTrans" cxnId="{F6EA2A87-4C32-47BA-925B-FF9A7836D890}">
      <dgm:prSet/>
      <dgm:spPr/>
      <dgm:t>
        <a:bodyPr/>
        <a:lstStyle/>
        <a:p>
          <a:endParaRPr lang="en-US"/>
        </a:p>
      </dgm:t>
    </dgm:pt>
    <dgm:pt modelId="{FA851867-F12E-4B6C-A66B-1BC4CE25BF59}" type="sibTrans" cxnId="{F6EA2A87-4C32-47BA-925B-FF9A7836D890}">
      <dgm:prSet/>
      <dgm:spPr/>
      <dgm:t>
        <a:bodyPr/>
        <a:lstStyle/>
        <a:p>
          <a:endParaRPr lang="en-US"/>
        </a:p>
      </dgm:t>
    </dgm:pt>
    <dgm:pt modelId="{E40D7E53-30BA-487E-B77C-815A50822617}">
      <dgm:prSet/>
      <dgm:spPr/>
      <dgm:t>
        <a:bodyPr/>
        <a:lstStyle/>
        <a:p>
          <a:r>
            <a:rPr lang="en-US"/>
            <a:t>Number of Variables: 28</a:t>
          </a:r>
        </a:p>
      </dgm:t>
    </dgm:pt>
    <dgm:pt modelId="{994630E7-7A37-4B41-83BE-C65D3270DDFF}" type="parTrans" cxnId="{1775805B-0FB9-4ACB-8695-276ADF08EC2F}">
      <dgm:prSet/>
      <dgm:spPr/>
      <dgm:t>
        <a:bodyPr/>
        <a:lstStyle/>
        <a:p>
          <a:endParaRPr lang="en-US"/>
        </a:p>
      </dgm:t>
    </dgm:pt>
    <dgm:pt modelId="{0780A1E9-84C1-4237-A0F8-0BD3FFB24736}" type="sibTrans" cxnId="{1775805B-0FB9-4ACB-8695-276ADF08EC2F}">
      <dgm:prSet/>
      <dgm:spPr/>
      <dgm:t>
        <a:bodyPr/>
        <a:lstStyle/>
        <a:p>
          <a:endParaRPr lang="en-US"/>
        </a:p>
      </dgm:t>
    </dgm:pt>
    <dgm:pt modelId="{D6C08137-6270-4D2E-9D2B-361C1ABE9CB5}" type="pres">
      <dgm:prSet presAssocID="{6B724F09-7105-4995-A4FD-CF63CC21917B}" presName="CompostProcess" presStyleCnt="0">
        <dgm:presLayoutVars>
          <dgm:dir/>
          <dgm:resizeHandles val="exact"/>
        </dgm:presLayoutVars>
      </dgm:prSet>
      <dgm:spPr/>
    </dgm:pt>
    <dgm:pt modelId="{C095CC1B-FF31-464F-B9C9-6957BC005AC9}" type="pres">
      <dgm:prSet presAssocID="{6B724F09-7105-4995-A4FD-CF63CC21917B}" presName="arrow" presStyleLbl="bgShp" presStyleIdx="0" presStyleCnt="1"/>
      <dgm:spPr/>
    </dgm:pt>
    <dgm:pt modelId="{00426FF6-F506-41C8-8689-CFD1FAD6D042}" type="pres">
      <dgm:prSet presAssocID="{6B724F09-7105-4995-A4FD-CF63CC21917B}" presName="linearProcess" presStyleCnt="0"/>
      <dgm:spPr/>
    </dgm:pt>
    <dgm:pt modelId="{3B95D25B-D3A1-4B9C-BAEC-3DBC35DB0EF1}" type="pres">
      <dgm:prSet presAssocID="{0BD15A51-FEB5-4D7C-B4FC-ED7EE6FDCD28}" presName="textNode" presStyleLbl="node1" presStyleIdx="0" presStyleCnt="2">
        <dgm:presLayoutVars>
          <dgm:bulletEnabled val="1"/>
        </dgm:presLayoutVars>
      </dgm:prSet>
      <dgm:spPr/>
    </dgm:pt>
    <dgm:pt modelId="{EE01C900-D861-41CE-ACFE-C1EDCCCFBB99}" type="pres">
      <dgm:prSet presAssocID="{FA851867-F12E-4B6C-A66B-1BC4CE25BF59}" presName="sibTrans" presStyleCnt="0"/>
      <dgm:spPr/>
    </dgm:pt>
    <dgm:pt modelId="{633E5EDA-304A-4671-95B5-869CC1EB3214}" type="pres">
      <dgm:prSet presAssocID="{E40D7E53-30BA-487E-B77C-815A5082261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1775805B-0FB9-4ACB-8695-276ADF08EC2F}" srcId="{6B724F09-7105-4995-A4FD-CF63CC21917B}" destId="{E40D7E53-30BA-487E-B77C-815A50822617}" srcOrd="1" destOrd="0" parTransId="{994630E7-7A37-4B41-83BE-C65D3270DDFF}" sibTransId="{0780A1E9-84C1-4237-A0F8-0BD3FFB24736}"/>
    <dgm:cxn modelId="{535AAA66-8A94-4F8A-8E1D-211AEB803C6C}" type="presOf" srcId="{0BD15A51-FEB5-4D7C-B4FC-ED7EE6FDCD28}" destId="{3B95D25B-D3A1-4B9C-BAEC-3DBC35DB0EF1}" srcOrd="0" destOrd="0" presId="urn:microsoft.com/office/officeart/2005/8/layout/hProcess9"/>
    <dgm:cxn modelId="{0924B155-8FCE-4B3A-A4DD-0BB757B2ADEB}" type="presOf" srcId="{E40D7E53-30BA-487E-B77C-815A50822617}" destId="{633E5EDA-304A-4671-95B5-869CC1EB3214}" srcOrd="0" destOrd="0" presId="urn:microsoft.com/office/officeart/2005/8/layout/hProcess9"/>
    <dgm:cxn modelId="{F6EA2A87-4C32-47BA-925B-FF9A7836D890}" srcId="{6B724F09-7105-4995-A4FD-CF63CC21917B}" destId="{0BD15A51-FEB5-4D7C-B4FC-ED7EE6FDCD28}" srcOrd="0" destOrd="0" parTransId="{45384DFC-9A6E-48AC-924D-79705289F6CC}" sibTransId="{FA851867-F12E-4B6C-A66B-1BC4CE25BF59}"/>
    <dgm:cxn modelId="{E36F419D-EFDA-492F-9A6F-093992B3EA8B}" type="presOf" srcId="{6B724F09-7105-4995-A4FD-CF63CC21917B}" destId="{D6C08137-6270-4D2E-9D2B-361C1ABE9CB5}" srcOrd="0" destOrd="0" presId="urn:microsoft.com/office/officeart/2005/8/layout/hProcess9"/>
    <dgm:cxn modelId="{2273D523-0A78-43C9-A40D-93DE357D4977}" type="presParOf" srcId="{D6C08137-6270-4D2E-9D2B-361C1ABE9CB5}" destId="{C095CC1B-FF31-464F-B9C9-6957BC005AC9}" srcOrd="0" destOrd="0" presId="urn:microsoft.com/office/officeart/2005/8/layout/hProcess9"/>
    <dgm:cxn modelId="{37B7B69E-E3A5-4B1E-869C-B46F633002B3}" type="presParOf" srcId="{D6C08137-6270-4D2E-9D2B-361C1ABE9CB5}" destId="{00426FF6-F506-41C8-8689-CFD1FAD6D042}" srcOrd="1" destOrd="0" presId="urn:microsoft.com/office/officeart/2005/8/layout/hProcess9"/>
    <dgm:cxn modelId="{CAACFE5F-D937-4FC1-8514-1FE221A25648}" type="presParOf" srcId="{00426FF6-F506-41C8-8689-CFD1FAD6D042}" destId="{3B95D25B-D3A1-4B9C-BAEC-3DBC35DB0EF1}" srcOrd="0" destOrd="0" presId="urn:microsoft.com/office/officeart/2005/8/layout/hProcess9"/>
    <dgm:cxn modelId="{A78E3CFD-BFD8-4E3D-BBB3-143AC767197A}" type="presParOf" srcId="{00426FF6-F506-41C8-8689-CFD1FAD6D042}" destId="{EE01C900-D861-41CE-ACFE-C1EDCCCFBB99}" srcOrd="1" destOrd="0" presId="urn:microsoft.com/office/officeart/2005/8/layout/hProcess9"/>
    <dgm:cxn modelId="{FD73631E-9E2B-4E42-9433-13609F075B2F}" type="presParOf" srcId="{00426FF6-F506-41C8-8689-CFD1FAD6D042}" destId="{633E5EDA-304A-4671-95B5-869CC1EB3214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186AD-AEA9-4C11-A121-FDACF9CA3B3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40B352-EBE1-4BE8-8C77-B45B6C0FDDBF}">
      <dgm:prSet/>
      <dgm:spPr/>
      <dgm:t>
        <a:bodyPr/>
        <a:lstStyle/>
        <a:p>
          <a:r>
            <a:rPr lang="en-US" dirty="0"/>
            <a:t>After all preprocessing the data available is </a:t>
          </a:r>
        </a:p>
      </dgm:t>
    </dgm:pt>
    <dgm:pt modelId="{9C6CAFD5-9432-4CBE-AE75-06DBD305F0F8}" type="parTrans" cxnId="{1CA1E1AE-030A-469F-BC3E-5FE62AED75C2}">
      <dgm:prSet/>
      <dgm:spPr/>
      <dgm:t>
        <a:bodyPr/>
        <a:lstStyle/>
        <a:p>
          <a:endParaRPr lang="en-US"/>
        </a:p>
      </dgm:t>
    </dgm:pt>
    <dgm:pt modelId="{91E77BC2-D451-4398-B831-0A6788B25C91}" type="sibTrans" cxnId="{1CA1E1AE-030A-469F-BC3E-5FE62AED75C2}">
      <dgm:prSet/>
      <dgm:spPr/>
      <dgm:t>
        <a:bodyPr/>
        <a:lstStyle/>
        <a:p>
          <a:endParaRPr lang="en-US"/>
        </a:p>
      </dgm:t>
    </dgm:pt>
    <dgm:pt modelId="{C841C9AE-6C95-4639-9014-D92335AB0212}">
      <dgm:prSet/>
      <dgm:spPr/>
      <dgm:t>
        <a:bodyPr/>
        <a:lstStyle/>
        <a:p>
          <a:r>
            <a:rPr lang="en-US" b="1"/>
            <a:t>Data Partition</a:t>
          </a:r>
          <a:endParaRPr lang="en-US"/>
        </a:p>
      </dgm:t>
    </dgm:pt>
    <dgm:pt modelId="{7DB0376F-B3E3-467A-AA10-F6A8684D8EC0}" type="parTrans" cxnId="{7C890EC3-1CE9-44F9-8BB6-03CCE1A0C5EA}">
      <dgm:prSet/>
      <dgm:spPr/>
      <dgm:t>
        <a:bodyPr/>
        <a:lstStyle/>
        <a:p>
          <a:endParaRPr lang="en-US"/>
        </a:p>
      </dgm:t>
    </dgm:pt>
    <dgm:pt modelId="{308EB6B4-B71D-4E42-B214-3F2289161D61}" type="sibTrans" cxnId="{7C890EC3-1CE9-44F9-8BB6-03CCE1A0C5EA}">
      <dgm:prSet/>
      <dgm:spPr/>
      <dgm:t>
        <a:bodyPr/>
        <a:lstStyle/>
        <a:p>
          <a:endParaRPr lang="en-US"/>
        </a:p>
      </dgm:t>
    </dgm:pt>
    <dgm:pt modelId="{6ECC56B8-A94D-40D8-AA70-BF68C7D5D0BD}">
      <dgm:prSet/>
      <dgm:spPr/>
      <dgm:t>
        <a:bodyPr/>
        <a:lstStyle/>
        <a:p>
          <a:r>
            <a:rPr lang="en-US"/>
            <a:t>Train Data -	50 % of Total Data</a:t>
          </a:r>
        </a:p>
      </dgm:t>
    </dgm:pt>
    <dgm:pt modelId="{8C15367B-02A1-4621-BD59-C19C1A6FAAE0}" type="parTrans" cxnId="{3D486172-6388-48B3-99B3-A423A3B77CE6}">
      <dgm:prSet/>
      <dgm:spPr/>
      <dgm:t>
        <a:bodyPr/>
        <a:lstStyle/>
        <a:p>
          <a:endParaRPr lang="en-US"/>
        </a:p>
      </dgm:t>
    </dgm:pt>
    <dgm:pt modelId="{0B9F5E0D-2895-44D2-948F-53A8BC1FD471}" type="sibTrans" cxnId="{3D486172-6388-48B3-99B3-A423A3B77CE6}">
      <dgm:prSet/>
      <dgm:spPr/>
      <dgm:t>
        <a:bodyPr/>
        <a:lstStyle/>
        <a:p>
          <a:endParaRPr lang="en-US"/>
        </a:p>
      </dgm:t>
    </dgm:pt>
    <dgm:pt modelId="{5B7971A4-2101-4E9C-9296-05A7A287E7C1}">
      <dgm:prSet/>
      <dgm:spPr/>
      <dgm:t>
        <a:bodyPr/>
        <a:lstStyle/>
        <a:p>
          <a:r>
            <a:rPr lang="en-US"/>
            <a:t>Valid Data -	 30% of Total Data</a:t>
          </a:r>
        </a:p>
      </dgm:t>
    </dgm:pt>
    <dgm:pt modelId="{E856D3DD-4F72-4163-8971-251ED125BB58}" type="parTrans" cxnId="{8961C70D-1B6F-4A24-B73A-6C740A83B452}">
      <dgm:prSet/>
      <dgm:spPr/>
      <dgm:t>
        <a:bodyPr/>
        <a:lstStyle/>
        <a:p>
          <a:endParaRPr lang="en-US"/>
        </a:p>
      </dgm:t>
    </dgm:pt>
    <dgm:pt modelId="{6867DDA5-B9C3-4340-A817-2414E4839104}" type="sibTrans" cxnId="{8961C70D-1B6F-4A24-B73A-6C740A83B452}">
      <dgm:prSet/>
      <dgm:spPr/>
      <dgm:t>
        <a:bodyPr/>
        <a:lstStyle/>
        <a:p>
          <a:endParaRPr lang="en-US"/>
        </a:p>
      </dgm:t>
    </dgm:pt>
    <dgm:pt modelId="{4F49602A-D9EE-4B73-9B1A-D95D1E204BEB}">
      <dgm:prSet/>
      <dgm:spPr/>
      <dgm:t>
        <a:bodyPr/>
        <a:lstStyle/>
        <a:p>
          <a:r>
            <a:rPr lang="en-US"/>
            <a:t>Test Data  -	20% of Total Data</a:t>
          </a:r>
        </a:p>
      </dgm:t>
    </dgm:pt>
    <dgm:pt modelId="{5BA7B77B-5FF7-453F-A55E-810CEE6C0905}" type="parTrans" cxnId="{EA6D80A7-8421-436E-8E3F-9EEEC7E1A667}">
      <dgm:prSet/>
      <dgm:spPr/>
      <dgm:t>
        <a:bodyPr/>
        <a:lstStyle/>
        <a:p>
          <a:endParaRPr lang="en-US"/>
        </a:p>
      </dgm:t>
    </dgm:pt>
    <dgm:pt modelId="{3043F24E-2D6E-4587-913A-41AB2D20CBAF}" type="sibTrans" cxnId="{EA6D80A7-8421-436E-8E3F-9EEEC7E1A667}">
      <dgm:prSet/>
      <dgm:spPr/>
      <dgm:t>
        <a:bodyPr/>
        <a:lstStyle/>
        <a:p>
          <a:endParaRPr lang="en-US"/>
        </a:p>
      </dgm:t>
    </dgm:pt>
    <dgm:pt modelId="{0014A8ED-8494-4891-87C1-E4E5B237765E}" type="pres">
      <dgm:prSet presAssocID="{B31186AD-AEA9-4C11-A121-FDACF9CA3B3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28D91A6-F94D-4112-8779-0133925449D9}" type="pres">
      <dgm:prSet presAssocID="{1440B352-EBE1-4BE8-8C77-B45B6C0FDDBF}" presName="horFlow" presStyleCnt="0"/>
      <dgm:spPr/>
    </dgm:pt>
    <dgm:pt modelId="{60E7A814-B73D-4AD9-BBF9-8ABC3C274D75}" type="pres">
      <dgm:prSet presAssocID="{1440B352-EBE1-4BE8-8C77-B45B6C0FDDBF}" presName="bigChev" presStyleLbl="node1" presStyleIdx="0" presStyleCnt="2"/>
      <dgm:spPr/>
    </dgm:pt>
    <dgm:pt modelId="{BB56A5BD-0FA7-415D-8A52-04C73AE165A8}" type="pres">
      <dgm:prSet presAssocID="{1440B352-EBE1-4BE8-8C77-B45B6C0FDDBF}" presName="vSp" presStyleCnt="0"/>
      <dgm:spPr/>
    </dgm:pt>
    <dgm:pt modelId="{FA6ED8E7-A107-4FAB-80FF-965799B379DC}" type="pres">
      <dgm:prSet presAssocID="{C841C9AE-6C95-4639-9014-D92335AB0212}" presName="horFlow" presStyleCnt="0"/>
      <dgm:spPr/>
    </dgm:pt>
    <dgm:pt modelId="{D1A8773C-5BF5-4CC4-8E0D-26FA233C2C19}" type="pres">
      <dgm:prSet presAssocID="{C841C9AE-6C95-4639-9014-D92335AB0212}" presName="bigChev" presStyleLbl="node1" presStyleIdx="1" presStyleCnt="2"/>
      <dgm:spPr/>
    </dgm:pt>
    <dgm:pt modelId="{27471A1B-7CDD-4F38-9A96-6E5DF8C48DEC}" type="pres">
      <dgm:prSet presAssocID="{8C15367B-02A1-4621-BD59-C19C1A6FAAE0}" presName="parTrans" presStyleCnt="0"/>
      <dgm:spPr/>
    </dgm:pt>
    <dgm:pt modelId="{EECAC7CF-D9B6-498E-BAD9-C5A7E1562703}" type="pres">
      <dgm:prSet presAssocID="{6ECC56B8-A94D-40D8-AA70-BF68C7D5D0BD}" presName="node" presStyleLbl="alignAccFollowNode1" presStyleIdx="0" presStyleCnt="3">
        <dgm:presLayoutVars>
          <dgm:bulletEnabled val="1"/>
        </dgm:presLayoutVars>
      </dgm:prSet>
      <dgm:spPr/>
    </dgm:pt>
    <dgm:pt modelId="{6D3C7F82-54BD-4183-98F5-CEC84B8EC8F7}" type="pres">
      <dgm:prSet presAssocID="{0B9F5E0D-2895-44D2-948F-53A8BC1FD471}" presName="sibTrans" presStyleCnt="0"/>
      <dgm:spPr/>
    </dgm:pt>
    <dgm:pt modelId="{7D412187-AB73-4143-A2C5-8A08D4CF14D6}" type="pres">
      <dgm:prSet presAssocID="{5B7971A4-2101-4E9C-9296-05A7A287E7C1}" presName="node" presStyleLbl="alignAccFollowNode1" presStyleIdx="1" presStyleCnt="3">
        <dgm:presLayoutVars>
          <dgm:bulletEnabled val="1"/>
        </dgm:presLayoutVars>
      </dgm:prSet>
      <dgm:spPr/>
    </dgm:pt>
    <dgm:pt modelId="{2D37F9CA-CCCE-47B4-AB63-1731602A9C93}" type="pres">
      <dgm:prSet presAssocID="{6867DDA5-B9C3-4340-A817-2414E4839104}" presName="sibTrans" presStyleCnt="0"/>
      <dgm:spPr/>
    </dgm:pt>
    <dgm:pt modelId="{D1456D90-3BF3-4905-8A6E-2558C4649373}" type="pres">
      <dgm:prSet presAssocID="{4F49602A-D9EE-4B73-9B1A-D95D1E204BEB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C8134E0A-4DD7-447A-BC96-39BC4F3C467B}" type="presOf" srcId="{1440B352-EBE1-4BE8-8C77-B45B6C0FDDBF}" destId="{60E7A814-B73D-4AD9-BBF9-8ABC3C274D75}" srcOrd="0" destOrd="0" presId="urn:microsoft.com/office/officeart/2005/8/layout/lProcess3"/>
    <dgm:cxn modelId="{8961C70D-1B6F-4A24-B73A-6C740A83B452}" srcId="{C841C9AE-6C95-4639-9014-D92335AB0212}" destId="{5B7971A4-2101-4E9C-9296-05A7A287E7C1}" srcOrd="1" destOrd="0" parTransId="{E856D3DD-4F72-4163-8971-251ED125BB58}" sibTransId="{6867DDA5-B9C3-4340-A817-2414E4839104}"/>
    <dgm:cxn modelId="{EC8A305F-87E9-4240-8458-FA3BB2EEEF03}" type="presOf" srcId="{5B7971A4-2101-4E9C-9296-05A7A287E7C1}" destId="{7D412187-AB73-4143-A2C5-8A08D4CF14D6}" srcOrd="0" destOrd="0" presId="urn:microsoft.com/office/officeart/2005/8/layout/lProcess3"/>
    <dgm:cxn modelId="{3D486172-6388-48B3-99B3-A423A3B77CE6}" srcId="{C841C9AE-6C95-4639-9014-D92335AB0212}" destId="{6ECC56B8-A94D-40D8-AA70-BF68C7D5D0BD}" srcOrd="0" destOrd="0" parTransId="{8C15367B-02A1-4621-BD59-C19C1A6FAAE0}" sibTransId="{0B9F5E0D-2895-44D2-948F-53A8BC1FD471}"/>
    <dgm:cxn modelId="{19FCF491-CB10-48F4-9585-202B0E4AB42C}" type="presOf" srcId="{4F49602A-D9EE-4B73-9B1A-D95D1E204BEB}" destId="{D1456D90-3BF3-4905-8A6E-2558C4649373}" srcOrd="0" destOrd="0" presId="urn:microsoft.com/office/officeart/2005/8/layout/lProcess3"/>
    <dgm:cxn modelId="{EA6D80A7-8421-436E-8E3F-9EEEC7E1A667}" srcId="{C841C9AE-6C95-4639-9014-D92335AB0212}" destId="{4F49602A-D9EE-4B73-9B1A-D95D1E204BEB}" srcOrd="2" destOrd="0" parTransId="{5BA7B77B-5FF7-453F-A55E-810CEE6C0905}" sibTransId="{3043F24E-2D6E-4587-913A-41AB2D20CBAF}"/>
    <dgm:cxn modelId="{1CA1E1AE-030A-469F-BC3E-5FE62AED75C2}" srcId="{B31186AD-AEA9-4C11-A121-FDACF9CA3B3E}" destId="{1440B352-EBE1-4BE8-8C77-B45B6C0FDDBF}" srcOrd="0" destOrd="0" parTransId="{9C6CAFD5-9432-4CBE-AE75-06DBD305F0F8}" sibTransId="{91E77BC2-D451-4398-B831-0A6788B25C91}"/>
    <dgm:cxn modelId="{7C890EC3-1CE9-44F9-8BB6-03CCE1A0C5EA}" srcId="{B31186AD-AEA9-4C11-A121-FDACF9CA3B3E}" destId="{C841C9AE-6C95-4639-9014-D92335AB0212}" srcOrd="1" destOrd="0" parTransId="{7DB0376F-B3E3-467A-AA10-F6A8684D8EC0}" sibTransId="{308EB6B4-B71D-4E42-B214-3F2289161D61}"/>
    <dgm:cxn modelId="{6846F1C4-39AC-4DC9-9432-1E8602E08FC7}" type="presOf" srcId="{B31186AD-AEA9-4C11-A121-FDACF9CA3B3E}" destId="{0014A8ED-8494-4891-87C1-E4E5B237765E}" srcOrd="0" destOrd="0" presId="urn:microsoft.com/office/officeart/2005/8/layout/lProcess3"/>
    <dgm:cxn modelId="{1D1272FB-B82A-4706-970F-AA97785BE6CE}" type="presOf" srcId="{C841C9AE-6C95-4639-9014-D92335AB0212}" destId="{D1A8773C-5BF5-4CC4-8E0D-26FA233C2C19}" srcOrd="0" destOrd="0" presId="urn:microsoft.com/office/officeart/2005/8/layout/lProcess3"/>
    <dgm:cxn modelId="{97F3D1FF-D90B-40AA-B083-909FDCAD655B}" type="presOf" srcId="{6ECC56B8-A94D-40D8-AA70-BF68C7D5D0BD}" destId="{EECAC7CF-D9B6-498E-BAD9-C5A7E1562703}" srcOrd="0" destOrd="0" presId="urn:microsoft.com/office/officeart/2005/8/layout/lProcess3"/>
    <dgm:cxn modelId="{37E6F7FC-3B89-47EC-936B-CB098EAEA795}" type="presParOf" srcId="{0014A8ED-8494-4891-87C1-E4E5B237765E}" destId="{C28D91A6-F94D-4112-8779-0133925449D9}" srcOrd="0" destOrd="0" presId="urn:microsoft.com/office/officeart/2005/8/layout/lProcess3"/>
    <dgm:cxn modelId="{878513FB-DE79-4BB5-A855-3BD51A5D582C}" type="presParOf" srcId="{C28D91A6-F94D-4112-8779-0133925449D9}" destId="{60E7A814-B73D-4AD9-BBF9-8ABC3C274D75}" srcOrd="0" destOrd="0" presId="urn:microsoft.com/office/officeart/2005/8/layout/lProcess3"/>
    <dgm:cxn modelId="{0954B83E-9582-40F0-8D8D-8C280EE2F8A9}" type="presParOf" srcId="{0014A8ED-8494-4891-87C1-E4E5B237765E}" destId="{BB56A5BD-0FA7-415D-8A52-04C73AE165A8}" srcOrd="1" destOrd="0" presId="urn:microsoft.com/office/officeart/2005/8/layout/lProcess3"/>
    <dgm:cxn modelId="{842E23E5-0D09-4F9D-8C39-ADE624DE3C54}" type="presParOf" srcId="{0014A8ED-8494-4891-87C1-E4E5B237765E}" destId="{FA6ED8E7-A107-4FAB-80FF-965799B379DC}" srcOrd="2" destOrd="0" presId="urn:microsoft.com/office/officeart/2005/8/layout/lProcess3"/>
    <dgm:cxn modelId="{72728F2C-5591-495C-ADE2-E10B8048DD2F}" type="presParOf" srcId="{FA6ED8E7-A107-4FAB-80FF-965799B379DC}" destId="{D1A8773C-5BF5-4CC4-8E0D-26FA233C2C19}" srcOrd="0" destOrd="0" presId="urn:microsoft.com/office/officeart/2005/8/layout/lProcess3"/>
    <dgm:cxn modelId="{E739A8DE-4BE5-4E7A-A3AF-5EA577BCAACA}" type="presParOf" srcId="{FA6ED8E7-A107-4FAB-80FF-965799B379DC}" destId="{27471A1B-7CDD-4F38-9A96-6E5DF8C48DEC}" srcOrd="1" destOrd="0" presId="urn:microsoft.com/office/officeart/2005/8/layout/lProcess3"/>
    <dgm:cxn modelId="{36D223E3-C618-4B94-9143-27A00AF7EFD1}" type="presParOf" srcId="{FA6ED8E7-A107-4FAB-80FF-965799B379DC}" destId="{EECAC7CF-D9B6-498E-BAD9-C5A7E1562703}" srcOrd="2" destOrd="0" presId="urn:microsoft.com/office/officeart/2005/8/layout/lProcess3"/>
    <dgm:cxn modelId="{E0E01E69-26F6-4B61-B203-AD17929CBF67}" type="presParOf" srcId="{FA6ED8E7-A107-4FAB-80FF-965799B379DC}" destId="{6D3C7F82-54BD-4183-98F5-CEC84B8EC8F7}" srcOrd="3" destOrd="0" presId="urn:microsoft.com/office/officeart/2005/8/layout/lProcess3"/>
    <dgm:cxn modelId="{1170E3DB-24AE-438A-BD99-593AE2D94106}" type="presParOf" srcId="{FA6ED8E7-A107-4FAB-80FF-965799B379DC}" destId="{7D412187-AB73-4143-A2C5-8A08D4CF14D6}" srcOrd="4" destOrd="0" presId="urn:microsoft.com/office/officeart/2005/8/layout/lProcess3"/>
    <dgm:cxn modelId="{E84A0FE5-13C2-4F64-AF36-3D8255B976F4}" type="presParOf" srcId="{FA6ED8E7-A107-4FAB-80FF-965799B379DC}" destId="{2D37F9CA-CCCE-47B4-AB63-1731602A9C93}" srcOrd="5" destOrd="0" presId="urn:microsoft.com/office/officeart/2005/8/layout/lProcess3"/>
    <dgm:cxn modelId="{7C6A1924-7A1C-4322-89D8-E6194F82D837}" type="presParOf" srcId="{FA6ED8E7-A107-4FAB-80FF-965799B379DC}" destId="{D1456D90-3BF3-4905-8A6E-2558C464937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BD6F7-12C2-4065-9F54-458663F07EF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14E289-FF7B-4AE1-A8DB-B486E6DD7610}">
      <dgm:prSet/>
      <dgm:spPr/>
      <dgm:t>
        <a:bodyPr/>
        <a:lstStyle/>
        <a:p>
          <a:r>
            <a:rPr lang="en-US" b="1"/>
            <a:t>Cluster 1: </a:t>
          </a:r>
          <a:r>
            <a:rPr lang="en-US"/>
            <a:t>Lies between highest(C3) and lowest clusters (C4)</a:t>
          </a:r>
        </a:p>
      </dgm:t>
    </dgm:pt>
    <dgm:pt modelId="{D132A0B4-8AD8-4F57-8FC5-C67FD92BD83F}" type="parTrans" cxnId="{9007CD44-63B0-4D74-8E53-615DC51E972A}">
      <dgm:prSet/>
      <dgm:spPr/>
      <dgm:t>
        <a:bodyPr/>
        <a:lstStyle/>
        <a:p>
          <a:endParaRPr lang="en-US"/>
        </a:p>
      </dgm:t>
    </dgm:pt>
    <dgm:pt modelId="{ACFBE332-7AD6-42DB-AF8E-9BB9D1CA6292}" type="sibTrans" cxnId="{9007CD44-63B0-4D74-8E53-615DC51E972A}">
      <dgm:prSet/>
      <dgm:spPr/>
      <dgm:t>
        <a:bodyPr/>
        <a:lstStyle/>
        <a:p>
          <a:endParaRPr lang="en-US"/>
        </a:p>
      </dgm:t>
    </dgm:pt>
    <dgm:pt modelId="{2BF84CFF-41DF-4BB8-932A-04477B1C9835}">
      <dgm:prSet/>
      <dgm:spPr/>
      <dgm:t>
        <a:bodyPr/>
        <a:lstStyle/>
        <a:p>
          <a:r>
            <a:rPr lang="en-US" b="1"/>
            <a:t>Cluster 2: </a:t>
          </a:r>
          <a:r>
            <a:rPr lang="en-US"/>
            <a:t>High in actor 1,2 &amp; 3 fb likes, cast total fb likes, and content rating PG</a:t>
          </a:r>
        </a:p>
      </dgm:t>
    </dgm:pt>
    <dgm:pt modelId="{AB5748CA-A0C3-44AA-B309-577C4F807A03}" type="parTrans" cxnId="{D176C97F-2099-4AE4-8D0F-B59E509DC326}">
      <dgm:prSet/>
      <dgm:spPr/>
      <dgm:t>
        <a:bodyPr/>
        <a:lstStyle/>
        <a:p>
          <a:endParaRPr lang="en-US"/>
        </a:p>
      </dgm:t>
    </dgm:pt>
    <dgm:pt modelId="{87DF0943-26CF-4991-88FF-B5905BB39142}" type="sibTrans" cxnId="{D176C97F-2099-4AE4-8D0F-B59E509DC326}">
      <dgm:prSet/>
      <dgm:spPr/>
      <dgm:t>
        <a:bodyPr/>
        <a:lstStyle/>
        <a:p>
          <a:endParaRPr lang="en-US"/>
        </a:p>
      </dgm:t>
    </dgm:pt>
    <dgm:pt modelId="{B51981EB-771A-49E9-BCCC-5EB90896D437}">
      <dgm:prSet/>
      <dgm:spPr/>
      <dgm:t>
        <a:bodyPr/>
        <a:lstStyle/>
        <a:p>
          <a:r>
            <a:rPr lang="en-US" b="1"/>
            <a:t>Cluster 3: </a:t>
          </a:r>
          <a:r>
            <a:rPr lang="en-US"/>
            <a:t>High in number of voted users, number user for reviews, content rating PG, IMDB score and movie fb likes. It has the highest IMDB score and Gross</a:t>
          </a:r>
        </a:p>
      </dgm:t>
    </dgm:pt>
    <dgm:pt modelId="{9D3678AD-77A2-4DCE-AF79-43F5AF756752}" type="parTrans" cxnId="{A1D68FA5-6D00-4762-9E5F-755AAA0D8862}">
      <dgm:prSet/>
      <dgm:spPr/>
      <dgm:t>
        <a:bodyPr/>
        <a:lstStyle/>
        <a:p>
          <a:endParaRPr lang="en-US"/>
        </a:p>
      </dgm:t>
    </dgm:pt>
    <dgm:pt modelId="{557BC25F-6609-4328-B6FA-4C6F30D2D574}" type="sibTrans" cxnId="{A1D68FA5-6D00-4762-9E5F-755AAA0D8862}">
      <dgm:prSet/>
      <dgm:spPr/>
      <dgm:t>
        <a:bodyPr/>
        <a:lstStyle/>
        <a:p>
          <a:endParaRPr lang="en-US"/>
        </a:p>
      </dgm:t>
    </dgm:pt>
    <dgm:pt modelId="{C00B40CC-884A-4E98-966F-F6E180D23165}">
      <dgm:prSet/>
      <dgm:spPr/>
      <dgm:t>
        <a:bodyPr/>
        <a:lstStyle/>
        <a:p>
          <a:r>
            <a:rPr lang="en-US" b="1"/>
            <a:t>Cluster 4: </a:t>
          </a:r>
          <a:r>
            <a:rPr lang="en-US"/>
            <a:t>Lowest in most variables, especially lowest in IMDB score and Gross.</a:t>
          </a:r>
        </a:p>
      </dgm:t>
    </dgm:pt>
    <dgm:pt modelId="{00A21CCD-2552-48ED-96B0-59506AB9496E}" type="parTrans" cxnId="{29C5BE6D-B159-4978-B059-F94F3B62C3EE}">
      <dgm:prSet/>
      <dgm:spPr/>
      <dgm:t>
        <a:bodyPr/>
        <a:lstStyle/>
        <a:p>
          <a:endParaRPr lang="en-US"/>
        </a:p>
      </dgm:t>
    </dgm:pt>
    <dgm:pt modelId="{2B75863F-406B-4E30-9ED3-48B0B136D8A6}" type="sibTrans" cxnId="{29C5BE6D-B159-4978-B059-F94F3B62C3EE}">
      <dgm:prSet/>
      <dgm:spPr/>
      <dgm:t>
        <a:bodyPr/>
        <a:lstStyle/>
        <a:p>
          <a:endParaRPr lang="en-US"/>
        </a:p>
      </dgm:t>
    </dgm:pt>
    <dgm:pt modelId="{8A8AB2E2-4F04-45E9-B5FA-EBB8456FA038}" type="pres">
      <dgm:prSet presAssocID="{E99BD6F7-12C2-4065-9F54-458663F07EFE}" presName="matrix" presStyleCnt="0">
        <dgm:presLayoutVars>
          <dgm:chMax val="1"/>
          <dgm:dir/>
          <dgm:resizeHandles val="exact"/>
        </dgm:presLayoutVars>
      </dgm:prSet>
      <dgm:spPr/>
    </dgm:pt>
    <dgm:pt modelId="{615764F4-5A92-428C-8ABE-0501BC47BA07}" type="pres">
      <dgm:prSet presAssocID="{E99BD6F7-12C2-4065-9F54-458663F07EFE}" presName="diamond" presStyleLbl="bgShp" presStyleIdx="0" presStyleCnt="1"/>
      <dgm:spPr/>
    </dgm:pt>
    <dgm:pt modelId="{C84FCE2B-4033-4D23-8169-166B89296780}" type="pres">
      <dgm:prSet presAssocID="{E99BD6F7-12C2-4065-9F54-458663F07EF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4794FC-DDC0-4358-A406-5019BD128627}" type="pres">
      <dgm:prSet presAssocID="{E99BD6F7-12C2-4065-9F54-458663F07EF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FA4C27-E163-479C-91B2-83E0784EACB4}" type="pres">
      <dgm:prSet presAssocID="{E99BD6F7-12C2-4065-9F54-458663F07EF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044A062-25AD-4B95-8203-4C9EB206C212}" type="pres">
      <dgm:prSet presAssocID="{E99BD6F7-12C2-4065-9F54-458663F07EF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D68970F-6256-4795-AB49-FF5C984B6E78}" type="presOf" srcId="{2BF84CFF-41DF-4BB8-932A-04477B1C9835}" destId="{1A4794FC-DDC0-4358-A406-5019BD128627}" srcOrd="0" destOrd="0" presId="urn:microsoft.com/office/officeart/2005/8/layout/matrix3"/>
    <dgm:cxn modelId="{9007CD44-63B0-4D74-8E53-615DC51E972A}" srcId="{E99BD6F7-12C2-4065-9F54-458663F07EFE}" destId="{7914E289-FF7B-4AE1-A8DB-B486E6DD7610}" srcOrd="0" destOrd="0" parTransId="{D132A0B4-8AD8-4F57-8FC5-C67FD92BD83F}" sibTransId="{ACFBE332-7AD6-42DB-AF8E-9BB9D1CA6292}"/>
    <dgm:cxn modelId="{29C5BE6D-B159-4978-B059-F94F3B62C3EE}" srcId="{E99BD6F7-12C2-4065-9F54-458663F07EFE}" destId="{C00B40CC-884A-4E98-966F-F6E180D23165}" srcOrd="3" destOrd="0" parTransId="{00A21CCD-2552-48ED-96B0-59506AB9496E}" sibTransId="{2B75863F-406B-4E30-9ED3-48B0B136D8A6}"/>
    <dgm:cxn modelId="{D176C97F-2099-4AE4-8D0F-B59E509DC326}" srcId="{E99BD6F7-12C2-4065-9F54-458663F07EFE}" destId="{2BF84CFF-41DF-4BB8-932A-04477B1C9835}" srcOrd="1" destOrd="0" parTransId="{AB5748CA-A0C3-44AA-B309-577C4F807A03}" sibTransId="{87DF0943-26CF-4991-88FF-B5905BB39142}"/>
    <dgm:cxn modelId="{779A9E82-5F42-4787-AC7A-8FE02C93D9B8}" type="presOf" srcId="{B51981EB-771A-49E9-BCCC-5EB90896D437}" destId="{7EFA4C27-E163-479C-91B2-83E0784EACB4}" srcOrd="0" destOrd="0" presId="urn:microsoft.com/office/officeart/2005/8/layout/matrix3"/>
    <dgm:cxn modelId="{F0924C98-220F-4177-A6CA-CCD9E7095D97}" type="presOf" srcId="{7914E289-FF7B-4AE1-A8DB-B486E6DD7610}" destId="{C84FCE2B-4033-4D23-8169-166B89296780}" srcOrd="0" destOrd="0" presId="urn:microsoft.com/office/officeart/2005/8/layout/matrix3"/>
    <dgm:cxn modelId="{8FC1F79D-3603-4465-94CE-686D7692E711}" type="presOf" srcId="{E99BD6F7-12C2-4065-9F54-458663F07EFE}" destId="{8A8AB2E2-4F04-45E9-B5FA-EBB8456FA038}" srcOrd="0" destOrd="0" presId="urn:microsoft.com/office/officeart/2005/8/layout/matrix3"/>
    <dgm:cxn modelId="{A1D68FA5-6D00-4762-9E5F-755AAA0D8862}" srcId="{E99BD6F7-12C2-4065-9F54-458663F07EFE}" destId="{B51981EB-771A-49E9-BCCC-5EB90896D437}" srcOrd="2" destOrd="0" parTransId="{9D3678AD-77A2-4DCE-AF79-43F5AF756752}" sibTransId="{557BC25F-6609-4328-B6FA-4C6F30D2D574}"/>
    <dgm:cxn modelId="{3828FDDB-27FA-4DCF-A3D5-3461CABB101C}" type="presOf" srcId="{C00B40CC-884A-4E98-966F-F6E180D23165}" destId="{A044A062-25AD-4B95-8203-4C9EB206C212}" srcOrd="0" destOrd="0" presId="urn:microsoft.com/office/officeart/2005/8/layout/matrix3"/>
    <dgm:cxn modelId="{7D49FC4A-7FC8-463F-A471-3E2A820E05C6}" type="presParOf" srcId="{8A8AB2E2-4F04-45E9-B5FA-EBB8456FA038}" destId="{615764F4-5A92-428C-8ABE-0501BC47BA07}" srcOrd="0" destOrd="0" presId="urn:microsoft.com/office/officeart/2005/8/layout/matrix3"/>
    <dgm:cxn modelId="{C4868498-4CAF-4828-9CC5-999E4CE24E3C}" type="presParOf" srcId="{8A8AB2E2-4F04-45E9-B5FA-EBB8456FA038}" destId="{C84FCE2B-4033-4D23-8169-166B89296780}" srcOrd="1" destOrd="0" presId="urn:microsoft.com/office/officeart/2005/8/layout/matrix3"/>
    <dgm:cxn modelId="{57993DB6-83EA-4775-B657-9DA0846659E8}" type="presParOf" srcId="{8A8AB2E2-4F04-45E9-B5FA-EBB8456FA038}" destId="{1A4794FC-DDC0-4358-A406-5019BD128627}" srcOrd="2" destOrd="0" presId="urn:microsoft.com/office/officeart/2005/8/layout/matrix3"/>
    <dgm:cxn modelId="{A34D97EB-33D5-4381-A744-01142386DC52}" type="presParOf" srcId="{8A8AB2E2-4F04-45E9-B5FA-EBB8456FA038}" destId="{7EFA4C27-E163-479C-91B2-83E0784EACB4}" srcOrd="3" destOrd="0" presId="urn:microsoft.com/office/officeart/2005/8/layout/matrix3"/>
    <dgm:cxn modelId="{88168B8B-F694-4633-8C42-8E4F28BC79F3}" type="presParOf" srcId="{8A8AB2E2-4F04-45E9-B5FA-EBB8456FA038}" destId="{A044A062-25AD-4B95-8203-4C9EB206C2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5CC1B-FF31-464F-B9C9-6957BC005AC9}">
      <dsp:nvSpPr>
        <dsp:cNvPr id="0" name=""/>
        <dsp:cNvSpPr/>
      </dsp:nvSpPr>
      <dsp:spPr>
        <a:xfrm>
          <a:off x="194663" y="0"/>
          <a:ext cx="2206191" cy="6463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5D25B-D3A1-4B9C-BAEC-3DBC35DB0EF1}">
      <dsp:nvSpPr>
        <dsp:cNvPr id="0" name=""/>
        <dsp:cNvSpPr/>
      </dsp:nvSpPr>
      <dsp:spPr>
        <a:xfrm>
          <a:off x="31" y="193899"/>
          <a:ext cx="1266075" cy="258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Number of records: 5043</a:t>
          </a:r>
        </a:p>
      </dsp:txBody>
      <dsp:txXfrm>
        <a:off x="12651" y="206519"/>
        <a:ext cx="1240835" cy="233292"/>
      </dsp:txXfrm>
    </dsp:sp>
    <dsp:sp modelId="{633E5EDA-304A-4671-95B5-869CC1EB3214}">
      <dsp:nvSpPr>
        <dsp:cNvPr id="0" name=""/>
        <dsp:cNvSpPr/>
      </dsp:nvSpPr>
      <dsp:spPr>
        <a:xfrm>
          <a:off x="1329411" y="193899"/>
          <a:ext cx="1266075" cy="258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Number of Variables: 28</a:t>
          </a:r>
        </a:p>
      </dsp:txBody>
      <dsp:txXfrm>
        <a:off x="1342031" y="206519"/>
        <a:ext cx="1240835" cy="233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7A814-B73D-4AD9-BBF9-8ABC3C274D75}">
      <dsp:nvSpPr>
        <dsp:cNvPr id="0" name=""/>
        <dsp:cNvSpPr/>
      </dsp:nvSpPr>
      <dsp:spPr>
        <a:xfrm>
          <a:off x="7589" y="1311092"/>
          <a:ext cx="3893343" cy="1557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After all preprocessing the data available is </a:t>
          </a:r>
        </a:p>
      </dsp:txBody>
      <dsp:txXfrm>
        <a:off x="786258" y="1311092"/>
        <a:ext cx="2336006" cy="1557337"/>
      </dsp:txXfrm>
    </dsp:sp>
    <dsp:sp modelId="{D1A8773C-5BF5-4CC4-8E0D-26FA233C2C19}">
      <dsp:nvSpPr>
        <dsp:cNvPr id="0" name=""/>
        <dsp:cNvSpPr/>
      </dsp:nvSpPr>
      <dsp:spPr>
        <a:xfrm>
          <a:off x="7589" y="3086457"/>
          <a:ext cx="3893343" cy="1557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Data Partition</a:t>
          </a:r>
          <a:endParaRPr lang="en-US" sz="2700" kern="1200"/>
        </a:p>
      </dsp:txBody>
      <dsp:txXfrm>
        <a:off x="786258" y="3086457"/>
        <a:ext cx="2336006" cy="1557337"/>
      </dsp:txXfrm>
    </dsp:sp>
    <dsp:sp modelId="{EECAC7CF-D9B6-498E-BAD9-C5A7E1562703}">
      <dsp:nvSpPr>
        <dsp:cNvPr id="0" name=""/>
        <dsp:cNvSpPr/>
      </dsp:nvSpPr>
      <dsp:spPr>
        <a:xfrm>
          <a:off x="3394797" y="3218830"/>
          <a:ext cx="3231475" cy="12925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 Data -	50 % of Total Data</a:t>
          </a:r>
        </a:p>
      </dsp:txBody>
      <dsp:txXfrm>
        <a:off x="4041092" y="3218830"/>
        <a:ext cx="1938885" cy="1292590"/>
      </dsp:txXfrm>
    </dsp:sp>
    <dsp:sp modelId="{7D412187-AB73-4143-A2C5-8A08D4CF14D6}">
      <dsp:nvSpPr>
        <dsp:cNvPr id="0" name=""/>
        <dsp:cNvSpPr/>
      </dsp:nvSpPr>
      <dsp:spPr>
        <a:xfrm>
          <a:off x="6173866" y="3218830"/>
          <a:ext cx="3231475" cy="12925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Valid Data -	 30% of Total Data</a:t>
          </a:r>
        </a:p>
      </dsp:txBody>
      <dsp:txXfrm>
        <a:off x="6820161" y="3218830"/>
        <a:ext cx="1938885" cy="1292590"/>
      </dsp:txXfrm>
    </dsp:sp>
    <dsp:sp modelId="{D1456D90-3BF3-4905-8A6E-2558C4649373}">
      <dsp:nvSpPr>
        <dsp:cNvPr id="0" name=""/>
        <dsp:cNvSpPr/>
      </dsp:nvSpPr>
      <dsp:spPr>
        <a:xfrm>
          <a:off x="8952934" y="3218830"/>
          <a:ext cx="3231475" cy="12925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Test Data  -	20% of Total Data</a:t>
          </a:r>
        </a:p>
      </dsp:txBody>
      <dsp:txXfrm>
        <a:off x="9599229" y="3218830"/>
        <a:ext cx="1938885" cy="1292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764F4-5A92-428C-8ABE-0501BC47BA07}">
      <dsp:nvSpPr>
        <dsp:cNvPr id="0" name=""/>
        <dsp:cNvSpPr/>
      </dsp:nvSpPr>
      <dsp:spPr>
        <a:xfrm>
          <a:off x="0" y="82846"/>
          <a:ext cx="4044323" cy="404432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FCE2B-4033-4D23-8169-166B89296780}">
      <dsp:nvSpPr>
        <dsp:cNvPr id="0" name=""/>
        <dsp:cNvSpPr/>
      </dsp:nvSpPr>
      <dsp:spPr>
        <a:xfrm>
          <a:off x="384210" y="467057"/>
          <a:ext cx="1577285" cy="1577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 1: </a:t>
          </a:r>
          <a:r>
            <a:rPr lang="en-US" sz="1100" kern="1200"/>
            <a:t>Lies between highest(C3) and lowest clusters (C4)</a:t>
          </a:r>
        </a:p>
      </dsp:txBody>
      <dsp:txXfrm>
        <a:off x="461207" y="544054"/>
        <a:ext cx="1423291" cy="1423291"/>
      </dsp:txXfrm>
    </dsp:sp>
    <dsp:sp modelId="{1A4794FC-DDC0-4358-A406-5019BD128627}">
      <dsp:nvSpPr>
        <dsp:cNvPr id="0" name=""/>
        <dsp:cNvSpPr/>
      </dsp:nvSpPr>
      <dsp:spPr>
        <a:xfrm>
          <a:off x="2082826" y="467057"/>
          <a:ext cx="1577285" cy="1577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 2: </a:t>
          </a:r>
          <a:r>
            <a:rPr lang="en-US" sz="1100" kern="1200"/>
            <a:t>High in actor 1,2 &amp; 3 fb likes, cast total fb likes, and content rating PG</a:t>
          </a:r>
        </a:p>
      </dsp:txBody>
      <dsp:txXfrm>
        <a:off x="2159823" y="544054"/>
        <a:ext cx="1423291" cy="1423291"/>
      </dsp:txXfrm>
    </dsp:sp>
    <dsp:sp modelId="{7EFA4C27-E163-479C-91B2-83E0784EACB4}">
      <dsp:nvSpPr>
        <dsp:cNvPr id="0" name=""/>
        <dsp:cNvSpPr/>
      </dsp:nvSpPr>
      <dsp:spPr>
        <a:xfrm>
          <a:off x="384210" y="2165672"/>
          <a:ext cx="1577285" cy="1577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 3: </a:t>
          </a:r>
          <a:r>
            <a:rPr lang="en-US" sz="1100" kern="1200"/>
            <a:t>High in number of voted users, number user for reviews, content rating PG, IMDB score and movie fb likes. It has the highest IMDB score and Gross</a:t>
          </a:r>
        </a:p>
      </dsp:txBody>
      <dsp:txXfrm>
        <a:off x="461207" y="2242669"/>
        <a:ext cx="1423291" cy="1423291"/>
      </dsp:txXfrm>
    </dsp:sp>
    <dsp:sp modelId="{A044A062-25AD-4B95-8203-4C9EB206C212}">
      <dsp:nvSpPr>
        <dsp:cNvPr id="0" name=""/>
        <dsp:cNvSpPr/>
      </dsp:nvSpPr>
      <dsp:spPr>
        <a:xfrm>
          <a:off x="2082826" y="2165672"/>
          <a:ext cx="1577285" cy="1577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Cluster 4: </a:t>
          </a:r>
          <a:r>
            <a:rPr lang="en-US" sz="1100" kern="1200"/>
            <a:t>Lowest in most variables, especially lowest in IMDB score and Gross.</a:t>
          </a:r>
        </a:p>
      </dsp:txBody>
      <dsp:txXfrm>
        <a:off x="2159823" y="2242669"/>
        <a:ext cx="1423291" cy="1423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CBB3-BDE9-44A9-9FCF-44BFB252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36E8-30AC-423D-B308-9BBBE486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808C-2488-4AC9-A897-738ABA8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7BB9-7419-4C68-8377-19126EB1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9B21-C48C-4D12-B845-ED5593F9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EC8D-E390-4F24-83BA-5ABD3817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7610-4EBE-4820-A1BA-86DB3E1D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0E2F-1E63-4311-8192-861FAD15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7E8B-6FBB-4F83-B5CC-284E6AE0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6A19-AF70-42B9-9899-D492877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17FE2-297F-4941-A12C-F2E8A58E8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FB974-0D81-4E7E-8FA2-561463BF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6724-0B71-4B38-8DB1-74D75B6D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AA3C-48D3-456B-A926-351BC187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96BC-CA45-49EC-AF70-1200D58C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7CFF-FDEC-4E2A-8FD6-F06E6922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0D04-3874-421F-BA6A-2D6AF840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6C26-5AF3-49B4-9153-6B80AEA3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E754-52C1-49F2-B491-57D323DE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6F59-A7F1-4449-BF19-0A2668C9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BC4A-F6AC-4A69-AE4C-A5BEC827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D924-4E6C-4CBC-9D5C-B43251FA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33FB-8B07-4389-968B-BC935D3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3191-4048-494B-93D2-7809C215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B8FE-A873-4615-AC6A-D537CEA5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3AB-F03A-4303-998F-EAD293B1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DE94-32E3-4A41-9E7A-545FE2DED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B89F-9BDC-4922-A7C2-A2DE22F0C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0B3E-F2D9-454B-B617-6FE886A5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8F60B-BC59-4294-8D1E-C16C1E74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E8D58-2123-459E-A4AB-0C8CD6F3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60C0-287C-4B3F-8BF7-0CE2CC70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EC381-23AB-402D-8B05-3576FE06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F93E4-EE97-4688-94A8-DA7780169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37E7F-39EF-4DD4-878F-0BE979C0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3948-5EBF-4571-A21F-4DCE9852C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7E193-A502-49EF-8DA1-47DF1052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791A2-7959-41B2-9B91-685390D0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31881-A6E6-4DF1-BAD3-90014372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73C9-7C9D-40CC-A1FD-D135099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F264D-ED7A-46E3-A818-28250C09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692D2-336A-4777-9D19-C2239A72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C4BB1-17E1-483B-9DCA-D51E3FE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820C5-9EE3-4255-9DD4-CF1D060E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E9E24-0B92-46FD-9C98-3EDE9635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B185-5AAB-464C-9F7C-F0C3276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49F6-2F57-4376-A76C-C2890CA1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8895-EB0E-47F1-B583-9222FC75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6285-1195-492C-B23F-7768CFB5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F0F3-ABE9-40A6-917B-9A1583CD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70003-B1F9-45E9-8180-65F50250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BE27-F009-4FA3-9309-77761AC0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E1B5-BE78-4AE4-A35F-15805AAB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124B2-DB84-4D74-8535-A4273E4E6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F213F-94BE-4255-AA48-561F234F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F7CF9-D8E4-4ADA-B552-7922BB02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E069-47BD-4A33-8360-B0B70F1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BFC3-2013-4E75-91A9-61DD2FD7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A3976-8294-4092-818F-4BC79E38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B70DC-7073-4862-8F89-15E9CE59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776D-ED30-4585-ADB1-E6803446D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D0AC-B043-4323-9478-946F267428C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C15E-D033-4E84-8E40-CC29C7661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1C25-49F4-417A-A849-338CAB34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917E-664C-4BC1-9296-94F112DB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carolzhangdc/imdb-5000-movie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2212-71F4-4E27-B488-9AA2541AD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 on IMDB Score/Rating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E2E6-2B2E-47A8-B846-8E4D1C273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0984"/>
          </a:xfrm>
        </p:spPr>
        <p:txBody>
          <a:bodyPr/>
          <a:lstStyle/>
          <a:p>
            <a:r>
              <a:rPr lang="en-US" dirty="0"/>
              <a:t>California State university- East Bay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8370A-2954-4D03-B018-2A763131A3CA}"/>
              </a:ext>
            </a:extLst>
          </p:cNvPr>
          <p:cNvSpPr txBox="1"/>
          <p:nvPr/>
        </p:nvSpPr>
        <p:spPr>
          <a:xfrm>
            <a:off x="8511823" y="4429919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Karthik </a:t>
            </a:r>
            <a:r>
              <a:rPr lang="en-US" dirty="0" err="1"/>
              <a:t>Kodakandla</a:t>
            </a:r>
            <a:endParaRPr lang="en-US" dirty="0"/>
          </a:p>
          <a:p>
            <a:r>
              <a:rPr lang="en-US" dirty="0"/>
              <a:t>Shailaja </a:t>
            </a:r>
            <a:r>
              <a:rPr lang="en-US" dirty="0" err="1"/>
              <a:t>Mysugari</a:t>
            </a:r>
            <a:r>
              <a:rPr lang="en-US" dirty="0"/>
              <a:t>  </a:t>
            </a:r>
          </a:p>
          <a:p>
            <a:r>
              <a:rPr lang="en-US" dirty="0"/>
              <a:t>Sharmila </a:t>
            </a:r>
            <a:r>
              <a:rPr lang="en-US" dirty="0" err="1"/>
              <a:t>Velugula</a:t>
            </a:r>
            <a:r>
              <a:rPr lang="en-US" dirty="0"/>
              <a:t>  </a:t>
            </a:r>
          </a:p>
          <a:p>
            <a:r>
              <a:rPr lang="en-US" dirty="0"/>
              <a:t>Shashank Bharat  </a:t>
            </a:r>
          </a:p>
          <a:p>
            <a:r>
              <a:rPr lang="en-US" dirty="0"/>
              <a:t>Soon </a:t>
            </a:r>
            <a:r>
              <a:rPr lang="en-US" dirty="0" err="1"/>
              <a:t>Chye</a:t>
            </a:r>
            <a:r>
              <a:rPr lang="en-US" dirty="0"/>
              <a:t> Lim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A0F4A-7747-44D1-99D5-EAB8176932A4}"/>
              </a:ext>
            </a:extLst>
          </p:cNvPr>
          <p:cNvSpPr txBox="1"/>
          <p:nvPr/>
        </p:nvSpPr>
        <p:spPr>
          <a:xfrm>
            <a:off x="2404533" y="4786489"/>
            <a:ext cx="31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Ratings   **********/10</a:t>
            </a:r>
          </a:p>
        </p:txBody>
      </p:sp>
    </p:spTree>
    <p:extLst>
      <p:ext uri="{BB962C8B-B14F-4D97-AF65-F5344CB8AC3E}">
        <p14:creationId xmlns:p14="http://schemas.microsoft.com/office/powerpoint/2010/main" val="116545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12"/>
            <a:ext cx="10515600" cy="5172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LR for predicting </a:t>
            </a:r>
            <a:r>
              <a:rPr lang="en-US" dirty="0" err="1"/>
              <a:t>IMDB_Score</a:t>
            </a:r>
            <a:endParaRPr lang="en-US" dirty="0"/>
          </a:p>
          <a:p>
            <a:r>
              <a:rPr lang="en-US" dirty="0"/>
              <a:t>All variables are included: 16</a:t>
            </a:r>
          </a:p>
          <a:p>
            <a:r>
              <a:rPr lang="en-US" dirty="0"/>
              <a:t>Accuracy metrics for train and valid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Model using Exhaustive </a:t>
            </a:r>
          </a:p>
          <a:p>
            <a:r>
              <a:rPr lang="en-US" dirty="0" err="1"/>
              <a:t>Parsimonial</a:t>
            </a:r>
            <a:r>
              <a:rPr lang="en-US" dirty="0"/>
              <a:t> model with  variables </a:t>
            </a:r>
          </a:p>
          <a:p>
            <a:r>
              <a:rPr lang="en-US" dirty="0"/>
              <a:t>Accuracy </a:t>
            </a:r>
          </a:p>
          <a:p>
            <a:r>
              <a:rPr lang="en-US" dirty="0"/>
              <a:t>Best model comparison :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C5CC-F68E-AE4F-B8A0-3D95F7B3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301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		Multiple 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880C-C2B0-7F47-BC42-D8396E2A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0515600" cy="54863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1631C1F-C75F-FE4F-8D41-3255FB4F981A}"/>
              </a:ext>
            </a:extLst>
          </p:cNvPr>
          <p:cNvGraphicFramePr>
            <a:graphicFrameLocks noGrp="1"/>
          </p:cNvGraphicFramePr>
          <p:nvPr/>
        </p:nvGraphicFramePr>
        <p:xfrm>
          <a:off x="336395" y="912091"/>
          <a:ext cx="10515597" cy="1657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486">
                  <a:extLst>
                    <a:ext uri="{9D8B030D-6E8A-4147-A177-3AD203B41FA5}">
                      <a16:colId xmlns:a16="http://schemas.microsoft.com/office/drawing/2014/main" val="4259651152"/>
                    </a:ext>
                  </a:extLst>
                </a:gridCol>
                <a:gridCol w="3330807">
                  <a:extLst>
                    <a:ext uri="{9D8B030D-6E8A-4147-A177-3AD203B41FA5}">
                      <a16:colId xmlns:a16="http://schemas.microsoft.com/office/drawing/2014/main" val="122836034"/>
                    </a:ext>
                  </a:extLst>
                </a:gridCol>
                <a:gridCol w="766962">
                  <a:extLst>
                    <a:ext uri="{9D8B030D-6E8A-4147-A177-3AD203B41FA5}">
                      <a16:colId xmlns:a16="http://schemas.microsoft.com/office/drawing/2014/main" val="2656791495"/>
                    </a:ext>
                  </a:extLst>
                </a:gridCol>
                <a:gridCol w="714918">
                  <a:extLst>
                    <a:ext uri="{9D8B030D-6E8A-4147-A177-3AD203B41FA5}">
                      <a16:colId xmlns:a16="http://schemas.microsoft.com/office/drawing/2014/main" val="2479674559"/>
                    </a:ext>
                  </a:extLst>
                </a:gridCol>
                <a:gridCol w="1766752">
                  <a:extLst>
                    <a:ext uri="{9D8B030D-6E8A-4147-A177-3AD203B41FA5}">
                      <a16:colId xmlns:a16="http://schemas.microsoft.com/office/drawing/2014/main" val="3380912054"/>
                    </a:ext>
                  </a:extLst>
                </a:gridCol>
                <a:gridCol w="714918">
                  <a:extLst>
                    <a:ext uri="{9D8B030D-6E8A-4147-A177-3AD203B41FA5}">
                      <a16:colId xmlns:a16="http://schemas.microsoft.com/office/drawing/2014/main" val="3370454182"/>
                    </a:ext>
                  </a:extLst>
                </a:gridCol>
                <a:gridCol w="714918">
                  <a:extLst>
                    <a:ext uri="{9D8B030D-6E8A-4147-A177-3AD203B41FA5}">
                      <a16:colId xmlns:a16="http://schemas.microsoft.com/office/drawing/2014/main" val="3805957220"/>
                    </a:ext>
                  </a:extLst>
                </a:gridCol>
                <a:gridCol w="714918">
                  <a:extLst>
                    <a:ext uri="{9D8B030D-6E8A-4147-A177-3AD203B41FA5}">
                      <a16:colId xmlns:a16="http://schemas.microsoft.com/office/drawing/2014/main" val="2996040914"/>
                    </a:ext>
                  </a:extLst>
                </a:gridCol>
                <a:gridCol w="714918">
                  <a:extLst>
                    <a:ext uri="{9D8B030D-6E8A-4147-A177-3AD203B41FA5}">
                      <a16:colId xmlns:a16="http://schemas.microsoft.com/office/drawing/2014/main" val="2481735172"/>
                    </a:ext>
                  </a:extLst>
                </a:gridCol>
              </a:tblGrid>
              <a:tr h="175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PREDICTORS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Adj R Square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MPE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MAPE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58006"/>
                  </a:ext>
                </a:extLst>
              </a:tr>
              <a:tr h="186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All Predictors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0.3823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 Data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-0.00000000000000005142763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0.815987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0.6159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-2.35642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10.97095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43314"/>
                  </a:ext>
                </a:extLst>
              </a:tr>
              <a:tr h="175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Valid data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0.026029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0.8229338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0.6255889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-2.024453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11.10275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5821"/>
                  </a:ext>
                </a:extLst>
              </a:tr>
              <a:tr h="55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Best Model from</a:t>
                      </a:r>
                      <a:b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 Exhaustive search and Step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num_critic_for_reviews,duration,gross,country,num_voted_users,num_user_for_reviews,content_rating,budget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0.3748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Valid data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0.02895664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0.8297594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0.6317254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-2.023138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11.21116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51904"/>
                  </a:ext>
                </a:extLst>
              </a:tr>
              <a:tr h="55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 to be used for new Movies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duration, actor_1_facebook_likes,</a:t>
                      </a:r>
                      <a:b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director_facebook_likes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, 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cast_total_facebook_likes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, country, 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num_voted_users,content_rating,budget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0.3485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Valid data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0.03500548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0.843845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0.6355749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-2.031849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11.33211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2" marR="8232" marT="8232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5755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9980832-5C7B-C744-BD1C-C90B59E5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1" y="3520442"/>
            <a:ext cx="3363863" cy="3255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2982E1-DB8E-0B46-B977-81EFE9AF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72" y="3593754"/>
            <a:ext cx="3362399" cy="3108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62A887-D49D-7C40-B202-3BBB0A15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770" y="3535176"/>
            <a:ext cx="3469888" cy="32405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787DF9-306F-9D47-82F4-9AF02A72DAC1}"/>
              </a:ext>
            </a:extLst>
          </p:cNvPr>
          <p:cNvSpPr txBox="1"/>
          <p:nvPr/>
        </p:nvSpPr>
        <p:spPr>
          <a:xfrm>
            <a:off x="1081668" y="2975174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AD8726-1328-1E4C-90E6-F49E00F765F9}"/>
              </a:ext>
            </a:extLst>
          </p:cNvPr>
          <p:cNvSpPr txBox="1"/>
          <p:nvPr/>
        </p:nvSpPr>
        <p:spPr>
          <a:xfrm>
            <a:off x="4845488" y="3059687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Best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74EDCC-4833-E146-9ABD-8BE5B5CA69F1}"/>
              </a:ext>
            </a:extLst>
          </p:cNvPr>
          <p:cNvSpPr txBox="1"/>
          <p:nvPr/>
        </p:nvSpPr>
        <p:spPr>
          <a:xfrm>
            <a:off x="8882363" y="3092022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New Movie</a:t>
            </a:r>
          </a:p>
        </p:txBody>
      </p:sp>
    </p:spTree>
    <p:extLst>
      <p:ext uri="{BB962C8B-B14F-4D97-AF65-F5344CB8AC3E}">
        <p14:creationId xmlns:p14="http://schemas.microsoft.com/office/powerpoint/2010/main" val="389813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290"/>
            <a:ext cx="10515600" cy="51496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9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and neural net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111"/>
            <a:ext cx="10515600" cy="52738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7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7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1E0F-627D-4283-AAF8-90DB44F0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01-1E0B-474E-97FD-8164011D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5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701C-9EE2-4A3B-8141-BD33D01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Goal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B236-4CC6-4A10-A94B-BE354F24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Who doesn’t like movies </a:t>
            </a:r>
            <a:r>
              <a:rPr lang="en-US" alt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rabicParenR"/>
            </a:pPr>
            <a:endParaRPr lang="en-US" altLang="en-US" dirty="0"/>
          </a:p>
          <a:p>
            <a:pPr marL="514350" indent="-514350">
              <a:buAutoNum type="arabicParenR"/>
            </a:pPr>
            <a:r>
              <a:rPr lang="en-US" altLang="en-US" dirty="0"/>
              <a:t>Can we Predict IMDB Score/Rating?</a:t>
            </a:r>
          </a:p>
          <a:p>
            <a:pPr marL="514350" indent="-514350">
              <a:buAutoNum type="arabicParenR"/>
            </a:pPr>
            <a:r>
              <a:rPr lang="en-US" altLang="en-US" dirty="0"/>
              <a:t>Factors effecting Gross income ?</a:t>
            </a:r>
          </a:p>
          <a:p>
            <a:pPr marL="514350" indent="-514350">
              <a:buAutoNum type="arabicParenR"/>
            </a:pPr>
            <a:r>
              <a:rPr lang="en-US" altLang="en-US" dirty="0"/>
              <a:t>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7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656-90CD-4AF5-8B65-DDF4E9AB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/>
              <a:t>All about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E45273-B447-4552-A0D1-DC99B6568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252908"/>
              </p:ext>
            </p:extLst>
          </p:nvPr>
        </p:nvGraphicFramePr>
        <p:xfrm>
          <a:off x="753803" y="1253332"/>
          <a:ext cx="4800329" cy="5239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231">
                  <a:extLst>
                    <a:ext uri="{9D8B030D-6E8A-4147-A177-3AD203B41FA5}">
                      <a16:colId xmlns:a16="http://schemas.microsoft.com/office/drawing/2014/main" val="683017769"/>
                    </a:ext>
                  </a:extLst>
                </a:gridCol>
                <a:gridCol w="3182098">
                  <a:extLst>
                    <a:ext uri="{9D8B030D-6E8A-4147-A177-3AD203B41FA5}">
                      <a16:colId xmlns:a16="http://schemas.microsoft.com/office/drawing/2014/main" val="1362586186"/>
                    </a:ext>
                  </a:extLst>
                </a:gridCol>
              </a:tblGrid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 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857016910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color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Film colorization. ‘Black and White’ or ‘Color’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/>
                </a:tc>
                <a:extLst>
                  <a:ext uri="{0D108BD9-81ED-4DB2-BD59-A6C34878D82A}">
                    <a16:rowId xmlns:a16="http://schemas.microsoft.com/office/drawing/2014/main" val="1358425068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director_name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 Director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574718949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num_critic_for_reviews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Critic reviews on IMDB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781652274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duration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 Length in minutes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094570033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director_facebook_likes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Facebook page likes for Director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816924079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actor_3_facebook_likes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Facebook page likes for Actor 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442880917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actor_2_name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the Second Actor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2835266040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actor_1_facebook_likes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Facebook page likes for Actor 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2625401011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gross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Gross Earnings of the movie in USA ( USD)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018588370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genres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Film categorization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330650975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actor_1_name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the Lead Actor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1334916183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movie_title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the Movie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2347031057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num_voted_users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people who Voted for the Movie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160950127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cast_total_facebook_likes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Facebook page likes for Cast and crew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102032885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actor_3_name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the Third Actor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1876022310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facenumber_in_poster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the Actors who featured in the Movie Poster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178089539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plot_keywords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Keywords describing the movie plot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165672699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movie_imdb_link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IMDB link of the movie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793532872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num_user_for_reviews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People who gave review in IMDB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601954255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language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 language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269272128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 where movie released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849805883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content_rating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Content rating of the movie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091414381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budget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Budget of the Movie ( in USD)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100599719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title_year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year on which movie released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068444427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actor_2_facebook_likes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Facebook page likes for Actor 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1904817711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imdb_score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IMDB rating of the movie on IMDB Page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3594867226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aspect_ratio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Aspect ratio the move was made 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1235201693"/>
                  </a:ext>
                </a:extLst>
              </a:tr>
              <a:tr h="180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movie_facebook_likes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Facebook page likes for Movie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7" marR="54017" marT="0" marB="0" anchor="b"/>
                </a:tc>
                <a:extLst>
                  <a:ext uri="{0D108BD9-81ED-4DB2-BD59-A6C34878D82A}">
                    <a16:rowId xmlns:a16="http://schemas.microsoft.com/office/drawing/2014/main" val="40802719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DE723-48F4-4B05-B1D5-D58DD19A9953}"/>
              </a:ext>
            </a:extLst>
          </p:cNvPr>
          <p:cNvSpPr txBox="1"/>
          <p:nvPr/>
        </p:nvSpPr>
        <p:spPr>
          <a:xfrm>
            <a:off x="5836356" y="1253332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: </a:t>
            </a:r>
            <a:r>
              <a:rPr lang="en-US" b="1" u="sng" dirty="0">
                <a:hlinkClick r:id="rId2"/>
              </a:rPr>
              <a:t>https://www.kaggle.com/carolzhangdc/imdb-5000-movie-dataset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0BF557-525E-4277-B97F-8D6469315A1A}"/>
              </a:ext>
            </a:extLst>
          </p:cNvPr>
          <p:cNvGraphicFramePr/>
          <p:nvPr/>
        </p:nvGraphicFramePr>
        <p:xfrm>
          <a:off x="6795911" y="3307644"/>
          <a:ext cx="2595519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0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A197-7732-4B48-899C-BF3AE22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111"/>
            <a:ext cx="12191999" cy="5954887"/>
          </a:xfrm>
        </p:spPr>
        <p:txBody>
          <a:bodyPr/>
          <a:lstStyle/>
          <a:p>
            <a:r>
              <a:rPr lang="en-US" sz="2000" dirty="0"/>
              <a:t>Load Data </a:t>
            </a:r>
            <a:r>
              <a:rPr lang="en-US" sz="2000" dirty="0">
                <a:sym typeface="Wingdings" panose="05000000000000000000" pitchFamily="2" charset="2"/>
              </a:rPr>
              <a:t> </a:t>
            </a:r>
            <a:r>
              <a:rPr lang="en-US" sz="2000" dirty="0" err="1">
                <a:sym typeface="Wingdings" panose="05000000000000000000" pitchFamily="2" charset="2"/>
              </a:rPr>
              <a:t>movie.df</a:t>
            </a:r>
            <a:r>
              <a:rPr lang="en-US" sz="2000" dirty="0">
                <a:sym typeface="Wingdings" panose="05000000000000000000" pitchFamily="2" charset="2"/>
              </a:rPr>
              <a:t>&lt;-read.csv("</a:t>
            </a:r>
            <a:r>
              <a:rPr lang="en-US" sz="2000" dirty="0" err="1">
                <a:sym typeface="Wingdings" panose="05000000000000000000" pitchFamily="2" charset="2"/>
              </a:rPr>
              <a:t>movie_metadata.csv",header</a:t>
            </a:r>
            <a:r>
              <a:rPr lang="en-US" sz="2000" dirty="0">
                <a:sym typeface="Wingdings" panose="05000000000000000000" pitchFamily="2" charset="2"/>
              </a:rPr>
              <a:t>=TRUE)</a:t>
            </a:r>
            <a:endParaRPr lang="en-US" sz="2000" dirty="0"/>
          </a:p>
          <a:p>
            <a:r>
              <a:rPr lang="en-US" sz="2000" dirty="0"/>
              <a:t>Handle Duplicates  </a:t>
            </a:r>
            <a:r>
              <a:rPr lang="en-US" sz="2000" dirty="0">
                <a:sym typeface="Wingdings" panose="05000000000000000000" pitchFamily="2" charset="2"/>
              </a:rPr>
              <a:t></a:t>
            </a:r>
            <a:r>
              <a:rPr lang="en-US" sz="2000" dirty="0"/>
              <a:t>   sum(duplicated(</a:t>
            </a:r>
            <a:r>
              <a:rPr lang="en-US" sz="2000" dirty="0" err="1"/>
              <a:t>movie.df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Numerical Variables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missing Values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Categorical variables =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9CAC4-4754-4384-8061-9C1AB1F1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8" y="3635022"/>
            <a:ext cx="8850488" cy="308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249ABA-3C57-4B9B-A402-832C6090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81287"/>
            <a:ext cx="5204179" cy="2147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54282-B09C-41A4-840F-497FD90A95D0}"/>
              </a:ext>
            </a:extLst>
          </p:cNvPr>
          <p:cNvSpPr txBox="1"/>
          <p:nvPr/>
        </p:nvSpPr>
        <p:spPr>
          <a:xfrm>
            <a:off x="338667" y="5000978"/>
            <a:ext cx="2428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 columns which </a:t>
            </a:r>
          </a:p>
          <a:p>
            <a:r>
              <a:rPr lang="en-US" dirty="0"/>
              <a:t>are unique for each</a:t>
            </a:r>
          </a:p>
          <a:p>
            <a:r>
              <a:rPr lang="en-US" dirty="0"/>
              <a:t>Record.</a:t>
            </a:r>
          </a:p>
        </p:txBody>
      </p:sp>
    </p:spTree>
    <p:extLst>
      <p:ext uri="{BB962C8B-B14F-4D97-AF65-F5344CB8AC3E}">
        <p14:creationId xmlns:p14="http://schemas.microsoft.com/office/powerpoint/2010/main" val="351744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A197-7732-4B48-899C-BF3AE22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111"/>
            <a:ext cx="12191999" cy="5954887"/>
          </a:xfrm>
        </p:spPr>
        <p:txBody>
          <a:bodyPr/>
          <a:lstStyle/>
          <a:p>
            <a:r>
              <a:rPr lang="en-US" dirty="0"/>
              <a:t>Outliers and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Correction of column names</a:t>
            </a:r>
          </a:p>
          <a:p>
            <a:endParaRPr lang="en-US" dirty="0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AFD13FC4-1087-4369-B063-E58354CF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1347712"/>
            <a:ext cx="7924800" cy="432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CEAE35-ED5D-435F-BCF2-DD6759BB49C7}"/>
              </a:ext>
            </a:extLst>
          </p:cNvPr>
          <p:cNvSpPr txBox="1"/>
          <p:nvPr/>
        </p:nvSpPr>
        <p:spPr>
          <a:xfrm>
            <a:off x="8555604" y="2033970"/>
            <a:ext cx="285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num_voted_users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num_critic_for_reviews</a:t>
            </a:r>
          </a:p>
        </p:txBody>
      </p:sp>
    </p:spTree>
    <p:extLst>
      <p:ext uri="{BB962C8B-B14F-4D97-AF65-F5344CB8AC3E}">
        <p14:creationId xmlns:p14="http://schemas.microsoft.com/office/powerpoint/2010/main" val="402364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A197-7732-4B48-899C-BF3AE22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111"/>
            <a:ext cx="12191999" cy="5954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rating grouping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Variable Country</a:t>
            </a:r>
          </a:p>
          <a:p>
            <a:pPr marL="0" indent="0">
              <a:buNone/>
            </a:pPr>
            <a:r>
              <a:rPr lang="en-US" dirty="0"/>
              <a:t>       Levels in country is 66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Reduced the levels in the </a:t>
            </a:r>
            <a:r>
              <a:rPr lang="en-US"/>
              <a:t>variable Country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budget variable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A6C1-0B6B-4EEA-AC75-8DB49B84CC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3732" y="1122045"/>
            <a:ext cx="5440836" cy="2306955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330792BE-D13D-486B-902A-B512F3090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A5E8590-3D60-481E-903F-3F2FA0484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78D561-A452-465C-9CC7-0C812DFA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9" y="1440874"/>
            <a:ext cx="6306532" cy="2061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1561B-E4C3-48DF-9AA0-E633404BB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147" y="3547126"/>
            <a:ext cx="5440836" cy="31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8F281F-137D-4766-9CC5-FBB63E57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94238"/>
              </p:ext>
            </p:extLst>
          </p:nvPr>
        </p:nvGraphicFramePr>
        <p:xfrm>
          <a:off x="0" y="903111"/>
          <a:ext cx="12191999" cy="595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2D62BC-99B1-422B-AC06-1D405E688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766" y="2527727"/>
            <a:ext cx="1943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 err="1"/>
              <a:t>Response_variable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A197-7732-4B48-899C-BF3AE229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3111"/>
            <a:ext cx="12191999" cy="59548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IMDB_SCORE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of </a:t>
            </a:r>
            <a:r>
              <a:rPr lang="en-US" dirty="0" err="1"/>
              <a:t>IMDB_score</a:t>
            </a:r>
            <a:r>
              <a:rPr lang="en-US" dirty="0"/>
              <a:t> to three ratings: Low, Medium, High</a:t>
            </a:r>
          </a:p>
          <a:p>
            <a:pPr marL="0" indent="0">
              <a:buNone/>
            </a:pPr>
            <a:r>
              <a:rPr lang="en-US" dirty="0"/>
              <a:t>Low: 0-5</a:t>
            </a:r>
          </a:p>
          <a:p>
            <a:pPr marL="0" indent="0">
              <a:buNone/>
            </a:pPr>
            <a:r>
              <a:rPr lang="en-US" dirty="0"/>
              <a:t>Medium: 6-7</a:t>
            </a:r>
          </a:p>
          <a:p>
            <a:pPr marL="0" indent="0">
              <a:buNone/>
            </a:pPr>
            <a:r>
              <a:rPr lang="en-US" dirty="0"/>
              <a:t>High: 8-10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3458CE1-1B95-488C-9329-D28D098E81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A88C-B691-41EC-9517-30AA1C15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4" y="3409947"/>
            <a:ext cx="47632" cy="3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36D5B-E917-4ADF-B8F1-0389C400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28" y="1676291"/>
            <a:ext cx="4949072" cy="145094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C74CE5-4FC6-473D-9E04-45D567EB6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4976"/>
            <a:ext cx="5141167" cy="2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2AF-77D4-4BC9-BEEC-098C5826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111" cy="982132"/>
          </a:xfrm>
        </p:spPr>
        <p:txBody>
          <a:bodyPr/>
          <a:lstStyle/>
          <a:p>
            <a:pPr algn="ctr"/>
            <a:r>
              <a:rPr lang="en-US" b="1" dirty="0"/>
              <a:t>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06D64-A5A4-4D1B-9833-8DA5A23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5" y="1132854"/>
            <a:ext cx="7510393" cy="536257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0A75DE-B1BB-4CC8-8CCA-1EC0427B7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52572"/>
              </p:ext>
            </p:extLst>
          </p:nvPr>
        </p:nvGraphicFramePr>
        <p:xfrm>
          <a:off x="7747461" y="1355897"/>
          <a:ext cx="4044323" cy="421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9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820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mining Project on IMDB Score/Rating</vt:lpstr>
      <vt:lpstr>Goal</vt:lpstr>
      <vt:lpstr>All about DATA</vt:lpstr>
      <vt:lpstr>Data Cleaning</vt:lpstr>
      <vt:lpstr>Data Cleaning</vt:lpstr>
      <vt:lpstr>Data Preprocessing</vt:lpstr>
      <vt:lpstr>Data Preprocessing</vt:lpstr>
      <vt:lpstr>Response_variable</vt:lpstr>
      <vt:lpstr>Clustering</vt:lpstr>
      <vt:lpstr>Linear Regression</vt:lpstr>
      <vt:lpstr>  Multiple Variable Regression</vt:lpstr>
      <vt:lpstr>Neural Network</vt:lpstr>
      <vt:lpstr>Logistic and neural net for classification</vt:lpstr>
      <vt:lpstr>Anlaysis</vt:lpstr>
      <vt:lpstr>Comparison between models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on IMDB Score/Rating</dc:title>
  <dc:creator>Vandhana</dc:creator>
  <cp:lastModifiedBy>Shailaja Mysugari</cp:lastModifiedBy>
  <cp:revision>27</cp:revision>
  <dcterms:created xsi:type="dcterms:W3CDTF">2020-05-05T22:42:03Z</dcterms:created>
  <dcterms:modified xsi:type="dcterms:W3CDTF">2020-05-06T17:47:16Z</dcterms:modified>
</cp:coreProperties>
</file>