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8"/>
  </p:notesMasterIdLst>
  <p:handoutMasterIdLst>
    <p:handoutMasterId r:id="rId19"/>
  </p:handoutMasterIdLst>
  <p:sldIdLst>
    <p:sldId id="256" r:id="rId5"/>
    <p:sldId id="257" r:id="rId6"/>
    <p:sldId id="270" r:id="rId7"/>
    <p:sldId id="269" r:id="rId8"/>
    <p:sldId id="274" r:id="rId9"/>
    <p:sldId id="271" r:id="rId10"/>
    <p:sldId id="272" r:id="rId11"/>
    <p:sldId id="273" r:id="rId12"/>
    <p:sldId id="277" r:id="rId13"/>
    <p:sldId id="278" r:id="rId14"/>
    <p:sldId id="279" r:id="rId15"/>
    <p:sldId id="280" r:id="rId16"/>
    <p:sldId id="28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E969075-7318-4EA3-82D8-64623D38A841}" v="4" dt="2021-05-03T00:59:43.180"/>
  </p1510:revLst>
</p1510:revInfo>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5" autoAdjust="0"/>
    <p:restoredTop sz="94706" autoAdjust="0"/>
  </p:normalViewPr>
  <p:slideViewPr>
    <p:cSldViewPr>
      <p:cViewPr varScale="1">
        <p:scale>
          <a:sx n="85" d="100"/>
          <a:sy n="85" d="100"/>
        </p:scale>
        <p:origin x="96" y="198"/>
      </p:cViewPr>
      <p:guideLst/>
    </p:cSldViewPr>
  </p:slideViewPr>
  <p:notesTextViewPr>
    <p:cViewPr>
      <p:scale>
        <a:sx n="1" d="1"/>
        <a:sy n="1" d="1"/>
      </p:scale>
      <p:origin x="0" y="0"/>
    </p:cViewPr>
  </p:notesTextViewPr>
  <p:notesViewPr>
    <p:cSldViewPr showGuides="1">
      <p:cViewPr varScale="1">
        <p:scale>
          <a:sx n="95" d="100"/>
          <a:sy n="95" d="100"/>
        </p:scale>
        <p:origin x="3582"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61C5132-FFA3-4B02-9F09-22FCF40EFA74}" type="datetimeFigureOut">
              <a:rPr lang="en-US" smtClean="0"/>
              <a:t>5/12/2021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B3C20D7-F8F1-4196-9585-26F31AFC85C9}" type="slidenum">
              <a:rPr lang="en-US" smtClean="0"/>
              <a:t>‹#›</a:t>
            </a:fld>
            <a:endParaRPr lang="en-US"/>
          </a:p>
        </p:txBody>
      </p:sp>
    </p:spTree>
    <p:extLst>
      <p:ext uri="{BB962C8B-B14F-4D97-AF65-F5344CB8AC3E}">
        <p14:creationId xmlns:p14="http://schemas.microsoft.com/office/powerpoint/2010/main" val="41681621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6E42C9-243F-4DC5-AFF6-9D56B5FA9D63}" type="datetimeFigureOut">
              <a:rPr lang="en-US" smtClean="0"/>
              <a:t>5/12/2021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AEC444-603B-4F09-9A06-5917518DD901}" type="slidenum">
              <a:rPr lang="en-US" smtClean="0"/>
              <a:t>‹#›</a:t>
            </a:fld>
            <a:endParaRPr lang="en-US"/>
          </a:p>
        </p:txBody>
      </p:sp>
    </p:spTree>
    <p:extLst>
      <p:ext uri="{BB962C8B-B14F-4D97-AF65-F5344CB8AC3E}">
        <p14:creationId xmlns:p14="http://schemas.microsoft.com/office/powerpoint/2010/main" val="874255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AEC444-603B-4F09-9A06-5917518DD901}" type="slidenum">
              <a:rPr lang="en-US" smtClean="0"/>
              <a:t>1</a:t>
            </a:fld>
            <a:endParaRPr lang="en-US"/>
          </a:p>
        </p:txBody>
      </p:sp>
    </p:spTree>
    <p:extLst>
      <p:ext uri="{BB962C8B-B14F-4D97-AF65-F5344CB8AC3E}">
        <p14:creationId xmlns:p14="http://schemas.microsoft.com/office/powerpoint/2010/main" val="40391545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ctangle"/>
          <p:cNvSpPr/>
          <p:nvPr/>
        </p:nvSpPr>
        <p:spPr bwMode="invGray">
          <a:xfrm>
            <a:off x="0" y="3936697"/>
            <a:ext cx="12192000" cy="2103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38201" y="4114800"/>
            <a:ext cx="10515598" cy="1158446"/>
          </a:xfrm>
        </p:spPr>
        <p:txBody>
          <a:bodyPr anchor="b">
            <a:normAutofit/>
          </a:bodyPr>
          <a:lstStyle>
            <a:lvl1pPr algn="l">
              <a:defRPr sz="52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838201" y="5338170"/>
            <a:ext cx="10515598" cy="474836"/>
          </a:xfrm>
        </p:spPr>
        <p:txBody>
          <a:bodyPr/>
          <a:lstStyle>
            <a:lvl1pPr marL="0" indent="0" algn="l">
              <a:spcBef>
                <a:spcPts val="0"/>
              </a:spcBef>
              <a:buNone/>
              <a:defRPr sz="24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630729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3"/>
          <p:cNvSpPr>
            <a:spLocks noGrp="1"/>
          </p:cNvSpPr>
          <p:nvPr>
            <p:ph type="ftr" sz="quarter" idx="11"/>
          </p:nvPr>
        </p:nvSpPr>
        <p:spPr/>
        <p:txBody>
          <a:bodyPr/>
          <a:lstStyle/>
          <a:p>
            <a:endParaRPr lang="en-US"/>
          </a:p>
        </p:txBody>
      </p:sp>
      <p:sp>
        <p:nvSpPr>
          <p:cNvPr id="4" name="Date Placeholder 4"/>
          <p:cNvSpPr>
            <a:spLocks noGrp="1"/>
          </p:cNvSpPr>
          <p:nvPr>
            <p:ph type="dt" sz="half" idx="10"/>
          </p:nvPr>
        </p:nvSpPr>
        <p:spPr/>
        <p:txBody>
          <a:bodyPr/>
          <a:lstStyle/>
          <a:p>
            <a:fld id="{B0FE2824-C2A0-4931-BB32-60B24BDBB3CC}" type="datetimeFigureOut">
              <a:rPr lang="en-US" smtClean="0"/>
              <a:t>5/12/2021</a:t>
            </a:fld>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787557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41693" y="365125"/>
            <a:ext cx="1600200" cy="5811838"/>
          </a:xfrm>
        </p:spPr>
        <p:txBody>
          <a:bodyPr vert="eaVert"/>
          <a:lstStyle>
            <a:lvl1pP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85344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3"/>
          <p:cNvSpPr>
            <a:spLocks noGrp="1"/>
          </p:cNvSpPr>
          <p:nvPr>
            <p:ph type="ftr" sz="quarter" idx="11"/>
          </p:nvPr>
        </p:nvSpPr>
        <p:spPr/>
        <p:txBody>
          <a:bodyPr/>
          <a:lstStyle/>
          <a:p>
            <a:endParaRPr lang="en-US"/>
          </a:p>
        </p:txBody>
      </p:sp>
      <p:sp>
        <p:nvSpPr>
          <p:cNvPr id="4" name="Date Placeholder 4"/>
          <p:cNvSpPr>
            <a:spLocks noGrp="1"/>
          </p:cNvSpPr>
          <p:nvPr>
            <p:ph type="dt" sz="half" idx="10"/>
          </p:nvPr>
        </p:nvSpPr>
        <p:spPr/>
        <p:txBody>
          <a:bodyPr/>
          <a:lstStyle/>
          <a:p>
            <a:fld id="{B0FE2824-C2A0-4931-BB32-60B24BDBB3CC}" type="datetimeFigureOut">
              <a:rPr lang="en-US" smtClean="0"/>
              <a:t>5/12/2021</a:t>
            </a:fld>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770254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3"/>
          <p:cNvSpPr>
            <a:spLocks noGrp="1"/>
          </p:cNvSpPr>
          <p:nvPr>
            <p:ph type="ftr" sz="quarter" idx="11"/>
          </p:nvPr>
        </p:nvSpPr>
        <p:spPr/>
        <p:txBody>
          <a:bodyPr/>
          <a:lstStyle/>
          <a:p>
            <a:endParaRPr lang="en-US" dirty="0"/>
          </a:p>
        </p:txBody>
      </p:sp>
      <p:sp>
        <p:nvSpPr>
          <p:cNvPr id="4" name="Date Placeholder 4"/>
          <p:cNvSpPr>
            <a:spLocks noGrp="1"/>
          </p:cNvSpPr>
          <p:nvPr>
            <p:ph type="dt" sz="half" idx="10"/>
          </p:nvPr>
        </p:nvSpPr>
        <p:spPr/>
        <p:txBody>
          <a:bodyPr/>
          <a:lstStyle/>
          <a:p>
            <a:fld id="{B0FE2824-C2A0-4931-BB32-60B24BDBB3CC}" type="datetimeFigureOut">
              <a:rPr lang="en-US" smtClean="0"/>
              <a:t>5/12/2021</a:t>
            </a:fld>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215576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bwMode="ltGray">
          <a:xfrm>
            <a:off x="0" y="3276600"/>
            <a:ext cx="12192000" cy="27632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41248" y="3429000"/>
            <a:ext cx="9601200" cy="1838519"/>
          </a:xfrm>
        </p:spPr>
        <p:txBody>
          <a:bodyPr anchor="b">
            <a:normAutofit/>
          </a:bodyPr>
          <a:lstStyle>
            <a:lvl1pPr>
              <a:defRPr sz="520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41248" y="5340096"/>
            <a:ext cx="9601200" cy="475488"/>
          </a:xfrm>
        </p:spPr>
        <p:txBody>
          <a:bodyPr/>
          <a:lstStyle>
            <a:lvl1pPr marL="0" indent="0">
              <a:spcBef>
                <a:spcPts val="0"/>
              </a:spcBef>
              <a:buNone/>
              <a:defRPr sz="240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1917355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45224"/>
          </a:xfrm>
        </p:spPr>
        <p:txBody>
          <a:bodyPr/>
          <a:lstStyle/>
          <a:p>
            <a:r>
              <a:rPr lang="en-US"/>
              <a:t>Click to edit Master title style</a:t>
            </a:r>
          </a:p>
        </p:txBody>
      </p:sp>
      <p:sp>
        <p:nvSpPr>
          <p:cNvPr id="3" name="Content Placeholder 2"/>
          <p:cNvSpPr>
            <a:spLocks noGrp="1"/>
          </p:cNvSpPr>
          <p:nvPr>
            <p:ph sz="half" idx="1"/>
          </p:nvPr>
        </p:nvSpPr>
        <p:spPr>
          <a:xfrm>
            <a:off x="838200" y="1825625"/>
            <a:ext cx="5029200" cy="4351338"/>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825625"/>
            <a:ext cx="5029200" cy="4351338"/>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4"/>
          <p:cNvSpPr>
            <a:spLocks noGrp="1"/>
          </p:cNvSpPr>
          <p:nvPr>
            <p:ph type="ftr" sz="quarter" idx="11"/>
          </p:nvPr>
        </p:nvSpPr>
        <p:spPr/>
        <p:txBody>
          <a:bodyPr/>
          <a:lstStyle/>
          <a:p>
            <a:endParaRPr lang="en-US"/>
          </a:p>
        </p:txBody>
      </p:sp>
      <p:sp>
        <p:nvSpPr>
          <p:cNvPr id="5" name="Date Placeholder 5"/>
          <p:cNvSpPr>
            <a:spLocks noGrp="1"/>
          </p:cNvSpPr>
          <p:nvPr>
            <p:ph type="dt" sz="half" idx="10"/>
          </p:nvPr>
        </p:nvSpPr>
        <p:spPr/>
        <p:txBody>
          <a:bodyPr/>
          <a:lstStyle/>
          <a:p>
            <a:fld id="{B0FE2824-C2A0-4931-BB32-60B24BDBB3CC}" type="datetimeFigureOut">
              <a:rPr lang="en-US" smtClean="0"/>
              <a:t>5/12/2021</a:t>
            </a:fld>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963172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839788" y="1828800"/>
            <a:ext cx="5029200" cy="685800"/>
          </a:xfrm>
        </p:spPr>
        <p:txBody>
          <a:bodyPr anchor="ctr">
            <a:normAutofit/>
          </a:bodyPr>
          <a:lstStyle>
            <a:lvl1pPr marL="0" indent="0">
              <a:spcBef>
                <a:spcPts val="100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14600"/>
            <a:ext cx="5029200" cy="3675063"/>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6188" y="1828800"/>
            <a:ext cx="5029200" cy="685800"/>
          </a:xfrm>
        </p:spPr>
        <p:txBody>
          <a:bodyPr anchor="ctr">
            <a:normAutofit/>
          </a:bodyPr>
          <a:lstStyle>
            <a:lvl1pPr marL="0" indent="0">
              <a:spcBef>
                <a:spcPts val="100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6188" y="2514600"/>
            <a:ext cx="5029200" cy="3675063"/>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6"/>
          <p:cNvSpPr>
            <a:spLocks noGrp="1"/>
          </p:cNvSpPr>
          <p:nvPr>
            <p:ph type="ftr" sz="quarter" idx="11"/>
          </p:nvPr>
        </p:nvSpPr>
        <p:spPr/>
        <p:txBody>
          <a:bodyPr/>
          <a:lstStyle/>
          <a:p>
            <a:endParaRPr lang="en-US"/>
          </a:p>
        </p:txBody>
      </p:sp>
      <p:sp>
        <p:nvSpPr>
          <p:cNvPr id="7" name="Date Placeholder 7"/>
          <p:cNvSpPr>
            <a:spLocks noGrp="1"/>
          </p:cNvSpPr>
          <p:nvPr>
            <p:ph type="dt" sz="half" idx="10"/>
          </p:nvPr>
        </p:nvSpPr>
        <p:spPr/>
        <p:txBody>
          <a:bodyPr/>
          <a:lstStyle/>
          <a:p>
            <a:fld id="{B0FE2824-C2A0-4931-BB32-60B24BDBB3CC}" type="datetimeFigureOut">
              <a:rPr lang="en-US" smtClean="0"/>
              <a:t>5/12/2021</a:t>
            </a:fld>
            <a:endParaRPr lang="en-US"/>
          </a:p>
        </p:txBody>
      </p:sp>
      <p:sp>
        <p:nvSpPr>
          <p:cNvPr id="9" name="Slide Number Placeholder 8"/>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144799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2"/>
          <p:cNvSpPr>
            <a:spLocks noGrp="1"/>
          </p:cNvSpPr>
          <p:nvPr>
            <p:ph type="ftr" sz="quarter" idx="11"/>
          </p:nvPr>
        </p:nvSpPr>
        <p:spPr/>
        <p:txBody>
          <a:bodyPr/>
          <a:lstStyle/>
          <a:p>
            <a:endParaRPr lang="en-US"/>
          </a:p>
        </p:txBody>
      </p:sp>
      <p:sp>
        <p:nvSpPr>
          <p:cNvPr id="3" name="Date Placeholder 3"/>
          <p:cNvSpPr>
            <a:spLocks noGrp="1"/>
          </p:cNvSpPr>
          <p:nvPr>
            <p:ph type="dt" sz="half" idx="10"/>
          </p:nvPr>
        </p:nvSpPr>
        <p:spPr/>
        <p:txBody>
          <a:bodyPr/>
          <a:lstStyle/>
          <a:p>
            <a:fld id="{B0FE2824-C2A0-4931-BB32-60B24BDBB3CC}" type="datetimeFigureOut">
              <a:rPr lang="en-US" smtClean="0"/>
              <a:t>5/12/2021</a:t>
            </a:fld>
            <a:endParaRPr lang="en-US"/>
          </a:p>
        </p:txBody>
      </p:sp>
      <p:sp>
        <p:nvSpPr>
          <p:cNvPr id="5" name="Slide Number Placeholder 4"/>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956345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1"/>
          <p:cNvSpPr>
            <a:spLocks noGrp="1"/>
          </p:cNvSpPr>
          <p:nvPr>
            <p:ph type="ftr" sz="quarter" idx="11"/>
          </p:nvPr>
        </p:nvSpPr>
        <p:spPr/>
        <p:txBody>
          <a:bodyPr/>
          <a:lstStyle/>
          <a:p>
            <a:endParaRPr lang="en-US"/>
          </a:p>
        </p:txBody>
      </p:sp>
      <p:sp>
        <p:nvSpPr>
          <p:cNvPr id="2" name="Date Placeholder 2"/>
          <p:cNvSpPr>
            <a:spLocks noGrp="1"/>
          </p:cNvSpPr>
          <p:nvPr>
            <p:ph type="dt" sz="half" idx="10"/>
          </p:nvPr>
        </p:nvSpPr>
        <p:spPr/>
        <p:txBody>
          <a:bodyPr/>
          <a:lstStyle/>
          <a:p>
            <a:fld id="{B0FE2824-C2A0-4931-BB32-60B24BDBB3CC}" type="datetimeFigureOut">
              <a:rPr lang="en-US" smtClean="0"/>
              <a:t>5/12/2021</a:t>
            </a:fld>
            <a:endParaRPr lang="en-US"/>
          </a:p>
        </p:txBody>
      </p:sp>
      <p:sp>
        <p:nvSpPr>
          <p:cNvPr id="4" name="Slide Number Placeholder 3"/>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667301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24800" y="1524000"/>
            <a:ext cx="3429000" cy="19050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838200" y="685800"/>
            <a:ext cx="6400800" cy="52578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24800" y="3581400"/>
            <a:ext cx="3429000" cy="1828800"/>
          </a:xfrm>
        </p:spPr>
        <p:txBody>
          <a:bodyPr/>
          <a:lstStyle>
            <a:lvl1pPr marL="0" indent="0">
              <a:spcBef>
                <a:spcPts val="10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4"/>
          <p:cNvSpPr>
            <a:spLocks noGrp="1"/>
          </p:cNvSpPr>
          <p:nvPr>
            <p:ph type="ftr" sz="quarter" idx="11"/>
          </p:nvPr>
        </p:nvSpPr>
        <p:spPr/>
        <p:txBody>
          <a:bodyPr/>
          <a:lstStyle/>
          <a:p>
            <a:endParaRPr lang="en-US"/>
          </a:p>
        </p:txBody>
      </p:sp>
      <p:sp>
        <p:nvSpPr>
          <p:cNvPr id="5" name="Date Placeholder 5"/>
          <p:cNvSpPr>
            <a:spLocks noGrp="1"/>
          </p:cNvSpPr>
          <p:nvPr>
            <p:ph type="dt" sz="half" idx="10"/>
          </p:nvPr>
        </p:nvSpPr>
        <p:spPr/>
        <p:txBody>
          <a:bodyPr/>
          <a:lstStyle/>
          <a:p>
            <a:fld id="{B0FE2824-C2A0-4931-BB32-60B24BDBB3CC}" type="datetimeFigureOut">
              <a:rPr lang="en-US" smtClean="0"/>
              <a:t>5/12/2021</a:t>
            </a:fld>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978961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24800" y="1527048"/>
            <a:ext cx="3429000" cy="1901952"/>
          </a:xfrm>
        </p:spPr>
        <p:txBody>
          <a:bodyPr anchor="b">
            <a:normAutofit/>
          </a:bodyPr>
          <a:lstStyle>
            <a:lvl1pPr>
              <a:defRPr sz="3400"/>
            </a:lvl1pPr>
          </a:lstStyle>
          <a:p>
            <a:r>
              <a:rPr lang="en-US"/>
              <a:t>Click to edit Master title style</a:t>
            </a:r>
            <a:endParaRPr lang="en-US" dirty="0"/>
          </a:p>
        </p:txBody>
      </p:sp>
      <p:sp>
        <p:nvSpPr>
          <p:cNvPr id="3" name="Picture Placeholder 2" descr="An empty placeholder to add an image. Click on the placeholder and select the image that you wish to add"/>
          <p:cNvSpPr>
            <a:spLocks noGrp="1"/>
          </p:cNvSpPr>
          <p:nvPr>
            <p:ph type="pic" idx="1"/>
          </p:nvPr>
        </p:nvSpPr>
        <p:spPr>
          <a:xfrm>
            <a:off x="838198" y="685800"/>
            <a:ext cx="6400800" cy="5257800"/>
          </a:xfrm>
        </p:spPr>
        <p:txBody>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24800" y="3581400"/>
            <a:ext cx="3428999" cy="1828800"/>
          </a:xfrm>
        </p:spPr>
        <p:txBody>
          <a:bodyPr/>
          <a:lstStyle>
            <a:lvl1pPr marL="0" indent="0">
              <a:spcBef>
                <a:spcPts val="10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4"/>
          <p:cNvSpPr>
            <a:spLocks noGrp="1"/>
          </p:cNvSpPr>
          <p:nvPr>
            <p:ph type="ftr" sz="quarter" idx="11"/>
          </p:nvPr>
        </p:nvSpPr>
        <p:spPr/>
        <p:txBody>
          <a:bodyPr/>
          <a:lstStyle/>
          <a:p>
            <a:endParaRPr lang="en-US"/>
          </a:p>
        </p:txBody>
      </p:sp>
      <p:sp>
        <p:nvSpPr>
          <p:cNvPr id="5" name="Date Placeholder 5"/>
          <p:cNvSpPr>
            <a:spLocks noGrp="1"/>
          </p:cNvSpPr>
          <p:nvPr>
            <p:ph type="dt" sz="half" idx="10"/>
          </p:nvPr>
        </p:nvSpPr>
        <p:spPr/>
        <p:txBody>
          <a:bodyPr/>
          <a:lstStyle/>
          <a:p>
            <a:fld id="{B0FE2824-C2A0-4931-BB32-60B24BDBB3CC}" type="datetimeFigureOut">
              <a:rPr lang="en-US" smtClean="0"/>
              <a:t>5/12/2021</a:t>
            </a:fld>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225279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invGray">
          <a:xfrm>
            <a:off x="0" y="6492239"/>
            <a:ext cx="12188825" cy="36576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38200" y="365126"/>
            <a:ext cx="10515600" cy="114522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3"/>
          <p:cNvSpPr>
            <a:spLocks noGrp="1"/>
          </p:cNvSpPr>
          <p:nvPr>
            <p:ph type="ftr" sz="quarter" idx="3"/>
          </p:nvPr>
        </p:nvSpPr>
        <p:spPr>
          <a:xfrm>
            <a:off x="381000" y="6549715"/>
            <a:ext cx="8442158" cy="229237"/>
          </a:xfrm>
          <a:prstGeom prst="rect">
            <a:avLst/>
          </a:prstGeom>
        </p:spPr>
        <p:txBody>
          <a:bodyPr vert="horz" lIns="91440" tIns="45720" rIns="91440" bIns="45720" rtlCol="0" anchor="ctr"/>
          <a:lstStyle>
            <a:lvl1pPr algn="l">
              <a:defRPr sz="1100">
                <a:solidFill>
                  <a:schemeClr val="bg1">
                    <a:lumMod val="40000"/>
                    <a:lumOff val="60000"/>
                  </a:schemeClr>
                </a:solidFill>
              </a:defRPr>
            </a:lvl1pPr>
          </a:lstStyle>
          <a:p>
            <a:endParaRPr lang="en-US" dirty="0"/>
          </a:p>
        </p:txBody>
      </p:sp>
      <p:sp>
        <p:nvSpPr>
          <p:cNvPr id="4" name="Date Placeholder 4"/>
          <p:cNvSpPr>
            <a:spLocks noGrp="1"/>
          </p:cNvSpPr>
          <p:nvPr>
            <p:ph type="dt" sz="half" idx="2"/>
          </p:nvPr>
        </p:nvSpPr>
        <p:spPr>
          <a:xfrm>
            <a:off x="9685939" y="6549715"/>
            <a:ext cx="1667860" cy="229237"/>
          </a:xfrm>
          <a:prstGeom prst="rect">
            <a:avLst/>
          </a:prstGeom>
        </p:spPr>
        <p:txBody>
          <a:bodyPr vert="horz" lIns="91440" tIns="45720" rIns="91440" bIns="45720" rtlCol="0" anchor="ctr"/>
          <a:lstStyle>
            <a:lvl1pPr algn="r">
              <a:defRPr sz="1100">
                <a:solidFill>
                  <a:schemeClr val="bg1">
                    <a:lumMod val="40000"/>
                    <a:lumOff val="60000"/>
                  </a:schemeClr>
                </a:solidFill>
              </a:defRPr>
            </a:lvl1pPr>
          </a:lstStyle>
          <a:p>
            <a:fld id="{B0FE2824-C2A0-4931-BB32-60B24BDBB3CC}" type="datetimeFigureOut">
              <a:rPr lang="en-US" smtClean="0"/>
              <a:pPr/>
              <a:t>5/12/2021</a:t>
            </a:fld>
            <a:endParaRPr lang="en-US"/>
          </a:p>
        </p:txBody>
      </p:sp>
      <p:sp>
        <p:nvSpPr>
          <p:cNvPr id="6" name="Slide Number Placeholder 5"/>
          <p:cNvSpPr>
            <a:spLocks noGrp="1"/>
          </p:cNvSpPr>
          <p:nvPr>
            <p:ph type="sldNum" sz="quarter" idx="4"/>
          </p:nvPr>
        </p:nvSpPr>
        <p:spPr>
          <a:xfrm>
            <a:off x="11353799" y="6549715"/>
            <a:ext cx="446361" cy="229237"/>
          </a:xfrm>
          <a:prstGeom prst="rect">
            <a:avLst/>
          </a:prstGeom>
        </p:spPr>
        <p:txBody>
          <a:bodyPr vert="horz" lIns="91440" tIns="45720" rIns="91440" bIns="45720" rtlCol="0" anchor="ctr"/>
          <a:lstStyle>
            <a:lvl1pPr algn="r">
              <a:defRPr sz="1100">
                <a:solidFill>
                  <a:schemeClr val="bg1">
                    <a:lumMod val="40000"/>
                    <a:lumOff val="60000"/>
                  </a:schemeClr>
                </a:solidFill>
              </a:defRPr>
            </a:lvl1pPr>
          </a:lstStyle>
          <a:p>
            <a:fld id="{B13333A4-2EF1-4B79-B68C-AB20E66B4822}" type="slidenum">
              <a:rPr lang="en-US" smtClean="0"/>
              <a:pPr/>
              <a:t>‹#›</a:t>
            </a:fld>
            <a:endParaRPr lang="en-US"/>
          </a:p>
        </p:txBody>
      </p:sp>
    </p:spTree>
    <p:extLst>
      <p:ext uri="{BB962C8B-B14F-4D97-AF65-F5344CB8AC3E}">
        <p14:creationId xmlns:p14="http://schemas.microsoft.com/office/powerpoint/2010/main" val="115587165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1000"/>
        </a:spcBef>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182880" algn="l" defTabSz="914400" rtl="0" eaLnBrk="1" latinLnBrk="0" hangingPunct="1">
        <a:lnSpc>
          <a:spcPct val="90000"/>
        </a:lnSpc>
        <a:spcBef>
          <a:spcPts val="800"/>
        </a:spcBef>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6pPr>
      <a:lvl7pPr marL="16002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8pPr>
      <a:lvl9pPr marL="2057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1" y="4114800"/>
            <a:ext cx="10210800" cy="914400"/>
          </a:xfrm>
        </p:spPr>
        <p:txBody>
          <a:bodyPr>
            <a:normAutofit/>
          </a:bodyPr>
          <a:lstStyle/>
          <a:p>
            <a:r>
              <a:rPr lang="en-US" dirty="0"/>
              <a:t>Movoto Real Estate - Analytics</a:t>
            </a:r>
          </a:p>
        </p:txBody>
      </p:sp>
      <p:sp>
        <p:nvSpPr>
          <p:cNvPr id="3" name="Subtitle 2"/>
          <p:cNvSpPr>
            <a:spLocks noGrp="1"/>
          </p:cNvSpPr>
          <p:nvPr>
            <p:ph type="subTitle" idx="1"/>
          </p:nvPr>
        </p:nvSpPr>
        <p:spPr>
          <a:xfrm>
            <a:off x="609600" y="5029200"/>
            <a:ext cx="11582400" cy="783806"/>
          </a:xfrm>
        </p:spPr>
        <p:txBody>
          <a:bodyPr>
            <a:normAutofit/>
          </a:bodyPr>
          <a:lstStyle/>
          <a:p>
            <a:r>
              <a:rPr lang="en-US" dirty="0"/>
              <a:t>BAN 612 – Data Analytics </a:t>
            </a:r>
          </a:p>
          <a:p>
            <a:r>
              <a:rPr lang="en-US" dirty="0"/>
              <a:t>Prof: Jia Guo  					By : Karthik Kodakandla(cu2592)</a:t>
            </a:r>
          </a:p>
        </p:txBody>
      </p:sp>
    </p:spTree>
    <p:extLst>
      <p:ext uri="{BB962C8B-B14F-4D97-AF65-F5344CB8AC3E}">
        <p14:creationId xmlns:p14="http://schemas.microsoft.com/office/powerpoint/2010/main" val="2142729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4089" y="108425"/>
            <a:ext cx="10515600" cy="1145224"/>
          </a:xfrm>
        </p:spPr>
        <p:txBody>
          <a:bodyPr>
            <a:normAutofit fontScale="90000"/>
          </a:bodyPr>
          <a:lstStyle/>
          <a:p>
            <a:r>
              <a:rPr lang="en-US" sz="3600" dirty="0"/>
              <a:t>Which has highest correlation with the predictor. (Or) which has highest important feature</a:t>
            </a:r>
          </a:p>
        </p:txBody>
      </p:sp>
      <p:sp>
        <p:nvSpPr>
          <p:cNvPr id="9" name="Content Placeholder 8">
            <a:extLst>
              <a:ext uri="{FF2B5EF4-FFF2-40B4-BE49-F238E27FC236}">
                <a16:creationId xmlns:a16="http://schemas.microsoft.com/office/drawing/2014/main" id="{A963598C-63D5-46A5-8C84-A118591B50C1}"/>
              </a:ext>
            </a:extLst>
          </p:cNvPr>
          <p:cNvSpPr>
            <a:spLocks noGrp="1"/>
          </p:cNvSpPr>
          <p:nvPr>
            <p:ph idx="1"/>
          </p:nvPr>
        </p:nvSpPr>
        <p:spPr>
          <a:xfrm>
            <a:off x="838200" y="1825624"/>
            <a:ext cx="10515600" cy="4498975"/>
          </a:xfrm>
        </p:spPr>
        <p:txBody>
          <a:bodyPr>
            <a:normAutofit fontScale="92500" lnSpcReduction="20000"/>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The Highest correlation for List price exists in Sq.ft Total with 0.71 and followed with bath 0.48 and bed 0.46. So we can consider these as important features for regression</a:t>
            </a:r>
          </a:p>
        </p:txBody>
      </p:sp>
      <p:pic>
        <p:nvPicPr>
          <p:cNvPr id="11" name="Picture 10">
            <a:extLst>
              <a:ext uri="{FF2B5EF4-FFF2-40B4-BE49-F238E27FC236}">
                <a16:creationId xmlns:a16="http://schemas.microsoft.com/office/drawing/2014/main" id="{CA14369C-D7EE-4AFF-AE29-B2530526B1F6}"/>
              </a:ext>
            </a:extLst>
          </p:cNvPr>
          <p:cNvPicPr>
            <a:picLocks noChangeAspect="1"/>
          </p:cNvPicPr>
          <p:nvPr/>
        </p:nvPicPr>
        <p:blipFill>
          <a:blip r:embed="rId2"/>
          <a:stretch>
            <a:fillRect/>
          </a:stretch>
        </p:blipFill>
        <p:spPr>
          <a:xfrm>
            <a:off x="2971800" y="1371600"/>
            <a:ext cx="5686425" cy="4267200"/>
          </a:xfrm>
          <a:prstGeom prst="rect">
            <a:avLst/>
          </a:prstGeom>
        </p:spPr>
      </p:pic>
    </p:spTree>
    <p:extLst>
      <p:ext uri="{BB962C8B-B14F-4D97-AF65-F5344CB8AC3E}">
        <p14:creationId xmlns:p14="http://schemas.microsoft.com/office/powerpoint/2010/main" val="180086259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60650-D75F-4D50-A7AE-C4278C30BA83}"/>
              </a:ext>
            </a:extLst>
          </p:cNvPr>
          <p:cNvSpPr>
            <a:spLocks noGrp="1"/>
          </p:cNvSpPr>
          <p:nvPr>
            <p:ph type="title"/>
          </p:nvPr>
        </p:nvSpPr>
        <p:spPr/>
        <p:txBody>
          <a:bodyPr/>
          <a:lstStyle/>
          <a:p>
            <a:r>
              <a:rPr lang="en-US" dirty="0"/>
              <a:t>Regression Model</a:t>
            </a:r>
          </a:p>
        </p:txBody>
      </p:sp>
      <p:pic>
        <p:nvPicPr>
          <p:cNvPr id="11" name="Content Placeholder 10">
            <a:extLst>
              <a:ext uri="{FF2B5EF4-FFF2-40B4-BE49-F238E27FC236}">
                <a16:creationId xmlns:a16="http://schemas.microsoft.com/office/drawing/2014/main" id="{4BC53236-DCB0-460D-803D-80D6237D8A0D}"/>
              </a:ext>
            </a:extLst>
          </p:cNvPr>
          <p:cNvPicPr>
            <a:picLocks noGrp="1" noChangeAspect="1"/>
          </p:cNvPicPr>
          <p:nvPr>
            <p:ph idx="1"/>
          </p:nvPr>
        </p:nvPicPr>
        <p:blipFill>
          <a:blip r:embed="rId2"/>
          <a:stretch>
            <a:fillRect/>
          </a:stretch>
        </p:blipFill>
        <p:spPr>
          <a:xfrm>
            <a:off x="8011937" y="2540501"/>
            <a:ext cx="3336219" cy="2710094"/>
          </a:xfrm>
        </p:spPr>
      </p:pic>
      <p:pic>
        <p:nvPicPr>
          <p:cNvPr id="5" name="Picture 4">
            <a:extLst>
              <a:ext uri="{FF2B5EF4-FFF2-40B4-BE49-F238E27FC236}">
                <a16:creationId xmlns:a16="http://schemas.microsoft.com/office/drawing/2014/main" id="{0704E38C-9C16-4374-BD04-7ACCB7BACEBE}"/>
              </a:ext>
            </a:extLst>
          </p:cNvPr>
          <p:cNvPicPr>
            <a:picLocks noChangeAspect="1"/>
          </p:cNvPicPr>
          <p:nvPr/>
        </p:nvPicPr>
        <p:blipFill>
          <a:blip r:embed="rId3"/>
          <a:stretch>
            <a:fillRect/>
          </a:stretch>
        </p:blipFill>
        <p:spPr>
          <a:xfrm>
            <a:off x="685800" y="2590800"/>
            <a:ext cx="2990850" cy="2609497"/>
          </a:xfrm>
          <a:prstGeom prst="rect">
            <a:avLst/>
          </a:prstGeom>
        </p:spPr>
      </p:pic>
      <p:pic>
        <p:nvPicPr>
          <p:cNvPr id="7" name="Picture 6">
            <a:extLst>
              <a:ext uri="{FF2B5EF4-FFF2-40B4-BE49-F238E27FC236}">
                <a16:creationId xmlns:a16="http://schemas.microsoft.com/office/drawing/2014/main" id="{025CC635-C3C9-4255-A670-09A3C00285F4}"/>
              </a:ext>
            </a:extLst>
          </p:cNvPr>
          <p:cNvPicPr>
            <a:picLocks noChangeAspect="1"/>
          </p:cNvPicPr>
          <p:nvPr/>
        </p:nvPicPr>
        <p:blipFill>
          <a:blip r:embed="rId4"/>
          <a:stretch>
            <a:fillRect/>
          </a:stretch>
        </p:blipFill>
        <p:spPr>
          <a:xfrm>
            <a:off x="4000500" y="2542822"/>
            <a:ext cx="3505200" cy="2657475"/>
          </a:xfrm>
          <a:prstGeom prst="rect">
            <a:avLst/>
          </a:prstGeom>
        </p:spPr>
      </p:pic>
    </p:spTree>
    <p:extLst>
      <p:ext uri="{BB962C8B-B14F-4D97-AF65-F5344CB8AC3E}">
        <p14:creationId xmlns:p14="http://schemas.microsoft.com/office/powerpoint/2010/main" val="1523022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18888-7423-47AC-A670-4F30F3651157}"/>
              </a:ext>
            </a:extLst>
          </p:cNvPr>
          <p:cNvSpPr>
            <a:spLocks noGrp="1"/>
          </p:cNvSpPr>
          <p:nvPr>
            <p:ph type="title"/>
          </p:nvPr>
        </p:nvSpPr>
        <p:spPr/>
        <p:txBody>
          <a:bodyPr/>
          <a:lstStyle/>
          <a:p>
            <a:r>
              <a:rPr lang="en-US" dirty="0"/>
              <a:t>Regression model with one feature</a:t>
            </a:r>
          </a:p>
        </p:txBody>
      </p:sp>
      <p:pic>
        <p:nvPicPr>
          <p:cNvPr id="5" name="Content Placeholder 4">
            <a:extLst>
              <a:ext uri="{FF2B5EF4-FFF2-40B4-BE49-F238E27FC236}">
                <a16:creationId xmlns:a16="http://schemas.microsoft.com/office/drawing/2014/main" id="{031BBF83-4146-471F-8C7F-F91708D87A6F}"/>
              </a:ext>
            </a:extLst>
          </p:cNvPr>
          <p:cNvPicPr>
            <a:picLocks noGrp="1" noChangeAspect="1"/>
          </p:cNvPicPr>
          <p:nvPr>
            <p:ph idx="1"/>
          </p:nvPr>
        </p:nvPicPr>
        <p:blipFill>
          <a:blip r:embed="rId2"/>
          <a:stretch>
            <a:fillRect/>
          </a:stretch>
        </p:blipFill>
        <p:spPr>
          <a:xfrm>
            <a:off x="3200400" y="1600200"/>
            <a:ext cx="4953000" cy="3657600"/>
          </a:xfrm>
        </p:spPr>
      </p:pic>
      <p:sp>
        <p:nvSpPr>
          <p:cNvPr id="6" name="TextBox 5">
            <a:extLst>
              <a:ext uri="{FF2B5EF4-FFF2-40B4-BE49-F238E27FC236}">
                <a16:creationId xmlns:a16="http://schemas.microsoft.com/office/drawing/2014/main" id="{D6EC004B-BA6C-4C25-B989-1B075F69400D}"/>
              </a:ext>
            </a:extLst>
          </p:cNvPr>
          <p:cNvSpPr txBox="1"/>
          <p:nvPr/>
        </p:nvSpPr>
        <p:spPr>
          <a:xfrm>
            <a:off x="1447800" y="5486400"/>
            <a:ext cx="10254730" cy="646331"/>
          </a:xfrm>
          <a:prstGeom prst="rect">
            <a:avLst/>
          </a:prstGeom>
          <a:noFill/>
        </p:spPr>
        <p:txBody>
          <a:bodyPr wrap="none" rtlCol="0">
            <a:spAutoFit/>
          </a:bodyPr>
          <a:lstStyle/>
          <a:p>
            <a:r>
              <a:rPr lang="en-US" dirty="0"/>
              <a:t> </a:t>
            </a:r>
            <a:r>
              <a:rPr lang="en-US" dirty="0" err="1"/>
              <a:t>Listprice</a:t>
            </a:r>
            <a:r>
              <a:rPr lang="en-US" dirty="0"/>
              <a:t> = (4.855e+05) + 589.7050 * number of </a:t>
            </a:r>
            <a:r>
              <a:rPr lang="en-US" dirty="0" err="1"/>
              <a:t>sq.ft</a:t>
            </a:r>
            <a:r>
              <a:rPr lang="en-US" dirty="0"/>
              <a:t>.  The coefficient of </a:t>
            </a:r>
            <a:r>
              <a:rPr lang="en-US" dirty="0" err="1"/>
              <a:t>sqft</a:t>
            </a:r>
            <a:r>
              <a:rPr lang="en-US" dirty="0"/>
              <a:t> is 589.70</a:t>
            </a:r>
          </a:p>
          <a:p>
            <a:r>
              <a:rPr lang="en-US" dirty="0"/>
              <a:t>Which means per each sq ft increment there is an increase of 589$ approx. along with intercept</a:t>
            </a:r>
          </a:p>
        </p:txBody>
      </p:sp>
    </p:spTree>
    <p:extLst>
      <p:ext uri="{BB962C8B-B14F-4D97-AF65-F5344CB8AC3E}">
        <p14:creationId xmlns:p14="http://schemas.microsoft.com/office/powerpoint/2010/main" val="892017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65B76-FA11-44E7-A47F-DD4ECCE8889D}"/>
              </a:ext>
            </a:extLst>
          </p:cNvPr>
          <p:cNvSpPr>
            <a:spLocks noGrp="1"/>
          </p:cNvSpPr>
          <p:nvPr>
            <p:ph type="title"/>
          </p:nvPr>
        </p:nvSpPr>
        <p:spPr>
          <a:xfrm>
            <a:off x="838200" y="152400"/>
            <a:ext cx="10515600" cy="1145224"/>
          </a:xfrm>
        </p:spPr>
        <p:txBody>
          <a:bodyPr/>
          <a:lstStyle/>
          <a:p>
            <a:r>
              <a:rPr lang="en-US" dirty="0"/>
              <a:t>Regression with All Features using Ridge</a:t>
            </a:r>
          </a:p>
        </p:txBody>
      </p:sp>
      <p:pic>
        <p:nvPicPr>
          <p:cNvPr id="5" name="Content Placeholder 4">
            <a:extLst>
              <a:ext uri="{FF2B5EF4-FFF2-40B4-BE49-F238E27FC236}">
                <a16:creationId xmlns:a16="http://schemas.microsoft.com/office/drawing/2014/main" id="{CA2A28A0-67A2-4A74-907C-9D3E1C3AC698}"/>
              </a:ext>
            </a:extLst>
          </p:cNvPr>
          <p:cNvPicPr>
            <a:picLocks noGrp="1" noChangeAspect="1"/>
          </p:cNvPicPr>
          <p:nvPr>
            <p:ph idx="1"/>
          </p:nvPr>
        </p:nvPicPr>
        <p:blipFill>
          <a:blip r:embed="rId2"/>
          <a:stretch>
            <a:fillRect/>
          </a:stretch>
        </p:blipFill>
        <p:spPr>
          <a:xfrm>
            <a:off x="2819399" y="1378091"/>
            <a:ext cx="5275188" cy="4351338"/>
          </a:xfrm>
        </p:spPr>
      </p:pic>
      <p:pic>
        <p:nvPicPr>
          <p:cNvPr id="7" name="Picture 6">
            <a:extLst>
              <a:ext uri="{FF2B5EF4-FFF2-40B4-BE49-F238E27FC236}">
                <a16:creationId xmlns:a16="http://schemas.microsoft.com/office/drawing/2014/main" id="{89483BA0-FD99-4111-AEB8-CC9BF0A033FC}"/>
              </a:ext>
            </a:extLst>
          </p:cNvPr>
          <p:cNvPicPr>
            <a:picLocks noChangeAspect="1"/>
          </p:cNvPicPr>
          <p:nvPr/>
        </p:nvPicPr>
        <p:blipFill>
          <a:blip r:embed="rId3"/>
          <a:stretch>
            <a:fillRect/>
          </a:stretch>
        </p:blipFill>
        <p:spPr>
          <a:xfrm>
            <a:off x="1718430" y="5809896"/>
            <a:ext cx="7477125" cy="609600"/>
          </a:xfrm>
          <a:prstGeom prst="rect">
            <a:avLst/>
          </a:prstGeom>
        </p:spPr>
      </p:pic>
    </p:spTree>
    <p:extLst>
      <p:ext uri="{BB962C8B-B14F-4D97-AF65-F5344CB8AC3E}">
        <p14:creationId xmlns:p14="http://schemas.microsoft.com/office/powerpoint/2010/main" val="359632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756"/>
            <a:ext cx="10515600" cy="1145224"/>
          </a:xfrm>
        </p:spPr>
        <p:txBody>
          <a:bodyPr/>
          <a:lstStyle/>
          <a:p>
            <a:r>
              <a:rPr lang="en-US" dirty="0"/>
              <a:t>Data Analytics for Real Estate</a:t>
            </a:r>
          </a:p>
        </p:txBody>
      </p:sp>
      <p:sp>
        <p:nvSpPr>
          <p:cNvPr id="3" name="Content Placeholder 2"/>
          <p:cNvSpPr>
            <a:spLocks noGrp="1"/>
          </p:cNvSpPr>
          <p:nvPr>
            <p:ph idx="1"/>
          </p:nvPr>
        </p:nvSpPr>
        <p:spPr>
          <a:xfrm>
            <a:off x="838200" y="1295400"/>
            <a:ext cx="10515600" cy="4881563"/>
          </a:xfrm>
        </p:spPr>
        <p:txBody>
          <a:bodyPr>
            <a:normAutofit/>
          </a:bodyPr>
          <a:lstStyle/>
          <a:p>
            <a:r>
              <a:rPr lang="en-US" dirty="0"/>
              <a:t>San Francisco( Bay Area) is always on high demand for Real Estate. The Demand for Existing homes and new homes are going high day by day. </a:t>
            </a:r>
          </a:p>
          <a:p>
            <a:r>
              <a:rPr lang="en-US" dirty="0"/>
              <a:t>Though with the current pandemic, Real estate industry managed to keep high compared with the previous years. According to Mercury news report Bay Area had the highest sales growth in California of nearly 40 percent over last year in December 2020.</a:t>
            </a:r>
          </a:p>
          <a:p>
            <a:pPr marL="0" indent="0">
              <a:buNone/>
            </a:pPr>
            <a:r>
              <a:rPr lang="en-US" sz="3400" dirty="0">
                <a:solidFill>
                  <a:schemeClr val="accent1"/>
                </a:solidFill>
                <a:latin typeface="+mj-lt"/>
                <a:ea typeface="+mj-ea"/>
                <a:cs typeface="+mj-cs"/>
              </a:rPr>
              <a:t>Movoto Real Estate:</a:t>
            </a:r>
          </a:p>
          <a:p>
            <a:r>
              <a:rPr lang="en-US" dirty="0"/>
              <a:t>Movoto is the fifth-largest residential real estate search site and brokerage licensed in all 50 states. </a:t>
            </a:r>
          </a:p>
          <a:p>
            <a:r>
              <a:rPr lang="en-US" dirty="0"/>
              <a:t>The platform provides its consumers with real estate search, property listing information, market insights, neighborhood insights, and nearby points of interest.</a:t>
            </a:r>
          </a:p>
          <a:p>
            <a:r>
              <a:rPr lang="en-US" dirty="0"/>
              <a:t>We will use Movoto data to do some analytics on real estate.</a:t>
            </a:r>
          </a:p>
          <a:p>
            <a:endParaRPr lang="en-US" dirty="0"/>
          </a:p>
          <a:p>
            <a:endParaRPr lang="en-US" dirty="0"/>
          </a:p>
        </p:txBody>
      </p:sp>
    </p:spTree>
    <p:extLst>
      <p:ext uri="{BB962C8B-B14F-4D97-AF65-F5344CB8AC3E}">
        <p14:creationId xmlns:p14="http://schemas.microsoft.com/office/powerpoint/2010/main" val="682195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28F41-4448-454C-AA87-E8B772591B36}"/>
              </a:ext>
            </a:extLst>
          </p:cNvPr>
          <p:cNvSpPr>
            <a:spLocks noGrp="1"/>
          </p:cNvSpPr>
          <p:nvPr>
            <p:ph type="title"/>
          </p:nvPr>
        </p:nvSpPr>
        <p:spPr>
          <a:xfrm>
            <a:off x="869244" y="0"/>
            <a:ext cx="10515600" cy="1145224"/>
          </a:xfrm>
        </p:spPr>
        <p:txBody>
          <a:bodyPr/>
          <a:lstStyle/>
          <a:p>
            <a:r>
              <a:rPr lang="en-US" dirty="0"/>
              <a:t>Problem Statement</a:t>
            </a:r>
          </a:p>
        </p:txBody>
      </p:sp>
      <p:sp>
        <p:nvSpPr>
          <p:cNvPr id="3" name="Content Placeholder 2">
            <a:extLst>
              <a:ext uri="{FF2B5EF4-FFF2-40B4-BE49-F238E27FC236}">
                <a16:creationId xmlns:a16="http://schemas.microsoft.com/office/drawing/2014/main" id="{B009AA46-EBF3-44FB-A7DB-B41F0512CBA3}"/>
              </a:ext>
            </a:extLst>
          </p:cNvPr>
          <p:cNvSpPr>
            <a:spLocks noGrp="1"/>
          </p:cNvSpPr>
          <p:nvPr>
            <p:ph idx="1"/>
          </p:nvPr>
        </p:nvSpPr>
        <p:spPr>
          <a:xfrm>
            <a:off x="838200" y="1219200"/>
            <a:ext cx="10515600" cy="4957763"/>
          </a:xfrm>
        </p:spPr>
        <p:txBody>
          <a:bodyPr>
            <a:normAutofit/>
          </a:bodyPr>
          <a:lstStyle/>
          <a:p>
            <a:r>
              <a:rPr lang="en-US" dirty="0"/>
              <a:t>The main aim of this project is to collect data by web scraping and analyze the information on more than 100 properties available in San Francisco real estate market </a:t>
            </a:r>
          </a:p>
          <a:p>
            <a:pPr marL="0" indent="0">
              <a:buNone/>
            </a:pPr>
            <a:r>
              <a:rPr lang="en-US" sz="3400" dirty="0">
                <a:solidFill>
                  <a:schemeClr val="accent1"/>
                </a:solidFill>
                <a:latin typeface="+mj-lt"/>
                <a:ea typeface="+mj-ea"/>
                <a:cs typeface="+mj-cs"/>
              </a:rPr>
              <a:t>Web Scraping and Data Collection</a:t>
            </a:r>
          </a:p>
          <a:p>
            <a:r>
              <a:rPr lang="en-US" dirty="0"/>
              <a:t>Extracted search results of San Francisco from Movoto website using python web scraping.</a:t>
            </a:r>
          </a:p>
          <a:p>
            <a:r>
              <a:rPr lang="en-US" dirty="0"/>
              <a:t>Used Beautiful Soup package in python for web scraping</a:t>
            </a:r>
          </a:p>
          <a:p>
            <a:r>
              <a:rPr lang="en-US" dirty="0"/>
              <a:t>Used random hits to the website with time delay to avoid bot recognition by the site</a:t>
            </a:r>
          </a:p>
          <a:p>
            <a:r>
              <a:rPr lang="en-US" dirty="0"/>
              <a:t>Extracted json data from each listing which includes, price, address, agent etc., and added to dictionary which is then appended to a pandas </a:t>
            </a:r>
            <a:r>
              <a:rPr lang="en-US" dirty="0" err="1"/>
              <a:t>datafarame</a:t>
            </a:r>
            <a:r>
              <a:rPr lang="en-US" dirty="0"/>
              <a:t>.</a:t>
            </a:r>
          </a:p>
          <a:p>
            <a:r>
              <a:rPr lang="en-US" dirty="0"/>
              <a:t>Extracted 1990 records and 61 columns with wide variety of columns which are treated in data cleaning</a:t>
            </a:r>
          </a:p>
          <a:p>
            <a:endParaRPr lang="en-US" dirty="0"/>
          </a:p>
        </p:txBody>
      </p:sp>
    </p:spTree>
    <p:extLst>
      <p:ext uri="{BB962C8B-B14F-4D97-AF65-F5344CB8AC3E}">
        <p14:creationId xmlns:p14="http://schemas.microsoft.com/office/powerpoint/2010/main" val="1396739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4089" y="108425"/>
            <a:ext cx="10515600" cy="1145224"/>
          </a:xfrm>
        </p:spPr>
        <p:txBody>
          <a:bodyPr/>
          <a:lstStyle/>
          <a:p>
            <a:r>
              <a:rPr lang="en-US" dirty="0"/>
              <a:t>Data Cleaning and Outlier Detection</a:t>
            </a:r>
          </a:p>
        </p:txBody>
      </p:sp>
      <p:sp>
        <p:nvSpPr>
          <p:cNvPr id="3" name="Content Placeholder 2"/>
          <p:cNvSpPr>
            <a:spLocks noGrp="1"/>
          </p:cNvSpPr>
          <p:nvPr>
            <p:ph idx="1"/>
          </p:nvPr>
        </p:nvSpPr>
        <p:spPr>
          <a:xfrm>
            <a:off x="838200" y="1253649"/>
            <a:ext cx="10515600" cy="4923314"/>
          </a:xfrm>
        </p:spPr>
        <p:txBody>
          <a:bodyPr/>
          <a:lstStyle/>
          <a:p>
            <a:r>
              <a:rPr lang="en-US" dirty="0"/>
              <a:t>Deleted rows with null values using isna( ).sum( ) and dropna( )</a:t>
            </a:r>
          </a:p>
          <a:p>
            <a:r>
              <a:rPr lang="en-US" dirty="0"/>
              <a:t>Deleted unnecessary columns which are not useful for the further analysis</a:t>
            </a:r>
          </a:p>
          <a:p>
            <a:r>
              <a:rPr lang="en-US" dirty="0"/>
              <a:t>Converting the format based on the column data. For example, numerical columns are converted to int64 , data columns are converted to date format.</a:t>
            </a:r>
          </a:p>
          <a:p>
            <a:r>
              <a:rPr lang="en-US" dirty="0"/>
              <a:t>Duplicate values are dropped from the dataset</a:t>
            </a:r>
          </a:p>
          <a:p>
            <a:pPr marL="0" indent="0">
              <a:buNone/>
            </a:pPr>
            <a:r>
              <a:rPr lang="en-US" sz="3400" dirty="0">
                <a:solidFill>
                  <a:schemeClr val="accent1"/>
                </a:solidFill>
                <a:latin typeface="+mj-lt"/>
                <a:ea typeface="+mj-ea"/>
                <a:cs typeface="+mj-cs"/>
              </a:rPr>
              <a:t>Outlier Detection:</a:t>
            </a:r>
          </a:p>
          <a:p>
            <a:r>
              <a:rPr lang="en-US" dirty="0"/>
              <a:t>Outliers are identified by calculating </a:t>
            </a:r>
            <a:r>
              <a:rPr lang="en-US" dirty="0" err="1"/>
              <a:t>zscore</a:t>
            </a:r>
            <a:r>
              <a:rPr lang="en-US" dirty="0"/>
              <a:t> &gt; 3 for the numerical columns. </a:t>
            </a:r>
          </a:p>
          <a:p>
            <a:r>
              <a:rPr lang="en-US" dirty="0"/>
              <a:t>112 records are identified as outliers.</a:t>
            </a:r>
          </a:p>
          <a:p>
            <a:r>
              <a:rPr lang="en-US" dirty="0"/>
              <a:t>These outliers are dropped from the dataset</a:t>
            </a:r>
          </a:p>
          <a:p>
            <a:r>
              <a:rPr lang="en-US" dirty="0"/>
              <a:t>The final dataset contains 1417 rows and 23 columns which is saved to csv file.</a:t>
            </a:r>
          </a:p>
          <a:p>
            <a:endParaRPr lang="en-US" dirty="0"/>
          </a:p>
        </p:txBody>
      </p:sp>
    </p:spTree>
    <p:extLst>
      <p:ext uri="{BB962C8B-B14F-4D97-AF65-F5344CB8AC3E}">
        <p14:creationId xmlns:p14="http://schemas.microsoft.com/office/powerpoint/2010/main" val="1973917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32CF0-16BB-4F9D-9131-0B6B6CAD78EA}"/>
              </a:ext>
            </a:extLst>
          </p:cNvPr>
          <p:cNvSpPr>
            <a:spLocks noGrp="1"/>
          </p:cNvSpPr>
          <p:nvPr>
            <p:ph type="title"/>
          </p:nvPr>
        </p:nvSpPr>
        <p:spPr/>
        <p:txBody>
          <a:bodyPr/>
          <a:lstStyle/>
          <a:p>
            <a:r>
              <a:rPr lang="en-US" dirty="0"/>
              <a:t>Visualization</a:t>
            </a:r>
          </a:p>
        </p:txBody>
      </p:sp>
      <p:pic>
        <p:nvPicPr>
          <p:cNvPr id="5" name="Content Placeholder 4">
            <a:extLst>
              <a:ext uri="{FF2B5EF4-FFF2-40B4-BE49-F238E27FC236}">
                <a16:creationId xmlns:a16="http://schemas.microsoft.com/office/drawing/2014/main" id="{F6E49452-0F0F-41D6-9983-5DA027B9352E}"/>
              </a:ext>
            </a:extLst>
          </p:cNvPr>
          <p:cNvPicPr>
            <a:picLocks noGrp="1" noChangeAspect="1"/>
          </p:cNvPicPr>
          <p:nvPr>
            <p:ph idx="1"/>
          </p:nvPr>
        </p:nvPicPr>
        <p:blipFill>
          <a:blip r:embed="rId2"/>
          <a:stretch>
            <a:fillRect/>
          </a:stretch>
        </p:blipFill>
        <p:spPr>
          <a:xfrm>
            <a:off x="376238" y="1676400"/>
            <a:ext cx="3080721" cy="4104687"/>
          </a:xfrm>
        </p:spPr>
      </p:pic>
      <p:pic>
        <p:nvPicPr>
          <p:cNvPr id="7" name="Picture 6">
            <a:extLst>
              <a:ext uri="{FF2B5EF4-FFF2-40B4-BE49-F238E27FC236}">
                <a16:creationId xmlns:a16="http://schemas.microsoft.com/office/drawing/2014/main" id="{724A2244-E589-42C3-8BC0-6DCE1299FB32}"/>
              </a:ext>
            </a:extLst>
          </p:cNvPr>
          <p:cNvPicPr>
            <a:picLocks noChangeAspect="1"/>
          </p:cNvPicPr>
          <p:nvPr/>
        </p:nvPicPr>
        <p:blipFill>
          <a:blip r:embed="rId3"/>
          <a:stretch>
            <a:fillRect/>
          </a:stretch>
        </p:blipFill>
        <p:spPr>
          <a:xfrm>
            <a:off x="3886200" y="1693333"/>
            <a:ext cx="8033398" cy="4087754"/>
          </a:xfrm>
          <a:prstGeom prst="rect">
            <a:avLst/>
          </a:prstGeom>
        </p:spPr>
      </p:pic>
    </p:spTree>
    <p:extLst>
      <p:ext uri="{BB962C8B-B14F-4D97-AF65-F5344CB8AC3E}">
        <p14:creationId xmlns:p14="http://schemas.microsoft.com/office/powerpoint/2010/main" val="3427152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4089" y="108425"/>
            <a:ext cx="10515600" cy="1145224"/>
          </a:xfrm>
        </p:spPr>
        <p:txBody>
          <a:bodyPr/>
          <a:lstStyle/>
          <a:p>
            <a:r>
              <a:rPr lang="en-US" dirty="0"/>
              <a:t>Research Questions</a:t>
            </a:r>
          </a:p>
        </p:txBody>
      </p:sp>
      <p:sp>
        <p:nvSpPr>
          <p:cNvPr id="3" name="Content Placeholder 2"/>
          <p:cNvSpPr>
            <a:spLocks noGrp="1"/>
          </p:cNvSpPr>
          <p:nvPr>
            <p:ph idx="1"/>
          </p:nvPr>
        </p:nvSpPr>
        <p:spPr>
          <a:xfrm>
            <a:off x="838200" y="1253649"/>
            <a:ext cx="10515600" cy="4923314"/>
          </a:xfrm>
        </p:spPr>
        <p:txBody>
          <a:bodyPr/>
          <a:lstStyle/>
          <a:p>
            <a:r>
              <a:rPr lang="en-US" sz="2400" dirty="0"/>
              <a:t>1. 	Which zip code has highest and lowest Avg Price per Square feet?</a:t>
            </a:r>
          </a:p>
          <a:p>
            <a:endParaRPr lang="en-US" sz="2400" dirty="0"/>
          </a:p>
          <a:p>
            <a:r>
              <a:rPr lang="en-US" sz="2400" dirty="0"/>
              <a:t>2.	Top 5 Listing Agents who has highest sum of list price and Top 5 listing agents with lowest sum of listing price?</a:t>
            </a:r>
          </a:p>
          <a:p>
            <a:pPr marL="0" indent="0">
              <a:buNone/>
            </a:pPr>
            <a:endParaRPr lang="en-US" sz="2400" dirty="0"/>
          </a:p>
          <a:p>
            <a:r>
              <a:rPr lang="en-US" sz="2400" dirty="0"/>
              <a:t>3.	Average price per Square feet for the property type?</a:t>
            </a:r>
          </a:p>
          <a:p>
            <a:endParaRPr lang="en-US" sz="2400" dirty="0"/>
          </a:p>
          <a:p>
            <a:r>
              <a:rPr lang="en-US" sz="2400" dirty="0"/>
              <a:t>4.	Which has highest correlation with the predictor. (Or) which has highest important feature</a:t>
            </a:r>
          </a:p>
          <a:p>
            <a:endParaRPr lang="en-US" dirty="0"/>
          </a:p>
          <a:p>
            <a:endParaRPr lang="en-US" dirty="0"/>
          </a:p>
        </p:txBody>
      </p:sp>
    </p:spTree>
    <p:extLst>
      <p:ext uri="{BB962C8B-B14F-4D97-AF65-F5344CB8AC3E}">
        <p14:creationId xmlns:p14="http://schemas.microsoft.com/office/powerpoint/2010/main" val="266501319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4089" y="108425"/>
            <a:ext cx="10515600" cy="1145224"/>
          </a:xfrm>
        </p:spPr>
        <p:txBody>
          <a:bodyPr/>
          <a:lstStyle/>
          <a:p>
            <a:r>
              <a:rPr lang="en-US" sz="3600" dirty="0"/>
              <a:t>Which zip code has highest and lowest Avg Price per Square feet?</a:t>
            </a:r>
          </a:p>
        </p:txBody>
      </p:sp>
      <p:pic>
        <p:nvPicPr>
          <p:cNvPr id="5" name="Content Placeholder 4">
            <a:extLst>
              <a:ext uri="{FF2B5EF4-FFF2-40B4-BE49-F238E27FC236}">
                <a16:creationId xmlns:a16="http://schemas.microsoft.com/office/drawing/2014/main" id="{B3D495D7-6EAB-4797-92CD-053103DBF6EC}"/>
              </a:ext>
            </a:extLst>
          </p:cNvPr>
          <p:cNvPicPr>
            <a:picLocks noGrp="1" noChangeAspect="1"/>
          </p:cNvPicPr>
          <p:nvPr>
            <p:ph idx="1"/>
          </p:nvPr>
        </p:nvPicPr>
        <p:blipFill>
          <a:blip r:embed="rId2"/>
          <a:stretch>
            <a:fillRect/>
          </a:stretch>
        </p:blipFill>
        <p:spPr>
          <a:xfrm>
            <a:off x="1600200" y="1600200"/>
            <a:ext cx="7305675" cy="3409950"/>
          </a:xfrm>
        </p:spPr>
      </p:pic>
      <p:sp>
        <p:nvSpPr>
          <p:cNvPr id="6" name="TextBox 5">
            <a:extLst>
              <a:ext uri="{FF2B5EF4-FFF2-40B4-BE49-F238E27FC236}">
                <a16:creationId xmlns:a16="http://schemas.microsoft.com/office/drawing/2014/main" id="{85013994-4DCB-480F-8691-D7BB8025365F}"/>
              </a:ext>
            </a:extLst>
          </p:cNvPr>
          <p:cNvSpPr txBox="1"/>
          <p:nvPr/>
        </p:nvSpPr>
        <p:spPr>
          <a:xfrm>
            <a:off x="846667" y="5356701"/>
            <a:ext cx="9850774" cy="923330"/>
          </a:xfrm>
          <a:prstGeom prst="rect">
            <a:avLst/>
          </a:prstGeom>
          <a:noFill/>
        </p:spPr>
        <p:txBody>
          <a:bodyPr wrap="none" rtlCol="0">
            <a:spAutoFit/>
          </a:bodyPr>
          <a:lstStyle/>
          <a:p>
            <a:r>
              <a:rPr lang="en-US" dirty="0"/>
              <a:t>Zip code 94133 is costliest with Average price per square feet at 1165$ and Zip code 94124 </a:t>
            </a:r>
          </a:p>
          <a:p>
            <a:r>
              <a:rPr lang="en-US" dirty="0"/>
              <a:t>is cheapest with Average price per square feet at 714$. This will help new buyers in </a:t>
            </a:r>
          </a:p>
          <a:p>
            <a:r>
              <a:rPr lang="en-US" dirty="0"/>
              <a:t>California region to chose the area/</a:t>
            </a:r>
            <a:r>
              <a:rPr lang="en-US" dirty="0" err="1"/>
              <a:t>zipcode</a:t>
            </a:r>
            <a:r>
              <a:rPr lang="en-US" dirty="0"/>
              <a:t> based on their budget </a:t>
            </a:r>
          </a:p>
        </p:txBody>
      </p:sp>
    </p:spTree>
    <p:extLst>
      <p:ext uri="{BB962C8B-B14F-4D97-AF65-F5344CB8AC3E}">
        <p14:creationId xmlns:p14="http://schemas.microsoft.com/office/powerpoint/2010/main" val="228428677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4089" y="108425"/>
            <a:ext cx="10515600" cy="1145224"/>
          </a:xfrm>
        </p:spPr>
        <p:txBody>
          <a:bodyPr>
            <a:normAutofit/>
          </a:bodyPr>
          <a:lstStyle/>
          <a:p>
            <a:r>
              <a:rPr lang="en-US" sz="3600" dirty="0"/>
              <a:t>Top 5 and Low 5 Listing Agents?</a:t>
            </a:r>
            <a:endParaRPr lang="en-US" dirty="0"/>
          </a:p>
        </p:txBody>
      </p:sp>
      <p:pic>
        <p:nvPicPr>
          <p:cNvPr id="5" name="Content Placeholder 4">
            <a:extLst>
              <a:ext uri="{FF2B5EF4-FFF2-40B4-BE49-F238E27FC236}">
                <a16:creationId xmlns:a16="http://schemas.microsoft.com/office/drawing/2014/main" id="{B316F014-A8C9-41BC-8A28-619B8F69E050}"/>
              </a:ext>
            </a:extLst>
          </p:cNvPr>
          <p:cNvPicPr>
            <a:picLocks noGrp="1" noChangeAspect="1"/>
          </p:cNvPicPr>
          <p:nvPr>
            <p:ph idx="1"/>
          </p:nvPr>
        </p:nvPicPr>
        <p:blipFill>
          <a:blip r:embed="rId2"/>
          <a:stretch>
            <a:fillRect/>
          </a:stretch>
        </p:blipFill>
        <p:spPr>
          <a:xfrm>
            <a:off x="1219200" y="1600200"/>
            <a:ext cx="2562225" cy="3381375"/>
          </a:xfrm>
        </p:spPr>
      </p:pic>
      <p:pic>
        <p:nvPicPr>
          <p:cNvPr id="7" name="Picture 6">
            <a:extLst>
              <a:ext uri="{FF2B5EF4-FFF2-40B4-BE49-F238E27FC236}">
                <a16:creationId xmlns:a16="http://schemas.microsoft.com/office/drawing/2014/main" id="{1A736C07-A418-4A6E-88D9-077CDCEA5933}"/>
              </a:ext>
            </a:extLst>
          </p:cNvPr>
          <p:cNvPicPr>
            <a:picLocks noChangeAspect="1"/>
          </p:cNvPicPr>
          <p:nvPr/>
        </p:nvPicPr>
        <p:blipFill>
          <a:blip r:embed="rId3"/>
          <a:stretch>
            <a:fillRect/>
          </a:stretch>
        </p:blipFill>
        <p:spPr>
          <a:xfrm>
            <a:off x="6400800" y="1905000"/>
            <a:ext cx="3124200" cy="2411882"/>
          </a:xfrm>
          <a:prstGeom prst="rect">
            <a:avLst/>
          </a:prstGeom>
        </p:spPr>
      </p:pic>
      <p:sp>
        <p:nvSpPr>
          <p:cNvPr id="8" name="TextBox 7">
            <a:extLst>
              <a:ext uri="{FF2B5EF4-FFF2-40B4-BE49-F238E27FC236}">
                <a16:creationId xmlns:a16="http://schemas.microsoft.com/office/drawing/2014/main" id="{0C03418A-9E86-4706-B836-647F7359D9C0}"/>
              </a:ext>
            </a:extLst>
          </p:cNvPr>
          <p:cNvSpPr txBox="1"/>
          <p:nvPr/>
        </p:nvSpPr>
        <p:spPr>
          <a:xfrm>
            <a:off x="502753" y="5339415"/>
            <a:ext cx="10851047" cy="646331"/>
          </a:xfrm>
          <a:prstGeom prst="rect">
            <a:avLst/>
          </a:prstGeom>
          <a:noFill/>
        </p:spPr>
        <p:txBody>
          <a:bodyPr wrap="none" rtlCol="0">
            <a:spAutoFit/>
          </a:bodyPr>
          <a:lstStyle/>
          <a:p>
            <a:r>
              <a:rPr lang="en-US" dirty="0"/>
              <a:t>The Top 5 and least 5 listing Agents are mentioned in the left image.  How ever if we want to see the</a:t>
            </a:r>
          </a:p>
          <a:p>
            <a:r>
              <a:rPr lang="en-US" dirty="0"/>
              <a:t>Top agent based on number of houses he listed then it is shown in the right image</a:t>
            </a:r>
          </a:p>
        </p:txBody>
      </p:sp>
    </p:spTree>
    <p:extLst>
      <p:ext uri="{BB962C8B-B14F-4D97-AF65-F5344CB8AC3E}">
        <p14:creationId xmlns:p14="http://schemas.microsoft.com/office/powerpoint/2010/main" val="294042655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4089" y="108425"/>
            <a:ext cx="10515600" cy="1145224"/>
          </a:xfrm>
        </p:spPr>
        <p:txBody>
          <a:bodyPr>
            <a:normAutofit/>
          </a:bodyPr>
          <a:lstStyle/>
          <a:p>
            <a:r>
              <a:rPr lang="en-US" sz="3600" dirty="0"/>
              <a:t>Average price/Sq.ft., for the property type?</a:t>
            </a:r>
          </a:p>
        </p:txBody>
      </p:sp>
      <p:sp>
        <p:nvSpPr>
          <p:cNvPr id="9" name="Content Placeholder 8">
            <a:extLst>
              <a:ext uri="{FF2B5EF4-FFF2-40B4-BE49-F238E27FC236}">
                <a16:creationId xmlns:a16="http://schemas.microsoft.com/office/drawing/2014/main" id="{B0A0D122-2128-40E1-ACE4-5827C30058D4}"/>
              </a:ext>
            </a:extLst>
          </p:cNvPr>
          <p:cNvSpPr>
            <a:spLocks noGrp="1"/>
          </p:cNvSpPr>
          <p:nvPr>
            <p:ph idx="1"/>
          </p:nvPr>
        </p:nvSpPr>
        <p:spPr/>
        <p:txBody>
          <a:bodyPr/>
          <a:lstStyle/>
          <a:p>
            <a:endParaRPr lang="en-US" dirty="0"/>
          </a:p>
          <a:p>
            <a:endParaRPr lang="en-US" dirty="0"/>
          </a:p>
          <a:p>
            <a:endParaRPr lang="en-US" dirty="0"/>
          </a:p>
          <a:p>
            <a:endParaRPr lang="en-US" dirty="0"/>
          </a:p>
          <a:p>
            <a:endParaRPr lang="en-US" dirty="0"/>
          </a:p>
          <a:p>
            <a:endParaRPr lang="en-US" dirty="0"/>
          </a:p>
          <a:p>
            <a:endParaRPr lang="en-US" dirty="0"/>
          </a:p>
          <a:p>
            <a:r>
              <a:rPr lang="en-US" dirty="0"/>
              <a:t>The Average price per square feet is high for the condo Apartments and Average price per square feet is low in Multi-Family Property type</a:t>
            </a:r>
          </a:p>
        </p:txBody>
      </p:sp>
      <p:pic>
        <p:nvPicPr>
          <p:cNvPr id="11" name="Picture 10">
            <a:extLst>
              <a:ext uri="{FF2B5EF4-FFF2-40B4-BE49-F238E27FC236}">
                <a16:creationId xmlns:a16="http://schemas.microsoft.com/office/drawing/2014/main" id="{E439F2AD-7199-4FCE-9DAB-D53C16A7E679}"/>
              </a:ext>
            </a:extLst>
          </p:cNvPr>
          <p:cNvPicPr>
            <a:picLocks noChangeAspect="1"/>
          </p:cNvPicPr>
          <p:nvPr/>
        </p:nvPicPr>
        <p:blipFill>
          <a:blip r:embed="rId2"/>
          <a:stretch>
            <a:fillRect/>
          </a:stretch>
        </p:blipFill>
        <p:spPr>
          <a:xfrm>
            <a:off x="3048000" y="2100262"/>
            <a:ext cx="5410200" cy="2657475"/>
          </a:xfrm>
          <a:prstGeom prst="rect">
            <a:avLst/>
          </a:prstGeom>
        </p:spPr>
      </p:pic>
    </p:spTree>
    <p:extLst>
      <p:ext uri="{BB962C8B-B14F-4D97-AF65-F5344CB8AC3E}">
        <p14:creationId xmlns:p14="http://schemas.microsoft.com/office/powerpoint/2010/main" val="57317733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CITY SKETCH 16X9">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23.potx" id="{55B65C5C-2110-41C9-9432-67D739EC5CFC}" vid="{FDE12540-4521-4F30-863D-D54DD2EE1C3B}"/>
    </a:ext>
  </a:extLst>
</a:theme>
</file>

<file path=ppt/theme/theme2.xml><?xml version="1.0" encoding="utf-8"?>
<a:theme xmlns:a="http://schemas.openxmlformats.org/drawingml/2006/main" name="Office Theme">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6D0E567B873EB4A852E594781883CD4" ma:contentTypeVersion="4" ma:contentTypeDescription="Create a new document." ma:contentTypeScope="" ma:versionID="74fa91e6f8e2a9f495bfa968b608a4be">
  <xsd:schema xmlns:xsd="http://www.w3.org/2001/XMLSchema" xmlns:xs="http://www.w3.org/2001/XMLSchema" xmlns:p="http://schemas.microsoft.com/office/2006/metadata/properties" xmlns:ns3="61a2e2cf-0be0-4d8d-9e5b-ac39656de7ae" targetNamespace="http://schemas.microsoft.com/office/2006/metadata/properties" ma:root="true" ma:fieldsID="fd6785d291c7d0b0bd94fd8f52364568" ns3:_="">
    <xsd:import namespace="61a2e2cf-0be0-4d8d-9e5b-ac39656de7ae"/>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1a2e2cf-0be0-4d8d-9e5b-ac39656de7a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3A8E4C7-3FDE-4EAE-B632-236438D904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1a2e2cf-0be0-4d8d-9e5b-ac39656de7a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5B27389-9E63-4330-A86B-E47CA0F7C489}">
  <ds:schemaRefs>
    <ds:schemaRef ds:uri="http://schemas.microsoft.com/sharepoint/v3/contenttype/forms"/>
  </ds:schemaRefs>
</ds:datastoreItem>
</file>

<file path=customXml/itemProps3.xml><?xml version="1.0" encoding="utf-8"?>
<ds:datastoreItem xmlns:ds="http://schemas.openxmlformats.org/officeDocument/2006/customXml" ds:itemID="{FE31E513-F1C6-48E4-A2EC-2243594A621A}">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61a2e2cf-0be0-4d8d-9e5b-ac39656de7ae"/>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Business office city sketch presentation background (widescreen)</Template>
  <TotalTime>267</TotalTime>
  <Words>724</Words>
  <Application>Microsoft Office PowerPoint</Application>
  <PresentationFormat>Widescreen</PresentationFormat>
  <Paragraphs>70</Paragraphs>
  <Slides>13</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Century Schoolbook</vt:lpstr>
      <vt:lpstr>CITY SKETCH 16X9</vt:lpstr>
      <vt:lpstr>Movoto Real Estate - Analytics</vt:lpstr>
      <vt:lpstr>Data Analytics for Real Estate</vt:lpstr>
      <vt:lpstr>Problem Statement</vt:lpstr>
      <vt:lpstr>Data Cleaning and Outlier Detection</vt:lpstr>
      <vt:lpstr>Visualization</vt:lpstr>
      <vt:lpstr>Research Questions</vt:lpstr>
      <vt:lpstr>Which zip code has highest and lowest Avg Price per Square feet?</vt:lpstr>
      <vt:lpstr>Top 5 and Low 5 Listing Agents?</vt:lpstr>
      <vt:lpstr>Average price/Sq.ft., for the property type?</vt:lpstr>
      <vt:lpstr>Which has highest correlation with the predictor. (Or) which has highest important feature</vt:lpstr>
      <vt:lpstr>Regression Model</vt:lpstr>
      <vt:lpstr>Regression model with one feature</vt:lpstr>
      <vt:lpstr>Regression with All Features using Ridge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Movoto Real Estate – Web Scraping</dc:title>
  <dc:creator>Karthik kodakandla</dc:creator>
  <cp:lastModifiedBy>Karthik kodakandla</cp:lastModifiedBy>
  <cp:revision>13</cp:revision>
  <dcterms:created xsi:type="dcterms:W3CDTF">2021-05-02T21:36:43Z</dcterms:created>
  <dcterms:modified xsi:type="dcterms:W3CDTF">2021-05-12T07:54:08Z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0x01010076D0E567B873EB4A852E594781883CD4</vt:lpwstr>
  </property>
</Properties>
</file>