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1" r:id="rId6"/>
    <p:sldId id="259" r:id="rId7"/>
    <p:sldId id="262" r:id="rId8"/>
    <p:sldId id="263" r:id="rId9"/>
    <p:sldId id="280" r:id="rId10"/>
    <p:sldId id="265" r:id="rId11"/>
    <p:sldId id="282" r:id="rId12"/>
    <p:sldId id="269" r:id="rId13"/>
    <p:sldId id="266" r:id="rId14"/>
    <p:sldId id="273" r:id="rId15"/>
    <p:sldId id="278" r:id="rId16"/>
    <p:sldId id="277" r:id="rId17"/>
    <p:sldId id="268"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46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46" d="100"/>
          <a:sy n="46" d="100"/>
        </p:scale>
        <p:origin x="-90" y="-570"/>
      </p:cViewPr>
      <p:guideLst>
        <p:guide orient="horz" pos="214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Book1" TargetMode="External"/></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Book2"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p>
      </c:txPr>
    </c:title>
    <c:autoTitleDeleted val="0"/>
    <c:plotArea>
      <c:layout/>
      <c:barChart>
        <c:barDir val="col"/>
        <c:grouping val="clustered"/>
        <c:varyColors val="0"/>
        <c:ser>
          <c:idx val="0"/>
          <c:order val="0"/>
          <c:tx>
            <c:strRef>
              <c:f>[Book1]Sheet1!$B$1</c:f>
              <c:strCache>
                <c:ptCount val="1"/>
                <c:pt idx="0">
                  <c:v>Precision</c:v>
                </c:pt>
              </c:strCache>
            </c:strRef>
          </c:tx>
          <c:spPr>
            <a:solidFill>
              <a:schemeClr val="accent1"/>
            </a:solidFill>
            <a:ln>
              <a:noFill/>
            </a:ln>
            <a:effectLst/>
          </c:spPr>
          <c:invertIfNegative val="0"/>
          <c:dLbls>
            <c:delete val="1"/>
          </c:dLbls>
          <c:cat>
            <c:strRef>
              <c:f>[Book1]Sheet1!$A$2:$A$3</c:f>
              <c:strCache>
                <c:ptCount val="2"/>
                <c:pt idx="0">
                  <c:v>Existing Approach</c:v>
                </c:pt>
                <c:pt idx="1">
                  <c:v>Proposed Approach</c:v>
                </c:pt>
              </c:strCache>
            </c:strRef>
          </c:cat>
          <c:val>
            <c:numRef>
              <c:f>[Book1]Sheet1!$B$2:$B$3</c:f>
              <c:numCache>
                <c:formatCode>General</c:formatCode>
                <c:ptCount val="2"/>
                <c:pt idx="0">
                  <c:v>0.81</c:v>
                </c:pt>
                <c:pt idx="1">
                  <c:v>0.95</c:v>
                </c:pt>
              </c:numCache>
            </c:numRef>
          </c:val>
        </c:ser>
        <c:dLbls>
          <c:showLegendKey val="0"/>
          <c:showVal val="0"/>
          <c:showCatName val="0"/>
          <c:showSerName val="0"/>
          <c:showPercent val="0"/>
          <c:showBubbleSize val="0"/>
        </c:dLbls>
        <c:gapWidth val="246"/>
        <c:overlap val="-28"/>
        <c:axId val="778826196"/>
        <c:axId val="679683952"/>
      </c:barChart>
      <c:catAx>
        <c:axId val="77882619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79683952"/>
        <c:crosses val="autoZero"/>
        <c:auto val="1"/>
        <c:lblAlgn val="ctr"/>
        <c:lblOffset val="100"/>
        <c:noMultiLvlLbl val="0"/>
      </c:catAx>
      <c:valAx>
        <c:axId val="679683952"/>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78826196"/>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bcb3f836-5b6b-43ae-b17e-71e928a31e91}"/>
      </c:ext>
    </c:extLst>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p>
      </c:txPr>
    </c:title>
    <c:autoTitleDeleted val="0"/>
    <c:plotArea>
      <c:layout/>
      <c:barChart>
        <c:barDir val="col"/>
        <c:grouping val="clustered"/>
        <c:varyColors val="0"/>
        <c:ser>
          <c:idx val="0"/>
          <c:order val="0"/>
          <c:tx>
            <c:strRef>
              <c:f>[Book1]Sheet1!$B$1</c:f>
              <c:strCache>
                <c:ptCount val="1"/>
                <c:pt idx="0">
                  <c:v>Accuracy (%)</c:v>
                </c:pt>
              </c:strCache>
            </c:strRef>
          </c:tx>
          <c:spPr>
            <a:solidFill>
              <a:schemeClr val="accent1"/>
            </a:solidFill>
            <a:ln>
              <a:noFill/>
            </a:ln>
            <a:effectLst/>
          </c:spPr>
          <c:invertIfNegative val="0"/>
          <c:dLbls>
            <c:delete val="1"/>
          </c:dLbls>
          <c:cat>
            <c:strRef>
              <c:f>[Book1]Sheet1!$A$2:$A$3</c:f>
              <c:strCache>
                <c:ptCount val="2"/>
                <c:pt idx="0">
                  <c:v>Existing Approach</c:v>
                </c:pt>
                <c:pt idx="1">
                  <c:v>Proposed Approach</c:v>
                </c:pt>
              </c:strCache>
            </c:strRef>
          </c:cat>
          <c:val>
            <c:numRef>
              <c:f>[Book1]Sheet1!$B$2:$B$3</c:f>
              <c:numCache>
                <c:formatCode>General</c:formatCode>
                <c:ptCount val="2"/>
                <c:pt idx="0">
                  <c:v>95.3</c:v>
                </c:pt>
                <c:pt idx="1">
                  <c:v>99.9</c:v>
                </c:pt>
              </c:numCache>
            </c:numRef>
          </c:val>
        </c:ser>
        <c:dLbls>
          <c:showLegendKey val="0"/>
          <c:showVal val="0"/>
          <c:showCatName val="0"/>
          <c:showSerName val="0"/>
          <c:showPercent val="0"/>
          <c:showBubbleSize val="0"/>
        </c:dLbls>
        <c:gapWidth val="246"/>
        <c:overlap val="-28"/>
        <c:axId val="478858243"/>
        <c:axId val="985230329"/>
      </c:barChart>
      <c:catAx>
        <c:axId val="47885824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85230329"/>
        <c:crosses val="autoZero"/>
        <c:auto val="1"/>
        <c:lblAlgn val="ctr"/>
        <c:lblOffset val="100"/>
        <c:noMultiLvlLbl val="0"/>
      </c:catAx>
      <c:valAx>
        <c:axId val="98523032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78858243"/>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a0870417-ed41-4c8e-9796-d4a820f8f7bd}"/>
      </c:ext>
    </c:extLst>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p>
      </c:txPr>
    </c:title>
    <c:autoTitleDeleted val="0"/>
    <c:plotArea>
      <c:layout/>
      <c:barChart>
        <c:barDir val="col"/>
        <c:grouping val="clustered"/>
        <c:varyColors val="0"/>
        <c:ser>
          <c:idx val="0"/>
          <c:order val="0"/>
          <c:tx>
            <c:strRef>
              <c:f>[Book1]Sheet1!$B$1</c:f>
              <c:strCache>
                <c:ptCount val="1"/>
                <c:pt idx="0">
                  <c:v>Recall</c:v>
                </c:pt>
              </c:strCache>
            </c:strRef>
          </c:tx>
          <c:spPr>
            <a:solidFill>
              <a:schemeClr val="accent1"/>
            </a:solidFill>
            <a:ln>
              <a:noFill/>
            </a:ln>
            <a:effectLst/>
          </c:spPr>
          <c:invertIfNegative val="0"/>
          <c:dLbls>
            <c:delete val="1"/>
          </c:dLbls>
          <c:cat>
            <c:strRef>
              <c:f>[Book1]Sheet1!$A$2:$A$3</c:f>
              <c:strCache>
                <c:ptCount val="2"/>
                <c:pt idx="0">
                  <c:v>Existing Approach</c:v>
                </c:pt>
                <c:pt idx="1">
                  <c:v>Proposed Approach</c:v>
                </c:pt>
              </c:strCache>
            </c:strRef>
          </c:cat>
          <c:val>
            <c:numRef>
              <c:f>[Book1]Sheet1!$B$2:$B$3</c:f>
              <c:numCache>
                <c:formatCode>General</c:formatCode>
                <c:ptCount val="2"/>
                <c:pt idx="0">
                  <c:v>0.83</c:v>
                </c:pt>
                <c:pt idx="1">
                  <c:v>0.97</c:v>
                </c:pt>
              </c:numCache>
            </c:numRef>
          </c:val>
        </c:ser>
        <c:dLbls>
          <c:showLegendKey val="0"/>
          <c:showVal val="0"/>
          <c:showCatName val="0"/>
          <c:showSerName val="0"/>
          <c:showPercent val="0"/>
          <c:showBubbleSize val="0"/>
        </c:dLbls>
        <c:gapWidth val="246"/>
        <c:overlap val="-28"/>
        <c:axId val="233133122"/>
        <c:axId val="831280090"/>
      </c:barChart>
      <c:catAx>
        <c:axId val="23313312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31280090"/>
        <c:crosses val="autoZero"/>
        <c:auto val="1"/>
        <c:lblAlgn val="ctr"/>
        <c:lblOffset val="100"/>
        <c:noMultiLvlLbl val="0"/>
      </c:catAx>
      <c:valAx>
        <c:axId val="831280090"/>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33133122"/>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25611d80-e0d5-4193-8963-ea41e0955d3e}"/>
      </c:ext>
    </c:extLst>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p>
      </c:txPr>
    </c:title>
    <c:autoTitleDeleted val="0"/>
    <c:plotArea>
      <c:layout/>
      <c:barChart>
        <c:barDir val="col"/>
        <c:grouping val="clustered"/>
        <c:varyColors val="0"/>
        <c:ser>
          <c:idx val="0"/>
          <c:order val="0"/>
          <c:tx>
            <c:strRef>
              <c:f>[Book2]Sheet1!$B$1</c:f>
              <c:strCache>
                <c:ptCount val="1"/>
                <c:pt idx="0">
                  <c:v>F1 Score</c:v>
                </c:pt>
              </c:strCache>
            </c:strRef>
          </c:tx>
          <c:spPr>
            <a:solidFill>
              <a:schemeClr val="accent1"/>
            </a:solidFill>
            <a:ln>
              <a:noFill/>
            </a:ln>
            <a:effectLst/>
          </c:spPr>
          <c:invertIfNegative val="0"/>
          <c:dLbls>
            <c:delete val="1"/>
          </c:dLbls>
          <c:cat>
            <c:strRef>
              <c:f>[Book2]Sheet1!$A$2:$A$3</c:f>
              <c:strCache>
                <c:ptCount val="2"/>
                <c:pt idx="0">
                  <c:v>Existing Approach</c:v>
                </c:pt>
                <c:pt idx="1">
                  <c:v>Proposed Approach</c:v>
                </c:pt>
              </c:strCache>
            </c:strRef>
          </c:cat>
          <c:val>
            <c:numRef>
              <c:f>[Book2]Sheet1!$B$2:$B$3</c:f>
              <c:numCache>
                <c:formatCode>General</c:formatCode>
                <c:ptCount val="2"/>
                <c:pt idx="0">
                  <c:v>0.82</c:v>
                </c:pt>
                <c:pt idx="1">
                  <c:v>0.96</c:v>
                </c:pt>
              </c:numCache>
            </c:numRef>
          </c:val>
        </c:ser>
        <c:dLbls>
          <c:showLegendKey val="0"/>
          <c:showVal val="0"/>
          <c:showCatName val="0"/>
          <c:showSerName val="0"/>
          <c:showPercent val="0"/>
          <c:showBubbleSize val="0"/>
        </c:dLbls>
        <c:gapWidth val="246"/>
        <c:overlap val="-28"/>
        <c:axId val="906395305"/>
        <c:axId val="409441965"/>
      </c:barChart>
      <c:catAx>
        <c:axId val="906395305"/>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09441965"/>
        <c:crosses val="autoZero"/>
        <c:auto val="1"/>
        <c:lblAlgn val="ctr"/>
        <c:lblOffset val="100"/>
        <c:noMultiLvlLbl val="0"/>
      </c:catAx>
      <c:valAx>
        <c:axId val="409441965"/>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06395305"/>
        <c:crosses val="autoZero"/>
        <c:crossBetween val="between"/>
      </c:valAx>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25cb95f0-a017-4ada-9d5c-f123d60632be}"/>
      </c:ext>
    </c:extLst>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9E4EFFB-01D8-4DAF-B750-E7398D0DE87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BD660-1416-497C-ACDB-10BE7E608AE5}"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E9E4EFFB-01D8-4DAF-B750-E7398D0DE87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BD660-1416-497C-ACDB-10BE7E608AE5}"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E9E4EFFB-01D8-4DAF-B750-E7398D0DE87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BD660-1416-497C-ACDB-10BE7E608AE5}"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E9E4EFFB-01D8-4DAF-B750-E7398D0DE87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BD660-1416-497C-ACDB-10BE7E608AE5}"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9E4EFFB-01D8-4DAF-B750-E7398D0DE87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BD660-1416-497C-ACDB-10BE7E608AE5}"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E9E4EFFB-01D8-4DAF-B750-E7398D0DE87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EBD660-1416-497C-ACDB-10BE7E608AE5}"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E9E4EFFB-01D8-4DAF-B750-E7398D0DE87F}"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EBD660-1416-497C-ACDB-10BE7E608AE5}"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9E4EFFB-01D8-4DAF-B750-E7398D0DE87F}"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EBD660-1416-497C-ACDB-10BE7E608AE5}"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E4EFFB-01D8-4DAF-B750-E7398D0DE87F}"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EBD660-1416-497C-ACDB-10BE7E608AE5}"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9E4EFFB-01D8-4DAF-B750-E7398D0DE87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EBD660-1416-497C-ACDB-10BE7E608AE5}"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9E4EFFB-01D8-4DAF-B750-E7398D0DE87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EBD660-1416-497C-ACDB-10BE7E608AE5}"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9E4EFFB-01D8-4DAF-B750-E7398D0DE87F}"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AEBD660-1416-497C-ACDB-10BE7E608AE5}"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chart" Target="../charts/chart4.xml"/><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logo of a college of engineeri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3816" y="211570"/>
            <a:ext cx="1371364" cy="1581334"/>
          </a:xfrm>
          <a:prstGeom prst="rect">
            <a:avLst/>
          </a:prstGeom>
        </p:spPr>
      </p:pic>
      <p:sp>
        <p:nvSpPr>
          <p:cNvPr id="2" name="Title 1"/>
          <p:cNvSpPr>
            <a:spLocks noGrp="1"/>
          </p:cNvSpPr>
          <p:nvPr>
            <p:ph type="ctrTitle"/>
          </p:nvPr>
        </p:nvSpPr>
        <p:spPr>
          <a:xfrm>
            <a:off x="1184276" y="2084493"/>
            <a:ext cx="9797150" cy="1289065"/>
          </a:xfrm>
        </p:spPr>
        <p:txBody>
          <a:bodyPr>
            <a:normAutofit fontScale="90000"/>
          </a:bodyPr>
          <a:lstStyle/>
          <a:p>
            <a:r>
              <a:rPr lang="en-IN" sz="3600" dirty="0">
                <a:latin typeface="Times New Roman" panose="02020603050405020304" pitchFamily="18" charset="0"/>
                <a:cs typeface="Times New Roman" panose="02020603050405020304" pitchFamily="18" charset="0"/>
              </a:rPr>
              <a:t>ENHANCING SECURITY SYSTEM OF IOT DEVICES WITH MACHINE LEARNING ALGORITHMS</a:t>
            </a:r>
            <a:endParaRPr lang="en-IN" sz="3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062079" y="4526279"/>
            <a:ext cx="4047032" cy="1467113"/>
          </a:xfrm>
        </p:spPr>
        <p:txBody>
          <a:bodyPr>
            <a:noAutofit/>
          </a:bodyPr>
          <a:lstStyle/>
          <a:p>
            <a:r>
              <a:rPr lang="en-IN" sz="1800" dirty="0">
                <a:latin typeface="Times New Roman" panose="02020603050405020304" pitchFamily="18" charset="0"/>
                <a:cs typeface="Times New Roman" panose="02020603050405020304" pitchFamily="18" charset="0"/>
              </a:rPr>
              <a:t>Under the Guidance of </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a:t>
            </a:r>
            <a:r>
              <a:rPr lang="en-US" sz="1800" b="1" spc="-5" dirty="0">
                <a:latin typeface="Times New Roman" panose="02020603050405020304"/>
                <a:cs typeface="Times New Roman" panose="02020603050405020304"/>
              </a:rPr>
              <a:t>Mr. </a:t>
            </a:r>
            <a:r>
              <a:rPr lang="en-US" sz="1800" b="1" spc="-5" dirty="0" err="1">
                <a:latin typeface="Times New Roman" panose="02020603050405020304"/>
                <a:cs typeface="Times New Roman" panose="02020603050405020304"/>
              </a:rPr>
              <a:t>P.A.V.Krishna</a:t>
            </a:r>
            <a:r>
              <a:rPr lang="en-US" sz="1800" b="1" spc="-5" dirty="0">
                <a:latin typeface="Times New Roman" panose="02020603050405020304"/>
                <a:cs typeface="Times New Roman" panose="02020603050405020304"/>
              </a:rPr>
              <a:t> Rao</a:t>
            </a:r>
            <a:endParaRPr lang="en-IN" sz="12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Assistant professor</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Dept. of CSD</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nvGraphicFramePr>
        <p:xfrm>
          <a:off x="638359" y="4917309"/>
          <a:ext cx="6423719" cy="1140800"/>
        </p:xfrm>
        <a:graphic>
          <a:graphicData uri="http://schemas.openxmlformats.org/drawingml/2006/table">
            <a:tbl>
              <a:tblPr firstRow="1" bandRow="1">
                <a:tableStyleId>{5C22544A-7EE6-4342-B048-85BDC9FD1C3A}</a:tableStyleId>
              </a:tblPr>
              <a:tblGrid>
                <a:gridCol w="3702147"/>
                <a:gridCol w="2721572"/>
              </a:tblGrid>
              <a:tr h="399120">
                <a:tc>
                  <a:txBody>
                    <a:bodyPr/>
                    <a:lstStyle/>
                    <a:p>
                      <a:r>
                        <a:rPr lang="en-IN" sz="18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Kodali Karthik  </a:t>
                      </a:r>
                      <a:endParaRPr lang="en-IN" sz="18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8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Y22CD071</a:t>
                      </a:r>
                      <a:endParaRPr lang="en-IN" altLang="en-US" sz="1800" b="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Nalluri Sai Sumanth Babu</a:t>
                      </a:r>
                      <a:endPar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Y</a:t>
                      </a:r>
                      <a:r>
                        <a:rPr lang="en-IN" alt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22</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CD113</a:t>
                      </a:r>
                      <a:endPar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Palle Jacob </a:t>
                      </a:r>
                      <a:r>
                        <a:rPr lang="en-IN" sz="18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Abhraham</a:t>
                      </a:r>
                      <a:r>
                        <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Jane</a:t>
                      </a:r>
                      <a:endParaRPr lang="en-IN"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Y22CD122</a:t>
                      </a:r>
                      <a:endParaRPr lang="en-US" dirty="0">
                        <a:effectLst/>
                        <a:latin typeface="Times New Roman" panose="02020603050405020304" pitchFamily="18" charset="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bl>
          </a:graphicData>
        </a:graphic>
      </p:graphicFrame>
      <p:sp>
        <p:nvSpPr>
          <p:cNvPr id="6" name="TextBox 5"/>
          <p:cNvSpPr txBox="1"/>
          <p:nvPr/>
        </p:nvSpPr>
        <p:spPr>
          <a:xfrm>
            <a:off x="1009411" y="4547977"/>
            <a:ext cx="4213330" cy="369332"/>
          </a:xfrm>
          <a:prstGeom prst="rect">
            <a:avLst/>
          </a:prstGeom>
          <a:noFill/>
        </p:spPr>
        <p:txBody>
          <a:bodyPr wrap="square" rtlCol="0">
            <a:spAutoFit/>
          </a:bodyPr>
          <a:lstStyle/>
          <a:p>
            <a:pPr defTabSz="457200"/>
            <a:r>
              <a:rPr lang="en-US" dirty="0">
                <a:solidFill>
                  <a:srgbClr val="000000"/>
                </a:solidFill>
                <a:latin typeface="Times New Roman" panose="02020603050405020304" pitchFamily="18" charset="0"/>
                <a:cs typeface="Times New Roman" panose="02020603050405020304" pitchFamily="18" charset="0"/>
              </a:rPr>
              <a:t>           Batch Number –Y22CD/20</a:t>
            </a:r>
            <a:endParaRPr lang="en-IN" altLang="en-US" dirty="0">
              <a:solidFill>
                <a:prstClr val="white"/>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2511864" y="721795"/>
            <a:ext cx="8872096" cy="861774"/>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R.V. R. &amp; J. C. College of Engineering</a:t>
            </a:r>
            <a:endParaRPr lang="en-IN" sz="32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6100" y="409575"/>
            <a:ext cx="8560435" cy="844550"/>
          </a:xfrm>
        </p:spPr>
        <p:txBody>
          <a:bodyPr>
            <a:normAutofit fontScale="90000"/>
          </a:bodyPr>
          <a:lstStyle/>
          <a:p>
            <a:r>
              <a:rPr lang="en-US" sz="4000" dirty="0">
                <a:latin typeface="Times New Roman" panose="02020603050405020304" pitchFamily="18" charset="0"/>
                <a:cs typeface="Times New Roman" panose="02020603050405020304" pitchFamily="18" charset="0"/>
              </a:rPr>
              <a:t>   Results for </a:t>
            </a:r>
            <a:r>
              <a:rPr lang="en-IN" sz="4000" dirty="0">
                <a:latin typeface="Times New Roman" panose="02020603050405020304" pitchFamily="18" charset="0"/>
                <a:cs typeface="Times New Roman" panose="02020603050405020304" pitchFamily="18" charset="0"/>
                <a:sym typeface="+mn-ea"/>
              </a:rPr>
              <a:t>Hybrid-Ensemble ML Model </a:t>
            </a:r>
            <a:endParaRPr lang="en-US" sz="40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nvGraphicFramePr>
        <p:xfrm>
          <a:off x="1975449" y="2229288"/>
          <a:ext cx="8003396" cy="2929305"/>
        </p:xfrm>
        <a:graphic>
          <a:graphicData uri="http://schemas.openxmlformats.org/drawingml/2006/table">
            <a:tbl>
              <a:tblPr firstRow="1" bandRow="1">
                <a:tableStyleId>{5C22544A-7EE6-4342-B048-85BDC9FD1C3A}</a:tableStyleId>
              </a:tblPr>
              <a:tblGrid>
                <a:gridCol w="4001698"/>
                <a:gridCol w="4001698"/>
              </a:tblGrid>
              <a:tr h="585861">
                <a:tc>
                  <a:txBody>
                    <a:bodyPr/>
                    <a:lstStyle/>
                    <a:p>
                      <a:pPr algn="ctr"/>
                      <a:r>
                        <a:rPr lang="en-US" dirty="0">
                          <a:latin typeface="Times New Roman" panose="02020603050405020304" pitchFamily="18" charset="0"/>
                          <a:cs typeface="Times New Roman" panose="02020603050405020304" pitchFamily="18" charset="0"/>
                        </a:rPr>
                        <a:t>Parameters</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Values</a:t>
                      </a:r>
                      <a:endParaRPr lang="en-US" dirty="0">
                        <a:latin typeface="Times New Roman" panose="02020603050405020304" pitchFamily="18" charset="0"/>
                        <a:cs typeface="Times New Roman" panose="02020603050405020304" pitchFamily="18" charset="0"/>
                      </a:endParaRPr>
                    </a:p>
                  </a:txBody>
                  <a:tcPr/>
                </a:tc>
              </a:tr>
              <a:tr h="585861">
                <a:tc>
                  <a:txBody>
                    <a:bodyPr/>
                    <a:lstStyle/>
                    <a:p>
                      <a:pPr algn="ctr"/>
                      <a:r>
                        <a:rPr lang="en-US" dirty="0">
                          <a:latin typeface="Times New Roman" panose="02020603050405020304" pitchFamily="18" charset="0"/>
                          <a:cs typeface="Times New Roman" panose="02020603050405020304" pitchFamily="18" charset="0"/>
                        </a:rPr>
                        <a:t>Accuracy</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sz="1800"/>
                        <a:t>99.9%</a:t>
                      </a:r>
                      <a:endParaRPr sz="1800"/>
                    </a:p>
                  </a:txBody>
                  <a:tcPr marL="0" marR="0" marT="0" marB="0" anchor="ctr" anchorCtr="0"/>
                </a:tc>
              </a:tr>
              <a:tr h="585861">
                <a:tc>
                  <a:txBody>
                    <a:bodyPr/>
                    <a:lstStyle/>
                    <a:p>
                      <a:pPr algn="ctr"/>
                      <a:r>
                        <a:rPr lang="en-US" dirty="0">
                          <a:latin typeface="Times New Roman" panose="02020603050405020304" pitchFamily="18" charset="0"/>
                          <a:cs typeface="Times New Roman" panose="02020603050405020304" pitchFamily="18" charset="0"/>
                        </a:rPr>
                        <a:t>Precision</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sz="1700"/>
                        <a:t>0.99</a:t>
                      </a:r>
                      <a:endParaRPr sz="1700"/>
                    </a:p>
                  </a:txBody>
                  <a:tcPr marL="0" marR="0" marT="0" marB="0" anchor="ctr" anchorCtr="0"/>
                </a:tc>
              </a:tr>
              <a:tr h="585861">
                <a:tc>
                  <a:txBody>
                    <a:bodyPr/>
                    <a:lstStyle/>
                    <a:p>
                      <a:pPr algn="ctr"/>
                      <a:r>
                        <a:rPr lang="en-US" dirty="0">
                          <a:latin typeface="Times New Roman" panose="02020603050405020304" pitchFamily="18" charset="0"/>
                          <a:cs typeface="Times New Roman" panose="02020603050405020304" pitchFamily="18" charset="0"/>
                        </a:rPr>
                        <a:t>Recall</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sz="1800"/>
                        <a:t>0.98</a:t>
                      </a:r>
                      <a:endParaRPr sz="1800"/>
                    </a:p>
                  </a:txBody>
                  <a:tcPr marL="0" marR="0" marT="0" marB="0" anchor="ctr" anchorCtr="0"/>
                </a:tc>
              </a:tr>
              <a:tr h="585861">
                <a:tc>
                  <a:txBody>
                    <a:bodyPr/>
                    <a:lstStyle/>
                    <a:p>
                      <a:pPr algn="ctr"/>
                      <a:r>
                        <a:rPr lang="en-US" dirty="0">
                          <a:latin typeface="Times New Roman" panose="02020603050405020304" pitchFamily="18" charset="0"/>
                          <a:cs typeface="Times New Roman" panose="02020603050405020304" pitchFamily="18" charset="0"/>
                        </a:rPr>
                        <a:t>F1 Score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altLang="en-US" dirty="0">
                          <a:latin typeface="Times New Roman" panose="02020603050405020304" pitchFamily="18" charset="0"/>
                          <a:cs typeface="Times New Roman" panose="02020603050405020304" pitchFamily="18" charset="0"/>
                        </a:rPr>
                        <a:t>0.985</a:t>
                      </a:r>
                      <a:endParaRPr lang="en-US" altLang="en-US"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60" y="444889"/>
            <a:ext cx="10549883" cy="822813"/>
          </a:xfrm>
        </p:spPr>
        <p:txBody>
          <a:bodyPr>
            <a:normAutofit/>
          </a:bodyPr>
          <a:lstStyle/>
          <a:p>
            <a:pPr algn="ctr"/>
            <a:r>
              <a:rPr lang="en-IN" sz="4000" dirty="0">
                <a:latin typeface="Times New Roman" panose="02020603050405020304" pitchFamily="18" charset="0"/>
                <a:cs typeface="Times New Roman" panose="02020603050405020304" pitchFamily="18" charset="0"/>
              </a:rPr>
              <a:t>Dataset</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243" y="1472837"/>
            <a:ext cx="11494917" cy="4653643"/>
          </a:xfrm>
        </p:spPr>
        <p:txBody>
          <a:bodyPr>
            <a:normAutofit/>
          </a:bodyPr>
          <a:lstStyle/>
          <a:p>
            <a:pPr marL="0" indent="0">
              <a:buNone/>
            </a:pPr>
            <a:r>
              <a:rPr lang="en-IN" sz="2000" b="1" dirty="0" smtClean="0">
                <a:latin typeface="Times New Roman" panose="02020603050405020304" pitchFamily="18" charset="0"/>
                <a:cs typeface="Times New Roman" panose="02020603050405020304" pitchFamily="18" charset="0"/>
              </a:rPr>
              <a:t>Dataset</a:t>
            </a:r>
            <a:r>
              <a:rPr lang="en-IN" sz="2000" dirty="0" smtClean="0">
                <a:latin typeface="Times New Roman" panose="02020603050405020304" pitchFamily="18" charset="0"/>
                <a:cs typeface="Times New Roman" panose="02020603050405020304" pitchFamily="18" charset="0"/>
              </a:rPr>
              <a:t> – </a:t>
            </a:r>
            <a:r>
              <a:rPr lang="en-US" altLang="en-US" sz="2000" dirty="0" smtClean="0">
                <a:latin typeface="Times New Roman" panose="02020603050405020304" pitchFamily="18" charset="0"/>
                <a:cs typeface="Times New Roman" panose="02020603050405020304" pitchFamily="18" charset="0"/>
              </a:rPr>
              <a:t>UNSW-NB15</a:t>
            </a:r>
            <a:endParaRPr lang="en-US" alt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It contains normal and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malicious iot network traffic.</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It is used for training and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    evaluating ML models.</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It contains modern attack types</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suitable for real-world iot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scenarios  </a:t>
            </a:r>
            <a:endParaRPr lang="en-US" sz="2000" dirty="0" smtClean="0">
              <a:latin typeface="Times New Roman" panose="02020603050405020304" pitchFamily="18" charset="0"/>
              <a:cs typeface="Times New Roman" panose="02020603050405020304" pitchFamily="18" charset="0"/>
            </a:endParaRPr>
          </a:p>
        </p:txBody>
      </p:sp>
      <p:pic>
        <p:nvPicPr>
          <p:cNvPr id="1026" name="Picture 2" descr="C:\Users\pjaja\Downloads\dataset.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241338" y="1554479"/>
            <a:ext cx="7615121" cy="40639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42099" y="426128"/>
            <a:ext cx="5198219"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Methodology</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43540"/>
            <a:ext cx="10515600" cy="4925840"/>
          </a:xfrm>
        </p:spPr>
        <p:txBody>
          <a:bodyPr>
            <a:normAutofit/>
          </a:bodyPr>
          <a:lstStyle/>
          <a:p>
            <a:r>
              <a:rPr lang="en-US" sz="2200" dirty="0" smtClean="0">
                <a:latin typeface="Times New Roman" panose="02020603050405020304" pitchFamily="18" charset="0"/>
                <a:cs typeface="Times New Roman" panose="02020603050405020304" pitchFamily="18" charset="0"/>
              </a:rPr>
              <a:t>Data </a:t>
            </a:r>
            <a:r>
              <a:rPr lang="en-US" sz="2200" dirty="0">
                <a:latin typeface="Times New Roman" panose="02020603050405020304" pitchFamily="18" charset="0"/>
                <a:cs typeface="Times New Roman" panose="02020603050405020304" pitchFamily="18" charset="0"/>
              </a:rPr>
              <a:t>Collection (UNSW-NB15</a:t>
            </a:r>
            <a:r>
              <a:rPr lang="en-US" sz="2200" dirty="0" smtClean="0">
                <a:latin typeface="Times New Roman" panose="02020603050405020304" pitchFamily="18" charset="0"/>
                <a:cs typeface="Times New Roman" panose="02020603050405020304" pitchFamily="18" charset="0"/>
              </a:rPr>
              <a:t>)</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Data </a:t>
            </a:r>
            <a:r>
              <a:rPr lang="en-US" sz="2200" dirty="0">
                <a:latin typeface="Times New Roman" panose="02020603050405020304" pitchFamily="18" charset="0"/>
                <a:cs typeface="Times New Roman" panose="02020603050405020304" pitchFamily="18" charset="0"/>
              </a:rPr>
              <a:t>Preprocessing (Cleaning, Scaling, Encoding</a:t>
            </a:r>
            <a:r>
              <a:rPr lang="en-US" sz="2200" dirty="0" smtClean="0">
                <a:latin typeface="Times New Roman" panose="02020603050405020304" pitchFamily="18" charset="0"/>
                <a:cs typeface="Times New Roman" panose="02020603050405020304" pitchFamily="18" charset="0"/>
              </a:rPr>
              <a:t>):</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Clean </a:t>
            </a:r>
            <a:r>
              <a:rPr lang="en-US" sz="2200" dirty="0">
                <a:latin typeface="Times New Roman" panose="02020603050405020304" pitchFamily="18" charset="0"/>
                <a:cs typeface="Times New Roman" panose="02020603050405020304" pitchFamily="18" charset="0"/>
              </a:rPr>
              <a:t>missing values, scale features, and encode </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smtClean="0">
                <a:latin typeface="Times New Roman" panose="02020603050405020304" pitchFamily="18" charset="0"/>
                <a:cs typeface="Times New Roman" panose="02020603050405020304" pitchFamily="18" charset="0"/>
              </a:rPr>
              <a:t>    categorical </a:t>
            </a:r>
            <a:r>
              <a:rPr lang="en-US" sz="2200" dirty="0">
                <a:latin typeface="Times New Roman" panose="02020603050405020304" pitchFamily="18" charset="0"/>
                <a:cs typeface="Times New Roman" panose="02020603050405020304" pitchFamily="18" charset="0"/>
              </a:rPr>
              <a:t>data for model compatibility</a:t>
            </a:r>
            <a:r>
              <a:rPr lang="en-US" sz="2200" dirty="0" smtClean="0">
                <a:latin typeface="Times New Roman" panose="02020603050405020304" pitchFamily="18" charset="0"/>
                <a:cs typeface="Times New Roman" panose="02020603050405020304" pitchFamily="18" charset="0"/>
              </a:rPr>
              <a:t>.</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Feature Selection</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Model </a:t>
            </a:r>
            <a:r>
              <a:rPr lang="en-US" sz="2200" dirty="0">
                <a:latin typeface="Times New Roman" panose="02020603050405020304" pitchFamily="18" charset="0"/>
                <a:cs typeface="Times New Roman" panose="02020603050405020304" pitchFamily="18" charset="0"/>
              </a:rPr>
              <a:t>Training (</a:t>
            </a:r>
            <a:r>
              <a:rPr lang="en-US" sz="2200" dirty="0" err="1">
                <a:latin typeface="Times New Roman" panose="02020603050405020304" pitchFamily="18" charset="0"/>
                <a:cs typeface="Times New Roman" panose="02020603050405020304" pitchFamily="18" charset="0"/>
              </a:rPr>
              <a:t>LightGBM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CatBoost</a:t>
            </a:r>
            <a:r>
              <a:rPr lang="en-US" sz="2200" dirty="0">
                <a:latin typeface="Times New Roman" panose="02020603050405020304" pitchFamily="18" charset="0"/>
                <a:cs typeface="Times New Roman" panose="02020603050405020304" pitchFamily="18" charset="0"/>
              </a:rPr>
              <a:t>, RF):Train </a:t>
            </a:r>
            <a:r>
              <a:rPr lang="en-US" sz="2200" dirty="0" smtClean="0">
                <a:latin typeface="Times New Roman" panose="02020603050405020304" pitchFamily="18" charset="0"/>
                <a:cs typeface="Times New Roman" panose="02020603050405020304" pitchFamily="18" charset="0"/>
              </a:rPr>
              <a:t>individual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machine </a:t>
            </a:r>
            <a:r>
              <a:rPr lang="en-US" sz="2200" dirty="0">
                <a:latin typeface="Times New Roman" panose="02020603050405020304" pitchFamily="18" charset="0"/>
                <a:cs typeface="Times New Roman" panose="02020603050405020304" pitchFamily="18" charset="0"/>
              </a:rPr>
              <a:t>learning models to learn patterns of IoT attacks</a:t>
            </a:r>
            <a:r>
              <a:rPr lang="en-US" sz="2200" dirty="0" smtClean="0">
                <a:latin typeface="Times New Roman" panose="02020603050405020304" pitchFamily="18" charset="0"/>
                <a:cs typeface="Times New Roman" panose="02020603050405020304" pitchFamily="18" charset="0"/>
              </a:rPr>
              <a:t>.</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Ensemble </a:t>
            </a:r>
            <a:r>
              <a:rPr lang="en-US" sz="2200" dirty="0">
                <a:latin typeface="Times New Roman" panose="02020603050405020304" pitchFamily="18" charset="0"/>
                <a:cs typeface="Times New Roman" panose="02020603050405020304" pitchFamily="18" charset="0"/>
              </a:rPr>
              <a:t>Creation (Voting</a:t>
            </a:r>
            <a:r>
              <a:rPr lang="en-US" sz="2200" dirty="0" smtClean="0">
                <a:latin typeface="Times New Roman" panose="02020603050405020304" pitchFamily="18" charset="0"/>
                <a:cs typeface="Times New Roman" panose="02020603050405020304" pitchFamily="18" charset="0"/>
              </a:rPr>
              <a:t>)</a:t>
            </a:r>
            <a:endParaRPr lang="en-US" sz="2200" dirty="0" smtClean="0">
              <a:latin typeface="Times New Roman" panose="02020603050405020304" pitchFamily="18" charset="0"/>
              <a:cs typeface="Times New Roman" panose="02020603050405020304" pitchFamily="18" charset="0"/>
            </a:endParaRPr>
          </a:p>
          <a:p>
            <a:r>
              <a:rPr lang="en-US" sz="2200" dirty="0" smtClean="0">
                <a:latin typeface="Times New Roman" panose="02020603050405020304" pitchFamily="18" charset="0"/>
                <a:cs typeface="Times New Roman" panose="02020603050405020304" pitchFamily="18" charset="0"/>
              </a:rPr>
              <a:t>Model </a:t>
            </a:r>
            <a:r>
              <a:rPr lang="en-US" sz="2200" dirty="0">
                <a:latin typeface="Times New Roman" panose="02020603050405020304" pitchFamily="18" charset="0"/>
                <a:cs typeface="Times New Roman" panose="02020603050405020304" pitchFamily="18" charset="0"/>
              </a:rPr>
              <a:t>Evaluation (Accuracy, Precision, Recall):Evaluate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the </a:t>
            </a:r>
            <a:r>
              <a:rPr lang="en-US" sz="2200" dirty="0">
                <a:latin typeface="Times New Roman" panose="02020603050405020304" pitchFamily="18" charset="0"/>
                <a:cs typeface="Times New Roman" panose="02020603050405020304" pitchFamily="18" charset="0"/>
              </a:rPr>
              <a:t>ensemble model using performance metrics </a:t>
            </a:r>
            <a:endParaRPr lang="en-US" sz="2200" dirty="0" smtClean="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   like </a:t>
            </a:r>
            <a:r>
              <a:rPr lang="en-US" sz="2200" dirty="0">
                <a:latin typeface="Times New Roman" panose="02020603050405020304" pitchFamily="18" charset="0"/>
                <a:cs typeface="Times New Roman" panose="02020603050405020304" pitchFamily="18" charset="0"/>
              </a:rPr>
              <a:t>accuracy, precision, and recall</a:t>
            </a:r>
            <a:endParaRPr lang="en-US" dirty="0"/>
          </a:p>
        </p:txBody>
      </p:sp>
      <p:pic>
        <p:nvPicPr>
          <p:cNvPr id="205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70978" y="1760220"/>
            <a:ext cx="1725885" cy="455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18130" y="636905"/>
            <a:ext cx="6575425" cy="706755"/>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  </a:t>
            </a:r>
            <a:r>
              <a:rPr lang="en-US" altLang="en-US" sz="4000" dirty="0">
                <a:latin typeface="Times New Roman" panose="02020603050405020304" pitchFamily="18" charset="0"/>
                <a:cs typeface="Times New Roman" panose="02020603050405020304" pitchFamily="18" charset="0"/>
              </a:rPr>
              <a:t>Results Comparison Table</a:t>
            </a:r>
            <a:endParaRPr lang="en-US" altLang="en-US" sz="4000" dirty="0">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custDataLst>
              <p:tags r:id="rId1"/>
            </p:custDataLst>
          </p:nvPr>
        </p:nvGraphicFramePr>
        <p:xfrm>
          <a:off x="1885315" y="2336165"/>
          <a:ext cx="8441055" cy="2185670"/>
        </p:xfrm>
        <a:graphic>
          <a:graphicData uri="http://schemas.openxmlformats.org/drawingml/2006/table">
            <a:tbl>
              <a:tblPr firstRow="1" bandRow="1">
                <a:tableStyleId>{5C22544A-7EE6-4342-B048-85BDC9FD1C3A}</a:tableStyleId>
              </a:tblPr>
              <a:tblGrid>
                <a:gridCol w="1807845"/>
                <a:gridCol w="1658620"/>
                <a:gridCol w="1657985"/>
                <a:gridCol w="1658620"/>
                <a:gridCol w="1657985"/>
              </a:tblGrid>
              <a:tr h="852170">
                <a:tc>
                  <a:txBody>
                    <a:bodyPr/>
                    <a:lstStyle/>
                    <a:p>
                      <a:pPr algn="ctr"/>
                      <a:r>
                        <a:rPr lang="en-US" dirty="0">
                          <a:latin typeface="Times New Roman" panose="02020603050405020304" pitchFamily="18" charset="0"/>
                          <a:cs typeface="Times New Roman" panose="02020603050405020304" pitchFamily="18" charset="0"/>
                        </a:rPr>
                        <a:t>Model</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Accuracy</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Precision</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Recall</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F1 Score</a:t>
                      </a:r>
                      <a:endParaRPr lang="en-US" dirty="0">
                        <a:latin typeface="Times New Roman" panose="02020603050405020304" pitchFamily="18" charset="0"/>
                        <a:cs typeface="Times New Roman" panose="02020603050405020304" pitchFamily="18" charset="0"/>
                      </a:endParaRPr>
                    </a:p>
                  </a:txBody>
                  <a:tcPr/>
                </a:tc>
              </a:tr>
              <a:tr h="666750">
                <a:tc>
                  <a:txBody>
                    <a:bodyPr/>
                    <a:lstStyle/>
                    <a:p>
                      <a:r>
                        <a:rPr sz="1700"/>
                        <a:t>Existing Models</a:t>
                      </a:r>
                      <a:endParaRPr sz="1700"/>
                    </a:p>
                  </a:txBody>
                  <a:tcPr marL="0" marR="0" marT="0" marB="0" anchor="ctr" anchorCtr="0"/>
                </a:tc>
                <a:tc>
                  <a:txBody>
                    <a:bodyPr/>
                    <a:lstStyle/>
                    <a:p>
                      <a:pPr algn="ctr"/>
                      <a:r>
                        <a:rPr sz="1700"/>
                        <a:t>95.3%</a:t>
                      </a:r>
                      <a:endParaRPr sz="1700"/>
                    </a:p>
                  </a:txBody>
                  <a:tcPr marL="0" marR="0" marT="0" marB="0" anchor="ctr" anchorCtr="0"/>
                </a:tc>
                <a:tc>
                  <a:txBody>
                    <a:bodyPr/>
                    <a:lstStyle/>
                    <a:p>
                      <a:pPr algn="ctr"/>
                      <a:r>
                        <a:rPr lang="en-US" altLang="en-US" sz="1900" dirty="0">
                          <a:latin typeface="Times New Roman" panose="02020603050405020304" pitchFamily="18" charset="0"/>
                          <a:cs typeface="Times New Roman" panose="02020603050405020304" pitchFamily="18" charset="0"/>
                          <a:sym typeface="+mn-ea"/>
                        </a:rPr>
                        <a:t>0.81</a:t>
                      </a:r>
                      <a:endParaRPr lang="en-US" altLang="en-US" sz="1900" dirty="0">
                        <a:latin typeface="Times New Roman" panose="02020603050405020304" pitchFamily="18" charset="0"/>
                        <a:cs typeface="Times New Roman" panose="02020603050405020304" pitchFamily="18" charset="0"/>
                      </a:endParaRPr>
                    </a:p>
                  </a:txBody>
                  <a:tcPr/>
                </a:tc>
                <a:tc>
                  <a:txBody>
                    <a:bodyPr/>
                    <a:lstStyle/>
                    <a:p>
                      <a:pPr algn="ctr"/>
                      <a:r>
                        <a:rPr sz="1700"/>
                        <a:t>0</a:t>
                      </a:r>
                      <a:r>
                        <a:rPr sz="1700"/>
                        <a:t>.83</a:t>
                      </a:r>
                      <a:endParaRPr sz="1700"/>
                    </a:p>
                  </a:txBody>
                  <a:tcPr marL="0" marR="0" marT="0" marB="0" anchor="ctr" anchorCtr="0"/>
                </a:tc>
                <a:tc>
                  <a:txBody>
                    <a:bodyPr/>
                    <a:lstStyle/>
                    <a:p>
                      <a:pPr algn="ctr"/>
                      <a:r>
                        <a:rPr sz="1700"/>
                        <a:t>0.82</a:t>
                      </a:r>
                      <a:endParaRPr sz="1700"/>
                    </a:p>
                  </a:txBody>
                  <a:tcPr marL="0" marR="0" marT="0" marB="0" anchor="ctr" anchorCtr="0"/>
                </a:tc>
              </a:tr>
              <a:tr h="666750">
                <a:tc>
                  <a:txBody>
                    <a:bodyPr/>
                    <a:lstStyle/>
                    <a:p>
                      <a:r>
                        <a:rPr sz="1700"/>
                        <a:t>Proposed Model</a:t>
                      </a:r>
                      <a:endParaRPr sz="1700"/>
                    </a:p>
                  </a:txBody>
                  <a:tcPr marL="0" marR="0" marT="0" marB="0" anchor="ctr" anchorCtr="0"/>
                </a:tc>
                <a:tc>
                  <a:txBody>
                    <a:bodyPr/>
                    <a:lstStyle/>
                    <a:p>
                      <a:pPr algn="ctr"/>
                      <a:r>
                        <a:rPr sz="1700"/>
                        <a:t>99.9%</a:t>
                      </a:r>
                      <a:endParaRPr sz="1700"/>
                    </a:p>
                  </a:txBody>
                  <a:tcPr marL="0" marR="0" marT="0" marB="0" anchor="ctr" anchorCtr="0"/>
                </a:tc>
                <a:tc>
                  <a:txBody>
                    <a:bodyPr/>
                    <a:lstStyle/>
                    <a:p>
                      <a:pPr algn="ctr"/>
                      <a:r>
                        <a:rPr sz="1700"/>
                        <a:t>0.95</a:t>
                      </a:r>
                      <a:endParaRPr sz="1700"/>
                    </a:p>
                  </a:txBody>
                  <a:tcPr marL="0" marR="0" marT="0" marB="0" anchor="ctr" anchorCtr="0"/>
                </a:tc>
                <a:tc>
                  <a:txBody>
                    <a:bodyPr/>
                    <a:lstStyle/>
                    <a:p>
                      <a:pPr algn="ctr"/>
                      <a:r>
                        <a:rPr lang="en-US" altLang="en-US" sz="1700" dirty="0">
                          <a:latin typeface="Times New Roman" panose="02020603050405020304" pitchFamily="18" charset="0"/>
                          <a:cs typeface="Times New Roman" panose="02020603050405020304" pitchFamily="18" charset="0"/>
                        </a:rPr>
                        <a:t>0.97</a:t>
                      </a:r>
                      <a:endParaRPr lang="en-US" altLang="en-US" sz="1700" dirty="0">
                        <a:latin typeface="Times New Roman" panose="02020603050405020304" pitchFamily="18" charset="0"/>
                        <a:cs typeface="Times New Roman" panose="02020603050405020304" pitchFamily="18" charset="0"/>
                      </a:endParaRPr>
                    </a:p>
                  </a:txBody>
                  <a:tcPr/>
                </a:tc>
                <a:tc>
                  <a:txBody>
                    <a:bodyPr/>
                    <a:lstStyle/>
                    <a:p>
                      <a:pPr algn="ctr"/>
                      <a:r>
                        <a:rPr lang="en-US" altLang="en-US" sz="1700" dirty="0">
                          <a:latin typeface="Times New Roman" panose="02020603050405020304" pitchFamily="18" charset="0"/>
                          <a:cs typeface="Times New Roman" panose="02020603050405020304" pitchFamily="18" charset="0"/>
                        </a:rPr>
                        <a:t>0.96</a:t>
                      </a:r>
                      <a:endParaRPr lang="en-US" altLang="en-US" sz="17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6555105" y="685800"/>
          <a:ext cx="4826000" cy="27432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7" name="Chart 6"/>
          <p:cNvGraphicFramePr/>
          <p:nvPr/>
        </p:nvGraphicFramePr>
        <p:xfrm>
          <a:off x="1177290" y="685800"/>
          <a:ext cx="4826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p:cNvGraphicFramePr/>
          <p:nvPr/>
        </p:nvGraphicFramePr>
        <p:xfrm>
          <a:off x="1177290" y="3710305"/>
          <a:ext cx="4826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p:cNvGraphicFramePr/>
          <p:nvPr/>
        </p:nvGraphicFramePr>
        <p:xfrm>
          <a:off x="6555105" y="3710305"/>
          <a:ext cx="4826000" cy="2743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0725" y="301625"/>
            <a:ext cx="5791200" cy="844550"/>
          </a:xfrm>
        </p:spPr>
        <p:txBody>
          <a:bodyPr>
            <a:normAutofit fontScale="90000"/>
          </a:bodyPr>
          <a:lstStyle/>
          <a:p>
            <a:r>
              <a:rPr lang="en-US" altLang="en-US" sz="4000" dirty="0">
                <a:latin typeface="Times New Roman" panose="02020603050405020304" pitchFamily="18" charset="0"/>
                <a:cs typeface="Times New Roman" panose="02020603050405020304" pitchFamily="18" charset="0"/>
                <a:sym typeface="+mn-ea"/>
              </a:rPr>
              <a:t>Conclusion &amp; Future Scope</a:t>
            </a:r>
            <a:endParaRPr lang="en-US" sz="40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831850" y="1552755"/>
            <a:ext cx="10515600" cy="4536895"/>
          </a:xfrm>
        </p:spPr>
        <p:txBody>
          <a:bodyPr>
            <a:normAutofit fontScale="90000" lnSpcReduction="20000"/>
          </a:bodyPr>
          <a:lstStyle/>
          <a:p>
            <a:pPr algn="just">
              <a:lnSpc>
                <a:spcPct val="150000"/>
              </a:lnSpc>
            </a:pPr>
            <a:r>
              <a:rPr lang="en-US" altLang="en-US" sz="2200" dirty="0">
                <a:solidFill>
                  <a:schemeClr val="tx1"/>
                </a:solidFill>
                <a:latin typeface="Times New Roman" panose="02020603050405020304" pitchFamily="18" charset="0"/>
                <a:cs typeface="Times New Roman" panose="02020603050405020304" pitchFamily="18" charset="0"/>
              </a:rPr>
              <a:t>The proposed </a:t>
            </a:r>
            <a:r>
              <a:rPr lang="en-US" altLang="en-US" sz="2200" b="1" dirty="0">
                <a:solidFill>
                  <a:schemeClr val="tx1"/>
                </a:solidFill>
                <a:latin typeface="Times New Roman" panose="02020603050405020304" pitchFamily="18" charset="0"/>
                <a:cs typeface="Times New Roman" panose="02020603050405020304" pitchFamily="18" charset="0"/>
              </a:rPr>
              <a:t>Hybrid-Ensemble Approach</a:t>
            </a:r>
            <a:r>
              <a:rPr lang="en-US" altLang="en-US" sz="2200" dirty="0">
                <a:solidFill>
                  <a:schemeClr val="tx1"/>
                </a:solidFill>
                <a:latin typeface="Times New Roman" panose="02020603050405020304" pitchFamily="18" charset="0"/>
                <a:cs typeface="Times New Roman" panose="02020603050405020304" pitchFamily="18" charset="0"/>
              </a:rPr>
              <a:t>, combining LightGBM, CatBoost, and Random Forest, has achieved 99.9% accuracy in detecting IoT network attacks. This model outperforms existing models by reducing false positives and improving detection rates. The ensemble method effectively handles imbalanced datasets and enhances IoT network security.</a:t>
            </a:r>
            <a:endParaRPr lang="en-US" altLang="en-US" sz="2200"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US" altLang="en-US" sz="2780" dirty="0">
                <a:solidFill>
                  <a:schemeClr val="tx1"/>
                </a:solidFill>
                <a:latin typeface="Times New Roman" panose="02020603050405020304" pitchFamily="18" charset="0"/>
                <a:cs typeface="Times New Roman" panose="02020603050405020304" pitchFamily="18" charset="0"/>
              </a:rPr>
              <a:t>Future Scope:</a:t>
            </a:r>
            <a:endParaRPr lang="en-US" altLang="en-US" sz="278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en-US" sz="2200" dirty="0">
                <a:solidFill>
                  <a:schemeClr val="tx1"/>
                </a:solidFill>
                <a:latin typeface="Times New Roman" panose="02020603050405020304" pitchFamily="18" charset="0"/>
                <a:cs typeface="Times New Roman" panose="02020603050405020304" pitchFamily="18" charset="0"/>
              </a:rPr>
              <a:t>Deploying the model in real-time IoT environments for practical evaluation.</a:t>
            </a:r>
            <a:endParaRPr lang="en-US" altLang="en-US" sz="22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en-US" sz="2200" dirty="0">
                <a:solidFill>
                  <a:schemeClr val="tx1"/>
                </a:solidFill>
                <a:latin typeface="Times New Roman" panose="02020603050405020304" pitchFamily="18" charset="0"/>
                <a:cs typeface="Times New Roman" panose="02020603050405020304" pitchFamily="18" charset="0"/>
              </a:rPr>
              <a:t>Exploring Deep Learning models (CNN, LSTM) for better attack classification.</a:t>
            </a:r>
            <a:endParaRPr lang="en-US" altLang="en-US" sz="22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en-US" sz="2200" dirty="0">
                <a:solidFill>
                  <a:schemeClr val="tx1"/>
                </a:solidFill>
                <a:latin typeface="Times New Roman" panose="02020603050405020304" pitchFamily="18" charset="0"/>
                <a:cs typeface="Times New Roman" panose="02020603050405020304" pitchFamily="18" charset="0"/>
              </a:rPr>
              <a:t>Expanding the model to work with other IoT datasets for more generalized performance.</a:t>
            </a:r>
            <a:endParaRPr lang="en-US" altLang="en-US" sz="2200" dirty="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en-US" sz="2200" dirty="0">
                <a:solidFill>
                  <a:schemeClr val="tx1"/>
                </a:solidFill>
                <a:latin typeface="Times New Roman" panose="02020603050405020304" pitchFamily="18" charset="0"/>
                <a:cs typeface="Times New Roman" panose="02020603050405020304" pitchFamily="18" charset="0"/>
              </a:rPr>
              <a:t>Integrating real-time data streams and adaptive learning for continuous model improvement.</a:t>
            </a:r>
            <a:endParaRPr lang="en-US" altLang="en-US" sz="22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References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63319"/>
            <a:ext cx="10515600" cy="4540666"/>
          </a:xfrm>
        </p:spPr>
        <p:txBody>
          <a:bodyPr>
            <a:normAutofit lnSpcReduction="20000"/>
          </a:bodyPr>
          <a:lstStyle/>
          <a:p>
            <a:pPr marL="12065" marR="139700" indent="0">
              <a:lnSpc>
                <a:spcPct val="107000"/>
              </a:lnSpc>
              <a:buNone/>
              <a:tabLst>
                <a:tab pos="358140" algn="l"/>
                <a:tab pos="358775" algn="l"/>
              </a:tabLst>
            </a:pPr>
            <a:r>
              <a:rPr lang="en-US" altLang="en-US" sz="2000" spc="10" dirty="0">
                <a:latin typeface="Times New Roman" panose="02020603050405020304" pitchFamily="18" charset="0"/>
                <a:cs typeface="Times New Roman" panose="02020603050405020304" pitchFamily="18" charset="0"/>
              </a:rPr>
              <a:t>[1] https://ieeexplore.ieee.org/stamp/stamp.jsp?arnumber=9775571</a:t>
            </a:r>
            <a:endParaRPr lang="en-US" altLang="en-US" sz="2000" spc="10" dirty="0">
              <a:latin typeface="Times New Roman" panose="02020603050405020304" pitchFamily="18" charset="0"/>
              <a:cs typeface="Times New Roman" panose="02020603050405020304" pitchFamily="18" charset="0"/>
            </a:endParaRPr>
          </a:p>
          <a:p>
            <a:pPr marL="12065" marR="139700" indent="0">
              <a:lnSpc>
                <a:spcPct val="107000"/>
              </a:lnSpc>
              <a:buNone/>
              <a:tabLst>
                <a:tab pos="358140" algn="l"/>
                <a:tab pos="358775" algn="l"/>
              </a:tabLst>
            </a:pPr>
            <a:r>
              <a:rPr lang="en-US" altLang="en-US" sz="2000" spc="10" dirty="0">
                <a:latin typeface="Times New Roman" panose="02020603050405020304" pitchFamily="18" charset="0"/>
                <a:cs typeface="Times New Roman" panose="02020603050405020304" pitchFamily="18" charset="0"/>
              </a:rPr>
              <a:t>[2] https://academic.oup.com/bioinformatics/article/39/1/btad006/6992646</a:t>
            </a:r>
            <a:endParaRPr lang="en-US" altLang="en-US" sz="2000" spc="10" dirty="0">
              <a:latin typeface="Times New Roman" panose="02020603050405020304" pitchFamily="18" charset="0"/>
              <a:cs typeface="Times New Roman" panose="02020603050405020304" pitchFamily="18" charset="0"/>
            </a:endParaRPr>
          </a:p>
          <a:p>
            <a:pPr marL="12065" marR="139700" indent="0">
              <a:lnSpc>
                <a:spcPct val="107000"/>
              </a:lnSpc>
              <a:buNone/>
              <a:tabLst>
                <a:tab pos="358140" algn="l"/>
                <a:tab pos="358775" algn="l"/>
              </a:tabLst>
            </a:pPr>
            <a:r>
              <a:rPr lang="en-US" altLang="en-US" sz="2000" spc="10" dirty="0">
                <a:latin typeface="Times New Roman" panose="02020603050405020304" pitchFamily="18" charset="0"/>
                <a:cs typeface="Times New Roman" panose="02020603050405020304" pitchFamily="18" charset="0"/>
              </a:rPr>
              <a:t>[3] </a:t>
            </a:r>
            <a:r>
              <a:rPr lang="en-US" altLang="en-US" sz="2000" spc="10" dirty="0">
                <a:latin typeface="Times New Roman" panose="02020603050405020304" pitchFamily="18" charset="0"/>
                <a:cs typeface="Times New Roman" panose="02020603050405020304" pitchFamily="18" charset="0"/>
              </a:rPr>
              <a:t>https://pubmed.ncbi.nlm.nih.gov/36516131/</a:t>
            </a:r>
            <a:endParaRPr lang="en-US" altLang="en-US" sz="2000" spc="10" dirty="0">
              <a:latin typeface="Times New Roman" panose="02020603050405020304" pitchFamily="18" charset="0"/>
              <a:cs typeface="Times New Roman" panose="02020603050405020304" pitchFamily="18" charset="0"/>
            </a:endParaRPr>
          </a:p>
          <a:p>
            <a:pPr marL="12065" marR="139700" indent="0">
              <a:lnSpc>
                <a:spcPct val="107000"/>
              </a:lnSpc>
              <a:buNone/>
              <a:tabLst>
                <a:tab pos="358140" algn="l"/>
                <a:tab pos="358775" algn="l"/>
              </a:tabLst>
            </a:pPr>
            <a:r>
              <a:rPr lang="en-US" altLang="en-US" sz="2000" spc="10" dirty="0">
                <a:latin typeface="Times New Roman" panose="02020603050405020304" pitchFamily="18" charset="0"/>
                <a:cs typeface="Times New Roman" panose="02020603050405020304" pitchFamily="18" charset="0"/>
              </a:rPr>
              <a:t>[4] https://www.sciencedirect.com/science/article/pii/S2667237522002557</a:t>
            </a:r>
            <a:endParaRPr lang="en-US" altLang="en-US" sz="2000" spc="10" dirty="0">
              <a:latin typeface="Times New Roman" panose="02020603050405020304" pitchFamily="18" charset="0"/>
              <a:cs typeface="Times New Roman" panose="02020603050405020304" pitchFamily="18" charset="0"/>
            </a:endParaRPr>
          </a:p>
          <a:p>
            <a:pPr marL="12065" marR="139700" indent="0">
              <a:lnSpc>
                <a:spcPct val="107000"/>
              </a:lnSpc>
              <a:buNone/>
              <a:tabLst>
                <a:tab pos="358140" algn="l"/>
                <a:tab pos="358775" algn="l"/>
              </a:tabLst>
            </a:pPr>
            <a:r>
              <a:rPr lang="en-US" altLang="en-US" sz="2000" spc="10" dirty="0">
                <a:latin typeface="Times New Roman" panose="02020603050405020304" pitchFamily="18" charset="0"/>
                <a:cs typeface="Times New Roman" panose="02020603050405020304" pitchFamily="18" charset="0"/>
              </a:rPr>
              <a:t>[5] https://www.sciencedirect.com/science/article/abs/pii/S0957417424002112</a:t>
            </a:r>
            <a:endParaRPr lang="en-US" altLang="en-US" sz="2000" spc="10" dirty="0">
              <a:latin typeface="Times New Roman" panose="02020603050405020304" pitchFamily="18" charset="0"/>
              <a:cs typeface="Times New Roman" panose="02020603050405020304" pitchFamily="18" charset="0"/>
            </a:endParaRPr>
          </a:p>
          <a:p>
            <a:pPr marL="12065" marR="139700" indent="0">
              <a:lnSpc>
                <a:spcPct val="107000"/>
              </a:lnSpc>
              <a:buNone/>
              <a:tabLst>
                <a:tab pos="358140" algn="l"/>
                <a:tab pos="358775" algn="l"/>
              </a:tabLst>
            </a:pPr>
            <a:r>
              <a:rPr lang="en-US" altLang="en-US" sz="2000" spc="10" dirty="0">
                <a:latin typeface="Times New Roman" panose="02020603050405020304" pitchFamily="18" charset="0"/>
                <a:cs typeface="Times New Roman" panose="02020603050405020304" pitchFamily="18" charset="0"/>
              </a:rPr>
              <a:t>[6] https://pubmed.ncbi.nlm.nih.gov/33472571/</a:t>
            </a:r>
            <a:endParaRPr lang="en-US" altLang="en-US" sz="2000" spc="10" dirty="0">
              <a:latin typeface="Times New Roman" panose="02020603050405020304" pitchFamily="18" charset="0"/>
              <a:cs typeface="Times New Roman" panose="02020603050405020304" pitchFamily="18" charset="0"/>
            </a:endParaRPr>
          </a:p>
          <a:p>
            <a:pPr marL="12065" marR="139700" indent="0">
              <a:lnSpc>
                <a:spcPct val="107000"/>
              </a:lnSpc>
              <a:buNone/>
              <a:tabLst>
                <a:tab pos="358140" algn="l"/>
                <a:tab pos="358775" algn="l"/>
              </a:tabLst>
            </a:pPr>
            <a:r>
              <a:rPr lang="en-US" altLang="en-US" sz="2000" spc="10" dirty="0">
                <a:latin typeface="Times New Roman" panose="02020603050405020304" pitchFamily="18" charset="0"/>
                <a:cs typeface="Times New Roman" panose="02020603050405020304" pitchFamily="18" charset="0"/>
              </a:rPr>
              <a:t>[7] https://bmcbioinformatics.biomedcentral.com/articles/10.1186/s12859-015-0774-y</a:t>
            </a:r>
            <a:endParaRPr lang="en-US" altLang="en-US" sz="2000" spc="10" dirty="0">
              <a:latin typeface="Times New Roman" panose="02020603050405020304" pitchFamily="18" charset="0"/>
              <a:cs typeface="Times New Roman" panose="02020603050405020304" pitchFamily="18" charset="0"/>
            </a:endParaRPr>
          </a:p>
          <a:p>
            <a:pPr marL="12065" marR="139700" indent="0">
              <a:lnSpc>
                <a:spcPct val="107000"/>
              </a:lnSpc>
              <a:buNone/>
              <a:tabLst>
                <a:tab pos="358140" algn="l"/>
                <a:tab pos="358775" algn="l"/>
              </a:tabLst>
            </a:pPr>
            <a:r>
              <a:rPr lang="en-US" altLang="en-US" sz="2000" spc="10" dirty="0">
                <a:latin typeface="Times New Roman" panose="02020603050405020304" pitchFamily="18" charset="0"/>
                <a:cs typeface="Times New Roman" panose="02020603050405020304" pitchFamily="18" charset="0"/>
              </a:rPr>
              <a:t>[8] https://www.researchgate.net/publication/315845346_DrugClust_A_machine_learning_app</a:t>
            </a:r>
            <a:endParaRPr lang="en-US" altLang="en-US" sz="2000" spc="10" dirty="0">
              <a:latin typeface="Times New Roman" panose="02020603050405020304" pitchFamily="18" charset="0"/>
              <a:cs typeface="Times New Roman" panose="02020603050405020304" pitchFamily="18" charset="0"/>
            </a:endParaRPr>
          </a:p>
          <a:p>
            <a:pPr marL="12065" marR="139700" indent="0">
              <a:lnSpc>
                <a:spcPct val="107000"/>
              </a:lnSpc>
              <a:buNone/>
              <a:tabLst>
                <a:tab pos="358140" algn="l"/>
                <a:tab pos="358775" algn="l"/>
              </a:tabLst>
            </a:pPr>
            <a:r>
              <a:rPr lang="en-US" altLang="en-US" sz="2000" spc="10" dirty="0">
                <a:latin typeface="Times New Roman" panose="02020603050405020304" pitchFamily="18" charset="0"/>
                <a:cs typeface="Times New Roman" panose="02020603050405020304" pitchFamily="18" charset="0"/>
              </a:rPr>
              <a:t>[9] https://www.hindawi.com/journals/cmmm/2020/1573543/</a:t>
            </a:r>
            <a:endParaRPr lang="en-US" altLang="en-US" sz="2000" spc="10" dirty="0">
              <a:latin typeface="Times New Roman" panose="02020603050405020304" pitchFamily="18" charset="0"/>
              <a:cs typeface="Times New Roman" panose="02020603050405020304" pitchFamily="18" charset="0"/>
            </a:endParaRPr>
          </a:p>
          <a:p>
            <a:pPr marL="12065" marR="139700" indent="0">
              <a:lnSpc>
                <a:spcPct val="107000"/>
              </a:lnSpc>
              <a:buNone/>
              <a:tabLst>
                <a:tab pos="358140" algn="l"/>
                <a:tab pos="358775" algn="l"/>
              </a:tabLst>
            </a:pPr>
            <a:r>
              <a:rPr lang="en-US" altLang="en-US" sz="2000" spc="10" dirty="0">
                <a:latin typeface="Times New Roman" panose="02020603050405020304" pitchFamily="18" charset="0"/>
                <a:cs typeface="Times New Roman" panose="02020603050405020304" pitchFamily="18" charset="0"/>
              </a:rPr>
              <a:t>[10] https://www.nature.com/articles/s41467-020-18305-y</a:t>
            </a:r>
            <a:endParaRPr lang="en-US" altLang="en-US" sz="2000" spc="10" dirty="0">
              <a:latin typeface="Times New Roman" panose="02020603050405020304" pitchFamily="18" charset="0"/>
              <a:cs typeface="Times New Roman" panose="02020603050405020304" pitchFamily="18" charset="0"/>
            </a:endParaRPr>
          </a:p>
          <a:p>
            <a:pPr marL="12065" marR="139700" indent="0">
              <a:lnSpc>
                <a:spcPct val="107000"/>
              </a:lnSpc>
              <a:buNone/>
              <a:tabLst>
                <a:tab pos="358140" algn="l"/>
                <a:tab pos="358775" algn="l"/>
              </a:tabLst>
            </a:pPr>
            <a:r>
              <a:rPr lang="en-US" altLang="en-US" sz="2000" spc="10" dirty="0">
                <a:latin typeface="Times New Roman" panose="02020603050405020304" pitchFamily="18" charset="0"/>
                <a:cs typeface="Times New Roman" panose="02020603050405020304" pitchFamily="18" charset="0"/>
              </a:rPr>
              <a:t>[11] https://www.nature.com/articles/s41598-024-62861-y</a:t>
            </a:r>
            <a:endParaRPr lang="en-US" altLang="en-US" sz="2000" spc="1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9923" y="1342049"/>
            <a:ext cx="9100849" cy="4043612"/>
          </a:xfrm>
        </p:spPr>
        <p:txBody>
          <a:bodyPr>
            <a:normAutofit/>
          </a:bodyPr>
          <a:lstStyle/>
          <a:p>
            <a:r>
              <a:rPr lang="en-US" sz="9600" dirty="0">
                <a:latin typeface="Times New Roman" panose="02020603050405020304" pitchFamily="18" charset="0"/>
                <a:cs typeface="Times New Roman" panose="02020603050405020304" pitchFamily="18" charset="0"/>
              </a:rPr>
              <a:t>  Thank You</a:t>
            </a:r>
            <a:endParaRPr lang="en-US" sz="9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203201"/>
            <a:ext cx="10515600" cy="749299"/>
          </a:xfrm>
        </p:spPr>
        <p:txBody>
          <a:bodyPr>
            <a:normAutofit/>
          </a:bodyPr>
          <a:lstStyle/>
          <a:p>
            <a:pPr algn="ctr"/>
            <a:r>
              <a:rPr lang="en-IN" sz="4000" dirty="0">
                <a:latin typeface="Times New Roman" panose="02020603050405020304" pitchFamily="18" charset="0"/>
                <a:cs typeface="Times New Roman" panose="02020603050405020304" pitchFamily="18" charset="0"/>
              </a:rPr>
              <a:t>Contents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66775" y="1112088"/>
            <a:ext cx="10515600" cy="5477773"/>
          </a:xfrm>
        </p:spPr>
        <p:txBody>
          <a:bodyPr>
            <a:normAutofit lnSpcReduction="20000"/>
          </a:bodyPr>
          <a:lstStyle/>
          <a:p>
            <a:r>
              <a:rPr lang="en-US" sz="2000" dirty="0" smtClean="0">
                <a:latin typeface="Times New Roman" panose="02020603050405020304" pitchFamily="18" charset="0"/>
                <a:ea typeface="Calibri" panose="020F0502020204030204" pitchFamily="34" charset="0"/>
                <a:cs typeface="Times New Roman" panose="02020603050405020304" pitchFamily="18" charset="0"/>
              </a:rPr>
              <a:t>Abstract</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sym typeface="+mn-ea"/>
              </a:rPr>
              <a:t>Problem </a:t>
            </a:r>
            <a:r>
              <a:rPr lang="en-US" sz="2000" dirty="0" smtClean="0">
                <a:latin typeface="Times New Roman" panose="02020603050405020304" pitchFamily="18" charset="0"/>
                <a:ea typeface="Calibri" panose="020F0502020204030204" pitchFamily="34" charset="0"/>
                <a:cs typeface="Times New Roman" panose="02020603050405020304" pitchFamily="18" charset="0"/>
                <a:sym typeface="+mn-ea"/>
              </a:rPr>
              <a:t>Statement</a:t>
            </a:r>
            <a:endParaRPr lang="en-US" sz="2000" dirty="0">
              <a:latin typeface="Times New Roman" panose="02020603050405020304" pitchFamily="18" charset="0"/>
              <a:ea typeface="Calibri" panose="020F0502020204030204" pitchFamily="34" charset="0"/>
              <a:cs typeface="Times New Roman" panose="02020603050405020304" pitchFamily="18" charset="0"/>
              <a:sym typeface="+mn-ea"/>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sym typeface="+mn-ea"/>
              </a:rPr>
              <a:t>Literature</a:t>
            </a:r>
            <a:r>
              <a:rPr lang="en-IN" altLang="en-US" sz="2000" dirty="0">
                <a:latin typeface="Times New Roman" panose="02020603050405020304" pitchFamily="18" charset="0"/>
                <a:ea typeface="Calibri" panose="020F0502020204030204" pitchFamily="34" charset="0"/>
                <a:cs typeface="Times New Roman" panose="02020603050405020304" pitchFamily="18" charset="0"/>
                <a:sym typeface="+mn-ea"/>
              </a:rPr>
              <a:t> </a:t>
            </a:r>
            <a:r>
              <a:rPr lang="en-IN" altLang="en-US" sz="2000" dirty="0" smtClean="0">
                <a:latin typeface="Times New Roman" panose="02020603050405020304" pitchFamily="18" charset="0"/>
                <a:ea typeface="Calibri" panose="020F0502020204030204" pitchFamily="34" charset="0"/>
                <a:cs typeface="Times New Roman" panose="02020603050405020304" pitchFamily="18" charset="0"/>
                <a:sym typeface="+mn-ea"/>
              </a:rPr>
              <a:t>Survey</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r>
              <a:rPr lang="en-IN" altLang="en-US" sz="2000" dirty="0">
                <a:latin typeface="Times New Roman" panose="02020603050405020304" pitchFamily="18" charset="0"/>
                <a:ea typeface="Calibri" panose="020F0502020204030204" pitchFamily="34" charset="0"/>
                <a:cs typeface="Times New Roman" panose="02020603050405020304" pitchFamily="18" charset="0"/>
              </a:rPr>
              <a:t>Existing </a:t>
            </a:r>
            <a:r>
              <a:rPr lang="en-IN" altLang="en-US" sz="2000" dirty="0" smtClean="0">
                <a:latin typeface="Times New Roman" panose="02020603050405020304" pitchFamily="18" charset="0"/>
                <a:ea typeface="Calibri" panose="020F0502020204030204" pitchFamily="34" charset="0"/>
                <a:cs typeface="Times New Roman" panose="02020603050405020304" pitchFamily="18" charset="0"/>
              </a:rPr>
              <a:t>Work</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ea typeface="Calibri" panose="020F0502020204030204" pitchFamily="34" charset="0"/>
                <a:cs typeface="Times New Roman" panose="02020603050405020304" pitchFamily="18" charset="0"/>
              </a:rPr>
              <a:t>Proposed </a:t>
            </a:r>
            <a:r>
              <a:rPr lang="en-IN" sz="2000" dirty="0" smtClean="0">
                <a:latin typeface="Times New Roman" panose="02020603050405020304" pitchFamily="18" charset="0"/>
                <a:ea typeface="Calibri" panose="020F0502020204030204" pitchFamily="34" charset="0"/>
                <a:cs typeface="Times New Roman" panose="02020603050405020304" pitchFamily="18" charset="0"/>
              </a:rPr>
              <a:t>Work</a:t>
            </a:r>
            <a:endParaRPr lang="en-IN" sz="2000" dirty="0" smtClean="0">
              <a:latin typeface="Times New Roman" panose="02020603050405020304" pitchFamily="18" charset="0"/>
              <a:ea typeface="Calibri" panose="020F0502020204030204" pitchFamily="34" charset="0"/>
              <a:cs typeface="Times New Roman" panose="02020603050405020304" pitchFamily="18" charset="0"/>
            </a:endParaRPr>
          </a:p>
          <a:p>
            <a:r>
              <a:rPr lang="en-US" altLang="en-US" sz="2000" dirty="0">
                <a:latin typeface="Times New Roman" panose="02020603050405020304" pitchFamily="18" charset="0"/>
                <a:cs typeface="Times New Roman" panose="02020603050405020304" pitchFamily="18" charset="0"/>
                <a:sym typeface="+mn-ea"/>
              </a:rPr>
              <a:t>IoT-based security framework</a:t>
            </a:r>
            <a:endParaRPr lang="en-IN" sz="2000" dirty="0" smtClean="0">
              <a:latin typeface="Times New Roman" panose="02020603050405020304" pitchFamily="18" charset="0"/>
              <a:ea typeface="Calibri" panose="020F0502020204030204" pitchFamily="34"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sym typeface="+mn-ea"/>
              </a:rPr>
              <a:t>Types of Security Attacks in IOT</a:t>
            </a:r>
            <a:endParaRPr lang="en-IN" sz="2000" dirty="0" smtClean="0">
              <a:latin typeface="Times New Roman" panose="02020603050405020304" pitchFamily="18" charset="0"/>
              <a:ea typeface="Calibri" panose="020F0502020204030204" pitchFamily="34" charset="0"/>
              <a:cs typeface="Times New Roman" panose="02020603050405020304" pitchFamily="18" charset="0"/>
            </a:endParaRPr>
          </a:p>
          <a:p>
            <a:r>
              <a:rPr lang="en-IN" altLang="en-US" sz="2000" dirty="0">
                <a:latin typeface="Times New Roman" panose="02020603050405020304" pitchFamily="18" charset="0"/>
                <a:ea typeface="Calibri" panose="020F0502020204030204" pitchFamily="34" charset="0"/>
                <a:cs typeface="Times New Roman" panose="02020603050405020304" pitchFamily="18" charset="0"/>
              </a:rPr>
              <a:t>Block Diagram for </a:t>
            </a:r>
            <a:r>
              <a:rPr lang="en-IN" sz="2000" dirty="0">
                <a:latin typeface="Times New Roman" panose="02020603050405020304" pitchFamily="18" charset="0"/>
                <a:cs typeface="Times New Roman" panose="02020603050405020304" pitchFamily="18" charset="0"/>
                <a:sym typeface="+mn-ea"/>
              </a:rPr>
              <a:t>Hybrid-Ensemble ML Model </a:t>
            </a:r>
            <a:endParaRPr lang="en-IN" altLang="en-US" sz="2000" dirty="0">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Results for </a:t>
            </a:r>
            <a:r>
              <a:rPr lang="en-IN" sz="2000" dirty="0">
                <a:latin typeface="Times New Roman" panose="02020603050405020304" pitchFamily="18" charset="0"/>
                <a:cs typeface="Times New Roman" panose="02020603050405020304" pitchFamily="18" charset="0"/>
                <a:sym typeface="+mn-ea"/>
              </a:rPr>
              <a:t>Hybrid-Ensemble ML Model </a:t>
            </a:r>
            <a:endParaRPr lang="en-IN" altLang="en-US" sz="2000" dirty="0">
              <a:latin typeface="Times New Roman" panose="02020603050405020304" pitchFamily="18" charset="0"/>
              <a:ea typeface="Calibri" panose="020F0502020204030204" pitchFamily="34" charset="0"/>
              <a:cs typeface="Times New Roman" panose="02020603050405020304" pitchFamily="18" charset="0"/>
            </a:endParaRPr>
          </a:p>
          <a:p>
            <a:r>
              <a:rPr lang="en-IN" sz="2000" dirty="0" smtClean="0">
                <a:latin typeface="Times New Roman" panose="02020603050405020304" pitchFamily="18" charset="0"/>
                <a:ea typeface="Calibri" panose="020F0502020204030204" pitchFamily="34" charset="0"/>
                <a:cs typeface="Times New Roman" panose="02020603050405020304" pitchFamily="18" charset="0"/>
              </a:rPr>
              <a:t>Dataset</a:t>
            </a:r>
            <a:endParaRPr lang="en-IN" altLang="en-US" sz="2000" dirty="0">
              <a:latin typeface="Times New Roman" panose="02020603050405020304" pitchFamily="18" charset="0"/>
              <a:ea typeface="Calibri" panose="020F0502020204030204" pitchFamily="34" charset="0"/>
              <a:cs typeface="Times New Roman" panose="02020603050405020304" pitchFamily="18" charset="0"/>
            </a:endParaRPr>
          </a:p>
          <a:p>
            <a:r>
              <a:rPr lang="en-IN" sz="2000" dirty="0" smtClean="0">
                <a:latin typeface="Times New Roman" panose="02020603050405020304" pitchFamily="18" charset="0"/>
                <a:ea typeface="Calibri" panose="020F0502020204030204" pitchFamily="34" charset="0"/>
                <a:cs typeface="Times New Roman" panose="02020603050405020304" pitchFamily="18" charset="0"/>
              </a:rPr>
              <a:t>Methodology</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r>
              <a:rPr lang="en-IN" altLang="en-US" sz="2000" dirty="0">
                <a:latin typeface="Times New Roman" panose="02020603050405020304" pitchFamily="18" charset="0"/>
                <a:ea typeface="Calibri" panose="020F0502020204030204" pitchFamily="34" charset="0"/>
                <a:cs typeface="Times New Roman" panose="02020603050405020304" pitchFamily="18" charset="0"/>
              </a:rPr>
              <a:t>Results Comparison</a:t>
            </a:r>
            <a:endParaRPr lang="en-IN" altLang="en-US" sz="2000" dirty="0">
              <a:latin typeface="Times New Roman" panose="02020603050405020304" pitchFamily="18" charset="0"/>
              <a:ea typeface="Calibri" panose="020F0502020204030204" pitchFamily="34" charset="0"/>
              <a:cs typeface="Times New Roman" panose="02020603050405020304" pitchFamily="18" charset="0"/>
            </a:endParaRPr>
          </a:p>
          <a:p>
            <a:r>
              <a:rPr lang="en-IN" altLang="en-US" sz="2000" dirty="0">
                <a:latin typeface="Times New Roman" panose="02020603050405020304" pitchFamily="18" charset="0"/>
                <a:ea typeface="Calibri" panose="020F0502020204030204" pitchFamily="34" charset="0"/>
                <a:cs typeface="Times New Roman" panose="02020603050405020304" pitchFamily="18" charset="0"/>
              </a:rPr>
              <a:t>Conclusion &amp; Future Scope</a:t>
            </a:r>
            <a:endParaRPr lang="en-IN" altLang="en-US" sz="2000" dirty="0">
              <a:latin typeface="Times New Roman" panose="02020603050405020304" pitchFamily="18" charset="0"/>
              <a:ea typeface="Calibri" panose="020F0502020204030204" pitchFamily="34" charset="0"/>
              <a:cs typeface="Times New Roman" panose="02020603050405020304" pitchFamily="18" charset="0"/>
            </a:endParaRPr>
          </a:p>
          <a:p>
            <a:r>
              <a:rPr lang="en-IN" sz="2000" dirty="0">
                <a:latin typeface="Times New Roman" panose="02020603050405020304" pitchFamily="18" charset="0"/>
                <a:ea typeface="Calibri" panose="020F0502020204030204" pitchFamily="34" charset="0"/>
                <a:cs typeface="Times New Roman" panose="02020603050405020304" pitchFamily="18" charset="0"/>
              </a:rPr>
              <a:t>References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185510"/>
            <a:ext cx="10515600" cy="1618796"/>
          </a:xfrm>
        </p:spPr>
        <p:txBody>
          <a:bodyPr>
            <a:normAutofit/>
          </a:bodyPr>
          <a:lstStyle/>
          <a:p>
            <a:pPr algn="r"/>
            <a:r>
              <a:rPr lang="en-US" dirty="0">
                <a:latin typeface="Times New Roman" panose="02020603050405020304" pitchFamily="18" charset="0"/>
                <a:cs typeface="Times New Roman" panose="02020603050405020304" pitchFamily="18" charset="0"/>
              </a:rPr>
              <a:t>                            Abstract</a:t>
            </a:r>
            <a:r>
              <a:rPr lang="en-US" sz="4000" dirty="0">
                <a:latin typeface="Times New Roman" panose="02020603050405020304" pitchFamily="18" charset="0"/>
                <a:cs typeface="Times New Roman" panose="02020603050405020304" pitchFamily="18" charset="0"/>
              </a:rPr>
              <a:t>					</a:t>
            </a:r>
            <a:endParaRPr lang="en-IN" sz="4000" dirty="0"/>
          </a:p>
        </p:txBody>
      </p:sp>
      <p:sp>
        <p:nvSpPr>
          <p:cNvPr id="3" name="Content Placeholder 2"/>
          <p:cNvSpPr>
            <a:spLocks noGrp="1"/>
          </p:cNvSpPr>
          <p:nvPr>
            <p:ph idx="1"/>
          </p:nvPr>
        </p:nvSpPr>
        <p:spPr>
          <a:xfrm>
            <a:off x="838200" y="2024741"/>
            <a:ext cx="10515600" cy="3315010"/>
          </a:xfrm>
        </p:spPr>
        <p:txBody>
          <a:bodyPr>
            <a:normAutofit fontScale="90000" lnSpcReduction="10000"/>
          </a:bodyPr>
          <a:lstStyle/>
          <a:p>
            <a:pPr marL="0" indent="0" algn="just">
              <a:lnSpc>
                <a:spcPct val="170000"/>
              </a:lnSpc>
              <a:buNone/>
            </a:pPr>
            <a:r>
              <a:rPr lang="en-US" altLang="en-US" sz="2000" dirty="0">
                <a:latin typeface="Times New Roman" panose="02020603050405020304" pitchFamily="18" charset="0"/>
                <a:cs typeface="Times New Roman" panose="02020603050405020304" pitchFamily="18" charset="0"/>
              </a:rPr>
              <a:t>The Internet of Things (IoT) is a rapidly growing technology that connects smart devices to improve automation and decision-making. However, ensuring security and accurate traffic classification in IoT networks remains a challenge. This research proposes an efficient approach using advanced Machine Learning techniques, including Light Gradient Boosting Machine (LightGBM), CatBoost, and an ensemble of Random Forest and LightGBM, to detect malicious activities. Using the UNSW-NB15 dataset, the proposed models achieve a high accuracy of 99.9%, outperforming traditional algorithms. This work enhances IoT network security and contributes to building intelligent and reliable IoT systems.</a:t>
            </a: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3096"/>
            <a:ext cx="10515600" cy="1325563"/>
          </a:xfrm>
        </p:spPr>
        <p:txBody>
          <a:bodyPr>
            <a:normAutofit/>
          </a:bodyPr>
          <a:lstStyle/>
          <a:p>
            <a:pPr algn="ctr"/>
            <a:r>
              <a:rPr lang="en-IN" sz="4000" dirty="0">
                <a:latin typeface="Times New Roman" panose="02020603050405020304" pitchFamily="18" charset="0"/>
                <a:cs typeface="Times New Roman" panose="02020603050405020304" pitchFamily="18" charset="0"/>
              </a:rPr>
              <a:t>Problem Statement</a:t>
            </a:r>
            <a:endParaRPr lang="en-IN" sz="4000" dirty="0"/>
          </a:p>
        </p:txBody>
      </p:sp>
      <p:sp>
        <p:nvSpPr>
          <p:cNvPr id="3" name="Content Placeholder 2"/>
          <p:cNvSpPr>
            <a:spLocks noGrp="1"/>
          </p:cNvSpPr>
          <p:nvPr>
            <p:ph idx="1"/>
          </p:nvPr>
        </p:nvSpPr>
        <p:spPr>
          <a:xfrm>
            <a:off x="838200" y="2065564"/>
            <a:ext cx="10515600" cy="4111399"/>
          </a:xfrm>
        </p:spPr>
        <p:txBody>
          <a:bodyPr>
            <a:normAutofit/>
          </a:bodyPr>
          <a:lstStyle/>
          <a:p>
            <a:pPr marL="0" indent="0" algn="just">
              <a:lnSpc>
                <a:spcPct val="150000"/>
              </a:lnSpc>
              <a:buNone/>
            </a:pPr>
            <a:r>
              <a:rPr lang="en-US" altLang="en-US" sz="2000" dirty="0">
                <a:latin typeface="Times New Roman" panose="02020603050405020304" pitchFamily="18" charset="0"/>
                <a:cs typeface="Times New Roman" panose="02020603050405020304" pitchFamily="18" charset="0"/>
              </a:rPr>
              <a:t>The rapid growth of IoT devices has increased automation but also led to serious security threats and malicious attacks. Traditional Machine Learning models struggle to detect these threats accurately. Hence, an advanced system is needed to classify network traffic and enhance IoT security effectively.</a:t>
            </a:r>
            <a:endParaRPr lang="en-US" altLang="en-US" sz="20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altLang="en-US" sz="20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053" y="460375"/>
            <a:ext cx="10442122" cy="929821"/>
          </a:xfrm>
        </p:spPr>
        <p:txBody>
          <a:bodyPr>
            <a:normAutofit/>
          </a:bodyPr>
          <a:lstStyle/>
          <a:p>
            <a:pPr algn="ctr"/>
            <a:r>
              <a:rPr lang="en-IN" sz="4000" dirty="0">
                <a:latin typeface="Times New Roman" panose="02020603050405020304" pitchFamily="18" charset="0"/>
                <a:cs typeface="Times New Roman" panose="02020603050405020304" pitchFamily="18" charset="0"/>
              </a:rPr>
              <a:t>Literature Survey</a:t>
            </a:r>
            <a:endParaRPr lang="en-IN" sz="4000" dirty="0"/>
          </a:p>
        </p:txBody>
      </p:sp>
      <p:graphicFrame>
        <p:nvGraphicFramePr>
          <p:cNvPr id="15" name="Content Placeholder 14"/>
          <p:cNvGraphicFramePr/>
          <p:nvPr>
            <p:ph idx="1"/>
            <p:custDataLst>
              <p:tags r:id="rId1"/>
            </p:custDataLst>
          </p:nvPr>
        </p:nvGraphicFramePr>
        <p:xfrm>
          <a:off x="864235" y="1585595"/>
          <a:ext cx="10672445" cy="4285615"/>
        </p:xfrm>
        <a:graphic>
          <a:graphicData uri="http://schemas.openxmlformats.org/drawingml/2006/table">
            <a:tbl>
              <a:tblPr firstRow="1" bandRow="1">
                <a:tableStyleId>{5C22544A-7EE6-4342-B048-85BDC9FD1C3A}</a:tableStyleId>
              </a:tblPr>
              <a:tblGrid>
                <a:gridCol w="2516505"/>
                <a:gridCol w="3289300"/>
                <a:gridCol w="2199005"/>
                <a:gridCol w="2667635"/>
              </a:tblGrid>
              <a:tr h="797560">
                <a:tc>
                  <a:txBody>
                    <a:bodyPr/>
                    <a:p>
                      <a:pPr algn="ctr"/>
                      <a:r>
                        <a:rPr sz="2000">
                          <a:latin typeface="Times New Roman" panose="02020603050405020304" pitchFamily="18" charset="0"/>
                          <a:cs typeface="Times New Roman" panose="02020603050405020304" pitchFamily="18" charset="0"/>
                        </a:rPr>
                        <a:t>Research Title</a:t>
                      </a:r>
                      <a:endParaRPr sz="2000">
                        <a:latin typeface="Times New Roman" panose="02020603050405020304" pitchFamily="18" charset="0"/>
                        <a:cs typeface="Times New Roman" panose="02020603050405020304" pitchFamily="18" charset="0"/>
                      </a:endParaRPr>
                    </a:p>
                  </a:txBody>
                  <a:tcPr marL="0" marR="0" marT="0" marB="0" anchor="ctr" anchorCtr="0">
                    <a:solidFill>
                      <a:schemeClr val="accent1"/>
                    </a:solidFill>
                  </a:tcPr>
                </a:tc>
                <a:tc>
                  <a:txBody>
                    <a:bodyPr/>
                    <a:p>
                      <a:pPr algn="ctr"/>
                      <a:r>
                        <a:rPr sz="2000">
                          <a:latin typeface="Times New Roman" panose="02020603050405020304" pitchFamily="18" charset="0"/>
                          <a:cs typeface="Times New Roman" panose="02020603050405020304" pitchFamily="18" charset="0"/>
                        </a:rPr>
                        <a:t>Problem Statement</a:t>
                      </a:r>
                      <a:endParaRPr sz="2000">
                        <a:latin typeface="Times New Roman" panose="02020603050405020304" pitchFamily="18" charset="0"/>
                        <a:cs typeface="Times New Roman" panose="02020603050405020304" pitchFamily="18" charset="0"/>
                      </a:endParaRPr>
                    </a:p>
                  </a:txBody>
                  <a:tcPr marL="0" marR="0" marT="0" marB="0" anchor="ctr" anchorCtr="0">
                    <a:solidFill>
                      <a:schemeClr val="accent1"/>
                    </a:solidFill>
                  </a:tcPr>
                </a:tc>
                <a:tc>
                  <a:txBody>
                    <a:bodyPr/>
                    <a:p>
                      <a:pPr algn="ctr"/>
                      <a:r>
                        <a:rPr sz="2000">
                          <a:latin typeface="Times New Roman" panose="02020603050405020304" pitchFamily="18" charset="0"/>
                          <a:cs typeface="Times New Roman" panose="02020603050405020304" pitchFamily="18" charset="0"/>
                        </a:rPr>
                        <a:t>Proposed Methodology</a:t>
                      </a:r>
                      <a:endParaRPr sz="2000">
                        <a:latin typeface="Times New Roman" panose="02020603050405020304" pitchFamily="18" charset="0"/>
                        <a:cs typeface="Times New Roman" panose="02020603050405020304" pitchFamily="18" charset="0"/>
                      </a:endParaRPr>
                    </a:p>
                  </a:txBody>
                  <a:tcPr marL="0" marR="0" marT="0" marB="0" anchor="ctr" anchorCtr="0">
                    <a:solidFill>
                      <a:schemeClr val="accent1"/>
                    </a:solidFill>
                  </a:tcPr>
                </a:tc>
                <a:tc>
                  <a:txBody>
                    <a:bodyPr/>
                    <a:p>
                      <a:pPr algn="ctr"/>
                      <a:r>
                        <a:rPr lang="en-US" sz="2000">
                          <a:latin typeface="Times New Roman" panose="02020603050405020304" pitchFamily="18" charset="0"/>
                          <a:cs typeface="Times New Roman" panose="02020603050405020304" pitchFamily="18" charset="0"/>
                        </a:rPr>
                        <a:t>Result</a:t>
                      </a:r>
                      <a:r>
                        <a:rPr sz="2000">
                          <a:latin typeface="Times New Roman" panose="02020603050405020304" pitchFamily="18" charset="0"/>
                          <a:cs typeface="Times New Roman" panose="02020603050405020304" pitchFamily="18" charset="0"/>
                        </a:rPr>
                        <a:t>s</a:t>
                      </a:r>
                      <a:endParaRPr sz="2000">
                        <a:latin typeface="Times New Roman" panose="02020603050405020304" pitchFamily="18" charset="0"/>
                        <a:cs typeface="Times New Roman" panose="02020603050405020304" pitchFamily="18" charset="0"/>
                      </a:endParaRPr>
                    </a:p>
                  </a:txBody>
                  <a:tcPr marL="0" marR="0" marT="0" marB="0" anchor="ctr" anchorCtr="0">
                    <a:solidFill>
                      <a:schemeClr val="accent1"/>
                    </a:solidFill>
                  </a:tcPr>
                </a:tc>
              </a:tr>
              <a:tr h="1673225">
                <a:tc>
                  <a:txBody>
                    <a:bodyPr/>
                    <a:p>
                      <a:r>
                        <a:rPr sz="1200">
                          <a:latin typeface="Times New Roman" panose="02020603050405020304" pitchFamily="18" charset="0"/>
                          <a:cs typeface="Times New Roman" panose="02020603050405020304" pitchFamily="18" charset="0"/>
                        </a:rPr>
                        <a:t>[1] Anomaly-Based Intrusion Detection System for IoT Networks Using Machine Learning [2023]</a:t>
                      </a:r>
                      <a:endParaRPr sz="1200">
                        <a:latin typeface="Times New Roman" panose="02020603050405020304" pitchFamily="18" charset="0"/>
                        <a:cs typeface="Times New Roman" panose="02020603050405020304" pitchFamily="18" charset="0"/>
                      </a:endParaRPr>
                    </a:p>
                  </a:txBody>
                  <a:tcPr marL="0" marR="0" marT="0" marB="0" anchor="ctr" anchorCtr="0"/>
                </a:tc>
                <a:tc>
                  <a:txBody>
                    <a:bodyPr/>
                    <a:p>
                      <a:r>
                        <a:rPr sz="1200">
                          <a:latin typeface="Times New Roman" panose="02020603050405020304" pitchFamily="18" charset="0"/>
                          <a:cs typeface="Times New Roman" panose="02020603050405020304" pitchFamily="18" charset="0"/>
                        </a:rPr>
                        <a:t>IoT devices are highly vulnerable to cyber threats such as unauthorized access, malware, and denial-of-service (DoS) attacks. This study proposes an intrusion detection system (IDS) to detect anomalous behavior in IoT networks.</a:t>
                      </a:r>
                      <a:endParaRPr sz="1200">
                        <a:latin typeface="Times New Roman" panose="02020603050405020304" pitchFamily="18" charset="0"/>
                        <a:cs typeface="Times New Roman" panose="02020603050405020304" pitchFamily="18" charset="0"/>
                      </a:endParaRPr>
                    </a:p>
                  </a:txBody>
                  <a:tcPr marL="0" marR="0" marT="0" marB="0" anchor="ctr" anchorCtr="0"/>
                </a:tc>
                <a:tc>
                  <a:txBody>
                    <a:bodyPr/>
                    <a:p>
                      <a:r>
                        <a:rPr sz="1200">
                          <a:latin typeface="Times New Roman" panose="02020603050405020304" pitchFamily="18" charset="0"/>
                          <a:cs typeface="Times New Roman" panose="02020603050405020304" pitchFamily="18" charset="0"/>
                        </a:rPr>
                        <a:t>Machine Learning (Random Forest, SVM), Feature Selection using PCA, Network Traffic Analysis</a:t>
                      </a:r>
                      <a:endParaRPr sz="1200">
                        <a:latin typeface="Times New Roman" panose="02020603050405020304" pitchFamily="18" charset="0"/>
                        <a:cs typeface="Times New Roman" panose="02020603050405020304" pitchFamily="18" charset="0"/>
                      </a:endParaRPr>
                    </a:p>
                  </a:txBody>
                  <a:tcPr marL="0" marR="0" marT="0" marB="0" anchor="ctr" anchorCtr="0"/>
                </a:tc>
                <a:tc>
                  <a:txBody>
                    <a:bodyPr/>
                    <a:p>
                      <a:pPr algn="ctr">
                        <a:buNone/>
                      </a:pPr>
                      <a:r>
                        <a:rPr lang="en-US" altLang="en-US" sz="1200">
                          <a:latin typeface="Times New Roman" panose="02020603050405020304" pitchFamily="18" charset="0"/>
                          <a:cs typeface="Times New Roman" panose="02020603050405020304" pitchFamily="18" charset="0"/>
                        </a:rPr>
                        <a:t>Accuracy – 94.2%</a:t>
                      </a:r>
                      <a:endParaRPr lang="en-US" altLang="en-US" sz="1200">
                        <a:latin typeface="Times New Roman" panose="02020603050405020304" pitchFamily="18" charset="0"/>
                        <a:cs typeface="Times New Roman" panose="02020603050405020304" pitchFamily="18" charset="0"/>
                      </a:endParaRPr>
                    </a:p>
                    <a:p>
                      <a:pPr algn="ctr">
                        <a:buNone/>
                      </a:pPr>
                      <a:r>
                        <a:rPr lang="en-US" altLang="en-US" sz="1200">
                          <a:latin typeface="Times New Roman" panose="02020603050405020304" pitchFamily="18" charset="0"/>
                          <a:cs typeface="Times New Roman" panose="02020603050405020304" pitchFamily="18" charset="0"/>
                        </a:rPr>
                        <a:t>Precision – 0.91</a:t>
                      </a:r>
                      <a:endParaRPr lang="en-US" altLang="en-US" sz="1200">
                        <a:latin typeface="Times New Roman" panose="02020603050405020304" pitchFamily="18" charset="0"/>
                        <a:cs typeface="Times New Roman" panose="02020603050405020304" pitchFamily="18" charset="0"/>
                      </a:endParaRPr>
                    </a:p>
                    <a:p>
                      <a:pPr algn="ctr">
                        <a:buNone/>
                      </a:pPr>
                      <a:r>
                        <a:rPr lang="en-US" altLang="en-US" sz="1200">
                          <a:latin typeface="Times New Roman" panose="02020603050405020304" pitchFamily="18" charset="0"/>
                          <a:cs typeface="Times New Roman" panose="02020603050405020304" pitchFamily="18" charset="0"/>
                        </a:rPr>
                        <a:t>Recall – 0.93</a:t>
                      </a:r>
                      <a:endParaRPr lang="en-US" altLang="en-US" sz="1200">
                        <a:latin typeface="Times New Roman" panose="02020603050405020304" pitchFamily="18" charset="0"/>
                        <a:cs typeface="Times New Roman" panose="02020603050405020304" pitchFamily="18" charset="0"/>
                      </a:endParaRPr>
                    </a:p>
                    <a:p>
                      <a:pPr algn="ctr">
                        <a:buNone/>
                      </a:pPr>
                      <a:r>
                        <a:rPr lang="en-US" altLang="en-US" sz="1200">
                          <a:latin typeface="Times New Roman" panose="02020603050405020304" pitchFamily="18" charset="0"/>
                          <a:cs typeface="Times New Roman" panose="02020603050405020304" pitchFamily="18" charset="0"/>
                        </a:rPr>
                        <a:t>F1-Score – 0.92</a:t>
                      </a:r>
                      <a:endParaRPr lang="en-US" altLang="en-US" sz="1200">
                        <a:latin typeface="Times New Roman" panose="02020603050405020304" pitchFamily="18" charset="0"/>
                        <a:cs typeface="Times New Roman" panose="02020603050405020304" pitchFamily="18" charset="0"/>
                      </a:endParaRPr>
                    </a:p>
                    <a:p>
                      <a:pPr algn="ctr">
                        <a:buNone/>
                      </a:pPr>
                      <a:endParaRPr lang="en-US" altLang="en-US" sz="1200">
                        <a:latin typeface="Times New Roman" panose="02020603050405020304" pitchFamily="18" charset="0"/>
                        <a:cs typeface="Times New Roman" panose="02020603050405020304" pitchFamily="18" charset="0"/>
                      </a:endParaRPr>
                    </a:p>
                    <a:p>
                      <a:pPr algn="ctr">
                        <a:buNone/>
                      </a:pPr>
                      <a:endParaRPr lang="en-US" altLang="en-US" sz="1200">
                        <a:latin typeface="Times New Roman" panose="02020603050405020304" pitchFamily="18" charset="0"/>
                        <a:cs typeface="Times New Roman" panose="02020603050405020304" pitchFamily="18" charset="0"/>
                      </a:endParaRPr>
                    </a:p>
                  </a:txBody>
                  <a:tcPr/>
                </a:tc>
              </a:tr>
              <a:tr h="1814830">
                <a:tc>
                  <a:txBody>
                    <a:bodyPr/>
                    <a:p>
                      <a:r>
                        <a:rPr sz="1200">
                          <a:latin typeface="Times New Roman" panose="02020603050405020304" pitchFamily="18" charset="0"/>
                          <a:cs typeface="Times New Roman" panose="02020603050405020304" pitchFamily="18" charset="0"/>
                        </a:rPr>
                        <a:t>[2] A Lightweight Deep Learning Model for IoT Malware Detection [2022]</a:t>
                      </a:r>
                      <a:endParaRPr sz="1200">
                        <a:latin typeface="Times New Roman" panose="02020603050405020304" pitchFamily="18" charset="0"/>
                        <a:cs typeface="Times New Roman" panose="02020603050405020304" pitchFamily="18" charset="0"/>
                      </a:endParaRPr>
                    </a:p>
                  </a:txBody>
                  <a:tcPr marL="0" marR="0" marT="0" marB="0" anchor="ctr" anchorCtr="0"/>
                </a:tc>
                <a:tc>
                  <a:txBody>
                    <a:bodyPr/>
                    <a:p>
                      <a:r>
                        <a:rPr sz="1200">
                          <a:latin typeface="Times New Roman" panose="02020603050405020304" pitchFamily="18" charset="0"/>
                          <a:cs typeface="Times New Roman" panose="02020603050405020304" pitchFamily="18" charset="0"/>
                        </a:rPr>
                        <a:t>Deep Learning (CNN-LSTM Hybrid), Static and Dynamic Malware Analysis, Lightweight Model Optimization</a:t>
                      </a:r>
                      <a:endParaRPr sz="1200">
                        <a:latin typeface="Times New Roman" panose="02020603050405020304" pitchFamily="18" charset="0"/>
                        <a:cs typeface="Times New Roman" panose="02020603050405020304" pitchFamily="18" charset="0"/>
                      </a:endParaRPr>
                    </a:p>
                  </a:txBody>
                  <a:tcPr marL="0" marR="0" marT="0" marB="0" anchor="ctr" anchorCtr="0"/>
                </a:tc>
                <a:tc>
                  <a:txBody>
                    <a:bodyPr/>
                    <a:p>
                      <a:r>
                        <a:rPr sz="1200">
                          <a:latin typeface="Times New Roman" panose="02020603050405020304" pitchFamily="18" charset="0"/>
                          <a:cs typeface="Times New Roman" panose="02020603050405020304" pitchFamily="18" charset="0"/>
                        </a:rPr>
                        <a:t>Deep Learning (CNN-LSTM Hybrid), Static and Dynamic Malware Analysis, Lightweight Model Optimization</a:t>
                      </a:r>
                      <a:endParaRPr sz="1200">
                        <a:latin typeface="Times New Roman" panose="02020603050405020304" pitchFamily="18" charset="0"/>
                        <a:cs typeface="Times New Roman" panose="02020603050405020304" pitchFamily="18" charset="0"/>
                      </a:endParaRPr>
                    </a:p>
                  </a:txBody>
                  <a:tcPr marL="0" marR="0" marT="0" marB="0" anchor="ctr" anchorCtr="0"/>
                </a:tc>
                <a:tc>
                  <a:txBody>
                    <a:bodyPr/>
                    <a:p>
                      <a:pPr algn="ctr">
                        <a:buNone/>
                      </a:pPr>
                      <a:r>
                        <a:rPr lang="en-US" altLang="en-US" sz="1200">
                          <a:latin typeface="Times New Roman" panose="02020603050405020304" pitchFamily="18" charset="0"/>
                          <a:cs typeface="Times New Roman" panose="02020603050405020304" pitchFamily="18" charset="0"/>
                          <a:sym typeface="+mn-ea"/>
                        </a:rPr>
                        <a:t>Accuracy – 96.5%</a:t>
                      </a:r>
                      <a:endParaRPr lang="en-US" altLang="en-US" sz="1200">
                        <a:latin typeface="Times New Roman" panose="02020603050405020304" pitchFamily="18" charset="0"/>
                        <a:cs typeface="Times New Roman" panose="02020603050405020304" pitchFamily="18" charset="0"/>
                      </a:endParaRPr>
                    </a:p>
                    <a:p>
                      <a:pPr algn="ctr">
                        <a:buNone/>
                      </a:pPr>
                      <a:r>
                        <a:rPr lang="en-US" altLang="en-US" sz="1200">
                          <a:latin typeface="Times New Roman" panose="02020603050405020304" pitchFamily="18" charset="0"/>
                          <a:cs typeface="Times New Roman" panose="02020603050405020304" pitchFamily="18" charset="0"/>
                          <a:sym typeface="+mn-ea"/>
                        </a:rPr>
                        <a:t>Precision – 0.94</a:t>
                      </a:r>
                      <a:endParaRPr lang="en-US" altLang="en-US" sz="1200">
                        <a:latin typeface="Times New Roman" panose="02020603050405020304" pitchFamily="18" charset="0"/>
                        <a:cs typeface="Times New Roman" panose="02020603050405020304" pitchFamily="18" charset="0"/>
                      </a:endParaRPr>
                    </a:p>
                    <a:p>
                      <a:pPr algn="ctr">
                        <a:buNone/>
                      </a:pPr>
                      <a:r>
                        <a:rPr lang="en-US" altLang="en-US" sz="1200">
                          <a:latin typeface="Times New Roman" panose="02020603050405020304" pitchFamily="18" charset="0"/>
                          <a:cs typeface="Times New Roman" panose="02020603050405020304" pitchFamily="18" charset="0"/>
                          <a:sym typeface="+mn-ea"/>
                        </a:rPr>
                        <a:t>Recall – 0.95</a:t>
                      </a:r>
                      <a:endParaRPr lang="en-US" altLang="en-US" sz="1200">
                        <a:latin typeface="Times New Roman" panose="02020603050405020304" pitchFamily="18" charset="0"/>
                        <a:cs typeface="Times New Roman" panose="02020603050405020304" pitchFamily="18" charset="0"/>
                      </a:endParaRPr>
                    </a:p>
                    <a:p>
                      <a:pPr algn="ctr">
                        <a:buNone/>
                      </a:pPr>
                      <a:r>
                        <a:rPr lang="en-US" altLang="en-US" sz="1200">
                          <a:latin typeface="Times New Roman" panose="02020603050405020304" pitchFamily="18" charset="0"/>
                          <a:cs typeface="Times New Roman" panose="02020603050405020304" pitchFamily="18" charset="0"/>
                          <a:sym typeface="+mn-ea"/>
                        </a:rPr>
                        <a:t>F1-Score – 0.94</a:t>
                      </a:r>
                      <a:endParaRPr lang="en-US" altLang="en-US" sz="1200">
                        <a:latin typeface="Times New Roman" panose="02020603050405020304" pitchFamily="18" charset="0"/>
                        <a:cs typeface="Times New Roman" panose="02020603050405020304" pitchFamily="18" charset="0"/>
                      </a:endParaRPr>
                    </a:p>
                    <a:p>
                      <a:pPr>
                        <a:buNone/>
                      </a:pPr>
                      <a:endParaRPr lang="en-US" altLang="en-US" sz="120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altLang="en-US" sz="4000" dirty="0">
                <a:latin typeface="Times New Roman" panose="02020603050405020304" pitchFamily="18" charset="0"/>
                <a:ea typeface="Calibri" panose="020F0502020204030204" pitchFamily="34" charset="0"/>
                <a:cs typeface="Times New Roman" panose="02020603050405020304" pitchFamily="18" charset="0"/>
                <a:sym typeface="+mn-ea"/>
              </a:rPr>
              <a:t>Existing Work</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marR="5080" indent="0" algn="just">
              <a:lnSpc>
                <a:spcPct val="150000"/>
              </a:lnSpc>
              <a:spcBef>
                <a:spcPts val="100"/>
              </a:spcBef>
              <a:buNone/>
            </a:pPr>
            <a:r>
              <a:rPr lang="en-US" altLang="en-US" sz="2000" dirty="0">
                <a:latin typeface="Times New Roman" panose="02020603050405020304" pitchFamily="18" charset="0"/>
                <a:cs typeface="Times New Roman" panose="02020603050405020304" pitchFamily="18" charset="0"/>
              </a:rPr>
              <a:t>The existing work focuses on using traditional Machine Learning models such as Decision Trees, Naïve Bayes, and Backpropagation Neural Networks for detecting attacks in IoT networks. These approaches rely on analyzing network traffic patterns and identifying malicious behaviors using static models. Although ensemble methods like Random Forest and boosting techniques such as AdaBoost and XGBoost have been applied to improve accuracy, they still struggle with issues like high false positives and poor detection of sophisticated attacks. Moreover, handling large, imbalanced datasets remains a challenge, limiting the overall effectiveness of these methods in real-world IoT environments.</a:t>
            </a:r>
            <a:endParaRPr lang="en-US" altLang="en-US" sz="2000" dirty="0">
              <a:latin typeface="Times New Roman" panose="02020603050405020304" pitchFamily="18" charset="0"/>
              <a:cs typeface="Times New Roman" panose="02020603050405020304" pitchFamily="18" charset="0"/>
            </a:endParaRPr>
          </a:p>
          <a:p>
            <a:pPr marL="0" marR="5080" indent="0" algn="just">
              <a:lnSpc>
                <a:spcPct val="150000"/>
              </a:lnSpc>
              <a:spcBef>
                <a:spcPts val="100"/>
              </a:spcBef>
              <a:buNone/>
            </a:pPr>
            <a:endParaRPr lang="en-US" altLang="en-US" sz="2000" dirty="0">
              <a:latin typeface="Times New Roman" panose="02020603050405020304" pitchFamily="18" charset="0"/>
              <a:cs typeface="Times New Roman" panose="02020603050405020304" pitchFamily="18" charset="0"/>
            </a:endParaRPr>
          </a:p>
          <a:p>
            <a:pPr marL="0" marR="5080" indent="0" algn="just">
              <a:lnSpc>
                <a:spcPct val="150000"/>
              </a:lnSpc>
              <a:spcBef>
                <a:spcPts val="100"/>
              </a:spcBef>
              <a:buNone/>
            </a:pP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Times New Roman" panose="02020603050405020304" pitchFamily="18" charset="0"/>
                <a:ea typeface="Calibri" panose="020F0502020204030204" pitchFamily="34" charset="0"/>
                <a:cs typeface="Times New Roman" panose="02020603050405020304" pitchFamily="18" charset="0"/>
                <a:sym typeface="+mn-ea"/>
              </a:rPr>
              <a:t>Proposed </a:t>
            </a:r>
            <a:r>
              <a:rPr lang="en-IN" altLang="en-US" sz="4000" dirty="0">
                <a:latin typeface="Times New Roman" panose="02020603050405020304" pitchFamily="18" charset="0"/>
                <a:ea typeface="Calibri" panose="020F0502020204030204" pitchFamily="34" charset="0"/>
                <a:cs typeface="Times New Roman" panose="02020603050405020304" pitchFamily="18" charset="0"/>
                <a:sym typeface="+mn-ea"/>
              </a:rPr>
              <a:t>Work</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016579"/>
            <a:ext cx="10515600" cy="4160384"/>
          </a:xfrm>
        </p:spPr>
        <p:txBody>
          <a:bodyPr>
            <a:normAutofit lnSpcReduction="10000"/>
          </a:bodyPr>
          <a:lstStyle/>
          <a:p>
            <a:pPr marL="102870" indent="0">
              <a:lnSpc>
                <a:spcPct val="100000"/>
              </a:lnSpc>
              <a:spcBef>
                <a:spcPts val="1525"/>
              </a:spcBef>
              <a:buNone/>
              <a:tabLst>
                <a:tab pos="469265" algn="l"/>
                <a:tab pos="469900" algn="l"/>
              </a:tabLst>
            </a:pPr>
            <a:r>
              <a:rPr lang="en-US" altLang="en-US" sz="2000" b="1" spc="-5" dirty="0">
                <a:latin typeface="Times New Roman" panose="02020603050405020304"/>
                <a:cs typeface="Times New Roman" panose="02020603050405020304"/>
              </a:rPr>
              <a:t>Hybrid-Ensemble Approach</a:t>
            </a:r>
            <a:endParaRPr lang="en-US" sz="2000" b="1" spc="-5" dirty="0">
              <a:latin typeface="Times New Roman" panose="02020603050405020304"/>
              <a:cs typeface="Times New Roman" panose="02020603050405020304"/>
            </a:endParaRPr>
          </a:p>
          <a:p>
            <a:pPr marL="102870" indent="0" algn="just">
              <a:lnSpc>
                <a:spcPct val="150000"/>
              </a:lnSpc>
              <a:spcBef>
                <a:spcPts val="1525"/>
              </a:spcBef>
              <a:buNone/>
              <a:tabLst>
                <a:tab pos="469265" algn="l"/>
                <a:tab pos="469900" algn="l"/>
              </a:tabLst>
            </a:pPr>
            <a:r>
              <a:rPr lang="en-US" altLang="en-US" sz="2000" spc="-5" dirty="0">
                <a:latin typeface="Times New Roman" panose="02020603050405020304"/>
                <a:cs typeface="Times New Roman" panose="02020603050405020304"/>
              </a:rPr>
              <a:t>The proposed approach for detecting IoT network attacks involves multiple steps. First, the UNSW-NB15 dataset is preprocessed by handling missing values and scaling the features for better model performance. Then, advanced Machine Learning models like LightGBM and CatBoost are introduced to replace traditional models such as Backpropagation Neural Networks and Naïve Bayes for higher accuracy and better handling of large, imbalanced data. Ensemble methods combining Random Forest and LightGBM are used to enhance detection performance. Finally, these models are trained to classify network traffic and detect malicious activities with high accuracy, aiming to provide a robust and scalable solution for IoT security.</a:t>
            </a:r>
            <a:endParaRPr lang="en-US" altLang="en-US" sz="2000" spc="-5" dirty="0">
              <a:latin typeface="Times New Roman" panose="02020603050405020304"/>
              <a:cs typeface="Times New Roman" panose="02020603050405020304"/>
            </a:endParaRPr>
          </a:p>
          <a:p>
            <a:pPr marL="102870" indent="0" algn="just">
              <a:lnSpc>
                <a:spcPct val="150000"/>
              </a:lnSpc>
              <a:spcBef>
                <a:spcPts val="1525"/>
              </a:spcBef>
              <a:buNone/>
              <a:tabLst>
                <a:tab pos="469265" algn="l"/>
                <a:tab pos="469900" algn="l"/>
              </a:tabLst>
            </a:pPr>
            <a:endParaRPr lang="en-US" altLang="en-US" sz="2000" spc="-5" dirty="0">
              <a:latin typeface="Times New Roman" panose="02020603050405020304"/>
              <a:cs typeface="Times New Roman" panose="02020603050405020304"/>
            </a:endParaRPr>
          </a:p>
          <a:p>
            <a:pPr marL="102870" indent="0" algn="just">
              <a:lnSpc>
                <a:spcPct val="150000"/>
              </a:lnSpc>
              <a:spcBef>
                <a:spcPts val="1525"/>
              </a:spcBef>
              <a:buNone/>
              <a:tabLst>
                <a:tab pos="469265" algn="l"/>
                <a:tab pos="469900" algn="l"/>
              </a:tabLst>
            </a:pPr>
            <a:endParaRPr lang="en-US" altLang="en-US" sz="2000" spc="-5" dirty="0">
              <a:latin typeface="Times New Roman" panose="02020603050405020304"/>
              <a:cs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78025" y="152400"/>
            <a:ext cx="7773035" cy="706755"/>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Types of Security Attacks in IOT</a:t>
            </a:r>
            <a:endParaRPr lang="en-IN" sz="4000" dirty="0">
              <a:latin typeface="Times New Roman" panose="02020603050405020304" pitchFamily="18" charset="0"/>
              <a:cs typeface="Times New Roman" panose="02020603050405020304" pitchFamily="18" charset="0"/>
            </a:endParaRPr>
          </a:p>
        </p:txBody>
      </p:sp>
      <p:pic>
        <p:nvPicPr>
          <p:cNvPr id="8" name="Picture 7" descr="types of attacks"/>
          <p:cNvPicPr>
            <a:picLocks noChangeAspect="1"/>
          </p:cNvPicPr>
          <p:nvPr/>
        </p:nvPicPr>
        <p:blipFill>
          <a:blip r:embed="rId1"/>
          <a:stretch>
            <a:fillRect/>
          </a:stretch>
        </p:blipFill>
        <p:spPr>
          <a:xfrm>
            <a:off x="1189355" y="1092200"/>
            <a:ext cx="9813925" cy="52724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0135" y="236855"/>
            <a:ext cx="9869170" cy="1264920"/>
          </a:xfrm>
          <a:prstGeom prst="rect">
            <a:avLst/>
          </a:prstGeom>
          <a:noFill/>
        </p:spPr>
        <p:txBody>
          <a:bodyPr wrap="square" rtlCol="0">
            <a:noAutofit/>
          </a:bodyPr>
          <a:lstStyle/>
          <a:p>
            <a:pPr algn="ctr"/>
            <a:r>
              <a:rPr lang="en-IN" sz="3200" dirty="0">
                <a:latin typeface="Times New Roman" panose="02020603050405020304" pitchFamily="18" charset="0"/>
                <a:cs typeface="Times New Roman" panose="02020603050405020304" pitchFamily="18" charset="0"/>
              </a:rPr>
              <a:t>Block Diagram for Hybrid-Ensemble ML Model (</a:t>
            </a:r>
            <a:r>
              <a:rPr lang="en-IN" sz="3200" dirty="0" err="1">
                <a:latin typeface="Times New Roman" panose="02020603050405020304" pitchFamily="18" charset="0"/>
                <a:cs typeface="Times New Roman" panose="02020603050405020304" pitchFamily="18" charset="0"/>
              </a:rPr>
              <a:t>LightGBM</a:t>
            </a:r>
            <a:r>
              <a:rPr lang="en-IN" sz="3200" dirty="0">
                <a:latin typeface="Times New Roman" panose="02020603050405020304" pitchFamily="18" charset="0"/>
                <a:cs typeface="Times New Roman" panose="02020603050405020304" pitchFamily="18" charset="0"/>
              </a:rPr>
              <a:t>, </a:t>
            </a:r>
            <a:r>
              <a:rPr lang="en-IN" sz="3200" dirty="0" err="1">
                <a:latin typeface="Times New Roman" panose="02020603050405020304" pitchFamily="18" charset="0"/>
                <a:cs typeface="Times New Roman" panose="02020603050405020304" pitchFamily="18" charset="0"/>
              </a:rPr>
              <a:t>CatBoost</a:t>
            </a:r>
            <a:r>
              <a:rPr lang="en-IN" sz="3200" dirty="0">
                <a:latin typeface="Times New Roman" panose="02020603050405020304" pitchFamily="18" charset="0"/>
                <a:cs typeface="Times New Roman" panose="02020603050405020304" pitchFamily="18" charset="0"/>
              </a:rPr>
              <a:t>, RF)</a:t>
            </a:r>
            <a:endParaRPr lang="en-IN" sz="3200" dirty="0">
              <a:latin typeface="Times New Roman" panose="02020603050405020304" pitchFamily="18" charset="0"/>
              <a:cs typeface="Times New Roman" panose="02020603050405020304" pitchFamily="18" charset="0"/>
            </a:endParaRPr>
          </a:p>
        </p:txBody>
      </p:sp>
      <p:pic>
        <p:nvPicPr>
          <p:cNvPr id="1026" name="Picture 2" descr="C:\Users\pjaja\Downloads\model diagram.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09065" y="1243330"/>
            <a:ext cx="9740265" cy="55143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ags/tag1.xml><?xml version="1.0" encoding="utf-8"?>
<p:tagLst xmlns:p="http://schemas.openxmlformats.org/presentationml/2006/main">
  <p:tag name="TABLE_ENDDRAG_ORIGIN_RECT" val="840*370"/>
  <p:tag name="TABLE_ENDDRAG_RECT" val="68*99*840*370"/>
</p:tagLst>
</file>

<file path=ppt/tags/tag2.xml><?xml version="1.0" encoding="utf-8"?>
<p:tagLst xmlns:p="http://schemas.openxmlformats.org/presentationml/2006/main">
  <p:tag name="TABLE_ENDDRAG_ORIGIN_RECT" val="664*172"/>
  <p:tag name="TABLE_ENDDRAG_RECT" val="148*201*664*17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6444</Words>
  <Application>WPS Presentation</Application>
  <PresentationFormat>Custom</PresentationFormat>
  <Paragraphs>209</Paragraphs>
  <Slides>17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vt:i4>
      </vt:variant>
    </vt:vector>
  </HeadingPairs>
  <TitlesOfParts>
    <vt:vector size="29" baseType="lpstr">
      <vt:lpstr>Arial</vt:lpstr>
      <vt:lpstr>SimSun</vt:lpstr>
      <vt:lpstr>Wingdings</vt:lpstr>
      <vt:lpstr>Times New Roman</vt:lpstr>
      <vt:lpstr>Times New Roman</vt:lpstr>
      <vt:lpstr>Calibri</vt:lpstr>
      <vt:lpstr>Aptos</vt:lpstr>
      <vt:lpstr>Segoe UI</vt:lpstr>
      <vt:lpstr>Microsoft YaHei</vt:lpstr>
      <vt:lpstr>Arial Unicode MS</vt:lpstr>
      <vt:lpstr>Aptos Display</vt:lpstr>
      <vt:lpstr>Office Theme</vt:lpstr>
      <vt:lpstr>ENHANCING SECURITY SYSTEM OF IOT DEVICES WITH MACHINE LEARNING ALGORITHMS</vt:lpstr>
      <vt:lpstr>Contents</vt:lpstr>
      <vt:lpstr>                            Abstract					</vt:lpstr>
      <vt:lpstr>Problem Statement</vt:lpstr>
      <vt:lpstr>Literature Survey</vt:lpstr>
      <vt:lpstr>Existing Work</vt:lpstr>
      <vt:lpstr>Proposed Work</vt:lpstr>
      <vt:lpstr>PowerPoint 演示文稿</vt:lpstr>
      <vt:lpstr>PowerPoint 演示文稿</vt:lpstr>
      <vt:lpstr>   Results for Hybrid-Ensemble ML Model </vt:lpstr>
      <vt:lpstr>Dataset</vt:lpstr>
      <vt:lpstr>PowerPoint 演示文稿</vt:lpstr>
      <vt:lpstr>PowerPoint 演示文稿</vt:lpstr>
      <vt:lpstr>PowerPoint 演示文稿</vt:lpstr>
      <vt:lpstr>Conclusion &amp; Future Scope</vt:lpstr>
      <vt:lpstr>References</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dc:title>
  <dc:creator>CHEREDDY Mohana Lakshmi Priya (Mohana)</dc:creator>
  <cp:lastModifiedBy>Karthik Kodali</cp:lastModifiedBy>
  <cp:revision>107</cp:revision>
  <dcterms:created xsi:type="dcterms:W3CDTF">2024-03-14T14:52:00Z</dcterms:created>
  <dcterms:modified xsi:type="dcterms:W3CDTF">2025-03-26T19:45:35Z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2024-04-07T04:45:46Z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10364519-490a-469b-ab2a-a001b91ff430</vt:lpwstr>
  </property>
  <property fmtid="{D5CDD505-2E9C-101B-9397-08002B2CF9AE}" pid="7" name="MSIP_Label_defa4170-0d19-0005-0004-bc88714345d2_ActionId">
    <vt:lpwstr>d49fcc75-7235-422a-a89f-c2463af9e8e1</vt:lpwstr>
  </property>
  <property fmtid="{D5CDD505-2E9C-101B-9397-08002B2CF9AE}" pid="8" name="MSIP_Label_defa4170-0d19-0005-0004-bc88714345d2_ContentBits">
    <vt:lpwstr>0</vt:lpwstr>
  </property>
  <property fmtid="{D5CDD505-2E9C-101B-9397-08002B2CF9AE}" pid="9" name="ICV">
    <vt:lpwstr>4CCC870D055D48FBA8544ADED9290CF9_13</vt:lpwstr>
  </property>
  <property fmtid="{D5CDD505-2E9C-101B-9397-08002B2CF9AE}" pid="10" name="KSOProductBuildVer">
    <vt:lpwstr>1033-12.2.0.20326</vt:lpwstr>
  </property>
</Properties>
</file>