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in_Kuala_Lumpu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24A3F-F3D7-437B-8B34-DB7BA58A7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1693334"/>
            <a:ext cx="8821199" cy="3471334"/>
          </a:xfrm>
        </p:spPr>
        <p:txBody>
          <a:bodyPr anchor="ctr">
            <a:normAutofit/>
          </a:bodyPr>
          <a:lstStyle/>
          <a:p>
            <a:pPr algn="l"/>
            <a:r>
              <a:rPr lang="en-US" sz="6800"/>
              <a:t>COURSERa capstone</a:t>
            </a:r>
            <a:br>
              <a:rPr lang="en-US" sz="6800"/>
            </a:br>
            <a:r>
              <a:rPr lang="en-US" sz="6800"/>
              <a:t>opening a shopping mall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22343-8C28-46AE-BC1F-CB699D27F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60219"/>
            <a:ext cx="10068560" cy="99458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500" dirty="0"/>
              <a:t>IBM data science</a:t>
            </a:r>
          </a:p>
          <a:p>
            <a:pPr algn="r"/>
            <a:r>
              <a:rPr lang="en-US" sz="1500" dirty="0" err="1"/>
              <a:t>K.ch.s.karthik</a:t>
            </a:r>
            <a:endParaRPr lang="en-US" sz="1500" dirty="0"/>
          </a:p>
          <a:p>
            <a:pPr algn="r"/>
            <a:r>
              <a:rPr lang="en-US" sz="1500" dirty="0"/>
              <a:t>07/07/2020</a:t>
            </a:r>
          </a:p>
        </p:txBody>
      </p:sp>
    </p:spTree>
    <p:extLst>
      <p:ext uri="{BB962C8B-B14F-4D97-AF65-F5344CB8AC3E}">
        <p14:creationId xmlns:p14="http://schemas.microsoft.com/office/powerpoint/2010/main" val="158492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E58BB-93E5-46CC-8EF0-8D99AB96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/>
              <a:t>Business problem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5AC5-198D-474E-A48C-3CEA8D37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• Location of the shopping mall is one of the most important decisions that will determine whether the mall will be a success or a failure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• Objective: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To analyse and select the best locations in the city of Kuala Lumpur, 	Malaysia to open a new shopping mall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• This project is timely as the city is currently suffering from oversupply of shopping malls.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• Business question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 ➢In the city of Kuala Lumpur, Malaysia, if a property developer is looking to open a new shopping mall, where would you recommend that they open it? </a:t>
            </a:r>
          </a:p>
        </p:txBody>
      </p:sp>
    </p:spTree>
    <p:extLst>
      <p:ext uri="{BB962C8B-B14F-4D97-AF65-F5344CB8AC3E}">
        <p14:creationId xmlns:p14="http://schemas.microsoft.com/office/powerpoint/2010/main" val="1455144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D71C4-B39A-43BC-ABB0-BB032AD7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/>
              <a:t>DATA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3EA6-750A-4B56-A130-8AA32EB8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 b="1" u="sng">
                <a:solidFill>
                  <a:schemeClr val="tx2"/>
                </a:solidFill>
              </a:rPr>
              <a:t> Data required </a:t>
            </a:r>
          </a:p>
          <a:p>
            <a:r>
              <a:rPr lang="en-US" sz="2000">
                <a:solidFill>
                  <a:schemeClr val="tx2"/>
                </a:solidFill>
              </a:rPr>
              <a:t>➢List of neighbourhoods in Kuala Lumpur</a:t>
            </a:r>
          </a:p>
          <a:p>
            <a:r>
              <a:rPr lang="en-US" sz="2000">
                <a:solidFill>
                  <a:schemeClr val="tx2"/>
                </a:solidFill>
              </a:rPr>
              <a:t> ➢Latitude and longitude coordinates of the neighbourhoods </a:t>
            </a:r>
          </a:p>
          <a:p>
            <a:r>
              <a:rPr lang="en-US" sz="2000">
                <a:solidFill>
                  <a:schemeClr val="tx2"/>
                </a:solidFill>
              </a:rPr>
              <a:t>➢Venue data, particularly data related to shopping malls </a:t>
            </a:r>
          </a:p>
          <a:p>
            <a:r>
              <a:rPr lang="en-US" sz="2000">
                <a:solidFill>
                  <a:schemeClr val="tx2"/>
                </a:solidFill>
              </a:rPr>
              <a:t>• Sources of data </a:t>
            </a:r>
          </a:p>
          <a:p>
            <a:r>
              <a:rPr lang="en-US" sz="2000">
                <a:solidFill>
                  <a:schemeClr val="tx2"/>
                </a:solidFill>
              </a:rPr>
              <a:t>➢Wikipedia page for neighbourhoods (</a:t>
            </a:r>
            <a:r>
              <a:rPr lang="en-US" sz="2000">
                <a:solidFill>
                  <a:schemeClr val="tx2"/>
                </a:solidFill>
                <a:hlinkClick r:id="rId2"/>
              </a:rPr>
              <a:t>https://en.wikipedia.org/wiki/Category:Suburbs_in_Kuala_Lumpur</a:t>
            </a:r>
            <a:r>
              <a:rPr lang="en-US" sz="2000">
                <a:solidFill>
                  <a:schemeClr val="tx2"/>
                </a:solidFill>
              </a:rPr>
              <a:t>)</a:t>
            </a:r>
          </a:p>
          <a:p>
            <a:r>
              <a:rPr lang="en-US" sz="2000">
                <a:solidFill>
                  <a:schemeClr val="tx2"/>
                </a:solidFill>
              </a:rPr>
              <a:t> ➢Geocoder package for latitude and longitude coordinates </a:t>
            </a:r>
          </a:p>
          <a:p>
            <a:r>
              <a:rPr lang="en-US" sz="2000">
                <a:solidFill>
                  <a:schemeClr val="tx2"/>
                </a:solidFill>
              </a:rPr>
              <a:t>➢Foursquare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310796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3C513-8ADC-4D75-B6A3-63552B7B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/>
              <a:t>METHODOLOGY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7D0B-85BA-4376-BF27-42EFBEB0A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• Web scraping Wikipedia page for neighbourhood list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• Get latitude and longitude coordinates using Geocoder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• Use Foursquare API to get venue data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• Group data by neighbourhood and taking the mean of the frequency of occurrence of each venue category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• Filter venue category by Shopping Mall 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• Perform clustering on the data by using k-means clustering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 • Visualize 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2754290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D9C4F3-3A51-4F45-8A5D-AAD196BF7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23CA8-5935-4755-9FBD-0BC92B24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1443C-B39E-4E82-ADE2-EC98DEA8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277" y="2011680"/>
            <a:ext cx="3676678" cy="4206240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• Categorized the neighbourhoods into 3 clusters : </a:t>
            </a:r>
          </a:p>
          <a:p>
            <a:pPr marL="0"/>
            <a:r>
              <a:rPr lang="en-US" sz="2000"/>
              <a:t>➢Cluster 0: Neighbourhoods with moderate number of shopping malls ➢Cluster 1: </a:t>
            </a:r>
          </a:p>
          <a:p>
            <a:pPr marL="0"/>
            <a:r>
              <a:rPr lang="en-US" sz="2000"/>
              <a:t>Neighbourhoods with low number to no existence of shopping malls </a:t>
            </a:r>
          </a:p>
          <a:p>
            <a:pPr marL="0"/>
            <a:r>
              <a:rPr lang="en-US" sz="2000"/>
              <a:t>➢Cluster 2: </a:t>
            </a:r>
          </a:p>
          <a:p>
            <a:pPr marL="0"/>
            <a:r>
              <a:rPr lang="en-US" sz="2000"/>
              <a:t>Neighbourhoods with high concentration of shopping malls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DBFBD2-23B9-4007-B82F-D0C394407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50D0B5-4473-4977-A9EB-B16E1052F2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27" r="6695" b="-3"/>
          <a:stretch/>
        </p:blipFill>
        <p:spPr>
          <a:xfrm>
            <a:off x="5262368" y="598634"/>
            <a:ext cx="6283602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A19133-5967-47BA-AD32-1AC1F484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 dirty="0" err="1"/>
              <a:t>DISCUSSIOn</a:t>
            </a:r>
            <a:endParaRPr lang="en-US" sz="3600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3AF60-F7A0-4F8C-A732-98D91E17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• Most of the shopping malls are concentrated in the central area of the city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• Highest number in cluster 2 and moderate number in cluster 0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• Cluster 1 has very low number to no shopping mall in the </a:t>
            </a:r>
            <a:r>
              <a:rPr lang="en-US" sz="2000" dirty="0" err="1">
                <a:solidFill>
                  <a:schemeClr val="tx2"/>
                </a:solidFill>
              </a:rPr>
              <a:t>neighbourhoods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 • Oversupply of shopping malls mostly happened in the central area of the city, with the suburb area still have very few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2939636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DACEC-E907-4A44-83BA-D0EA12ED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2800"/>
              <a:t>recommendations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A537-2E6D-4243-8A05-5F88D9D7C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Open new shopping malls in </a:t>
            </a:r>
            <a:r>
              <a:rPr lang="en-US" sz="2000" dirty="0" err="1">
                <a:solidFill>
                  <a:schemeClr val="tx2"/>
                </a:solidFill>
              </a:rPr>
              <a:t>neighbourhoods</a:t>
            </a:r>
            <a:r>
              <a:rPr lang="en-US" sz="2000" dirty="0">
                <a:solidFill>
                  <a:schemeClr val="tx2"/>
                </a:solidFill>
              </a:rPr>
              <a:t> in cluster 1 with little to no competition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• Can also open in </a:t>
            </a:r>
            <a:r>
              <a:rPr lang="en-US" sz="2000" dirty="0" err="1">
                <a:solidFill>
                  <a:schemeClr val="tx2"/>
                </a:solidFill>
              </a:rPr>
              <a:t>neighbourhoods</a:t>
            </a:r>
            <a:r>
              <a:rPr lang="en-US" sz="2000" dirty="0">
                <a:solidFill>
                  <a:schemeClr val="tx2"/>
                </a:solidFill>
              </a:rPr>
              <a:t> in cluster 0 with moderate competition if have unique selling propositions to stand out from the competition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• Avoid </a:t>
            </a:r>
            <a:r>
              <a:rPr lang="en-US" sz="2000" dirty="0" err="1">
                <a:solidFill>
                  <a:schemeClr val="tx2"/>
                </a:solidFill>
              </a:rPr>
              <a:t>neighbourhoods</a:t>
            </a:r>
            <a:r>
              <a:rPr lang="en-US" sz="2000" dirty="0">
                <a:solidFill>
                  <a:schemeClr val="tx2"/>
                </a:solidFill>
              </a:rPr>
              <a:t> in cluster 2, already high concentration of shopping malls and intense competition</a:t>
            </a:r>
          </a:p>
        </p:txBody>
      </p:sp>
    </p:spTree>
    <p:extLst>
      <p:ext uri="{BB962C8B-B14F-4D97-AF65-F5344CB8AC3E}">
        <p14:creationId xmlns:p14="http://schemas.microsoft.com/office/powerpoint/2010/main" val="1730000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15771-9D34-4709-B33C-2903EBF2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CA3E-6EBE-4690-A9F1-CA4A87911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• Answer to business question: 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dirty="0" err="1">
                <a:solidFill>
                  <a:schemeClr val="tx2"/>
                </a:solidFill>
              </a:rPr>
              <a:t>neighbourhoods</a:t>
            </a:r>
            <a:r>
              <a:rPr lang="en-US" sz="2000" dirty="0">
                <a:solidFill>
                  <a:schemeClr val="tx2"/>
                </a:solidFill>
              </a:rPr>
              <a:t> in cluster 1 are the most preferred locations to open a new shopping mall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• Findings of this project will help the relevant stakeholders to capitalize on the opportunities on high potential locations while avoiding overcrowded areas in their decisions to open a new shopping mall</a:t>
            </a:r>
          </a:p>
        </p:txBody>
      </p:sp>
    </p:spTree>
    <p:extLst>
      <p:ext uri="{BB962C8B-B14F-4D97-AF65-F5344CB8AC3E}">
        <p14:creationId xmlns:p14="http://schemas.microsoft.com/office/powerpoint/2010/main" val="2519252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96F36299-AB34-4381-8268-0EBF2EF55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7102A590-F9D8-4E57-B069-92109B64F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98460"/>
            <a:ext cx="8457055" cy="20610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8B549E-0185-4DAE-BF6F-2CDF8B5E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6" y="2559327"/>
            <a:ext cx="7778913" cy="1739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spc="150" dirty="0"/>
              <a:t>thankyou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75496513-37AD-4D15-9914-AB18C9817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5047" y="2398459"/>
            <a:ext cx="316952" cy="20610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COURSERa capstone opening a shopping mall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opening a shopping mall</dc:title>
  <dc:creator>Karthik Kompella</dc:creator>
  <cp:lastModifiedBy>Karthik Kompella</cp:lastModifiedBy>
  <cp:revision>1</cp:revision>
  <dcterms:created xsi:type="dcterms:W3CDTF">2020-07-07T09:59:58Z</dcterms:created>
  <dcterms:modified xsi:type="dcterms:W3CDTF">2020-07-07T10:02:02Z</dcterms:modified>
</cp:coreProperties>
</file>