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6" r:id="rId8"/>
    <p:sldId id="26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2D22A-F255-43B7-B578-DC9B00341F1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30F9283-46F2-4903-9FC3-04FB9D6FCBB5}">
      <dgm:prSet/>
      <dgm:spPr/>
      <dgm:t>
        <a:bodyPr/>
        <a:lstStyle/>
        <a:p>
          <a:r>
            <a:rPr lang="en-US"/>
            <a:t>ML Implementation</a:t>
          </a:r>
        </a:p>
      </dgm:t>
    </dgm:pt>
    <dgm:pt modelId="{BA6C9DFC-410A-49F3-B91B-B35457B5593C}" type="parTrans" cxnId="{0BC1F799-31FE-4263-A237-0119E74EB38A}">
      <dgm:prSet/>
      <dgm:spPr/>
      <dgm:t>
        <a:bodyPr/>
        <a:lstStyle/>
        <a:p>
          <a:endParaRPr lang="en-US"/>
        </a:p>
      </dgm:t>
    </dgm:pt>
    <dgm:pt modelId="{3820AF73-3045-46BA-8E76-7DF6241269F4}" type="sibTrans" cxnId="{0BC1F799-31FE-4263-A237-0119E74EB38A}">
      <dgm:prSet/>
      <dgm:spPr/>
      <dgm:t>
        <a:bodyPr/>
        <a:lstStyle/>
        <a:p>
          <a:endParaRPr lang="en-US"/>
        </a:p>
      </dgm:t>
    </dgm:pt>
    <dgm:pt modelId="{80B476BD-C303-410F-8D83-8A2684D3141D}">
      <dgm:prSet/>
      <dgm:spPr/>
      <dgm:t>
        <a:bodyPr/>
        <a:lstStyle/>
        <a:p>
          <a:r>
            <a:rPr lang="en-US"/>
            <a:t>Back-End Implementation</a:t>
          </a:r>
        </a:p>
      </dgm:t>
    </dgm:pt>
    <dgm:pt modelId="{D38F3C81-6FF5-4409-BCFA-5AF4121939B2}" type="parTrans" cxnId="{033B0AA3-E178-4AF3-94BA-DA76667CA54D}">
      <dgm:prSet/>
      <dgm:spPr/>
      <dgm:t>
        <a:bodyPr/>
        <a:lstStyle/>
        <a:p>
          <a:endParaRPr lang="en-US"/>
        </a:p>
      </dgm:t>
    </dgm:pt>
    <dgm:pt modelId="{9C1FA111-3A42-4BFA-B5C9-2E812ADDD431}" type="sibTrans" cxnId="{033B0AA3-E178-4AF3-94BA-DA76667CA54D}">
      <dgm:prSet/>
      <dgm:spPr/>
      <dgm:t>
        <a:bodyPr/>
        <a:lstStyle/>
        <a:p>
          <a:endParaRPr lang="en-US"/>
        </a:p>
      </dgm:t>
    </dgm:pt>
    <dgm:pt modelId="{50B42732-4FA9-4C36-9437-6B52CDFC483E}">
      <dgm:prSet/>
      <dgm:spPr/>
      <dgm:t>
        <a:bodyPr/>
        <a:lstStyle/>
        <a:p>
          <a:r>
            <a:rPr lang="en-US"/>
            <a:t>Front-End Implementation</a:t>
          </a:r>
        </a:p>
      </dgm:t>
    </dgm:pt>
    <dgm:pt modelId="{75E66CCD-D2FE-4E3F-A80D-DF3344551C7D}" type="parTrans" cxnId="{9722CC1C-1EFD-4EB7-9EC9-20465FD8765D}">
      <dgm:prSet/>
      <dgm:spPr/>
      <dgm:t>
        <a:bodyPr/>
        <a:lstStyle/>
        <a:p>
          <a:endParaRPr lang="en-US"/>
        </a:p>
      </dgm:t>
    </dgm:pt>
    <dgm:pt modelId="{D2409951-F933-449D-9B66-8BA59A3EA333}" type="sibTrans" cxnId="{9722CC1C-1EFD-4EB7-9EC9-20465FD8765D}">
      <dgm:prSet/>
      <dgm:spPr/>
      <dgm:t>
        <a:bodyPr/>
        <a:lstStyle/>
        <a:p>
          <a:endParaRPr lang="en-US"/>
        </a:p>
      </dgm:t>
    </dgm:pt>
    <dgm:pt modelId="{DC70B2FC-BE3C-42AA-AF6C-02EEF80D1A5D}" type="pres">
      <dgm:prSet presAssocID="{B242D22A-F255-43B7-B578-DC9B00341F1E}" presName="outerComposite" presStyleCnt="0">
        <dgm:presLayoutVars>
          <dgm:chMax val="5"/>
          <dgm:dir/>
          <dgm:resizeHandles val="exact"/>
        </dgm:presLayoutVars>
      </dgm:prSet>
      <dgm:spPr/>
    </dgm:pt>
    <dgm:pt modelId="{6FD48F85-E3D0-431F-841C-806E09279D3E}" type="pres">
      <dgm:prSet presAssocID="{B242D22A-F255-43B7-B578-DC9B00341F1E}" presName="dummyMaxCanvas" presStyleCnt="0">
        <dgm:presLayoutVars/>
      </dgm:prSet>
      <dgm:spPr/>
    </dgm:pt>
    <dgm:pt modelId="{C38B6DA9-7B42-4EF6-AAE2-9CD253E9CBCF}" type="pres">
      <dgm:prSet presAssocID="{B242D22A-F255-43B7-B578-DC9B00341F1E}" presName="ThreeNodes_1" presStyleLbl="node1" presStyleIdx="0" presStyleCnt="3">
        <dgm:presLayoutVars>
          <dgm:bulletEnabled val="1"/>
        </dgm:presLayoutVars>
      </dgm:prSet>
      <dgm:spPr/>
    </dgm:pt>
    <dgm:pt modelId="{450E8B2C-558E-40C7-8EAF-8DFA0ADBEC5B}" type="pres">
      <dgm:prSet presAssocID="{B242D22A-F255-43B7-B578-DC9B00341F1E}" presName="ThreeNodes_2" presStyleLbl="node1" presStyleIdx="1" presStyleCnt="3">
        <dgm:presLayoutVars>
          <dgm:bulletEnabled val="1"/>
        </dgm:presLayoutVars>
      </dgm:prSet>
      <dgm:spPr/>
    </dgm:pt>
    <dgm:pt modelId="{B1D83A35-303A-4B6D-B1FD-2C7B0B9F138F}" type="pres">
      <dgm:prSet presAssocID="{B242D22A-F255-43B7-B578-DC9B00341F1E}" presName="ThreeNodes_3" presStyleLbl="node1" presStyleIdx="2" presStyleCnt="3">
        <dgm:presLayoutVars>
          <dgm:bulletEnabled val="1"/>
        </dgm:presLayoutVars>
      </dgm:prSet>
      <dgm:spPr/>
    </dgm:pt>
    <dgm:pt modelId="{C8DDC056-0277-49FC-A508-84EB094200B1}" type="pres">
      <dgm:prSet presAssocID="{B242D22A-F255-43B7-B578-DC9B00341F1E}" presName="ThreeConn_1-2" presStyleLbl="fgAccFollowNode1" presStyleIdx="0" presStyleCnt="2">
        <dgm:presLayoutVars>
          <dgm:bulletEnabled val="1"/>
        </dgm:presLayoutVars>
      </dgm:prSet>
      <dgm:spPr/>
    </dgm:pt>
    <dgm:pt modelId="{3B3374C4-327E-417F-9A49-63F60B59FC85}" type="pres">
      <dgm:prSet presAssocID="{B242D22A-F255-43B7-B578-DC9B00341F1E}" presName="ThreeConn_2-3" presStyleLbl="fgAccFollowNode1" presStyleIdx="1" presStyleCnt="2">
        <dgm:presLayoutVars>
          <dgm:bulletEnabled val="1"/>
        </dgm:presLayoutVars>
      </dgm:prSet>
      <dgm:spPr/>
    </dgm:pt>
    <dgm:pt modelId="{E9A8EB4B-1B11-46FD-8D28-A0610A5CF3D8}" type="pres">
      <dgm:prSet presAssocID="{B242D22A-F255-43B7-B578-DC9B00341F1E}" presName="ThreeNodes_1_text" presStyleLbl="node1" presStyleIdx="2" presStyleCnt="3">
        <dgm:presLayoutVars>
          <dgm:bulletEnabled val="1"/>
        </dgm:presLayoutVars>
      </dgm:prSet>
      <dgm:spPr/>
    </dgm:pt>
    <dgm:pt modelId="{7D0E286F-082D-44E1-969B-169EF6A94DC2}" type="pres">
      <dgm:prSet presAssocID="{B242D22A-F255-43B7-B578-DC9B00341F1E}" presName="ThreeNodes_2_text" presStyleLbl="node1" presStyleIdx="2" presStyleCnt="3">
        <dgm:presLayoutVars>
          <dgm:bulletEnabled val="1"/>
        </dgm:presLayoutVars>
      </dgm:prSet>
      <dgm:spPr/>
    </dgm:pt>
    <dgm:pt modelId="{C6390315-5954-4E9C-AF23-F3D9973FA87C}" type="pres">
      <dgm:prSet presAssocID="{B242D22A-F255-43B7-B578-DC9B00341F1E}" presName="ThreeNodes_3_text" presStyleLbl="node1" presStyleIdx="2" presStyleCnt="3">
        <dgm:presLayoutVars>
          <dgm:bulletEnabled val="1"/>
        </dgm:presLayoutVars>
      </dgm:prSet>
      <dgm:spPr/>
    </dgm:pt>
  </dgm:ptLst>
  <dgm:cxnLst>
    <dgm:cxn modelId="{9722CC1C-1EFD-4EB7-9EC9-20465FD8765D}" srcId="{B242D22A-F255-43B7-B578-DC9B00341F1E}" destId="{50B42732-4FA9-4C36-9437-6B52CDFC483E}" srcOrd="2" destOrd="0" parTransId="{75E66CCD-D2FE-4E3F-A80D-DF3344551C7D}" sibTransId="{D2409951-F933-449D-9B66-8BA59A3EA333}"/>
    <dgm:cxn modelId="{0456E21E-AA56-4D7D-8EC1-2D3811596588}" type="presOf" srcId="{B242D22A-F255-43B7-B578-DC9B00341F1E}" destId="{DC70B2FC-BE3C-42AA-AF6C-02EEF80D1A5D}" srcOrd="0" destOrd="0" presId="urn:microsoft.com/office/officeart/2005/8/layout/vProcess5"/>
    <dgm:cxn modelId="{8B22176D-ED6D-4C8C-92FE-75C7561982FA}" type="presOf" srcId="{50B42732-4FA9-4C36-9437-6B52CDFC483E}" destId="{B1D83A35-303A-4B6D-B1FD-2C7B0B9F138F}" srcOrd="0" destOrd="0" presId="urn:microsoft.com/office/officeart/2005/8/layout/vProcess5"/>
    <dgm:cxn modelId="{3877656F-AAD4-4DB5-98BC-B993BEC15388}" type="presOf" srcId="{80B476BD-C303-410F-8D83-8A2684D3141D}" destId="{7D0E286F-082D-44E1-969B-169EF6A94DC2}" srcOrd="1" destOrd="0" presId="urn:microsoft.com/office/officeart/2005/8/layout/vProcess5"/>
    <dgm:cxn modelId="{916F1471-480A-44BF-BDEF-0221D1A0ACCB}" type="presOf" srcId="{50B42732-4FA9-4C36-9437-6B52CDFC483E}" destId="{C6390315-5954-4E9C-AF23-F3D9973FA87C}" srcOrd="1" destOrd="0" presId="urn:microsoft.com/office/officeart/2005/8/layout/vProcess5"/>
    <dgm:cxn modelId="{6DEB1B7C-E323-4CC3-9329-3D8165F951B8}" type="presOf" srcId="{80B476BD-C303-410F-8D83-8A2684D3141D}" destId="{450E8B2C-558E-40C7-8EAF-8DFA0ADBEC5B}" srcOrd="0" destOrd="0" presId="urn:microsoft.com/office/officeart/2005/8/layout/vProcess5"/>
    <dgm:cxn modelId="{0BC1F799-31FE-4263-A237-0119E74EB38A}" srcId="{B242D22A-F255-43B7-B578-DC9B00341F1E}" destId="{230F9283-46F2-4903-9FC3-04FB9D6FCBB5}" srcOrd="0" destOrd="0" parTransId="{BA6C9DFC-410A-49F3-B91B-B35457B5593C}" sibTransId="{3820AF73-3045-46BA-8E76-7DF6241269F4}"/>
    <dgm:cxn modelId="{033B0AA3-E178-4AF3-94BA-DA76667CA54D}" srcId="{B242D22A-F255-43B7-B578-DC9B00341F1E}" destId="{80B476BD-C303-410F-8D83-8A2684D3141D}" srcOrd="1" destOrd="0" parTransId="{D38F3C81-6FF5-4409-BCFA-5AF4121939B2}" sibTransId="{9C1FA111-3A42-4BFA-B5C9-2E812ADDD431}"/>
    <dgm:cxn modelId="{A5939ABF-7103-4183-821B-3B904FC86C6B}" type="presOf" srcId="{9C1FA111-3A42-4BFA-B5C9-2E812ADDD431}" destId="{3B3374C4-327E-417F-9A49-63F60B59FC85}" srcOrd="0" destOrd="0" presId="urn:microsoft.com/office/officeart/2005/8/layout/vProcess5"/>
    <dgm:cxn modelId="{52F589ED-5EC7-4594-9B93-77C8BFB18C48}" type="presOf" srcId="{230F9283-46F2-4903-9FC3-04FB9D6FCBB5}" destId="{C38B6DA9-7B42-4EF6-AAE2-9CD253E9CBCF}" srcOrd="0" destOrd="0" presId="urn:microsoft.com/office/officeart/2005/8/layout/vProcess5"/>
    <dgm:cxn modelId="{04DCCBF2-80A3-44D3-8103-770C3D3DD055}" type="presOf" srcId="{230F9283-46F2-4903-9FC3-04FB9D6FCBB5}" destId="{E9A8EB4B-1B11-46FD-8D28-A0610A5CF3D8}" srcOrd="1" destOrd="0" presId="urn:microsoft.com/office/officeart/2005/8/layout/vProcess5"/>
    <dgm:cxn modelId="{AC37F1FE-BB85-4D38-8A04-3DA43F1CCAC7}" type="presOf" srcId="{3820AF73-3045-46BA-8E76-7DF6241269F4}" destId="{C8DDC056-0277-49FC-A508-84EB094200B1}" srcOrd="0" destOrd="0" presId="urn:microsoft.com/office/officeart/2005/8/layout/vProcess5"/>
    <dgm:cxn modelId="{B63BE9A2-C36C-44C2-AA9D-DDBF4220EDF9}" type="presParOf" srcId="{DC70B2FC-BE3C-42AA-AF6C-02EEF80D1A5D}" destId="{6FD48F85-E3D0-431F-841C-806E09279D3E}" srcOrd="0" destOrd="0" presId="urn:microsoft.com/office/officeart/2005/8/layout/vProcess5"/>
    <dgm:cxn modelId="{E23E8531-F226-4C91-8CEB-5EF2C6BC393F}" type="presParOf" srcId="{DC70B2FC-BE3C-42AA-AF6C-02EEF80D1A5D}" destId="{C38B6DA9-7B42-4EF6-AAE2-9CD253E9CBCF}" srcOrd="1" destOrd="0" presId="urn:microsoft.com/office/officeart/2005/8/layout/vProcess5"/>
    <dgm:cxn modelId="{12138289-93D4-41CC-AB18-5EA2BDECCCD1}" type="presParOf" srcId="{DC70B2FC-BE3C-42AA-AF6C-02EEF80D1A5D}" destId="{450E8B2C-558E-40C7-8EAF-8DFA0ADBEC5B}" srcOrd="2" destOrd="0" presId="urn:microsoft.com/office/officeart/2005/8/layout/vProcess5"/>
    <dgm:cxn modelId="{E3A248D8-7321-4F1F-A4D1-690B57B76EBD}" type="presParOf" srcId="{DC70B2FC-BE3C-42AA-AF6C-02EEF80D1A5D}" destId="{B1D83A35-303A-4B6D-B1FD-2C7B0B9F138F}" srcOrd="3" destOrd="0" presId="urn:microsoft.com/office/officeart/2005/8/layout/vProcess5"/>
    <dgm:cxn modelId="{3BF34A54-BEB6-4ED7-9DFD-A192DD0FBBF7}" type="presParOf" srcId="{DC70B2FC-BE3C-42AA-AF6C-02EEF80D1A5D}" destId="{C8DDC056-0277-49FC-A508-84EB094200B1}" srcOrd="4" destOrd="0" presId="urn:microsoft.com/office/officeart/2005/8/layout/vProcess5"/>
    <dgm:cxn modelId="{A46B4065-F68C-48E4-B58E-A098198994D8}" type="presParOf" srcId="{DC70B2FC-BE3C-42AA-AF6C-02EEF80D1A5D}" destId="{3B3374C4-327E-417F-9A49-63F60B59FC85}" srcOrd="5" destOrd="0" presId="urn:microsoft.com/office/officeart/2005/8/layout/vProcess5"/>
    <dgm:cxn modelId="{E0D4602D-D213-4396-BF30-BB63688714F5}" type="presParOf" srcId="{DC70B2FC-BE3C-42AA-AF6C-02EEF80D1A5D}" destId="{E9A8EB4B-1B11-46FD-8D28-A0610A5CF3D8}" srcOrd="6" destOrd="0" presId="urn:microsoft.com/office/officeart/2005/8/layout/vProcess5"/>
    <dgm:cxn modelId="{CA8D0AAA-E13A-458E-8D9D-966BF90564A2}" type="presParOf" srcId="{DC70B2FC-BE3C-42AA-AF6C-02EEF80D1A5D}" destId="{7D0E286F-082D-44E1-969B-169EF6A94DC2}" srcOrd="7" destOrd="0" presId="urn:microsoft.com/office/officeart/2005/8/layout/vProcess5"/>
    <dgm:cxn modelId="{DEAC2E58-4C04-4AD6-B4E5-0A6A3E407432}" type="presParOf" srcId="{DC70B2FC-BE3C-42AA-AF6C-02EEF80D1A5D}" destId="{C6390315-5954-4E9C-AF23-F3D9973FA87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B6DA9-7B42-4EF6-AAE2-9CD253E9CBCF}">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ML Implementation</a:t>
          </a:r>
        </a:p>
      </dsp:txBody>
      <dsp:txXfrm>
        <a:off x="36841" y="36841"/>
        <a:ext cx="7931345" cy="1184159"/>
      </dsp:txXfrm>
    </dsp:sp>
    <dsp:sp modelId="{450E8B2C-558E-40C7-8EAF-8DFA0ADBEC5B}">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Back-End Implementation</a:t>
          </a:r>
        </a:p>
      </dsp:txBody>
      <dsp:txXfrm>
        <a:off x="856428" y="1504322"/>
        <a:ext cx="7577788" cy="1184159"/>
      </dsp:txXfrm>
    </dsp:sp>
    <dsp:sp modelId="{B1D83A35-303A-4B6D-B1FD-2C7B0B9F138F}">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Front-End Implementation</a:t>
          </a:r>
        </a:p>
      </dsp:txBody>
      <dsp:txXfrm>
        <a:off x="1676015" y="2971804"/>
        <a:ext cx="7577788" cy="1184159"/>
      </dsp:txXfrm>
    </dsp:sp>
    <dsp:sp modelId="{C8DDC056-0277-49FC-A508-84EB094200B1}">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3B3374C4-327E-417F-9A49-63F60B59FC85}">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04E3-D621-D131-AA76-A6DF85D98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E24884-FA3F-45F9-F6E5-A944E5F6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41DE-AAE3-5E9F-A821-0DC6ACBA6EA5}"/>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7F417F38-CC69-DABA-8DED-E57474A47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A4DE6-D988-5685-EFD4-2922CB2362B6}"/>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69478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1325-2907-2EC0-4CC9-245E95AD71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4A8F1-6B0B-01FF-5822-728DA0391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38922C-C1DF-3880-B576-B69155C71421}"/>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EED1E110-3069-E5A7-FA5F-253F2A7AC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CA98F-64D7-8126-5854-BF57BB93CB32}"/>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56629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E2A12C-E46C-0D97-B1FB-9797E67C4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B74423-1788-C834-8B68-6932793BB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C36A1D-4824-5406-67B8-00236B56BA2A}"/>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0840561E-318A-B9FF-B064-429C02200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F94E1-01E6-FE31-AEEC-7D7B90566650}"/>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131265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B519-6076-47B5-3DFB-546CE284C7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CF9D3C-75DD-EC04-7AC3-B9467DAFD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A6DBE-E6AD-F15F-182F-9B6976167B7C}"/>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4910E82B-4806-B3F2-01A0-EB6FCBCF1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CAE63-F1ED-35C6-CCA9-AFD0E6586668}"/>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38514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9BE8-94D8-DB72-0AFA-E73F13BAA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3FDB0-9749-4A80-E36D-B295E3DD5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E63D5-B74F-99F0-F046-417726115842}"/>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8257A560-1548-0EB6-4481-3DF4ACF3B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E19D2-CE46-9082-87E8-DCFD7384F27C}"/>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272195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920E-B2FE-0E8B-7694-6628472C7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D5659E-2438-B273-2A75-8DB6A508D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35F247-ECD1-D92B-4163-64F50C26C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57695D-3324-3D00-19EB-FD64DD934742}"/>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6" name="Footer Placeholder 5">
            <a:extLst>
              <a:ext uri="{FF2B5EF4-FFF2-40B4-BE49-F238E27FC236}">
                <a16:creationId xmlns:a16="http://schemas.microsoft.com/office/drawing/2014/main" id="{5DED5088-BF90-539A-75ED-1271D5F222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814232-34B5-9C8B-C52E-69F14ADC40B5}"/>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28942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8855-2388-EED1-751D-C9BFFCADDF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173E3-024F-A527-D643-BB6FA8555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F8149-4434-C6EC-FCDC-E97EEFF28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BFC328-528E-A8E6-EE93-EB4EAAAB9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088A5-F49A-947C-0ABB-A90F75FF43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E7503B-F618-533A-8342-7A4305881601}"/>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8" name="Footer Placeholder 7">
            <a:extLst>
              <a:ext uri="{FF2B5EF4-FFF2-40B4-BE49-F238E27FC236}">
                <a16:creationId xmlns:a16="http://schemas.microsoft.com/office/drawing/2014/main" id="{AC025410-6C69-69BA-1D7D-E3A739A1BB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4478CC-1453-DB39-D9DB-EC0E33080DBA}"/>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126411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C3E3-867E-2454-90F7-25E46FE07E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0FD03D-C2CD-53C4-C333-2D2D64A67883}"/>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4" name="Footer Placeholder 3">
            <a:extLst>
              <a:ext uri="{FF2B5EF4-FFF2-40B4-BE49-F238E27FC236}">
                <a16:creationId xmlns:a16="http://schemas.microsoft.com/office/drawing/2014/main" id="{97230CD8-953F-4823-C65A-649AC1948C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8702ED-84C5-97FF-EF06-96BD3736684E}"/>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7990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6D61B-A48F-DC36-21CC-64D4951F91B2}"/>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3" name="Footer Placeholder 2">
            <a:extLst>
              <a:ext uri="{FF2B5EF4-FFF2-40B4-BE49-F238E27FC236}">
                <a16:creationId xmlns:a16="http://schemas.microsoft.com/office/drawing/2014/main" id="{AADF2AB8-B263-976A-7370-612536B40A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FEDB00-0558-E3A0-CE2A-8B3D7D1C7FDE}"/>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383064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F8EA-694F-CEF4-ACF4-B4E371C2A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46E0C6-4D13-6E56-061D-334B32CE4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15726D-B1D1-60A3-3840-CC826C3C9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809F6-3A0F-EF18-08CB-D072AEB205A3}"/>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6" name="Footer Placeholder 5">
            <a:extLst>
              <a:ext uri="{FF2B5EF4-FFF2-40B4-BE49-F238E27FC236}">
                <a16:creationId xmlns:a16="http://schemas.microsoft.com/office/drawing/2014/main" id="{9B1F0799-B284-27B4-0FA7-30B98968E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4624A3-C6AB-ABA5-133B-FB070543E5EF}"/>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27958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67EA-9618-FEF6-B401-81757DA91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6F177B-71C2-728F-0C70-3BF25C082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AEE7EA-37D0-A3C3-25E2-264EC0473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CC21C-D6AB-7A43-98DF-1B554B6068D5}"/>
              </a:ext>
            </a:extLst>
          </p:cNvPr>
          <p:cNvSpPr>
            <a:spLocks noGrp="1"/>
          </p:cNvSpPr>
          <p:nvPr>
            <p:ph type="dt" sz="half" idx="10"/>
          </p:nvPr>
        </p:nvSpPr>
        <p:spPr/>
        <p:txBody>
          <a:bodyPr/>
          <a:lstStyle/>
          <a:p>
            <a:fld id="{55B4D4A2-A409-4BB8-8752-2D34E5A6F2C7}" type="datetimeFigureOut">
              <a:rPr lang="en-IN" smtClean="0"/>
              <a:t>22-06-2022</a:t>
            </a:fld>
            <a:endParaRPr lang="en-IN"/>
          </a:p>
        </p:txBody>
      </p:sp>
      <p:sp>
        <p:nvSpPr>
          <p:cNvPr id="6" name="Footer Placeholder 5">
            <a:extLst>
              <a:ext uri="{FF2B5EF4-FFF2-40B4-BE49-F238E27FC236}">
                <a16:creationId xmlns:a16="http://schemas.microsoft.com/office/drawing/2014/main" id="{DC8C3E25-53A5-5A6B-0C4F-5BEC76700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573D4C-C51D-15B5-689D-1B345622C7E1}"/>
              </a:ext>
            </a:extLst>
          </p:cNvPr>
          <p:cNvSpPr>
            <a:spLocks noGrp="1"/>
          </p:cNvSpPr>
          <p:nvPr>
            <p:ph type="sldNum" sz="quarter" idx="12"/>
          </p:nvPr>
        </p:nvSpPr>
        <p:spPr/>
        <p:txBody>
          <a:bodyPr/>
          <a:lstStyle/>
          <a:p>
            <a:fld id="{3FC3A218-184A-410E-B686-4176FC323DDC}" type="slidenum">
              <a:rPr lang="en-IN" smtClean="0"/>
              <a:t>‹#›</a:t>
            </a:fld>
            <a:endParaRPr lang="en-IN"/>
          </a:p>
        </p:txBody>
      </p:sp>
    </p:spTree>
    <p:extLst>
      <p:ext uri="{BB962C8B-B14F-4D97-AF65-F5344CB8AC3E}">
        <p14:creationId xmlns:p14="http://schemas.microsoft.com/office/powerpoint/2010/main" val="92249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6F4F1-D578-81E6-67E6-26E1EE2D3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ACBB3-6F9B-EC43-5BDD-53AFA822E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39554-952E-FE73-F642-794957FDF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4D4A2-A409-4BB8-8752-2D34E5A6F2C7}" type="datetimeFigureOut">
              <a:rPr lang="en-IN" smtClean="0"/>
              <a:t>22-06-2022</a:t>
            </a:fld>
            <a:endParaRPr lang="en-IN"/>
          </a:p>
        </p:txBody>
      </p:sp>
      <p:sp>
        <p:nvSpPr>
          <p:cNvPr id="5" name="Footer Placeholder 4">
            <a:extLst>
              <a:ext uri="{FF2B5EF4-FFF2-40B4-BE49-F238E27FC236}">
                <a16:creationId xmlns:a16="http://schemas.microsoft.com/office/drawing/2014/main" id="{62BA4F1C-4A0D-4DDC-5244-A4D8B4ACD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F1AD3E-DFEE-4398-BDD6-AE014425D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3A218-184A-410E-B686-4176FC323DDC}" type="slidenum">
              <a:rPr lang="en-IN" smtClean="0"/>
              <a:t>‹#›</a:t>
            </a:fld>
            <a:endParaRPr lang="en-IN"/>
          </a:p>
        </p:txBody>
      </p:sp>
    </p:spTree>
    <p:extLst>
      <p:ext uri="{BB962C8B-B14F-4D97-AF65-F5344CB8AC3E}">
        <p14:creationId xmlns:p14="http://schemas.microsoft.com/office/powerpoint/2010/main" val="253310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A9D05-DE4C-8E56-4DF5-5DE5567829D4}"/>
              </a:ext>
            </a:extLst>
          </p:cNvPr>
          <p:cNvSpPr>
            <a:spLocks noGrp="1"/>
          </p:cNvSpPr>
          <p:nvPr>
            <p:ph type="ctrTitle"/>
          </p:nvPr>
        </p:nvSpPr>
        <p:spPr>
          <a:xfrm>
            <a:off x="795338" y="1566473"/>
            <a:ext cx="10601325" cy="2166723"/>
          </a:xfrm>
        </p:spPr>
        <p:txBody>
          <a:bodyPr>
            <a:normAutofit/>
          </a:bodyPr>
          <a:lstStyle/>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CSH301-Industry 4.0</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HighRadius Internship</a:t>
            </a:r>
          </a:p>
        </p:txBody>
      </p:sp>
      <p:sp>
        <p:nvSpPr>
          <p:cNvPr id="3" name="Subtitle 2">
            <a:extLst>
              <a:ext uri="{FF2B5EF4-FFF2-40B4-BE49-F238E27FC236}">
                <a16:creationId xmlns:a16="http://schemas.microsoft.com/office/drawing/2014/main" id="{6AFF1EC0-63EF-0FBD-7684-7236797A6A27}"/>
              </a:ext>
            </a:extLst>
          </p:cNvPr>
          <p:cNvSpPr>
            <a:spLocks noGrp="1"/>
          </p:cNvSpPr>
          <p:nvPr>
            <p:ph type="subTitle" idx="1"/>
          </p:nvPr>
        </p:nvSpPr>
        <p:spPr>
          <a:xfrm>
            <a:off x="795338" y="4092320"/>
            <a:ext cx="10601325" cy="1144884"/>
          </a:xfrm>
        </p:spPr>
        <p:txBody>
          <a:bodyPr>
            <a:normAutofit/>
          </a:bodyPr>
          <a:lstStyle/>
          <a:p>
            <a:r>
              <a:rPr lang="en-US" sz="1900" dirty="0">
                <a:latin typeface="Times New Roman" panose="02020603050405020304" pitchFamily="18" charset="0"/>
                <a:cs typeface="Times New Roman" panose="02020603050405020304" pitchFamily="18" charset="0"/>
              </a:rPr>
              <a:t>Korrayi Karthik</a:t>
            </a:r>
          </a:p>
          <a:p>
            <a:r>
              <a:rPr lang="en-US" sz="1900" dirty="0">
                <a:latin typeface="Times New Roman" panose="02020603050405020304" pitchFamily="18" charset="0"/>
                <a:cs typeface="Times New Roman" panose="02020603050405020304" pitchFamily="18" charset="0"/>
              </a:rPr>
              <a:t>Intern ID: HRC72065W</a:t>
            </a:r>
          </a:p>
          <a:p>
            <a:r>
              <a:rPr lang="en-US" sz="1900" dirty="0">
                <a:latin typeface="Times New Roman" panose="02020603050405020304" pitchFamily="18" charset="0"/>
                <a:cs typeface="Times New Roman" panose="02020603050405020304" pitchFamily="18" charset="0"/>
              </a:rPr>
              <a:t>College Reg. ID: 11912804</a:t>
            </a:r>
            <a:endParaRPr lang="en-IN" sz="19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3BB2CF9-D724-4031-A3C8-46C9654DD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DAEB07-A1FC-48B8-9B97-85A3EAFEF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8712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0A62DDA-81C9-29DC-0D73-B0E3EF9AD829}"/>
              </a:ext>
            </a:extLst>
          </p:cNvPr>
          <p:cNvSpPr txBox="1"/>
          <p:nvPr/>
        </p:nvSpPr>
        <p:spPr>
          <a:xfrm>
            <a:off x="594360" y="1087627"/>
            <a:ext cx="11043458" cy="33380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kern="1200" dirty="0">
                <a:solidFill>
                  <a:schemeClr val="tx1"/>
                </a:solidFill>
                <a:latin typeface="+mj-lt"/>
                <a:ea typeface="+mj-ea"/>
                <a:cs typeface="+mj-cs"/>
              </a:rPr>
              <a:t>Thank You!</a:t>
            </a:r>
          </a:p>
        </p:txBody>
      </p:sp>
      <p:grpSp>
        <p:nvGrpSpPr>
          <p:cNvPr id="11" name="Group 10">
            <a:extLst>
              <a:ext uri="{FF2B5EF4-FFF2-40B4-BE49-F238E27FC236}">
                <a16:creationId xmlns:a16="http://schemas.microsoft.com/office/drawing/2014/main" id="{FFC558B0-E15A-4439-964A-E116796B9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7" y="2081322"/>
            <a:ext cx="239982" cy="1340860"/>
            <a:chOff x="51677" y="2081322"/>
            <a:chExt cx="239982" cy="1340860"/>
          </a:xfrm>
        </p:grpSpPr>
        <p:sp>
          <p:nvSpPr>
            <p:cNvPr id="12" name="Rectangle 2">
              <a:extLst>
                <a:ext uri="{FF2B5EF4-FFF2-40B4-BE49-F238E27FC236}">
                  <a16:creationId xmlns:a16="http://schemas.microsoft.com/office/drawing/2014/main" id="{6ED30F7C-0B80-4AF3-ABE5-6AB701D38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1129" y="26510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F22687A1-9733-486E-BD02-80578A0C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624" y="265108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B01704A8-E938-423E-9FDB-9519D24E3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1129" y="25089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191149B4-3CAD-451F-AB8D-1ED6D7D02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624" y="250896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313271C8-C4C3-4B25-8E1F-11C0693A4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1129" y="23668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3228CA6D-E75C-45B5-A1B7-5E02CAE02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624" y="236685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E3FDE651-896B-49A5-B70C-19B54EC13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1129" y="22247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C409F776-BA43-44E6-A22A-151A5136F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624" y="222473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846CA88-493D-4BC4-BD12-834B9CEF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1129" y="208262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D61E728B-8EC3-4C84-9150-06F5E7222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624" y="208262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4AAABEAB-E36B-4A29-9602-8F1AF3020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6879" y="33616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24F9C51E-864B-4E60-AF1D-E6A3098CA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374" y="336165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0665AB40-0B54-4F21-B422-1F5C0EC0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6879" y="32195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D1B8FEAC-124D-4A04-8DC2-CD077ACE6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374" y="321953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87566BE2-5047-4786-BE92-E80643CF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6879" y="30774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143C62C9-F75F-44C3-BFBE-1A3334146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374" y="307742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E4E1C4B8-2FA9-4AED-B66D-595405B1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6879" y="29353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A494CA6A-0021-4D21-A5BF-05BE30B8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374" y="293530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AD5C6811-4EBA-49BA-AEA9-9A90CDC14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6879" y="27931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E9539E65-19A5-48E9-BCEA-DFA45E90F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374" y="279319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CF2C2511-1962-4C4B-BB77-3E0B893A8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43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99961-B94B-E6D7-455C-C7269AD4CA92}"/>
              </a:ext>
            </a:extLst>
          </p:cNvPr>
          <p:cNvSpPr txBox="1"/>
          <p:nvPr/>
        </p:nvSpPr>
        <p:spPr>
          <a:xfrm>
            <a:off x="1647825" y="0"/>
            <a:ext cx="889635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Training Certificate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80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3EE23D-573A-F371-EA6E-D35606B7AF34}"/>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Introduction of the Company</a:t>
            </a:r>
          </a:p>
        </p:txBody>
      </p:sp>
      <p:pic>
        <p:nvPicPr>
          <p:cNvPr id="1026" name="Picture 2" descr="See the source image">
            <a:extLst>
              <a:ext uri="{FF2B5EF4-FFF2-40B4-BE49-F238E27FC236}">
                <a16:creationId xmlns:a16="http://schemas.microsoft.com/office/drawing/2014/main" id="{9D194ED1-119E-2B95-FC34-C2AF092700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9461" y="1731276"/>
            <a:ext cx="10905066" cy="226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819778-B023-DBBB-8AD5-6B5966C2FABE}"/>
              </a:ext>
            </a:extLst>
          </p:cNvPr>
          <p:cNvSpPr txBox="1"/>
          <p:nvPr/>
        </p:nvSpPr>
        <p:spPr>
          <a:xfrm>
            <a:off x="1437594" y="4337049"/>
            <a:ext cx="9448800" cy="1938992"/>
          </a:xfrm>
          <a:prstGeom prst="rect">
            <a:avLst/>
          </a:prstGeom>
          <a:noFill/>
        </p:spPr>
        <p:txBody>
          <a:bodyPr wrap="square" rtlCol="0">
            <a:spAutoFit/>
          </a:bodyPr>
          <a:lstStyle/>
          <a:p>
            <a:pPr algn="ctr"/>
            <a:r>
              <a:rPr lang="en-IN" sz="2400" dirty="0">
                <a:solidFill>
                  <a:srgbClr val="000000"/>
                </a:solidFill>
                <a:effectLst/>
                <a:latin typeface="Times New Roman" panose="02020603050405020304" pitchFamily="18" charset="0"/>
                <a:ea typeface="Calibri" panose="020F0502020204030204" pitchFamily="34" charset="0"/>
              </a:rPr>
              <a:t>HighRadius offers cloud-based Autonomous Software for the Office of the CFO. More than 700 of the world’s leading companies have transformed their order to cash, treasury and record to report processes with HighRadius. Customers include 3M, Unilever, Anheuser-Busch InBev, Sanofi, Kellogg Company, Danone, Hershey’s </a:t>
            </a:r>
            <a:endParaRPr lang="en-IN" sz="2400" dirty="0"/>
          </a:p>
        </p:txBody>
      </p:sp>
    </p:spTree>
    <p:extLst>
      <p:ext uri="{BB962C8B-B14F-4D97-AF65-F5344CB8AC3E}">
        <p14:creationId xmlns:p14="http://schemas.microsoft.com/office/powerpoint/2010/main" val="367770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CDF2465-202C-5CBD-5FA2-9EE5B5E1DB0C}"/>
              </a:ext>
            </a:extLst>
          </p:cNvPr>
          <p:cNvSpPr txBox="1"/>
          <p:nvPr/>
        </p:nvSpPr>
        <p:spPr>
          <a:xfrm>
            <a:off x="838200" y="672747"/>
            <a:ext cx="10515600" cy="71555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Origin and Growth of the Company</a:t>
            </a:r>
          </a:p>
        </p:txBody>
      </p:sp>
      <p:sp>
        <p:nvSpPr>
          <p:cNvPr id="4" name="TextBox 3">
            <a:extLst>
              <a:ext uri="{FF2B5EF4-FFF2-40B4-BE49-F238E27FC236}">
                <a16:creationId xmlns:a16="http://schemas.microsoft.com/office/drawing/2014/main" id="{342CC44D-2291-09FC-AD58-0C5600A08DC3}"/>
              </a:ext>
            </a:extLst>
          </p:cNvPr>
          <p:cNvSpPr txBox="1"/>
          <p:nvPr/>
        </p:nvSpPr>
        <p:spPr>
          <a:xfrm>
            <a:off x="838200" y="4831080"/>
            <a:ext cx="10782300" cy="1626870"/>
          </a:xfrm>
          <a:prstGeom prst="rect">
            <a:avLst/>
          </a:prstGeom>
        </p:spPr>
        <p:txBody>
          <a:bodyPr vert="horz" lIns="91440" tIns="45720" rIns="91440" bIns="45720" rtlCol="0">
            <a:noAutofit/>
          </a:bodyPr>
          <a:lstStyle/>
          <a:p>
            <a:pPr algn="ctr">
              <a:lnSpc>
                <a:spcPct val="90000"/>
              </a:lnSpc>
              <a:spcAft>
                <a:spcPts val="600"/>
              </a:spcAft>
            </a:pPr>
            <a:r>
              <a:rPr lang="en-US" sz="2400" dirty="0">
                <a:effectLst/>
              </a:rPr>
              <a:t>Co-founded in 2006 by Indian-origin entrepreneur Sashi </a:t>
            </a:r>
            <a:r>
              <a:rPr lang="en-US" sz="2400" dirty="0" err="1">
                <a:effectLst/>
              </a:rPr>
              <a:t>Narahari</a:t>
            </a:r>
            <a:r>
              <a:rPr lang="en-US" sz="2400" dirty="0">
                <a:effectLst/>
              </a:rPr>
              <a:t>, it remained bootstrapped until its first funding round in 2017.</a:t>
            </a:r>
          </a:p>
          <a:p>
            <a:pPr algn="ctr">
              <a:lnSpc>
                <a:spcPct val="90000"/>
              </a:lnSpc>
              <a:spcAft>
                <a:spcPts val="600"/>
              </a:spcAft>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trusted by some of the world’s largest corporations and is consistently named one of the fastest growing technology companies in Houston, where it is headquartered.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ctr">
              <a:lnSpc>
                <a:spcPct val="90000"/>
              </a:lnSpc>
              <a:spcAft>
                <a:spcPts val="600"/>
              </a:spcAft>
              <a:buFont typeface="Arial" panose="020B0604020202020204" pitchFamily="34" charset="0"/>
              <a:buChar char="•"/>
            </a:pPr>
            <a:endParaRPr lang="en-US" sz="2400" dirty="0"/>
          </a:p>
        </p:txBody>
      </p:sp>
      <p:pic>
        <p:nvPicPr>
          <p:cNvPr id="2050" name="Picture 2" descr="Company Overview | Learn About HighRadius">
            <a:extLst>
              <a:ext uri="{FF2B5EF4-FFF2-40B4-BE49-F238E27FC236}">
                <a16:creationId xmlns:a16="http://schemas.microsoft.com/office/drawing/2014/main" id="{ED7FC805-F4A6-485A-0CE9-2A2554F4C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394" b="3564"/>
          <a:stretch/>
        </p:blipFill>
        <p:spPr bwMode="auto">
          <a:xfrm>
            <a:off x="1551089" y="2026920"/>
            <a:ext cx="9089822" cy="280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2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1ACB7-74A9-9289-D536-E5080A413CE4}"/>
              </a:ext>
            </a:extLst>
          </p:cNvPr>
          <p:cNvSpPr txBox="1"/>
          <p:nvPr/>
        </p:nvSpPr>
        <p:spPr>
          <a:xfrm>
            <a:off x="2219325" y="0"/>
            <a:ext cx="775335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 of the project undertaken</a:t>
            </a:r>
            <a:endParaRPr lang="en-IN" sz="3200" b="1" dirty="0">
              <a:latin typeface="Times New Roman" panose="02020603050405020304" pitchFamily="18" charset="0"/>
              <a:cs typeface="Times New Roman" panose="02020603050405020304" pitchFamily="18" charset="0"/>
            </a:endParaRPr>
          </a:p>
        </p:txBody>
      </p:sp>
      <p:pic>
        <p:nvPicPr>
          <p:cNvPr id="1026" name="Picture 76" descr="WhatsApp Image 2022-04-13 at 6">
            <a:extLst>
              <a:ext uri="{FF2B5EF4-FFF2-40B4-BE49-F238E27FC236}">
                <a16:creationId xmlns:a16="http://schemas.microsoft.com/office/drawing/2014/main" id="{529C2AE0-5E9F-BD1C-35D1-15EF58684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796413"/>
            <a:ext cx="8009175" cy="518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A7315C93-77ED-6916-69F4-5D90550520EE}"/>
              </a:ext>
            </a:extLst>
          </p:cNvPr>
          <p:cNvSpPr txBox="1"/>
          <p:nvPr/>
        </p:nvSpPr>
        <p:spPr>
          <a:xfrm>
            <a:off x="926306" y="6273225"/>
            <a:ext cx="1033938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AI-Enabled FinTech B2B Invoice Management Application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92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20F6BE3-9E11-F573-41A4-2637CD39FFE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Implementation</a:t>
            </a:r>
          </a:p>
        </p:txBody>
      </p:sp>
      <p:graphicFrame>
        <p:nvGraphicFramePr>
          <p:cNvPr id="5" name="TextBox 2">
            <a:extLst>
              <a:ext uri="{FF2B5EF4-FFF2-40B4-BE49-F238E27FC236}">
                <a16:creationId xmlns:a16="http://schemas.microsoft.com/office/drawing/2014/main" id="{1FCE23B9-9CEC-C1A3-89C5-A3185551BACB}"/>
              </a:ext>
            </a:extLst>
          </p:cNvPr>
          <p:cNvGraphicFramePr/>
          <p:nvPr>
            <p:extLst>
              <p:ext uri="{D42A27DB-BD31-4B8C-83A1-F6EECF244321}">
                <p14:modId xmlns:p14="http://schemas.microsoft.com/office/powerpoint/2010/main" val="28821230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37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049CB8-6440-1E73-C14C-357BDCBCF76F}"/>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UI of Receivable Dashboard page</a:t>
            </a:r>
          </a:p>
        </p:txBody>
      </p:sp>
      <p:pic>
        <p:nvPicPr>
          <p:cNvPr id="2050" name="Picture 73" descr="2da7d53a-69ae-4d44-8776-b929cc7ae441">
            <a:extLst>
              <a:ext uri="{FF2B5EF4-FFF2-40B4-BE49-F238E27FC236}">
                <a16:creationId xmlns:a16="http://schemas.microsoft.com/office/drawing/2014/main" id="{E47948D7-D8D1-9A88-73BF-42AD4A5E95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94687" y="1396588"/>
            <a:ext cx="9582913" cy="53903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427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10E014-7BF8-924C-4D43-AE61386EA188}"/>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bg1"/>
                </a:solidFill>
                <a:latin typeface="+mj-lt"/>
                <a:ea typeface="+mj-ea"/>
                <a:cs typeface="+mj-cs"/>
              </a:rPr>
              <a:t>Challenges faced</a:t>
            </a:r>
          </a:p>
        </p:txBody>
      </p:sp>
      <p:sp>
        <p:nvSpPr>
          <p:cNvPr id="4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1">
            <a:extLst>
              <a:ext uri="{FF2B5EF4-FFF2-40B4-BE49-F238E27FC236}">
                <a16:creationId xmlns:a16="http://schemas.microsoft.com/office/drawing/2014/main" id="{675205C0-8607-103D-CCF9-78A2BE0C14D6}"/>
              </a:ext>
            </a:extLst>
          </p:cNvPr>
          <p:cNvSpPr txBox="1"/>
          <p:nvPr/>
        </p:nvSpPr>
        <p:spPr>
          <a:xfrm>
            <a:off x="1155548" y="2477430"/>
            <a:ext cx="9880893" cy="3213518"/>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400" dirty="0"/>
              <a:t>In order to achieve this, there should be a button named “Predict” present on the UI besides the “Advance Search” button.</a:t>
            </a:r>
          </a:p>
          <a:p>
            <a:pPr marL="457200" indent="-228600">
              <a:lnSpc>
                <a:spcPct val="90000"/>
              </a:lnSpc>
              <a:spcAft>
                <a:spcPts val="600"/>
              </a:spcAft>
              <a:buFont typeface="Arial" panose="020B0604020202020204" pitchFamily="34" charset="0"/>
              <a:buChar char="•"/>
            </a:pPr>
            <a:r>
              <a:rPr lang="en-US" sz="2400" dirty="0"/>
              <a:t>Users can select one or more invoices and click on the “Predict” button to predict the payment dates of those selected invoices.</a:t>
            </a:r>
          </a:p>
          <a:p>
            <a:pPr marL="457200" indent="-228600">
              <a:lnSpc>
                <a:spcPct val="90000"/>
              </a:lnSpc>
              <a:spcAft>
                <a:spcPts val="600"/>
              </a:spcAft>
              <a:buFont typeface="Arial" panose="020B0604020202020204" pitchFamily="34" charset="0"/>
              <a:buChar char="•"/>
            </a:pPr>
            <a:r>
              <a:rPr lang="en-US" sz="2400" dirty="0"/>
              <a:t>Once the button is clicked, the Predicted Payment Date column should get populated with the predicted dates derived from the ML model.</a:t>
            </a:r>
          </a:p>
          <a:p>
            <a:pPr marL="457200" indent="-228600">
              <a:lnSpc>
                <a:spcPct val="90000"/>
              </a:lnSpc>
              <a:spcAft>
                <a:spcPts val="600"/>
              </a:spcAft>
              <a:buFont typeface="Arial" panose="020B0604020202020204" pitchFamily="34" charset="0"/>
              <a:buChar char="•"/>
            </a:pPr>
            <a:r>
              <a:rPr lang="en-US" sz="2400" dirty="0"/>
              <a:t>The “Predict” button should remain disabled if no invoices are selected.</a:t>
            </a:r>
          </a:p>
        </p:txBody>
      </p:sp>
    </p:spTree>
    <p:extLst>
      <p:ext uri="{BB962C8B-B14F-4D97-AF65-F5344CB8AC3E}">
        <p14:creationId xmlns:p14="http://schemas.microsoft.com/office/powerpoint/2010/main" val="419792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C1C3FF-CB66-0946-E4C4-A4B3EE5F941F}"/>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chemeClr val="bg1"/>
                </a:solidFill>
                <a:latin typeface="+mj-lt"/>
                <a:ea typeface="+mj-ea"/>
                <a:cs typeface="+mj-cs"/>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A29F38-C199-3044-4961-E6D9C85E4C52}"/>
              </a:ext>
            </a:extLst>
          </p:cNvPr>
          <p:cNvSpPr txBox="1"/>
          <p:nvPr/>
        </p:nvSpPr>
        <p:spPr>
          <a:xfrm>
            <a:off x="1156851" y="2378594"/>
            <a:ext cx="11035149" cy="370448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effectLst/>
              </a:rPr>
              <a:t>The main purpose of the project is to manage the Account Receivable department in a straightforward, smooth and efficient way. </a:t>
            </a:r>
          </a:p>
          <a:p>
            <a:pPr marL="285750" indent="-228600">
              <a:lnSpc>
                <a:spcPct val="90000"/>
              </a:lnSpc>
              <a:spcAft>
                <a:spcPts val="600"/>
              </a:spcAft>
              <a:buFont typeface="Arial" panose="020B0604020202020204" pitchFamily="34" charset="0"/>
              <a:buChar char="•"/>
            </a:pPr>
            <a:r>
              <a:rPr lang="en-US" sz="2400" dirty="0">
                <a:effectLst/>
              </a:rPr>
              <a:t>The account managers will be able to collect payments from customers for their past due invoices. </a:t>
            </a:r>
          </a:p>
          <a:p>
            <a:pPr marL="285750" indent="-228600">
              <a:lnSpc>
                <a:spcPct val="90000"/>
              </a:lnSpc>
              <a:spcAft>
                <a:spcPts val="600"/>
              </a:spcAft>
              <a:buFont typeface="Arial" panose="020B0604020202020204" pitchFamily="34" charset="0"/>
              <a:buChar char="•"/>
            </a:pPr>
            <a:r>
              <a:rPr lang="en-US" sz="2400" dirty="0">
                <a:effectLst/>
              </a:rPr>
              <a:t>Reminders and follow ups can be sent to the customers for payments to be made in a timely manner. </a:t>
            </a:r>
          </a:p>
          <a:p>
            <a:pPr marL="285750" indent="-228600">
              <a:lnSpc>
                <a:spcPct val="90000"/>
              </a:lnSpc>
              <a:spcAft>
                <a:spcPts val="600"/>
              </a:spcAft>
              <a:buFont typeface="Arial" panose="020B0604020202020204" pitchFamily="34" charset="0"/>
              <a:buChar char="•"/>
            </a:pPr>
            <a:r>
              <a:rPr lang="en-US" sz="2400" dirty="0">
                <a:effectLst/>
              </a:rPr>
              <a:t>They can look after the entire process of getting the cash inflow and also help the company get paid for the services and products supplied. </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257467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337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CSH301-Industry 4.0  HighRadius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CSH301-Industry 4.0  HighRadius Internship</dc:title>
  <dc:creator>karthik korrayi</dc:creator>
  <cp:lastModifiedBy>karthik korrayi</cp:lastModifiedBy>
  <cp:revision>5</cp:revision>
  <dcterms:created xsi:type="dcterms:W3CDTF">2022-06-22T09:54:08Z</dcterms:created>
  <dcterms:modified xsi:type="dcterms:W3CDTF">2022-06-22T18:44:51Z</dcterms:modified>
</cp:coreProperties>
</file>