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sldIdLst>
    <p:sldId id="257" r:id="rId5"/>
    <p:sldId id="263" r:id="rId6"/>
    <p:sldId id="262"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4" autoAdjust="0"/>
    <p:restoredTop sz="94619" autoAdjust="0"/>
  </p:normalViewPr>
  <p:slideViewPr>
    <p:cSldViewPr snapToGrid="0">
      <p:cViewPr varScale="1">
        <p:scale>
          <a:sx n="86" d="100"/>
          <a:sy n="86" d="100"/>
        </p:scale>
        <p:origin x="42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18-Mar-21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18-Mar-21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18-Mar-21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18-Mar-21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18-Mar-21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18-Mar-21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18-Mar-21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18-Mar-21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18-Mar-21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18-Mar-21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jtourkis/us-county-level-acs-features-for-covid-analysis"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corona-virus-and-wealth</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1267262"/>
          </a:xfrm>
        </p:spPr>
        <p:txBody>
          <a:bodyPr>
            <a:normAutofit/>
          </a:bodyPr>
          <a:lstStyle/>
          <a:p>
            <a:pPr>
              <a:spcAft>
                <a:spcPts val="600"/>
              </a:spcAft>
            </a:pPr>
            <a:r>
              <a:rPr lang="en-US" sz="1000" dirty="0">
                <a:solidFill>
                  <a:schemeClr val="tx1"/>
                </a:solidFill>
              </a:rPr>
              <a:t>Team Members:</a:t>
            </a:r>
            <a:br>
              <a:rPr lang="en-US" sz="1000" dirty="0">
                <a:solidFill>
                  <a:schemeClr val="tx1"/>
                </a:solidFill>
              </a:rPr>
            </a:br>
            <a:r>
              <a:rPr lang="en-US" sz="1000" dirty="0">
                <a:solidFill>
                  <a:schemeClr val="tx1"/>
                </a:solidFill>
              </a:rPr>
              <a:t>Adithya Sai-17MIS1057</a:t>
            </a:r>
          </a:p>
          <a:p>
            <a:pPr>
              <a:spcAft>
                <a:spcPts val="600"/>
              </a:spcAft>
            </a:pPr>
            <a:r>
              <a:rPr lang="en-US" sz="1000" dirty="0">
                <a:solidFill>
                  <a:schemeClr val="tx1"/>
                </a:solidFill>
              </a:rPr>
              <a:t>Karthik Kurella-17mis1022</a:t>
            </a:r>
          </a:p>
          <a:p>
            <a:pPr>
              <a:spcAft>
                <a:spcPts val="600"/>
              </a:spcAft>
            </a:pPr>
            <a:r>
              <a:rPr lang="en-US" sz="1000" dirty="0" err="1">
                <a:solidFill>
                  <a:schemeClr val="tx1"/>
                </a:solidFill>
              </a:rPr>
              <a:t>Tarun</a:t>
            </a:r>
            <a:r>
              <a:rPr lang="en-US" sz="1000">
                <a:solidFill>
                  <a:schemeClr val="tx1"/>
                </a:solidFill>
              </a:rPr>
              <a:t> Prabhath-17MIS1078</a:t>
            </a:r>
            <a:endParaRPr lang="en-US" sz="1000" dirty="0">
              <a:solidFill>
                <a:schemeClr val="tx1"/>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24059E-6510-461F-A148-6A55625F4E4D}"/>
              </a:ext>
            </a:extLst>
          </p:cNvPr>
          <p:cNvSpPr txBox="1"/>
          <p:nvPr/>
        </p:nvSpPr>
        <p:spPr>
          <a:xfrm>
            <a:off x="1171852" y="1582340"/>
            <a:ext cx="9516862" cy="3693319"/>
          </a:xfrm>
          <a:prstGeom prst="rect">
            <a:avLst/>
          </a:prstGeom>
          <a:noFill/>
        </p:spPr>
        <p:txBody>
          <a:bodyPr wrap="square" rtlCol="0">
            <a:spAutoFit/>
          </a:bodyPr>
          <a:lstStyle/>
          <a:p>
            <a:pPr marL="285750" indent="-285750">
              <a:buFont typeface="Arial" panose="020B0604020202020204" pitchFamily="34" charset="0"/>
              <a:buChar char="•"/>
            </a:pPr>
            <a:r>
              <a:rPr lang="en-US" dirty="0"/>
              <a:t>Federal, State and County government officials are developing a whole-of-government approach to COVID-19 infection prevention and management. Key to such an approach is an understanding of where COVID-19 is most likely to spread, most likely to spread the fastest, and cause the most death.</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At the federal level, having this understanding would allow better allocation of nationally controlled resources such as testing kits, emergency reserve and newly manufactured ventilators, and military medical augmentation.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At the state level, medical assets such as people (doctors, nurses and respirator technical staff), medical equipment, beds, supplies and medicine could be allocated proactively to predicted hotspots across counties and even across state lines where counties with similar demographics border one another. </a:t>
            </a:r>
          </a:p>
        </p:txBody>
      </p:sp>
      <p:sp>
        <p:nvSpPr>
          <p:cNvPr id="4" name="TextBox 3">
            <a:extLst>
              <a:ext uri="{FF2B5EF4-FFF2-40B4-BE49-F238E27FC236}">
                <a16:creationId xmlns:a16="http://schemas.microsoft.com/office/drawing/2014/main" id="{EC7EE392-59FC-4F85-80ED-A6D86FC8E9B2}"/>
              </a:ext>
            </a:extLst>
          </p:cNvPr>
          <p:cNvSpPr txBox="1"/>
          <p:nvPr/>
        </p:nvSpPr>
        <p:spPr>
          <a:xfrm>
            <a:off x="1171852" y="639192"/>
            <a:ext cx="4227439" cy="646331"/>
          </a:xfrm>
          <a:prstGeom prst="rect">
            <a:avLst/>
          </a:prstGeom>
          <a:noFill/>
        </p:spPr>
        <p:txBody>
          <a:bodyPr wrap="none" rtlCol="0">
            <a:spAutoFit/>
          </a:bodyPr>
          <a:lstStyle/>
          <a:p>
            <a:r>
              <a:rPr lang="en-US" sz="3600" b="1" u="sng" dirty="0"/>
              <a:t>Problem Definition</a:t>
            </a:r>
          </a:p>
        </p:txBody>
      </p:sp>
    </p:spTree>
    <p:extLst>
      <p:ext uri="{BB962C8B-B14F-4D97-AF65-F5344CB8AC3E}">
        <p14:creationId xmlns:p14="http://schemas.microsoft.com/office/powerpoint/2010/main" val="918950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B546BE-A09B-4CA4-AB54-5F4F084EDF36}"/>
              </a:ext>
            </a:extLst>
          </p:cNvPr>
          <p:cNvSpPr txBox="1"/>
          <p:nvPr/>
        </p:nvSpPr>
        <p:spPr>
          <a:xfrm>
            <a:off x="1556657" y="1846194"/>
            <a:ext cx="9078685" cy="3970318"/>
          </a:xfrm>
          <a:prstGeom prst="rect">
            <a:avLst/>
          </a:prstGeom>
          <a:noFill/>
        </p:spPr>
        <p:txBody>
          <a:bodyPr wrap="square" rtlCol="0">
            <a:spAutoFit/>
          </a:bodyPr>
          <a:lstStyle/>
          <a:p>
            <a:pPr marL="285750" indent="-285750">
              <a:buFont typeface="Arial" panose="020B0604020202020204" pitchFamily="34" charset="0"/>
              <a:buChar char="•"/>
            </a:pPr>
            <a:r>
              <a:rPr lang="en-US" dirty="0"/>
              <a:t>At both the state and county levels, local governments could better prepare, warn citizens, and tighten recommended and/or required preventative measures One hypothesis, among many, is that population demographics related to wealth might provide insight into COVID-19 spread.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government agency responsible for the whole-of-government approach has collected data by state and county regarding population wealth and COVID cases and deaths for two points in time during the pandemic. The agency is interested to know if population wealth is an indicator of per capita COVID cases and deaths, death rate from confirmed cases, rate of change of these factors, and spread to adjacent principalities.</a:t>
            </a:r>
            <a:br>
              <a:rPr lang="en-US" dirty="0"/>
            </a:br>
            <a:r>
              <a:rPr lang="en-US" dirty="0"/>
              <a:t> </a:t>
            </a:r>
          </a:p>
          <a:p>
            <a:pPr marL="285750" indent="-285750">
              <a:buFont typeface="Arial" panose="020B0604020202020204" pitchFamily="34" charset="0"/>
              <a:buChar char="•"/>
            </a:pPr>
            <a:r>
              <a:rPr lang="en-US" dirty="0"/>
              <a:t>This analysis is focused on one of the questions: is population wealth an indicator of death rate from confirmed COVID cases.</a:t>
            </a:r>
          </a:p>
        </p:txBody>
      </p:sp>
      <p:sp>
        <p:nvSpPr>
          <p:cNvPr id="3" name="TextBox 2">
            <a:extLst>
              <a:ext uri="{FF2B5EF4-FFF2-40B4-BE49-F238E27FC236}">
                <a16:creationId xmlns:a16="http://schemas.microsoft.com/office/drawing/2014/main" id="{7C76ACE1-B41E-4F8E-8EFB-343FF6ED7412}"/>
              </a:ext>
            </a:extLst>
          </p:cNvPr>
          <p:cNvSpPr txBox="1"/>
          <p:nvPr/>
        </p:nvSpPr>
        <p:spPr>
          <a:xfrm>
            <a:off x="1556657" y="683580"/>
            <a:ext cx="4338047" cy="646331"/>
          </a:xfrm>
          <a:prstGeom prst="rect">
            <a:avLst/>
          </a:prstGeom>
          <a:noFill/>
        </p:spPr>
        <p:txBody>
          <a:bodyPr wrap="none" rtlCol="0">
            <a:spAutoFit/>
          </a:bodyPr>
          <a:lstStyle/>
          <a:p>
            <a:r>
              <a:rPr lang="en-US" sz="3600" b="1" u="sng" dirty="0"/>
              <a:t>Abstract And Goal</a:t>
            </a:r>
            <a:endParaRPr lang="en-US" sz="1600" b="1" u="sng" dirty="0"/>
          </a:p>
        </p:txBody>
      </p:sp>
    </p:spTree>
    <p:extLst>
      <p:ext uri="{BB962C8B-B14F-4D97-AF65-F5344CB8AC3E}">
        <p14:creationId xmlns:p14="http://schemas.microsoft.com/office/powerpoint/2010/main" val="1817863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C15FE6-5FD2-473E-A42E-1AF85A65D913}"/>
              </a:ext>
            </a:extLst>
          </p:cNvPr>
          <p:cNvSpPr txBox="1"/>
          <p:nvPr/>
        </p:nvSpPr>
        <p:spPr>
          <a:xfrm>
            <a:off x="1515122" y="673562"/>
            <a:ext cx="2488182" cy="584775"/>
          </a:xfrm>
          <a:prstGeom prst="rect">
            <a:avLst/>
          </a:prstGeom>
          <a:noFill/>
        </p:spPr>
        <p:txBody>
          <a:bodyPr wrap="none" rtlCol="0">
            <a:spAutoFit/>
          </a:bodyPr>
          <a:lstStyle/>
          <a:p>
            <a:r>
              <a:rPr lang="en-US" sz="3200" b="1" u="sng" dirty="0"/>
              <a:t>References</a:t>
            </a:r>
            <a:r>
              <a:rPr lang="en-US" dirty="0"/>
              <a:t>:</a:t>
            </a:r>
          </a:p>
        </p:txBody>
      </p:sp>
      <p:sp>
        <p:nvSpPr>
          <p:cNvPr id="3" name="TextBox 2">
            <a:extLst>
              <a:ext uri="{FF2B5EF4-FFF2-40B4-BE49-F238E27FC236}">
                <a16:creationId xmlns:a16="http://schemas.microsoft.com/office/drawing/2014/main" id="{F4FBE5FB-4B55-4196-A7FA-F7D4997E49F6}"/>
              </a:ext>
            </a:extLst>
          </p:cNvPr>
          <p:cNvSpPr txBox="1"/>
          <p:nvPr/>
        </p:nvSpPr>
        <p:spPr>
          <a:xfrm>
            <a:off x="1515122" y="1473692"/>
            <a:ext cx="9161755" cy="4524315"/>
          </a:xfrm>
          <a:prstGeom prst="rect">
            <a:avLst/>
          </a:prstGeom>
          <a:noFill/>
        </p:spPr>
        <p:txBody>
          <a:bodyPr wrap="square" rtlCol="0">
            <a:spAutoFit/>
          </a:bodyPr>
          <a:lstStyle/>
          <a:p>
            <a:pPr marL="285750" indent="-285750">
              <a:buFont typeface="Arial" panose="020B0604020202020204" pitchFamily="34" charset="0"/>
              <a:buChar char="•"/>
            </a:pPr>
            <a:r>
              <a:rPr lang="en-US" dirty="0"/>
              <a:t>Dataset has been taken from Kaggle and it aims to further a county by county analysis of potential risk factors that could heighten </a:t>
            </a:r>
            <a:r>
              <a:rPr lang="en-US" dirty="0" err="1"/>
              <a:t>Covid</a:t>
            </a:r>
            <a:r>
              <a:rPr lang="en-US" dirty="0"/>
              <a:t> 19 transmission rates or deaths. The data has now been split between general population and over 60 estimates and converted to counts for ease of use.</a:t>
            </a:r>
          </a:p>
          <a:p>
            <a:pPr marL="285750" indent="-285750" fontAlgn="base">
              <a:buFont typeface="Arial" panose="020B0604020202020204" pitchFamily="34" charset="0"/>
              <a:buChar char="•"/>
            </a:pPr>
            <a:r>
              <a:rPr lang="en-US" dirty="0"/>
              <a:t>It includes a subset of county by county ACS estimates </a:t>
            </a:r>
            <a:r>
              <a:rPr lang="en-US" dirty="0" err="1"/>
              <a:t>of:The</a:t>
            </a:r>
            <a:r>
              <a:rPr lang="en-US" dirty="0"/>
              <a:t> data includes information on:</a:t>
            </a:r>
          </a:p>
          <a:p>
            <a:pPr marL="285750" indent="-285750" fontAlgn="base">
              <a:buFont typeface="Arial" panose="020B0604020202020204" pitchFamily="34" charset="0"/>
              <a:buChar char="•"/>
            </a:pPr>
            <a:r>
              <a:rPr lang="en-US" dirty="0"/>
              <a:t>1) County level indicators for over 60 populations including population density, race, poverty level, housing size, sources of income, employment status, whether living alone, language barriers, immigration status, and disability status.</a:t>
            </a:r>
          </a:p>
          <a:p>
            <a:pPr marL="285750" indent="-285750" fontAlgn="base">
              <a:buFont typeface="Arial" panose="020B0604020202020204" pitchFamily="34" charset="0"/>
              <a:buChar char="•"/>
            </a:pPr>
            <a:r>
              <a:rPr lang="en-US" dirty="0"/>
              <a:t>2) County level indicators for the general population including race, poverty level, housing size, sources of income, employment status, whether living alone, language barriers, immigration status, and disability status, modes of transportation stats, and industry stats.</a:t>
            </a:r>
          </a:p>
          <a:p>
            <a:pPr marL="285750" indent="-285750">
              <a:buFont typeface="Arial" panose="020B0604020202020204" pitchFamily="34" charset="0"/>
              <a:buChar char="•"/>
            </a:pPr>
            <a:r>
              <a:rPr lang="en-US" dirty="0">
                <a:hlinkClick r:id="rId2"/>
              </a:rPr>
              <a:t>https://www.kaggle.com/jtourkis/us-county-level-acs-features-for-covid-analysis</a:t>
            </a:r>
            <a:endParaRPr lang="en-US" dirty="0"/>
          </a:p>
        </p:txBody>
      </p:sp>
    </p:spTree>
    <p:extLst>
      <p:ext uri="{BB962C8B-B14F-4D97-AF65-F5344CB8AC3E}">
        <p14:creationId xmlns:p14="http://schemas.microsoft.com/office/powerpoint/2010/main" val="1646259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7745B92C-4D89-4324-B52D-E1F5F627B790}">
  <ds:schemaRefs>
    <ds:schemaRef ds:uri="http://schemas.microsoft.com/sharepoint/v3/contenttype/forms"/>
  </ds:schemaRefs>
</ds:datastoreItem>
</file>

<file path=customXml/itemProps2.xml><?xml version="1.0" encoding="utf-8"?>
<ds:datastoreItem xmlns:ds="http://schemas.openxmlformats.org/officeDocument/2006/customXml" ds:itemID="{E4487CEA-7875-4327-875F-CA3B32E800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7228C0C-F774-4270-99CB-314B07EBFBE7}">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{8D559887-B027-412F-B7EC-DBEA9BAD176A}tf78438558_wac</Template>
  <TotalTime>0</TotalTime>
  <Words>464</Words>
  <Application>Microsoft Office PowerPoint</Application>
  <PresentationFormat>Widescreen</PresentationFormat>
  <Paragraphs>21</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Century Gothic</vt:lpstr>
      <vt:lpstr>Garamond</vt:lpstr>
      <vt:lpstr>SavonVTI</vt:lpstr>
      <vt:lpstr>corona-virus-and-wealth</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2020-07-25T04:38:25Z</dcterms:created>
  <dcterms:modified xsi:type="dcterms:W3CDTF">2021-03-18T12:02:24Z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