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4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363407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573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2474860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560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356091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1206922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59884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377926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230341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225474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8" name="Footer Placeholder 7"/>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302860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4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3" name="Footer Placeholder 2"/>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269141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331686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6" name="Footer Placeholder 5"/>
          <p:cNvSpPr>
            <a:spLocks noGrp="1"/>
          </p:cNvSpPr>
          <p:nvPr>
            <p:ph type="ftr" sz="quarter" idx="11"/>
          </p:nvPr>
        </p:nvSpPr>
        <p:spPr/>
        <p:txBody>
          <a:body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85797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n-IN" sz="1200" b="0" strike="noStrike" spc="-1" smtClean="0">
                <a:solidFill>
                  <a:srgbClr val="8B8B8B"/>
                </a:solidFill>
                <a:latin typeface="Calibri"/>
              </a:rPr>
              <a:t>09-06-2016</a:t>
            </a:r>
            <a:endParaRPr lang="en-IN" sz="1200" b="0" strike="noStrike" spc="-1">
              <a:latin typeface="Times New Roman"/>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ctr">
              <a:lnSpc>
                <a:spcPct val="100000"/>
              </a:lnSpc>
            </a:pPr>
            <a:r>
              <a:rPr lang="en-IN" sz="1200" b="0" strike="noStrike" spc="-1" smtClean="0">
                <a:solidFill>
                  <a:srgbClr val="8B8B8B"/>
                </a:solidFill>
                <a:latin typeface="Calibri"/>
              </a:rPr>
              <a:t>Investment Case Study</a:t>
            </a:r>
            <a:endParaRPr lang="en-IN" sz="1200" b="0" strike="noStrike" spc="-1">
              <a:latin typeface="Times New Roman"/>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r>
              <a:rPr lang="en-IN" sz="1200" b="0" strike="noStrike" spc="-1" smtClean="0">
                <a:solidFill>
                  <a:srgbClr val="8B8B8B"/>
                </a:solidFill>
                <a:latin typeface="Calibri"/>
              </a:rPr>
              <a:t>1</a:t>
            </a:r>
            <a:endParaRPr lang="en-IN" sz="1200" b="0" strike="noStrike" spc="-1">
              <a:latin typeface="Times New Roman"/>
            </a:endParaRPr>
          </a:p>
        </p:txBody>
      </p:sp>
    </p:spTree>
    <p:extLst>
      <p:ext uri="{BB962C8B-B14F-4D97-AF65-F5344CB8AC3E}">
        <p14:creationId xmlns:p14="http://schemas.microsoft.com/office/powerpoint/2010/main" val="23267078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1391400" y="344520"/>
            <a:ext cx="9143640" cy="3193560"/>
          </a:xfrm>
          <a:prstGeom prst="rect">
            <a:avLst/>
          </a:prstGeom>
          <a:noFill/>
          <a:ln>
            <a:noFill/>
          </a:ln>
        </p:spPr>
        <p:txBody>
          <a:bodyPr anchor="b">
            <a:normAutofit/>
          </a:bodyPr>
          <a:lstStyle/>
          <a:p>
            <a:pPr algn="ctr">
              <a:lnSpc>
                <a:spcPct val="90000"/>
              </a:lnSpc>
            </a:pPr>
            <a:r>
              <a:rPr lang="en-GB" sz="2800" spc="-1" dirty="0" smtClean="0">
                <a:solidFill>
                  <a:srgbClr val="000000"/>
                </a:solidFill>
                <a:latin typeface="Times New Roman"/>
              </a:rPr>
              <a:t>TOP INVESTMENT SECTORS IN DIFFERENT COUNTRIES</a:t>
            </a:r>
            <a:endParaRPr lang="en-US" sz="2800" b="0" strike="noStrike" spc="-1" dirty="0">
              <a:solidFill>
                <a:srgbClr val="000000"/>
              </a:solidFill>
              <a:latin typeface="Calibri"/>
            </a:endParaRPr>
          </a:p>
        </p:txBody>
      </p:sp>
      <p:sp>
        <p:nvSpPr>
          <p:cNvPr id="87" name="TextShape 2"/>
          <p:cNvSpPr txBox="1"/>
          <p:nvPr/>
        </p:nvSpPr>
        <p:spPr>
          <a:xfrm>
            <a:off x="388440" y="4793760"/>
            <a:ext cx="6138360" cy="1531440"/>
          </a:xfrm>
          <a:prstGeom prst="rect">
            <a:avLst/>
          </a:prstGeom>
          <a:noFill/>
          <a:ln>
            <a:noFill/>
          </a:ln>
        </p:spPr>
        <p:txBody>
          <a:bodyPr>
            <a:normAutofit/>
          </a:bodyPr>
          <a:lstStyle/>
          <a:p>
            <a:pPr>
              <a:lnSpc>
                <a:spcPct val="90000"/>
              </a:lnSpc>
              <a:spcBef>
                <a:spcPts val="1001"/>
              </a:spcBef>
            </a:pPr>
            <a:r>
              <a:rPr lang="en-IN" sz="1800" b="0" strike="noStrike" spc="-1">
                <a:solidFill>
                  <a:srgbClr val="000000"/>
                </a:solidFill>
                <a:latin typeface="Times New Roman"/>
              </a:rPr>
              <a:t>Name: Karthik K V</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05000" y="1855080"/>
            <a:ext cx="11168280" cy="4343760"/>
          </a:xfrm>
          <a:prstGeom prst="rect">
            <a:avLst/>
          </a:prstGeom>
          <a:noFill/>
          <a:ln>
            <a:noFill/>
          </a:ln>
        </p:spPr>
        <p:txBody>
          <a:bodyPr>
            <a:normAutofit fontScale="92500" lnSpcReduction="2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Globally, Venture funds are the most sought after funding type.</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Most of the Investments occur around 5 Million USD for Venture type funds and the average Investment amount is 11.7 Million USD. Hence its the best investment in the Range 5-15 Million USD.</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The Top 3 English Speaking Countries are USA, UK and INDIA. This is where most of the investments happen among the English speaking countries.</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‘Others’, ‘Social, Finance, Analytics, Advertising’, ‘Cleantech / Semiconductors’ are the top sectors for Venture type investment in the US and UK.</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‘Others’, ‘Social, Finance, Analytics, Advertising’, ‘News, Search and Messaging’ are the top sectors for Venture type investment in India.</a:t>
            </a:r>
          </a:p>
          <a:p>
            <a:endParaRPr lang="en-US" sz="2800" b="0" strike="noStrike" spc="-1">
              <a:solidFill>
                <a:srgbClr val="000000"/>
              </a:solidFill>
              <a:latin typeface="Times New Roman"/>
            </a:endParaRPr>
          </a:p>
          <a:p>
            <a:endParaRPr lang="en-US" sz="2800" b="0" strike="noStrike" spc="-1">
              <a:solidFill>
                <a:srgbClr val="000000"/>
              </a:solidFill>
              <a:latin typeface="Times New Roman"/>
            </a:endParaRPr>
          </a:p>
        </p:txBody>
      </p:sp>
      <p:sp>
        <p:nvSpPr>
          <p:cNvPr id="108" name="TextShape 2"/>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Conclusions</a:t>
            </a: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05000" y="1855080"/>
            <a:ext cx="11168280" cy="434376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2800" b="0" strike="noStrike" spc="-1" dirty="0">
                <a:solidFill>
                  <a:srgbClr val="000000"/>
                </a:solidFill>
                <a:latin typeface="Times New Roman"/>
              </a:rPr>
              <a:t>Global Trends of investments across various sectors show that Venture  type is the most sought after funding type, and USA, UK, China, India, Canada hubs for investments and most investments are happening here.</a:t>
            </a:r>
          </a:p>
          <a:p>
            <a:pPr marL="432000" indent="-324000">
              <a:spcBef>
                <a:spcPts val="1417"/>
              </a:spcBef>
              <a:buClr>
                <a:srgbClr val="000000"/>
              </a:buClr>
              <a:buSzPct val="45000"/>
              <a:buFont typeface="Wingdings" charset="2"/>
              <a:buChar char=""/>
            </a:pPr>
            <a:r>
              <a:rPr lang="en-US" sz="2800" b="0" strike="noStrike" spc="-1" dirty="0">
                <a:solidFill>
                  <a:srgbClr val="000000"/>
                </a:solidFill>
                <a:latin typeface="Times New Roman"/>
              </a:rPr>
              <a:t>The </a:t>
            </a:r>
            <a:r>
              <a:rPr lang="en-US" sz="2800" b="0" strike="noStrike" spc="-1" dirty="0" smtClean="0">
                <a:solidFill>
                  <a:srgbClr val="000000"/>
                </a:solidFill>
                <a:latin typeface="Times New Roman"/>
              </a:rPr>
              <a:t>project dives </a:t>
            </a:r>
            <a:r>
              <a:rPr lang="en-US" sz="2800" b="0" strike="noStrike" spc="-1" dirty="0">
                <a:solidFill>
                  <a:srgbClr val="000000"/>
                </a:solidFill>
                <a:latin typeface="Times New Roman"/>
              </a:rPr>
              <a:t>into the facts and figures for various fund types in different  countries and the sectors which are most favorable for investments in these countries.</a:t>
            </a:r>
          </a:p>
        </p:txBody>
      </p:sp>
      <p:sp>
        <p:nvSpPr>
          <p:cNvPr id="89" name="TextShape 2"/>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ea typeface="Noto Sans CJK SC Regular"/>
              </a:rPr>
              <a:t> </a:t>
            </a:r>
            <a:r>
              <a:rPr lang="en-US" sz="2800" b="1" strike="noStrike" spc="-1">
                <a:solidFill>
                  <a:srgbClr val="000000"/>
                </a:solidFill>
                <a:latin typeface="Times New Roman"/>
                <a:ea typeface="Noto Sans CJK SC Regular"/>
              </a:rPr>
              <a:t>Abstract</a:t>
            </a: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p:cNvPicPr/>
          <p:nvPr/>
        </p:nvPicPr>
        <p:blipFill>
          <a:blip r:embed="rId2"/>
          <a:stretch/>
        </p:blipFill>
        <p:spPr>
          <a:xfrm>
            <a:off x="1767960" y="1855080"/>
            <a:ext cx="8441640" cy="4343760"/>
          </a:xfrm>
          <a:prstGeom prst="rect">
            <a:avLst/>
          </a:prstGeom>
          <a:ln>
            <a:noFill/>
          </a:ln>
        </p:spPr>
      </p:pic>
      <p:sp>
        <p:nvSpPr>
          <p:cNvPr id="91"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Problem solving methodology</a:t>
            </a:r>
            <a:endParaRPr lang="en-US" sz="2800" b="1"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Analysis</a:t>
            </a:r>
            <a:endParaRPr lang="en-US" sz="2800" b="1" strike="noStrike" spc="-1">
              <a:solidFill>
                <a:srgbClr val="000000"/>
              </a:solidFill>
              <a:latin typeface="Calibri"/>
            </a:endParaRPr>
          </a:p>
        </p:txBody>
      </p:sp>
      <p:sp>
        <p:nvSpPr>
          <p:cNvPr id="93" name="TextShape 2"/>
          <p:cNvSpPr txBox="1"/>
          <p:nvPr/>
        </p:nvSpPr>
        <p:spPr>
          <a:xfrm>
            <a:off x="405000" y="1855080"/>
            <a:ext cx="11168280" cy="4343760"/>
          </a:xfrm>
          <a:prstGeom prst="rect">
            <a:avLst/>
          </a:prstGeom>
          <a:noFill/>
          <a:ln>
            <a:noFill/>
          </a:ln>
        </p:spPr>
        <p:txBody>
          <a:bodyPr>
            <a:normAutofit fontScale="85000" lnSpcReduction="2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ea typeface="Noto Sans CJK SC Regular"/>
              </a:rPr>
              <a:t>First data was imported from </a:t>
            </a:r>
            <a:r>
              <a:rPr lang="en-US" sz="2800" b="0" strike="noStrike" spc="-1">
                <a:solidFill>
                  <a:srgbClr val="000000"/>
                </a:solidFill>
                <a:latin typeface="Times New Roman"/>
              </a:rPr>
              <a:t>companies.csv and rounds.csv. All encoding errors are resolved and loaded into two dataframes.</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After merging the companies.csv data with the rounds.csv data we get about 114949 entries.</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We see that funding_round_code column has only 31140 entries. Most of the data is missing for this column. So dropping this column.</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The raised amounts for various funding types have 0 values and the standard deviation is also very high. Hence removing these rows with NULL values since they constitute to only about 14% of data.</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We then find the number of investments under each type of funds. Venture and Seed clearly have a lot more number of investments than the other types. Followed by Debt Financing, Angel, Grant and Private Equity.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Analysis</a:t>
            </a:r>
            <a:endParaRPr lang="en-US" sz="2800" b="1" strike="noStrike" spc="-1">
              <a:solidFill>
                <a:srgbClr val="000000"/>
              </a:solidFill>
              <a:latin typeface="Calibri"/>
            </a:endParaRPr>
          </a:p>
        </p:txBody>
      </p:sp>
      <p:sp>
        <p:nvSpPr>
          <p:cNvPr id="95" name="TextShape 2"/>
          <p:cNvSpPr txBox="1"/>
          <p:nvPr/>
        </p:nvSpPr>
        <p:spPr>
          <a:xfrm>
            <a:off x="405000" y="1855080"/>
            <a:ext cx="11168280" cy="4343760"/>
          </a:xfrm>
          <a:prstGeom prst="rect">
            <a:avLst/>
          </a:prstGeom>
          <a:noFill/>
          <a:ln>
            <a:noFill/>
          </a:ln>
        </p:spPr>
        <p:txBody>
          <a:bodyPr>
            <a:normAutofit fontScale="85000" lnSpcReduction="2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We then find the total amount of investments for different types of funds. Here Venture, Private equity and debt_financing have more amount invested in them. This shows that Private equity and Debt financing has an average investment which is far greater than Venture. Venture seems to have a balanced Investment amount.</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Since these funds vary over a wide range of values and many values are concentrated across a certain interval for each type of funds. Hence if we look at the Median values. Only venture and post_ipo_equity have the values between 5 and 15 Million USD. From the above 3 observations its clearly evident venture is the best fund type to invest in for our requirement.</a:t>
            </a:r>
          </a:p>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Additionally on looking at the average amount of in investments, we see that venture has an average of about 11 Million USD. Hence this is the best fund type to invest in, if we are looking to invest in the 5 Mil to 15 Mil range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Analysis</a:t>
            </a:r>
            <a:endParaRPr lang="en-US" sz="2800" b="0" strike="noStrike" spc="-1">
              <a:solidFill>
                <a:srgbClr val="000000"/>
              </a:solidFill>
              <a:latin typeface="Calibri"/>
            </a:endParaRPr>
          </a:p>
        </p:txBody>
      </p:sp>
      <p:sp>
        <p:nvSpPr>
          <p:cNvPr id="97" name="TextShape 2"/>
          <p:cNvSpPr txBox="1"/>
          <p:nvPr/>
        </p:nvSpPr>
        <p:spPr>
          <a:xfrm>
            <a:off x="405000" y="1855080"/>
            <a:ext cx="11168280" cy="43437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When we look at the countries, USA, China, UK, India Canada and France have the highest investments made both in terms of amount and number of investments.</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Picking the top 3 English speaking nation among them, we get USA, UK and India.</a:t>
            </a:r>
          </a:p>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Then we categorize the sectors into 8 main sectors and on filtering out by the top 3 countries we find the top 3 sectors in each of those countries. Results provided in the subsequent graphs.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Results</a:t>
            </a:r>
            <a:r>
              <a:rPr lang="en-US" sz="2800" b="0" strike="noStrike" spc="-1">
                <a:solidFill>
                  <a:srgbClr val="000000"/>
                </a:solidFill>
                <a:latin typeface="Times New Roman"/>
              </a:rPr>
              <a:t> </a:t>
            </a:r>
            <a:endParaRPr lang="en-US" sz="2800" b="0" strike="noStrike" spc="-1">
              <a:solidFill>
                <a:srgbClr val="000000"/>
              </a:solidFill>
              <a:latin typeface="Calibri"/>
            </a:endParaRPr>
          </a:p>
        </p:txBody>
      </p:sp>
      <p:grpSp>
        <p:nvGrpSpPr>
          <p:cNvPr id="99" name="Group 2"/>
          <p:cNvGrpSpPr/>
          <p:nvPr/>
        </p:nvGrpSpPr>
        <p:grpSpPr>
          <a:xfrm>
            <a:off x="1008000" y="1872000"/>
            <a:ext cx="9814320" cy="3800160"/>
            <a:chOff x="1008000" y="1872000"/>
            <a:chExt cx="9814320" cy="3800160"/>
          </a:xfrm>
        </p:grpSpPr>
        <p:pic>
          <p:nvPicPr>
            <p:cNvPr id="100" name="Picture 99"/>
            <p:cNvPicPr/>
            <p:nvPr/>
          </p:nvPicPr>
          <p:blipFill>
            <a:blip r:embed="rId2"/>
            <a:stretch/>
          </p:blipFill>
          <p:spPr>
            <a:xfrm>
              <a:off x="1008000" y="1872000"/>
              <a:ext cx="4314600" cy="3800160"/>
            </a:xfrm>
            <a:prstGeom prst="rect">
              <a:avLst/>
            </a:prstGeom>
            <a:ln>
              <a:noFill/>
            </a:ln>
          </p:spPr>
        </p:pic>
        <p:pic>
          <p:nvPicPr>
            <p:cNvPr id="101" name="Picture 100"/>
            <p:cNvPicPr/>
            <p:nvPr/>
          </p:nvPicPr>
          <p:blipFill>
            <a:blip r:embed="rId3"/>
            <a:stretch/>
          </p:blipFill>
          <p:spPr>
            <a:xfrm>
              <a:off x="5976000" y="1950840"/>
              <a:ext cx="4846320" cy="3449160"/>
            </a:xfrm>
            <a:prstGeom prst="rect">
              <a:avLst/>
            </a:prstGeom>
            <a:ln>
              <a:noFill/>
            </a:ln>
          </p:spPr>
        </p:pic>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Results</a:t>
            </a:r>
            <a:endParaRPr lang="en-US" sz="2800" b="0" strike="noStrike" spc="-1">
              <a:solidFill>
                <a:srgbClr val="000000"/>
              </a:solidFill>
              <a:latin typeface="Calibri"/>
            </a:endParaRPr>
          </a:p>
        </p:txBody>
      </p:sp>
      <p:sp>
        <p:nvSpPr>
          <p:cNvPr id="103" name="TextShape 2"/>
          <p:cNvSpPr txBox="1"/>
          <p:nvPr/>
        </p:nvSpPr>
        <p:spPr>
          <a:xfrm>
            <a:off x="7488000" y="2837880"/>
            <a:ext cx="3816000" cy="1626120"/>
          </a:xfrm>
          <a:prstGeom prst="rect">
            <a:avLst/>
          </a:prstGeom>
          <a:noFill/>
          <a:ln>
            <a:noFill/>
          </a:ln>
        </p:spPr>
        <p:txBody>
          <a:bodyPr lIns="90000" tIns="45000" rIns="90000" bIns="45000"/>
          <a:lstStyle/>
          <a:p>
            <a:pPr marL="216000" indent="-216000">
              <a:buClr>
                <a:srgbClr val="000000"/>
              </a:buClr>
              <a:buSzPct val="45000"/>
              <a:buFont typeface="Symbol" charset="2"/>
              <a:buChar char=""/>
            </a:pPr>
            <a:r>
              <a:rPr lang="en-IN" sz="1800" b="0" strike="noStrike" spc="-1">
                <a:latin typeface="Arial"/>
              </a:rPr>
              <a:t>The top 5 countries as evident from the graph are USA, China, UK, India, Canada and France</a:t>
            </a:r>
          </a:p>
          <a:p>
            <a:pPr marL="216000" indent="-216000">
              <a:buClr>
                <a:srgbClr val="000000"/>
              </a:buClr>
              <a:buSzPct val="45000"/>
              <a:buFont typeface="Symbol" charset="2"/>
              <a:buChar char=""/>
            </a:pPr>
            <a:r>
              <a:rPr lang="en-IN" sz="1800" b="0" strike="noStrike" spc="-1">
                <a:latin typeface="Arial"/>
              </a:rPr>
              <a:t>Of these the top 3 English speaking countries are USA, UK and India.</a:t>
            </a:r>
          </a:p>
        </p:txBody>
      </p:sp>
      <p:pic>
        <p:nvPicPr>
          <p:cNvPr id="104" name="Picture 103"/>
          <p:cNvPicPr/>
          <p:nvPr/>
        </p:nvPicPr>
        <p:blipFill>
          <a:blip r:embed="rId2"/>
          <a:stretch/>
        </p:blipFill>
        <p:spPr>
          <a:xfrm>
            <a:off x="720000" y="1872000"/>
            <a:ext cx="5823360" cy="4087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136520" y="640080"/>
            <a:ext cx="9313560" cy="855720"/>
          </a:xfrm>
          <a:prstGeom prst="rect">
            <a:avLst/>
          </a:prstGeom>
          <a:noFill/>
          <a:ln>
            <a:noFill/>
          </a:ln>
        </p:spPr>
        <p:txBody>
          <a:bodyPr anchor="ctr"/>
          <a:lstStyle/>
          <a:p>
            <a:pPr>
              <a:lnSpc>
                <a:spcPct val="90000"/>
              </a:lnSpc>
            </a:pPr>
            <a:r>
              <a:rPr lang="en-US" sz="4000" b="1" strike="noStrike" spc="-1">
                <a:solidFill>
                  <a:srgbClr val="000000"/>
                </a:solidFill>
                <a:latin typeface="Times New Roman"/>
              </a:rPr>
              <a:t> </a:t>
            </a:r>
            <a:r>
              <a:rPr lang="en-US" sz="2800" b="1" strike="noStrike" spc="-1">
                <a:solidFill>
                  <a:srgbClr val="000000"/>
                </a:solidFill>
                <a:latin typeface="Times New Roman"/>
              </a:rPr>
              <a:t>Results: Sector Wise Analysis for the top 3 countries</a:t>
            </a:r>
            <a:endParaRPr lang="en-US" sz="2800" b="1" strike="noStrike" spc="-1">
              <a:solidFill>
                <a:srgbClr val="000000"/>
              </a:solidFill>
              <a:latin typeface="Calibri"/>
            </a:endParaRPr>
          </a:p>
        </p:txBody>
      </p:sp>
      <p:pic>
        <p:nvPicPr>
          <p:cNvPr id="106" name="Picture 105"/>
          <p:cNvPicPr/>
          <p:nvPr/>
        </p:nvPicPr>
        <p:blipFill>
          <a:blip r:embed="rId2"/>
          <a:stretch/>
        </p:blipFill>
        <p:spPr>
          <a:xfrm>
            <a:off x="300960" y="1673280"/>
            <a:ext cx="11658240" cy="4590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272</TotalTime>
  <Words>677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Noto Sans CJK SC Regular</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subject/>
  <dc:creator>Chiranjeev</dc:creator>
  <dc:description/>
  <cp:lastModifiedBy>Microsoft account</cp:lastModifiedBy>
  <cp:revision>28</cp:revision>
  <dcterms:created xsi:type="dcterms:W3CDTF">2016-06-09T08:16:28Z</dcterms:created>
  <dcterms:modified xsi:type="dcterms:W3CDTF">2020-02-22T02:57:47Z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