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3" r:id="rId38"/>
    <p:sldId id="292" r:id="rId39"/>
  </p:sldIdLst>
  <p:sldSz cx="18288000" cy="10287000"/>
  <p:notesSz cx="6858000" cy="9144000"/>
  <p:embeddedFontLst>
    <p:embeddedFont>
      <p:font typeface="Canva Sans" panose="020B0604020202020204" charset="0"/>
      <p:regular r:id="rId40"/>
    </p:embeddedFont>
    <p:embeddedFont>
      <p:font typeface="Canva Sans Bold" panose="020B0604020202020204" charset="0"/>
      <p:regular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800899" y="2971639"/>
            <a:ext cx="14686201" cy="3785414"/>
          </a:xfrm>
          <a:prstGeom prst="rect">
            <a:avLst/>
          </a:prstGeom>
        </p:spPr>
        <p:txBody>
          <a:bodyPr lIns="0" tIns="0" rIns="0" bIns="0" rtlCol="0" anchor="t">
            <a:spAutoFit/>
          </a:bodyPr>
          <a:lstStyle/>
          <a:p>
            <a:pPr algn="ctr">
              <a:lnSpc>
                <a:spcPts val="10110"/>
              </a:lnSpc>
            </a:pPr>
            <a:r>
              <a:rPr lang="en-US" sz="7221">
                <a:solidFill>
                  <a:srgbClr val="000000"/>
                </a:solidFill>
                <a:latin typeface="Canva Sans Bold"/>
                <a:ea typeface="Canva Sans Bold"/>
                <a:cs typeface="Canva Sans Bold"/>
                <a:sym typeface="Canva Sans Bold"/>
              </a:rPr>
              <a:t>Predicting Customer Churn in Telecom Industry using Power BI and SQL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4997867"/>
            <a:ext cx="10182225" cy="3262468"/>
          </a:xfrm>
          <a:custGeom>
            <a:avLst/>
            <a:gdLst/>
            <a:ahLst/>
            <a:cxnLst/>
            <a:rect l="l" t="t" r="r" b="b"/>
            <a:pathLst>
              <a:path w="10182225" h="3262468">
                <a:moveTo>
                  <a:pt x="0" y="0"/>
                </a:moveTo>
                <a:lnTo>
                  <a:pt x="10182225" y="0"/>
                </a:lnTo>
                <a:lnTo>
                  <a:pt x="10182225" y="3262468"/>
                </a:lnTo>
                <a:lnTo>
                  <a:pt x="0" y="3262468"/>
                </a:lnTo>
                <a:lnTo>
                  <a:pt x="0" y="0"/>
                </a:lnTo>
                <a:close/>
              </a:path>
            </a:pathLst>
          </a:custGeom>
          <a:blipFill>
            <a:blip r:embed="rId2"/>
            <a:stretch>
              <a:fillRect/>
            </a:stretch>
          </a:blipFill>
        </p:spPr>
      </p:sp>
      <p:sp>
        <p:nvSpPr>
          <p:cNvPr id="3" name="TextBox 3"/>
          <p:cNvSpPr txBox="1"/>
          <p:nvPr/>
        </p:nvSpPr>
        <p:spPr>
          <a:xfrm>
            <a:off x="1028700" y="1026320"/>
            <a:ext cx="16425177" cy="1144725"/>
          </a:xfrm>
          <a:prstGeom prst="rect">
            <a:avLst/>
          </a:prstGeom>
        </p:spPr>
        <p:txBody>
          <a:bodyPr lIns="0" tIns="0" rIns="0" bIns="0" rtlCol="0" anchor="t">
            <a:spAutoFit/>
          </a:bodyPr>
          <a:lstStyle/>
          <a:p>
            <a:pPr algn="l">
              <a:lnSpc>
                <a:spcPts val="4620"/>
              </a:lnSpc>
            </a:pPr>
            <a:r>
              <a:rPr lang="en-US" sz="3300">
                <a:solidFill>
                  <a:srgbClr val="000000"/>
                </a:solidFill>
                <a:latin typeface="Canva Sans Bold"/>
                <a:ea typeface="Canva Sans Bold"/>
                <a:cs typeface="Canva Sans Bold"/>
                <a:sym typeface="Canva Sans Bold"/>
              </a:rPr>
              <a:t>7. Identify customers who have both online security and online backup services and have not churned</a:t>
            </a:r>
          </a:p>
        </p:txBody>
      </p:sp>
      <p:sp>
        <p:nvSpPr>
          <p:cNvPr id="4" name="TextBox 4"/>
          <p:cNvSpPr txBox="1"/>
          <p:nvPr/>
        </p:nvSpPr>
        <p:spPr>
          <a:xfrm>
            <a:off x="1028700" y="2738935"/>
            <a:ext cx="15317811" cy="1326186"/>
          </a:xfrm>
          <a:prstGeom prst="rect">
            <a:avLst/>
          </a:prstGeom>
        </p:spPr>
        <p:txBody>
          <a:bodyPr lIns="0" tIns="0" rIns="0" bIns="0" rtlCol="0" anchor="t">
            <a:spAutoFit/>
          </a:bodyPr>
          <a:lstStyle/>
          <a:p>
            <a:pPr algn="just">
              <a:lnSpc>
                <a:spcPts val="3541"/>
              </a:lnSpc>
            </a:pPr>
            <a:r>
              <a:rPr lang="en-US" sz="2529">
                <a:solidFill>
                  <a:srgbClr val="000000"/>
                </a:solidFill>
                <a:latin typeface="Canva Sans"/>
                <a:ea typeface="Canva Sans"/>
                <a:cs typeface="Canva Sans"/>
                <a:sym typeface="Canva Sans"/>
              </a:rPr>
              <a:t>select customer_id, customer_status, online_security, online_backup</a:t>
            </a:r>
          </a:p>
          <a:p>
            <a:pPr algn="just">
              <a:lnSpc>
                <a:spcPts val="3541"/>
              </a:lnSpc>
            </a:pPr>
            <a:r>
              <a:rPr lang="en-US" sz="2529">
                <a:solidFill>
                  <a:srgbClr val="000000"/>
                </a:solidFill>
                <a:latin typeface="Canva Sans"/>
                <a:ea typeface="Canva Sans"/>
                <a:cs typeface="Canva Sans"/>
                <a:sym typeface="Canva Sans"/>
              </a:rPr>
              <a:t>from customer_churn</a:t>
            </a:r>
          </a:p>
          <a:p>
            <a:pPr algn="just">
              <a:lnSpc>
                <a:spcPts val="3541"/>
              </a:lnSpc>
            </a:pPr>
            <a:r>
              <a:rPr lang="en-US" sz="2529">
                <a:solidFill>
                  <a:srgbClr val="000000"/>
                </a:solidFill>
                <a:latin typeface="Canva Sans"/>
                <a:ea typeface="Canva Sans"/>
                <a:cs typeface="Canva Sans"/>
                <a:sym typeface="Canva Sans"/>
              </a:rPr>
              <a:t>where online_security = 'yes' and online_backup = 'yes' and customer_status = 'stayed';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5427484"/>
            <a:ext cx="10194587" cy="2750264"/>
          </a:xfrm>
          <a:custGeom>
            <a:avLst/>
            <a:gdLst/>
            <a:ahLst/>
            <a:cxnLst/>
            <a:rect l="l" t="t" r="r" b="b"/>
            <a:pathLst>
              <a:path w="10194587" h="2750264">
                <a:moveTo>
                  <a:pt x="0" y="0"/>
                </a:moveTo>
                <a:lnTo>
                  <a:pt x="10194587" y="0"/>
                </a:lnTo>
                <a:lnTo>
                  <a:pt x="10194587" y="2750264"/>
                </a:lnTo>
                <a:lnTo>
                  <a:pt x="0" y="2750264"/>
                </a:lnTo>
                <a:lnTo>
                  <a:pt x="0" y="0"/>
                </a:lnTo>
                <a:close/>
              </a:path>
            </a:pathLst>
          </a:custGeom>
          <a:blipFill>
            <a:blip r:embed="rId2"/>
            <a:stretch>
              <a:fillRect/>
            </a:stretch>
          </a:blipFill>
        </p:spPr>
      </p:sp>
      <p:sp>
        <p:nvSpPr>
          <p:cNvPr id="3" name="TextBox 3"/>
          <p:cNvSpPr txBox="1"/>
          <p:nvPr/>
        </p:nvSpPr>
        <p:spPr>
          <a:xfrm>
            <a:off x="1028700" y="1026320"/>
            <a:ext cx="16425177" cy="1144725"/>
          </a:xfrm>
          <a:prstGeom prst="rect">
            <a:avLst/>
          </a:prstGeom>
        </p:spPr>
        <p:txBody>
          <a:bodyPr lIns="0" tIns="0" rIns="0" bIns="0" rtlCol="0" anchor="t">
            <a:spAutoFit/>
          </a:bodyPr>
          <a:lstStyle/>
          <a:p>
            <a:pPr algn="l">
              <a:lnSpc>
                <a:spcPts val="4620"/>
              </a:lnSpc>
            </a:pPr>
            <a:r>
              <a:rPr lang="en-US" sz="3300">
                <a:solidFill>
                  <a:srgbClr val="000000"/>
                </a:solidFill>
                <a:latin typeface="Canva Sans Bold"/>
                <a:ea typeface="Canva Sans Bold"/>
                <a:cs typeface="Canva Sans Bold"/>
                <a:sym typeface="Canva Sans Bold"/>
              </a:rPr>
              <a:t>8.Determine the most common combinations of services among churned customers</a:t>
            </a:r>
          </a:p>
        </p:txBody>
      </p:sp>
      <p:sp>
        <p:nvSpPr>
          <p:cNvPr id="4" name="TextBox 4"/>
          <p:cNvSpPr txBox="1"/>
          <p:nvPr/>
        </p:nvSpPr>
        <p:spPr>
          <a:xfrm>
            <a:off x="1028700" y="2663158"/>
            <a:ext cx="15317811" cy="2221401"/>
          </a:xfrm>
          <a:prstGeom prst="rect">
            <a:avLst/>
          </a:prstGeom>
        </p:spPr>
        <p:txBody>
          <a:bodyPr lIns="0" tIns="0" rIns="0" bIns="0" rtlCol="0" anchor="t">
            <a:spAutoFit/>
          </a:bodyPr>
          <a:lstStyle/>
          <a:p>
            <a:pPr algn="just">
              <a:lnSpc>
                <a:spcPts val="3541"/>
              </a:lnSpc>
            </a:pPr>
            <a:r>
              <a:rPr lang="en-US" sz="2529">
                <a:solidFill>
                  <a:srgbClr val="000000"/>
                </a:solidFill>
                <a:latin typeface="Canva Sans"/>
                <a:ea typeface="Canva Sans"/>
                <a:cs typeface="Canva Sans"/>
                <a:sym typeface="Canva Sans"/>
              </a:rPr>
              <a:t>select phone_service, internet_service, online_security, count(*) as customer_count</a:t>
            </a:r>
          </a:p>
          <a:p>
            <a:pPr algn="just">
              <a:lnSpc>
                <a:spcPts val="3541"/>
              </a:lnSpc>
            </a:pPr>
            <a:r>
              <a:rPr lang="en-US" sz="2529">
                <a:solidFill>
                  <a:srgbClr val="000000"/>
                </a:solidFill>
                <a:latin typeface="Canva Sans"/>
                <a:ea typeface="Canva Sans"/>
                <a:cs typeface="Canva Sans"/>
                <a:sym typeface="Canva Sans"/>
              </a:rPr>
              <a:t>from customer_churn</a:t>
            </a:r>
          </a:p>
          <a:p>
            <a:pPr algn="just">
              <a:lnSpc>
                <a:spcPts val="3541"/>
              </a:lnSpc>
            </a:pPr>
            <a:r>
              <a:rPr lang="en-US" sz="2529">
                <a:solidFill>
                  <a:srgbClr val="000000"/>
                </a:solidFill>
                <a:latin typeface="Canva Sans"/>
                <a:ea typeface="Canva Sans"/>
                <a:cs typeface="Canva Sans"/>
                <a:sym typeface="Canva Sans"/>
              </a:rPr>
              <a:t>where customer_status = 'churned'</a:t>
            </a:r>
          </a:p>
          <a:p>
            <a:pPr algn="just">
              <a:lnSpc>
                <a:spcPts val="3541"/>
              </a:lnSpc>
            </a:pPr>
            <a:r>
              <a:rPr lang="en-US" sz="2529">
                <a:solidFill>
                  <a:srgbClr val="000000"/>
                </a:solidFill>
                <a:latin typeface="Canva Sans"/>
                <a:ea typeface="Canva Sans"/>
                <a:cs typeface="Canva Sans"/>
                <a:sym typeface="Canva Sans"/>
              </a:rPr>
              <a:t>group by phone_service, internet_service, online_security</a:t>
            </a:r>
          </a:p>
          <a:p>
            <a:pPr algn="just">
              <a:lnSpc>
                <a:spcPts val="3541"/>
              </a:lnSpc>
            </a:pPr>
            <a:r>
              <a:rPr lang="en-US" sz="2529">
                <a:solidFill>
                  <a:srgbClr val="000000"/>
                </a:solidFill>
                <a:latin typeface="Canva Sans"/>
                <a:ea typeface="Canva Sans"/>
                <a:cs typeface="Canva Sans"/>
                <a:sym typeface="Canva Sans"/>
              </a:rPr>
              <a:t>order by customer_count desc;</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6841129"/>
            <a:ext cx="4502573" cy="2417171"/>
          </a:xfrm>
          <a:custGeom>
            <a:avLst/>
            <a:gdLst/>
            <a:ahLst/>
            <a:cxnLst/>
            <a:rect l="l" t="t" r="r" b="b"/>
            <a:pathLst>
              <a:path w="4502573" h="2417171">
                <a:moveTo>
                  <a:pt x="0" y="0"/>
                </a:moveTo>
                <a:lnTo>
                  <a:pt x="4502573" y="0"/>
                </a:lnTo>
                <a:lnTo>
                  <a:pt x="4502573" y="2417171"/>
                </a:lnTo>
                <a:lnTo>
                  <a:pt x="0" y="2417171"/>
                </a:lnTo>
                <a:lnTo>
                  <a:pt x="0" y="0"/>
                </a:lnTo>
                <a:close/>
              </a:path>
            </a:pathLst>
          </a:custGeom>
          <a:blipFill>
            <a:blip r:embed="rId2"/>
            <a:stretch>
              <a:fillRect/>
            </a:stretch>
          </a:blipFill>
        </p:spPr>
      </p:sp>
      <p:sp>
        <p:nvSpPr>
          <p:cNvPr id="3" name="TextBox 3"/>
          <p:cNvSpPr txBox="1"/>
          <p:nvPr/>
        </p:nvSpPr>
        <p:spPr>
          <a:xfrm>
            <a:off x="1028700" y="962025"/>
            <a:ext cx="14418553" cy="1144726"/>
          </a:xfrm>
          <a:prstGeom prst="rect">
            <a:avLst/>
          </a:prstGeom>
        </p:spPr>
        <p:txBody>
          <a:bodyPr lIns="0" tIns="0" rIns="0" bIns="0" rtlCol="0" anchor="t">
            <a:spAutoFit/>
          </a:bodyPr>
          <a:lstStyle/>
          <a:p>
            <a:pPr algn="l">
              <a:lnSpc>
                <a:spcPts val="4619"/>
              </a:lnSpc>
            </a:pPr>
            <a:r>
              <a:rPr lang="en-US" sz="3299">
                <a:solidFill>
                  <a:srgbClr val="000000"/>
                </a:solidFill>
                <a:latin typeface="Canva Sans Bold"/>
                <a:ea typeface="Canva Sans Bold"/>
                <a:cs typeface="Canva Sans Bold"/>
                <a:sym typeface="Canva Sans Bold"/>
              </a:rPr>
              <a:t>9.Calculate the average monthly charges for different age groups among churned customers</a:t>
            </a:r>
          </a:p>
        </p:txBody>
      </p:sp>
      <p:sp>
        <p:nvSpPr>
          <p:cNvPr id="4" name="TextBox 4"/>
          <p:cNvSpPr txBox="1"/>
          <p:nvPr/>
        </p:nvSpPr>
        <p:spPr>
          <a:xfrm>
            <a:off x="1028700" y="2237607"/>
            <a:ext cx="6899190" cy="4153374"/>
          </a:xfrm>
          <a:prstGeom prst="rect">
            <a:avLst/>
          </a:prstGeom>
        </p:spPr>
        <p:txBody>
          <a:bodyPr lIns="0" tIns="0" rIns="0" bIns="0" rtlCol="0" anchor="t">
            <a:spAutoFit/>
          </a:bodyPr>
          <a:lstStyle/>
          <a:p>
            <a:pPr algn="l">
              <a:lnSpc>
                <a:spcPts val="2538"/>
              </a:lnSpc>
            </a:pPr>
            <a:r>
              <a:rPr lang="en-US" sz="1813">
                <a:solidFill>
                  <a:srgbClr val="000000"/>
                </a:solidFill>
                <a:latin typeface="Canva Sans"/>
                <a:ea typeface="Canva Sans"/>
                <a:cs typeface="Canva Sans"/>
                <a:sym typeface="Canva Sans"/>
              </a:rPr>
              <a:t>select </a:t>
            </a:r>
          </a:p>
          <a:p>
            <a:pPr algn="l">
              <a:lnSpc>
                <a:spcPts val="2538"/>
              </a:lnSpc>
            </a:pPr>
            <a:r>
              <a:rPr lang="en-US" sz="1813">
                <a:solidFill>
                  <a:srgbClr val="000000"/>
                </a:solidFill>
                <a:latin typeface="Canva Sans"/>
                <a:ea typeface="Canva Sans"/>
                <a:cs typeface="Canva Sans"/>
                <a:sym typeface="Canva Sans"/>
              </a:rPr>
              <a:t>    case </a:t>
            </a:r>
          </a:p>
          <a:p>
            <a:pPr algn="l">
              <a:lnSpc>
                <a:spcPts val="2538"/>
              </a:lnSpc>
            </a:pPr>
            <a:r>
              <a:rPr lang="en-US" sz="1813">
                <a:solidFill>
                  <a:srgbClr val="000000"/>
                </a:solidFill>
                <a:latin typeface="Canva Sans"/>
                <a:ea typeface="Canva Sans"/>
                <a:cs typeface="Canva Sans"/>
                <a:sym typeface="Canva Sans"/>
              </a:rPr>
              <a:t>        when age &lt; 25 then 'under 25'</a:t>
            </a:r>
          </a:p>
          <a:p>
            <a:pPr algn="l">
              <a:lnSpc>
                <a:spcPts val="2538"/>
              </a:lnSpc>
            </a:pPr>
            <a:r>
              <a:rPr lang="en-US" sz="1813">
                <a:solidFill>
                  <a:srgbClr val="000000"/>
                </a:solidFill>
                <a:latin typeface="Canva Sans"/>
                <a:ea typeface="Canva Sans"/>
                <a:cs typeface="Canva Sans"/>
                <a:sym typeface="Canva Sans"/>
              </a:rPr>
              <a:t>        when age between 25 and 35 then '26-35'</a:t>
            </a:r>
          </a:p>
          <a:p>
            <a:pPr algn="l">
              <a:lnSpc>
                <a:spcPts val="2538"/>
              </a:lnSpc>
            </a:pPr>
            <a:r>
              <a:rPr lang="en-US" sz="1813">
                <a:solidFill>
                  <a:srgbClr val="000000"/>
                </a:solidFill>
                <a:latin typeface="Canva Sans"/>
                <a:ea typeface="Canva Sans"/>
                <a:cs typeface="Canva Sans"/>
                <a:sym typeface="Canva Sans"/>
              </a:rPr>
              <a:t>        when age between 36 and 45 then '36-45'</a:t>
            </a:r>
          </a:p>
          <a:p>
            <a:pPr algn="l">
              <a:lnSpc>
                <a:spcPts val="2538"/>
              </a:lnSpc>
            </a:pPr>
            <a:r>
              <a:rPr lang="en-US" sz="1813">
                <a:solidFill>
                  <a:srgbClr val="000000"/>
                </a:solidFill>
                <a:latin typeface="Canva Sans"/>
                <a:ea typeface="Canva Sans"/>
                <a:cs typeface="Canva Sans"/>
                <a:sym typeface="Canva Sans"/>
              </a:rPr>
              <a:t>        when age between 46 and 55 then '46-55'</a:t>
            </a:r>
          </a:p>
          <a:p>
            <a:pPr algn="l">
              <a:lnSpc>
                <a:spcPts val="2538"/>
              </a:lnSpc>
            </a:pPr>
            <a:r>
              <a:rPr lang="en-US" sz="1813">
                <a:solidFill>
                  <a:srgbClr val="000000"/>
                </a:solidFill>
                <a:latin typeface="Canva Sans"/>
                <a:ea typeface="Canva Sans"/>
                <a:cs typeface="Canva Sans"/>
                <a:sym typeface="Canva Sans"/>
              </a:rPr>
              <a:t>        when age between 56 and 65 then '56-65'</a:t>
            </a:r>
          </a:p>
          <a:p>
            <a:pPr algn="l">
              <a:lnSpc>
                <a:spcPts val="2538"/>
              </a:lnSpc>
            </a:pPr>
            <a:r>
              <a:rPr lang="en-US" sz="1813">
                <a:solidFill>
                  <a:srgbClr val="000000"/>
                </a:solidFill>
                <a:latin typeface="Canva Sans"/>
                <a:ea typeface="Canva Sans"/>
                <a:cs typeface="Canva Sans"/>
                <a:sym typeface="Canva Sans"/>
              </a:rPr>
              <a:t>        else '65 above'</a:t>
            </a:r>
          </a:p>
          <a:p>
            <a:pPr algn="l">
              <a:lnSpc>
                <a:spcPts val="2538"/>
              </a:lnSpc>
            </a:pPr>
            <a:r>
              <a:rPr lang="en-US" sz="1813">
                <a:solidFill>
                  <a:srgbClr val="000000"/>
                </a:solidFill>
                <a:latin typeface="Canva Sans"/>
                <a:ea typeface="Canva Sans"/>
                <a:cs typeface="Canva Sans"/>
                <a:sym typeface="Canva Sans"/>
              </a:rPr>
              <a:t>    end as age_group, </a:t>
            </a:r>
          </a:p>
          <a:p>
            <a:pPr algn="l">
              <a:lnSpc>
                <a:spcPts val="2538"/>
              </a:lnSpc>
            </a:pPr>
            <a:r>
              <a:rPr lang="en-US" sz="1813">
                <a:solidFill>
                  <a:srgbClr val="000000"/>
                </a:solidFill>
                <a:latin typeface="Canva Sans"/>
                <a:ea typeface="Canva Sans"/>
                <a:cs typeface="Canva Sans"/>
                <a:sym typeface="Canva Sans"/>
              </a:rPr>
              <a:t>    avg(monthly_charge) as avg_monthly_charge</a:t>
            </a:r>
          </a:p>
          <a:p>
            <a:pPr algn="l">
              <a:lnSpc>
                <a:spcPts val="2538"/>
              </a:lnSpc>
            </a:pPr>
            <a:r>
              <a:rPr lang="en-US" sz="1813">
                <a:solidFill>
                  <a:srgbClr val="000000"/>
                </a:solidFill>
                <a:latin typeface="Canva Sans"/>
                <a:ea typeface="Canva Sans"/>
                <a:cs typeface="Canva Sans"/>
                <a:sym typeface="Canva Sans"/>
              </a:rPr>
              <a:t>from customer_churn</a:t>
            </a:r>
          </a:p>
          <a:p>
            <a:pPr algn="l">
              <a:lnSpc>
                <a:spcPts val="2538"/>
              </a:lnSpc>
            </a:pPr>
            <a:r>
              <a:rPr lang="en-US" sz="1813">
                <a:solidFill>
                  <a:srgbClr val="000000"/>
                </a:solidFill>
                <a:latin typeface="Canva Sans"/>
                <a:ea typeface="Canva Sans"/>
                <a:cs typeface="Canva Sans"/>
                <a:sym typeface="Canva Sans"/>
              </a:rPr>
              <a:t>where customer_status = 'churned'</a:t>
            </a:r>
          </a:p>
          <a:p>
            <a:pPr algn="l">
              <a:lnSpc>
                <a:spcPts val="2538"/>
              </a:lnSpc>
            </a:pPr>
            <a:r>
              <a:rPr lang="en-US" sz="1813">
                <a:solidFill>
                  <a:srgbClr val="000000"/>
                </a:solidFill>
                <a:latin typeface="Canva Sans"/>
                <a:ea typeface="Canva Sans"/>
                <a:cs typeface="Canva Sans"/>
                <a:sym typeface="Canva Sans"/>
              </a:rPr>
              <a:t>group by age_group;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5143500"/>
            <a:ext cx="5136761" cy="1060748"/>
          </a:xfrm>
          <a:custGeom>
            <a:avLst/>
            <a:gdLst/>
            <a:ahLst/>
            <a:cxnLst/>
            <a:rect l="l" t="t" r="r" b="b"/>
            <a:pathLst>
              <a:path w="5136761" h="1060748">
                <a:moveTo>
                  <a:pt x="0" y="0"/>
                </a:moveTo>
                <a:lnTo>
                  <a:pt x="5136761" y="0"/>
                </a:lnTo>
                <a:lnTo>
                  <a:pt x="5136761" y="1060748"/>
                </a:lnTo>
                <a:lnTo>
                  <a:pt x="0" y="1060748"/>
                </a:lnTo>
                <a:lnTo>
                  <a:pt x="0" y="0"/>
                </a:lnTo>
                <a:close/>
              </a:path>
            </a:pathLst>
          </a:custGeom>
          <a:blipFill>
            <a:blip r:embed="rId2"/>
            <a:stretch>
              <a:fillRect b="-36255"/>
            </a:stretch>
          </a:blipFill>
        </p:spPr>
      </p:sp>
      <p:sp>
        <p:nvSpPr>
          <p:cNvPr id="3" name="TextBox 3"/>
          <p:cNvSpPr txBox="1"/>
          <p:nvPr/>
        </p:nvSpPr>
        <p:spPr>
          <a:xfrm>
            <a:off x="1028700" y="962025"/>
            <a:ext cx="15669045" cy="1144725"/>
          </a:xfrm>
          <a:prstGeom prst="rect">
            <a:avLst/>
          </a:prstGeom>
        </p:spPr>
        <p:txBody>
          <a:bodyPr lIns="0" tIns="0" rIns="0" bIns="0" rtlCol="0" anchor="t">
            <a:spAutoFit/>
          </a:bodyPr>
          <a:lstStyle/>
          <a:p>
            <a:pPr algn="l">
              <a:lnSpc>
                <a:spcPts val="4620"/>
              </a:lnSpc>
            </a:pPr>
            <a:r>
              <a:rPr lang="en-US" sz="3300">
                <a:solidFill>
                  <a:srgbClr val="000000"/>
                </a:solidFill>
                <a:latin typeface="Canva Sans Bold"/>
                <a:ea typeface="Canva Sans Bold"/>
                <a:cs typeface="Canva Sans Bold"/>
                <a:sym typeface="Canva Sans Bold"/>
              </a:rPr>
              <a:t>10.Determine the average age and total charges for customers with multiple lines and online backup</a:t>
            </a:r>
          </a:p>
        </p:txBody>
      </p:sp>
      <p:sp>
        <p:nvSpPr>
          <p:cNvPr id="4" name="TextBox 4"/>
          <p:cNvSpPr txBox="1"/>
          <p:nvPr/>
        </p:nvSpPr>
        <p:spPr>
          <a:xfrm>
            <a:off x="1028700" y="2938220"/>
            <a:ext cx="10273522" cy="1326186"/>
          </a:xfrm>
          <a:prstGeom prst="rect">
            <a:avLst/>
          </a:prstGeom>
        </p:spPr>
        <p:txBody>
          <a:bodyPr lIns="0" tIns="0" rIns="0" bIns="0" rtlCol="0" anchor="t">
            <a:spAutoFit/>
          </a:bodyPr>
          <a:lstStyle/>
          <a:p>
            <a:pPr algn="just">
              <a:lnSpc>
                <a:spcPts val="3541"/>
              </a:lnSpc>
            </a:pPr>
            <a:r>
              <a:rPr lang="en-US" sz="2529">
                <a:solidFill>
                  <a:srgbClr val="000000"/>
                </a:solidFill>
                <a:latin typeface="Canva Sans"/>
                <a:ea typeface="Canva Sans"/>
                <a:cs typeface="Canva Sans"/>
                <a:sym typeface="Canva Sans"/>
              </a:rPr>
              <a:t>select avg(age) as avg_age, avg(total_charges) as avg_total_charges</a:t>
            </a:r>
          </a:p>
          <a:p>
            <a:pPr algn="just">
              <a:lnSpc>
                <a:spcPts val="3541"/>
              </a:lnSpc>
            </a:pPr>
            <a:r>
              <a:rPr lang="en-US" sz="2529">
                <a:solidFill>
                  <a:srgbClr val="000000"/>
                </a:solidFill>
                <a:latin typeface="Canva Sans"/>
                <a:ea typeface="Canva Sans"/>
                <a:cs typeface="Canva Sans"/>
                <a:sym typeface="Canva Sans"/>
              </a:rPr>
              <a:t>from customer_churn</a:t>
            </a:r>
          </a:p>
          <a:p>
            <a:pPr algn="just">
              <a:lnSpc>
                <a:spcPts val="3541"/>
              </a:lnSpc>
            </a:pPr>
            <a:r>
              <a:rPr lang="en-US" sz="2529">
                <a:solidFill>
                  <a:srgbClr val="000000"/>
                </a:solidFill>
                <a:latin typeface="Canva Sans"/>
                <a:ea typeface="Canva Sans"/>
                <a:cs typeface="Canva Sans"/>
                <a:sym typeface="Canva Sans"/>
              </a:rPr>
              <a:t>where multiple_lines = 'yes' and online_backup = 'yes';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6148639"/>
            <a:ext cx="6948862" cy="2525397"/>
          </a:xfrm>
          <a:custGeom>
            <a:avLst/>
            <a:gdLst/>
            <a:ahLst/>
            <a:cxnLst/>
            <a:rect l="l" t="t" r="r" b="b"/>
            <a:pathLst>
              <a:path w="6948862" h="2525397">
                <a:moveTo>
                  <a:pt x="0" y="0"/>
                </a:moveTo>
                <a:lnTo>
                  <a:pt x="6948862" y="0"/>
                </a:lnTo>
                <a:lnTo>
                  <a:pt x="6948862" y="2525396"/>
                </a:lnTo>
                <a:lnTo>
                  <a:pt x="0" y="2525396"/>
                </a:lnTo>
                <a:lnTo>
                  <a:pt x="0" y="0"/>
                </a:lnTo>
                <a:close/>
              </a:path>
            </a:pathLst>
          </a:custGeom>
          <a:blipFill>
            <a:blip r:embed="rId2"/>
            <a:stretch>
              <a:fillRect/>
            </a:stretch>
          </a:blipFill>
        </p:spPr>
      </p:sp>
      <p:sp>
        <p:nvSpPr>
          <p:cNvPr id="3" name="TextBox 3"/>
          <p:cNvSpPr txBox="1"/>
          <p:nvPr/>
        </p:nvSpPr>
        <p:spPr>
          <a:xfrm>
            <a:off x="1028700" y="3043070"/>
            <a:ext cx="12356328" cy="2669009"/>
          </a:xfrm>
          <a:prstGeom prst="rect">
            <a:avLst/>
          </a:prstGeom>
        </p:spPr>
        <p:txBody>
          <a:bodyPr lIns="0" tIns="0" rIns="0" bIns="0" rtlCol="0" anchor="t">
            <a:spAutoFit/>
          </a:bodyPr>
          <a:lstStyle/>
          <a:p>
            <a:pPr algn="just">
              <a:lnSpc>
                <a:spcPts val="3541"/>
              </a:lnSpc>
            </a:pPr>
            <a:r>
              <a:rPr lang="en-US" sz="2529">
                <a:solidFill>
                  <a:srgbClr val="000000"/>
                </a:solidFill>
                <a:latin typeface="Canva Sans"/>
                <a:ea typeface="Canva Sans"/>
                <a:cs typeface="Canva Sans"/>
                <a:sym typeface="Canva Sans"/>
              </a:rPr>
              <a:t>select customer_id, monthly_charge,</a:t>
            </a:r>
          </a:p>
          <a:p>
            <a:pPr algn="just">
              <a:lnSpc>
                <a:spcPts val="3541"/>
              </a:lnSpc>
            </a:pPr>
            <a:r>
              <a:rPr lang="en-US" sz="2529">
                <a:solidFill>
                  <a:srgbClr val="000000"/>
                </a:solidFill>
                <a:latin typeface="Canva Sans"/>
                <a:ea typeface="Canva Sans"/>
                <a:cs typeface="Canva Sans"/>
                <a:sym typeface="Canva Sans"/>
              </a:rPr>
              <a:t>       (select avg(monthly_charge)</a:t>
            </a:r>
          </a:p>
          <a:p>
            <a:pPr algn="just">
              <a:lnSpc>
                <a:spcPts val="3541"/>
              </a:lnSpc>
            </a:pPr>
            <a:r>
              <a:rPr lang="en-US" sz="2529">
                <a:solidFill>
                  <a:srgbClr val="000000"/>
                </a:solidFill>
                <a:latin typeface="Canva Sans"/>
                <a:ea typeface="Canva Sans"/>
                <a:cs typeface="Canva Sans"/>
                <a:sym typeface="Canva Sans"/>
              </a:rPr>
              <a:t>        from customer_churn</a:t>
            </a:r>
          </a:p>
          <a:p>
            <a:pPr algn="just">
              <a:lnSpc>
                <a:spcPts val="3541"/>
              </a:lnSpc>
            </a:pPr>
            <a:r>
              <a:rPr lang="en-US" sz="2529">
                <a:solidFill>
                  <a:srgbClr val="000000"/>
                </a:solidFill>
                <a:latin typeface="Canva Sans"/>
                <a:ea typeface="Canva Sans"/>
                <a:cs typeface="Canva Sans"/>
                <a:sym typeface="Canva Sans"/>
              </a:rPr>
              <a:t>        where multiple_lines = 'yes' and streaming_tv = 'yes') as avg_monthly_charge</a:t>
            </a:r>
          </a:p>
          <a:p>
            <a:pPr algn="just">
              <a:lnSpc>
                <a:spcPts val="3541"/>
              </a:lnSpc>
            </a:pPr>
            <a:r>
              <a:rPr lang="en-US" sz="2529">
                <a:solidFill>
                  <a:srgbClr val="000000"/>
                </a:solidFill>
                <a:latin typeface="Canva Sans"/>
                <a:ea typeface="Canva Sans"/>
                <a:cs typeface="Canva Sans"/>
                <a:sym typeface="Canva Sans"/>
              </a:rPr>
              <a:t>from customer_churn</a:t>
            </a:r>
          </a:p>
          <a:p>
            <a:pPr algn="just">
              <a:lnSpc>
                <a:spcPts val="3541"/>
              </a:lnSpc>
            </a:pPr>
            <a:r>
              <a:rPr lang="en-US" sz="2529">
                <a:solidFill>
                  <a:srgbClr val="000000"/>
                </a:solidFill>
                <a:latin typeface="Canva Sans"/>
                <a:ea typeface="Canva Sans"/>
                <a:cs typeface="Canva Sans"/>
                <a:sym typeface="Canva Sans"/>
              </a:rPr>
              <a:t>where multiple_lines = 'yes' and streaming_tv = 'yes';</a:t>
            </a:r>
          </a:p>
        </p:txBody>
      </p:sp>
      <p:sp>
        <p:nvSpPr>
          <p:cNvPr id="4" name="TextBox 4"/>
          <p:cNvSpPr txBox="1"/>
          <p:nvPr/>
        </p:nvSpPr>
        <p:spPr>
          <a:xfrm>
            <a:off x="1028700" y="1561736"/>
            <a:ext cx="15669045" cy="1144725"/>
          </a:xfrm>
          <a:prstGeom prst="rect">
            <a:avLst/>
          </a:prstGeom>
        </p:spPr>
        <p:txBody>
          <a:bodyPr lIns="0" tIns="0" rIns="0" bIns="0" rtlCol="0" anchor="t">
            <a:spAutoFit/>
          </a:bodyPr>
          <a:lstStyle/>
          <a:p>
            <a:pPr algn="l">
              <a:lnSpc>
                <a:spcPts val="4620"/>
              </a:lnSpc>
            </a:pPr>
            <a:r>
              <a:rPr lang="en-US" sz="3300">
                <a:solidFill>
                  <a:srgbClr val="000000"/>
                </a:solidFill>
                <a:latin typeface="Canva Sans Bold"/>
                <a:ea typeface="Canva Sans Bold"/>
                <a:cs typeface="Canva Sans Bold"/>
                <a:sym typeface="Canva Sans Bold"/>
              </a:rPr>
              <a:t>11.Calculate the average monthly charges for customers who have multiple lines and streaming TV</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2242608"/>
            <a:ext cx="15796449" cy="4907047"/>
          </a:xfrm>
          <a:prstGeom prst="rect">
            <a:avLst/>
          </a:prstGeom>
        </p:spPr>
        <p:txBody>
          <a:bodyPr lIns="0" tIns="0" rIns="0" bIns="0" rtlCol="0" anchor="t">
            <a:spAutoFit/>
          </a:bodyPr>
          <a:lstStyle/>
          <a:p>
            <a:pPr algn="just">
              <a:lnSpc>
                <a:spcPts val="3541"/>
              </a:lnSpc>
            </a:pPr>
            <a:r>
              <a:rPr lang="en-US" sz="2529">
                <a:solidFill>
                  <a:srgbClr val="000000"/>
                </a:solidFill>
                <a:latin typeface="Canva Sans"/>
                <a:ea typeface="Canva Sans"/>
                <a:cs typeface="Canva Sans"/>
                <a:sym typeface="Canva Sans"/>
              </a:rPr>
              <a:t>select customer_id, online_security, online_backup, streaming_tv, streaming_movies, streaming_music,</a:t>
            </a:r>
          </a:p>
          <a:p>
            <a:pPr algn="just">
              <a:lnSpc>
                <a:spcPts val="3541"/>
              </a:lnSpc>
            </a:pPr>
            <a:r>
              <a:rPr lang="en-US" sz="2529">
                <a:solidFill>
                  <a:srgbClr val="000000"/>
                </a:solidFill>
                <a:latin typeface="Canva Sans"/>
                <a:ea typeface="Canva Sans"/>
                <a:cs typeface="Canva Sans"/>
                <a:sym typeface="Canva Sans"/>
              </a:rPr>
              <a:t>    (</a:t>
            </a:r>
          </a:p>
          <a:p>
            <a:pPr algn="just">
              <a:lnSpc>
                <a:spcPts val="3541"/>
              </a:lnSpc>
            </a:pPr>
            <a:r>
              <a:rPr lang="en-US" sz="2529">
                <a:solidFill>
                  <a:srgbClr val="000000"/>
                </a:solidFill>
                <a:latin typeface="Canva Sans"/>
                <a:ea typeface="Canva Sans"/>
                <a:cs typeface="Canva Sans"/>
                <a:sym typeface="Canva Sans"/>
              </a:rPr>
              <a:t>        (case when online_security = 'yes' then 1 else 0 end) +</a:t>
            </a:r>
          </a:p>
          <a:p>
            <a:pPr algn="just">
              <a:lnSpc>
                <a:spcPts val="3541"/>
              </a:lnSpc>
            </a:pPr>
            <a:r>
              <a:rPr lang="en-US" sz="2529">
                <a:solidFill>
                  <a:srgbClr val="000000"/>
                </a:solidFill>
                <a:latin typeface="Canva Sans"/>
                <a:ea typeface="Canva Sans"/>
                <a:cs typeface="Canva Sans"/>
                <a:sym typeface="Canva Sans"/>
              </a:rPr>
              <a:t>        (case when online_backup = 'yes' then 1 else 0 end) +</a:t>
            </a:r>
          </a:p>
          <a:p>
            <a:pPr algn="just">
              <a:lnSpc>
                <a:spcPts val="3541"/>
              </a:lnSpc>
            </a:pPr>
            <a:r>
              <a:rPr lang="en-US" sz="2529">
                <a:solidFill>
                  <a:srgbClr val="000000"/>
                </a:solidFill>
                <a:latin typeface="Canva Sans"/>
                <a:ea typeface="Canva Sans"/>
                <a:cs typeface="Canva Sans"/>
                <a:sym typeface="Canva Sans"/>
              </a:rPr>
              <a:t>        (case when streaming_tv = 'yes' then 1 else 0 end) +</a:t>
            </a:r>
          </a:p>
          <a:p>
            <a:pPr algn="just">
              <a:lnSpc>
                <a:spcPts val="3541"/>
              </a:lnSpc>
            </a:pPr>
            <a:r>
              <a:rPr lang="en-US" sz="2529">
                <a:solidFill>
                  <a:srgbClr val="000000"/>
                </a:solidFill>
                <a:latin typeface="Canva Sans"/>
                <a:ea typeface="Canva Sans"/>
                <a:cs typeface="Canva Sans"/>
                <a:sym typeface="Canva Sans"/>
              </a:rPr>
              <a:t>        (case when streaming_movies = 'yes' then 1 else 0 end) +</a:t>
            </a:r>
          </a:p>
          <a:p>
            <a:pPr algn="just">
              <a:lnSpc>
                <a:spcPts val="3541"/>
              </a:lnSpc>
            </a:pPr>
            <a:r>
              <a:rPr lang="en-US" sz="2529">
                <a:solidFill>
                  <a:srgbClr val="000000"/>
                </a:solidFill>
                <a:latin typeface="Canva Sans"/>
                <a:ea typeface="Canva Sans"/>
                <a:cs typeface="Canva Sans"/>
                <a:sym typeface="Canva Sans"/>
              </a:rPr>
              <a:t>        (case when streaming_music = 'yes' then 1 else 0 end)</a:t>
            </a:r>
          </a:p>
          <a:p>
            <a:pPr algn="just">
              <a:lnSpc>
                <a:spcPts val="3541"/>
              </a:lnSpc>
            </a:pPr>
            <a:r>
              <a:rPr lang="en-US" sz="2529">
                <a:solidFill>
                  <a:srgbClr val="000000"/>
                </a:solidFill>
                <a:latin typeface="Canva Sans"/>
                <a:ea typeface="Canva Sans"/>
                <a:cs typeface="Canva Sans"/>
                <a:sym typeface="Canva Sans"/>
              </a:rPr>
              <a:t>    ) as online_services_used</a:t>
            </a:r>
          </a:p>
          <a:p>
            <a:pPr algn="just">
              <a:lnSpc>
                <a:spcPts val="3541"/>
              </a:lnSpc>
            </a:pPr>
            <a:r>
              <a:rPr lang="en-US" sz="2529">
                <a:solidFill>
                  <a:srgbClr val="000000"/>
                </a:solidFill>
                <a:latin typeface="Canva Sans"/>
                <a:ea typeface="Canva Sans"/>
                <a:cs typeface="Canva Sans"/>
                <a:sym typeface="Canva Sans"/>
              </a:rPr>
              <a:t>from customer_churn</a:t>
            </a:r>
          </a:p>
          <a:p>
            <a:pPr algn="just">
              <a:lnSpc>
                <a:spcPts val="3541"/>
              </a:lnSpc>
            </a:pPr>
            <a:r>
              <a:rPr lang="en-US" sz="2529">
                <a:solidFill>
                  <a:srgbClr val="000000"/>
                </a:solidFill>
                <a:latin typeface="Canva Sans"/>
                <a:ea typeface="Canva Sans"/>
                <a:cs typeface="Canva Sans"/>
                <a:sym typeface="Canva Sans"/>
              </a:rPr>
              <a:t>where customer_status = 'churned'</a:t>
            </a:r>
          </a:p>
          <a:p>
            <a:pPr algn="just">
              <a:lnSpc>
                <a:spcPts val="3541"/>
              </a:lnSpc>
            </a:pPr>
            <a:r>
              <a:rPr lang="en-US" sz="2529">
                <a:solidFill>
                  <a:srgbClr val="000000"/>
                </a:solidFill>
                <a:latin typeface="Canva Sans"/>
                <a:ea typeface="Canva Sans"/>
                <a:cs typeface="Canva Sans"/>
                <a:sym typeface="Canva Sans"/>
              </a:rPr>
              <a:t>order by online_services_used desc;</a:t>
            </a:r>
          </a:p>
        </p:txBody>
      </p:sp>
      <p:sp>
        <p:nvSpPr>
          <p:cNvPr id="3" name="Freeform 3"/>
          <p:cNvSpPr/>
          <p:nvPr/>
        </p:nvSpPr>
        <p:spPr>
          <a:xfrm>
            <a:off x="1028700" y="7330630"/>
            <a:ext cx="12275657" cy="2313216"/>
          </a:xfrm>
          <a:custGeom>
            <a:avLst/>
            <a:gdLst/>
            <a:ahLst/>
            <a:cxnLst/>
            <a:rect l="l" t="t" r="r" b="b"/>
            <a:pathLst>
              <a:path w="12275657" h="2313216">
                <a:moveTo>
                  <a:pt x="0" y="0"/>
                </a:moveTo>
                <a:lnTo>
                  <a:pt x="12275657" y="0"/>
                </a:lnTo>
                <a:lnTo>
                  <a:pt x="12275657" y="2313216"/>
                </a:lnTo>
                <a:lnTo>
                  <a:pt x="0" y="2313216"/>
                </a:lnTo>
                <a:lnTo>
                  <a:pt x="0" y="0"/>
                </a:lnTo>
                <a:close/>
              </a:path>
            </a:pathLst>
          </a:custGeom>
          <a:blipFill>
            <a:blip r:embed="rId2"/>
            <a:stretch>
              <a:fillRect/>
            </a:stretch>
          </a:blipFill>
        </p:spPr>
      </p:sp>
      <p:sp>
        <p:nvSpPr>
          <p:cNvPr id="4" name="TextBox 4"/>
          <p:cNvSpPr txBox="1"/>
          <p:nvPr/>
        </p:nvSpPr>
        <p:spPr>
          <a:xfrm>
            <a:off x="1092402" y="962025"/>
            <a:ext cx="15669045" cy="1144725"/>
          </a:xfrm>
          <a:prstGeom prst="rect">
            <a:avLst/>
          </a:prstGeom>
        </p:spPr>
        <p:txBody>
          <a:bodyPr lIns="0" tIns="0" rIns="0" bIns="0" rtlCol="0" anchor="t">
            <a:spAutoFit/>
          </a:bodyPr>
          <a:lstStyle/>
          <a:p>
            <a:pPr algn="l">
              <a:lnSpc>
                <a:spcPts val="4620"/>
              </a:lnSpc>
            </a:pPr>
            <a:r>
              <a:rPr lang="en-US" sz="3300">
                <a:solidFill>
                  <a:srgbClr val="000000"/>
                </a:solidFill>
                <a:latin typeface="Canva Sans Bold"/>
                <a:ea typeface="Canva Sans Bold"/>
                <a:cs typeface="Canva Sans Bold"/>
                <a:sym typeface="Canva Sans Bold"/>
              </a:rPr>
              <a:t>12.Identify the customers who have churned and used the most online services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92402" y="2294351"/>
            <a:ext cx="16683595" cy="4459439"/>
          </a:xfrm>
          <a:prstGeom prst="rect">
            <a:avLst/>
          </a:prstGeom>
        </p:spPr>
        <p:txBody>
          <a:bodyPr lIns="0" tIns="0" rIns="0" bIns="0" rtlCol="0" anchor="t">
            <a:spAutoFit/>
          </a:bodyPr>
          <a:lstStyle/>
          <a:p>
            <a:pPr algn="l">
              <a:lnSpc>
                <a:spcPts val="3541"/>
              </a:lnSpc>
            </a:pPr>
            <a:r>
              <a:rPr lang="en-US" sz="2529">
                <a:solidFill>
                  <a:srgbClr val="000000"/>
                </a:solidFill>
                <a:latin typeface="Canva Sans"/>
                <a:ea typeface="Canva Sans"/>
                <a:cs typeface="Canva Sans"/>
                <a:sym typeface="Canva Sans"/>
              </a:rPr>
              <a:t>with cte as (</a:t>
            </a:r>
          </a:p>
          <a:p>
            <a:pPr algn="l">
              <a:lnSpc>
                <a:spcPts val="3541"/>
              </a:lnSpc>
            </a:pPr>
            <a:r>
              <a:rPr lang="en-US" sz="2529">
                <a:solidFill>
                  <a:srgbClr val="000000"/>
                </a:solidFill>
                <a:latin typeface="Canva Sans"/>
                <a:ea typeface="Canva Sans"/>
                <a:cs typeface="Canva Sans"/>
                <a:sym typeface="Canva Sans"/>
              </a:rPr>
              <a:t>    select streaming_tv, streaming_movies, streaming_music,</a:t>
            </a:r>
          </a:p>
          <a:p>
            <a:pPr algn="l">
              <a:lnSpc>
                <a:spcPts val="3541"/>
              </a:lnSpc>
            </a:pPr>
            <a:r>
              <a:rPr lang="en-US" sz="2529">
                <a:solidFill>
                  <a:srgbClr val="000000"/>
                </a:solidFill>
                <a:latin typeface="Canva Sans"/>
                <a:ea typeface="Canva Sans"/>
                <a:cs typeface="Canva Sans"/>
                <a:sym typeface="Canva Sans"/>
              </a:rPr>
              <a:t>           avg(age) as average_age, sum(total_charges) as total_charges</a:t>
            </a:r>
          </a:p>
          <a:p>
            <a:pPr algn="l">
              <a:lnSpc>
                <a:spcPts val="3541"/>
              </a:lnSpc>
            </a:pPr>
            <a:r>
              <a:rPr lang="en-US" sz="2529">
                <a:solidFill>
                  <a:srgbClr val="000000"/>
                </a:solidFill>
                <a:latin typeface="Canva Sans"/>
                <a:ea typeface="Canva Sans"/>
                <a:cs typeface="Canva Sans"/>
                <a:sym typeface="Canva Sans"/>
              </a:rPr>
              <a:t>    from customer_churn</a:t>
            </a:r>
          </a:p>
          <a:p>
            <a:pPr algn="l">
              <a:lnSpc>
                <a:spcPts val="3541"/>
              </a:lnSpc>
            </a:pPr>
            <a:r>
              <a:rPr lang="en-US" sz="2529">
                <a:solidFill>
                  <a:srgbClr val="000000"/>
                </a:solidFill>
                <a:latin typeface="Canva Sans"/>
                <a:ea typeface="Canva Sans"/>
                <a:cs typeface="Canva Sans"/>
                <a:sym typeface="Canva Sans"/>
              </a:rPr>
              <a:t>    group by streaming_tv, streaming_movies, streaming_music</a:t>
            </a:r>
          </a:p>
          <a:p>
            <a:pPr algn="l">
              <a:lnSpc>
                <a:spcPts val="3541"/>
              </a:lnSpc>
            </a:pPr>
            <a:r>
              <a:rPr lang="en-US" sz="2529">
                <a:solidFill>
                  <a:srgbClr val="000000"/>
                </a:solidFill>
                <a:latin typeface="Canva Sans"/>
                <a:ea typeface="Canva Sans"/>
                <a:cs typeface="Canva Sans"/>
                <a:sym typeface="Canva Sans"/>
              </a:rPr>
              <a:t>)</a:t>
            </a:r>
          </a:p>
          <a:p>
            <a:pPr algn="l">
              <a:lnSpc>
                <a:spcPts val="3541"/>
              </a:lnSpc>
            </a:pPr>
            <a:r>
              <a:rPr lang="en-US" sz="2529">
                <a:solidFill>
                  <a:srgbClr val="000000"/>
                </a:solidFill>
                <a:latin typeface="Canva Sans"/>
                <a:ea typeface="Canva Sans"/>
                <a:cs typeface="Canva Sans"/>
                <a:sym typeface="Canva Sans"/>
              </a:rPr>
              <a:t>select streaming_tv as service_1, streaming_movies as service_2, streaming_music as service_3, average_age, total_charges</a:t>
            </a:r>
          </a:p>
          <a:p>
            <a:pPr algn="l">
              <a:lnSpc>
                <a:spcPts val="3541"/>
              </a:lnSpc>
            </a:pPr>
            <a:r>
              <a:rPr lang="en-US" sz="2529">
                <a:solidFill>
                  <a:srgbClr val="000000"/>
                </a:solidFill>
                <a:latin typeface="Canva Sans"/>
                <a:ea typeface="Canva Sans"/>
                <a:cs typeface="Canva Sans"/>
                <a:sym typeface="Canva Sans"/>
              </a:rPr>
              <a:t>from cte</a:t>
            </a:r>
          </a:p>
          <a:p>
            <a:pPr algn="l">
              <a:lnSpc>
                <a:spcPts val="3541"/>
              </a:lnSpc>
            </a:pPr>
            <a:r>
              <a:rPr lang="en-US" sz="2529">
                <a:solidFill>
                  <a:srgbClr val="000000"/>
                </a:solidFill>
                <a:latin typeface="Canva Sans"/>
                <a:ea typeface="Canva Sans"/>
                <a:cs typeface="Canva Sans"/>
                <a:sym typeface="Canva Sans"/>
              </a:rPr>
              <a:t>order by service_1, service_2, service_3;</a:t>
            </a:r>
          </a:p>
        </p:txBody>
      </p:sp>
      <p:sp>
        <p:nvSpPr>
          <p:cNvPr id="3" name="Freeform 3"/>
          <p:cNvSpPr/>
          <p:nvPr/>
        </p:nvSpPr>
        <p:spPr>
          <a:xfrm>
            <a:off x="1028700" y="6991915"/>
            <a:ext cx="7438450" cy="2246886"/>
          </a:xfrm>
          <a:custGeom>
            <a:avLst/>
            <a:gdLst/>
            <a:ahLst/>
            <a:cxnLst/>
            <a:rect l="l" t="t" r="r" b="b"/>
            <a:pathLst>
              <a:path w="7438450" h="2246886">
                <a:moveTo>
                  <a:pt x="0" y="0"/>
                </a:moveTo>
                <a:lnTo>
                  <a:pt x="7438450" y="0"/>
                </a:lnTo>
                <a:lnTo>
                  <a:pt x="7438450" y="2246886"/>
                </a:lnTo>
                <a:lnTo>
                  <a:pt x="0" y="2246886"/>
                </a:lnTo>
                <a:lnTo>
                  <a:pt x="0" y="0"/>
                </a:lnTo>
                <a:close/>
              </a:path>
            </a:pathLst>
          </a:custGeom>
          <a:blipFill>
            <a:blip r:embed="rId2"/>
            <a:stretch>
              <a:fillRect/>
            </a:stretch>
          </a:blipFill>
        </p:spPr>
      </p:sp>
      <p:sp>
        <p:nvSpPr>
          <p:cNvPr id="4" name="TextBox 4"/>
          <p:cNvSpPr txBox="1"/>
          <p:nvPr/>
        </p:nvSpPr>
        <p:spPr>
          <a:xfrm>
            <a:off x="1092402" y="962025"/>
            <a:ext cx="15669045" cy="1144725"/>
          </a:xfrm>
          <a:prstGeom prst="rect">
            <a:avLst/>
          </a:prstGeom>
        </p:spPr>
        <p:txBody>
          <a:bodyPr lIns="0" tIns="0" rIns="0" bIns="0" rtlCol="0" anchor="t">
            <a:spAutoFit/>
          </a:bodyPr>
          <a:lstStyle/>
          <a:p>
            <a:pPr algn="l">
              <a:lnSpc>
                <a:spcPts val="4620"/>
              </a:lnSpc>
            </a:pPr>
            <a:r>
              <a:rPr lang="en-US" sz="3300">
                <a:solidFill>
                  <a:srgbClr val="000000"/>
                </a:solidFill>
                <a:latin typeface="Canva Sans Bold"/>
                <a:ea typeface="Canva Sans Bold"/>
                <a:cs typeface="Canva Sans Bold"/>
                <a:sym typeface="Canva Sans Bold"/>
              </a:rPr>
              <a:t>13.Calculate the average age and total charges for customers with different combinations of streaming services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2271869"/>
            <a:ext cx="12659602" cy="4907047"/>
          </a:xfrm>
          <a:prstGeom prst="rect">
            <a:avLst/>
          </a:prstGeom>
        </p:spPr>
        <p:txBody>
          <a:bodyPr lIns="0" tIns="0" rIns="0" bIns="0" rtlCol="0" anchor="t">
            <a:spAutoFit/>
          </a:bodyPr>
          <a:lstStyle/>
          <a:p>
            <a:pPr algn="just">
              <a:lnSpc>
                <a:spcPts val="3541"/>
              </a:lnSpc>
            </a:pPr>
            <a:r>
              <a:rPr lang="en-US" sz="2529">
                <a:solidFill>
                  <a:srgbClr val="000000"/>
                </a:solidFill>
                <a:latin typeface="Canva Sans"/>
                <a:ea typeface="Canva Sans"/>
                <a:cs typeface="Canva Sans"/>
                <a:sym typeface="Canva Sans"/>
              </a:rPr>
              <a:t>with cte as (</a:t>
            </a:r>
          </a:p>
          <a:p>
            <a:pPr algn="just">
              <a:lnSpc>
                <a:spcPts val="3541"/>
              </a:lnSpc>
            </a:pPr>
            <a:r>
              <a:rPr lang="en-US" sz="2529">
                <a:solidFill>
                  <a:srgbClr val="000000"/>
                </a:solidFill>
                <a:latin typeface="Canva Sans"/>
                <a:ea typeface="Canva Sans"/>
                <a:cs typeface="Canva Sans"/>
                <a:sym typeface="Canva Sans"/>
              </a:rPr>
              <a:t>    select customer_id, contract, internet_service,</a:t>
            </a:r>
          </a:p>
          <a:p>
            <a:pPr algn="just">
              <a:lnSpc>
                <a:spcPts val="3541"/>
              </a:lnSpc>
            </a:pPr>
            <a:r>
              <a:rPr lang="en-US" sz="2529">
                <a:solidFill>
                  <a:srgbClr val="000000"/>
                </a:solidFill>
                <a:latin typeface="Canva Sans"/>
                <a:ea typeface="Canva Sans"/>
                <a:cs typeface="Canva Sans"/>
                <a:sym typeface="Canva Sans"/>
              </a:rPr>
              <a:t>           avg(monthly_charge) as avg_monthly_charge,</a:t>
            </a:r>
          </a:p>
          <a:p>
            <a:pPr algn="just">
              <a:lnSpc>
                <a:spcPts val="3541"/>
              </a:lnSpc>
            </a:pPr>
            <a:r>
              <a:rPr lang="en-US" sz="2529">
                <a:solidFill>
                  <a:srgbClr val="000000"/>
                </a:solidFill>
                <a:latin typeface="Canva Sans"/>
                <a:ea typeface="Canva Sans"/>
                <a:cs typeface="Canva Sans"/>
                <a:sym typeface="Canva Sans"/>
              </a:rPr>
              <a:t>           sum(total_charges) as total_charges</a:t>
            </a:r>
          </a:p>
          <a:p>
            <a:pPr algn="just">
              <a:lnSpc>
                <a:spcPts val="3541"/>
              </a:lnSpc>
            </a:pPr>
            <a:r>
              <a:rPr lang="en-US" sz="2529">
                <a:solidFill>
                  <a:srgbClr val="000000"/>
                </a:solidFill>
                <a:latin typeface="Canva Sans"/>
                <a:ea typeface="Canva Sans"/>
                <a:cs typeface="Canva Sans"/>
                <a:sym typeface="Canva Sans"/>
              </a:rPr>
              <a:t>    from customer_churn</a:t>
            </a:r>
          </a:p>
          <a:p>
            <a:pPr algn="just">
              <a:lnSpc>
                <a:spcPts val="3541"/>
              </a:lnSpc>
            </a:pPr>
            <a:r>
              <a:rPr lang="en-US" sz="2529">
                <a:solidFill>
                  <a:srgbClr val="000000"/>
                </a:solidFill>
                <a:latin typeface="Canva Sans"/>
                <a:ea typeface="Canva Sans"/>
                <a:cs typeface="Canva Sans"/>
                <a:sym typeface="Canva Sans"/>
              </a:rPr>
              <a:t>    where customer_status = 'churned'</a:t>
            </a:r>
          </a:p>
          <a:p>
            <a:pPr algn="just">
              <a:lnSpc>
                <a:spcPts val="3541"/>
              </a:lnSpc>
            </a:pPr>
            <a:r>
              <a:rPr lang="en-US" sz="2529">
                <a:solidFill>
                  <a:srgbClr val="000000"/>
                </a:solidFill>
                <a:latin typeface="Canva Sans"/>
                <a:ea typeface="Canva Sans"/>
                <a:cs typeface="Canva Sans"/>
                <a:sym typeface="Canva Sans"/>
              </a:rPr>
              <a:t>    group by customer_id, contract, internet_service</a:t>
            </a:r>
          </a:p>
          <a:p>
            <a:pPr algn="just">
              <a:lnSpc>
                <a:spcPts val="3541"/>
              </a:lnSpc>
            </a:pPr>
            <a:r>
              <a:rPr lang="en-US" sz="2529">
                <a:solidFill>
                  <a:srgbClr val="000000"/>
                </a:solidFill>
                <a:latin typeface="Canva Sans"/>
                <a:ea typeface="Canva Sans"/>
                <a:cs typeface="Canva Sans"/>
                <a:sym typeface="Canva Sans"/>
              </a:rPr>
              <a:t>)</a:t>
            </a:r>
          </a:p>
          <a:p>
            <a:pPr algn="just">
              <a:lnSpc>
                <a:spcPts val="3541"/>
              </a:lnSpc>
            </a:pPr>
            <a:r>
              <a:rPr lang="en-US" sz="2529">
                <a:solidFill>
                  <a:srgbClr val="000000"/>
                </a:solidFill>
                <a:latin typeface="Canva Sans"/>
                <a:ea typeface="Canva Sans"/>
                <a:cs typeface="Canva Sans"/>
                <a:sym typeface="Canva Sans"/>
              </a:rPr>
              <a:t>select customer_id, contract, internet_service, avg_monthly_charge, total_charges</a:t>
            </a:r>
          </a:p>
          <a:p>
            <a:pPr algn="just">
              <a:lnSpc>
                <a:spcPts val="3541"/>
              </a:lnSpc>
            </a:pPr>
            <a:r>
              <a:rPr lang="en-US" sz="2529">
                <a:solidFill>
                  <a:srgbClr val="000000"/>
                </a:solidFill>
                <a:latin typeface="Canva Sans"/>
                <a:ea typeface="Canva Sans"/>
                <a:cs typeface="Canva Sans"/>
                <a:sym typeface="Canva Sans"/>
              </a:rPr>
              <a:t>from cte</a:t>
            </a:r>
          </a:p>
          <a:p>
            <a:pPr algn="just">
              <a:lnSpc>
                <a:spcPts val="3541"/>
              </a:lnSpc>
            </a:pPr>
            <a:r>
              <a:rPr lang="en-US" sz="2529">
                <a:solidFill>
                  <a:srgbClr val="000000"/>
                </a:solidFill>
                <a:latin typeface="Canva Sans"/>
                <a:ea typeface="Canva Sans"/>
                <a:cs typeface="Canva Sans"/>
                <a:sym typeface="Canva Sans"/>
              </a:rPr>
              <a:t>order by customer_id, contract, internet_service;</a:t>
            </a:r>
          </a:p>
        </p:txBody>
      </p:sp>
      <p:sp>
        <p:nvSpPr>
          <p:cNvPr id="3" name="Freeform 3"/>
          <p:cNvSpPr/>
          <p:nvPr/>
        </p:nvSpPr>
        <p:spPr>
          <a:xfrm>
            <a:off x="1028700" y="7341572"/>
            <a:ext cx="7881205" cy="1916728"/>
          </a:xfrm>
          <a:custGeom>
            <a:avLst/>
            <a:gdLst/>
            <a:ahLst/>
            <a:cxnLst/>
            <a:rect l="l" t="t" r="r" b="b"/>
            <a:pathLst>
              <a:path w="7881205" h="1916728">
                <a:moveTo>
                  <a:pt x="0" y="0"/>
                </a:moveTo>
                <a:lnTo>
                  <a:pt x="7881205" y="0"/>
                </a:lnTo>
                <a:lnTo>
                  <a:pt x="7881205" y="1916728"/>
                </a:lnTo>
                <a:lnTo>
                  <a:pt x="0" y="1916728"/>
                </a:lnTo>
                <a:lnTo>
                  <a:pt x="0" y="0"/>
                </a:lnTo>
                <a:close/>
              </a:path>
            </a:pathLst>
          </a:custGeom>
          <a:blipFill>
            <a:blip r:embed="rId2"/>
            <a:stretch>
              <a:fillRect/>
            </a:stretch>
          </a:blipFill>
        </p:spPr>
      </p:sp>
      <p:sp>
        <p:nvSpPr>
          <p:cNvPr id="4" name="TextBox 4"/>
          <p:cNvSpPr txBox="1"/>
          <p:nvPr/>
        </p:nvSpPr>
        <p:spPr>
          <a:xfrm>
            <a:off x="1028700" y="962025"/>
            <a:ext cx="15244350" cy="1144725"/>
          </a:xfrm>
          <a:prstGeom prst="rect">
            <a:avLst/>
          </a:prstGeom>
        </p:spPr>
        <p:txBody>
          <a:bodyPr lIns="0" tIns="0" rIns="0" bIns="0" rtlCol="0" anchor="t">
            <a:spAutoFit/>
          </a:bodyPr>
          <a:lstStyle/>
          <a:p>
            <a:pPr algn="l">
              <a:lnSpc>
                <a:spcPts val="4620"/>
              </a:lnSpc>
            </a:pPr>
            <a:r>
              <a:rPr lang="en-US" sz="3300">
                <a:solidFill>
                  <a:srgbClr val="000000"/>
                </a:solidFill>
                <a:latin typeface="Canva Sans Bold"/>
                <a:ea typeface="Canva Sans Bold"/>
                <a:cs typeface="Canva Sans Bold"/>
                <a:sym typeface="Canva Sans Bold"/>
              </a:rPr>
              <a:t>14.Calculate the average monthly charges and total charges for customers who have churned, grouped by contract type and internet service type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6113794"/>
            <a:ext cx="10259958" cy="3144506"/>
          </a:xfrm>
          <a:custGeom>
            <a:avLst/>
            <a:gdLst/>
            <a:ahLst/>
            <a:cxnLst/>
            <a:rect l="l" t="t" r="r" b="b"/>
            <a:pathLst>
              <a:path w="10259958" h="3144506">
                <a:moveTo>
                  <a:pt x="0" y="0"/>
                </a:moveTo>
                <a:lnTo>
                  <a:pt x="10259958" y="0"/>
                </a:lnTo>
                <a:lnTo>
                  <a:pt x="10259958" y="3144506"/>
                </a:lnTo>
                <a:lnTo>
                  <a:pt x="0" y="3144506"/>
                </a:lnTo>
                <a:lnTo>
                  <a:pt x="0" y="0"/>
                </a:lnTo>
                <a:close/>
              </a:path>
            </a:pathLst>
          </a:custGeom>
          <a:blipFill>
            <a:blip r:embed="rId2"/>
            <a:stretch>
              <a:fillRect/>
            </a:stretch>
          </a:blipFill>
        </p:spPr>
      </p:sp>
      <p:sp>
        <p:nvSpPr>
          <p:cNvPr id="3" name="TextBox 3"/>
          <p:cNvSpPr txBox="1"/>
          <p:nvPr/>
        </p:nvSpPr>
        <p:spPr>
          <a:xfrm>
            <a:off x="1028700" y="962025"/>
            <a:ext cx="14914031" cy="1144725"/>
          </a:xfrm>
          <a:prstGeom prst="rect">
            <a:avLst/>
          </a:prstGeom>
        </p:spPr>
        <p:txBody>
          <a:bodyPr lIns="0" tIns="0" rIns="0" bIns="0" rtlCol="0" anchor="t">
            <a:spAutoFit/>
          </a:bodyPr>
          <a:lstStyle/>
          <a:p>
            <a:pPr algn="l">
              <a:lnSpc>
                <a:spcPts val="4620"/>
              </a:lnSpc>
            </a:pPr>
            <a:r>
              <a:rPr lang="en-US" sz="3300">
                <a:solidFill>
                  <a:srgbClr val="000000"/>
                </a:solidFill>
                <a:latin typeface="Canva Sans Bold"/>
                <a:ea typeface="Canva Sans Bold"/>
                <a:cs typeface="Canva Sans Bold"/>
                <a:sym typeface="Canva Sans Bold"/>
              </a:rPr>
              <a:t>15.find the customers who have churned and are not using online services, and their average total charges</a:t>
            </a:r>
          </a:p>
        </p:txBody>
      </p:sp>
      <p:sp>
        <p:nvSpPr>
          <p:cNvPr id="4" name="TextBox 4"/>
          <p:cNvSpPr txBox="1"/>
          <p:nvPr/>
        </p:nvSpPr>
        <p:spPr>
          <a:xfrm>
            <a:off x="1028700" y="2668375"/>
            <a:ext cx="14489336" cy="3116616"/>
          </a:xfrm>
          <a:prstGeom prst="rect">
            <a:avLst/>
          </a:prstGeom>
        </p:spPr>
        <p:txBody>
          <a:bodyPr lIns="0" tIns="0" rIns="0" bIns="0" rtlCol="0" anchor="t">
            <a:spAutoFit/>
          </a:bodyPr>
          <a:lstStyle/>
          <a:p>
            <a:pPr algn="l">
              <a:lnSpc>
                <a:spcPts val="3541"/>
              </a:lnSpc>
            </a:pPr>
            <a:r>
              <a:rPr lang="en-US" sz="2529">
                <a:solidFill>
                  <a:srgbClr val="000000"/>
                </a:solidFill>
                <a:latin typeface="Canva Sans"/>
                <a:ea typeface="Canva Sans"/>
                <a:cs typeface="Canva Sans"/>
                <a:sym typeface="Canva Sans"/>
              </a:rPr>
              <a:t>select customer_id, total_charges,</a:t>
            </a:r>
          </a:p>
          <a:p>
            <a:pPr algn="l">
              <a:lnSpc>
                <a:spcPts val="3541"/>
              </a:lnSpc>
            </a:pPr>
            <a:r>
              <a:rPr lang="en-US" sz="2529">
                <a:solidFill>
                  <a:srgbClr val="000000"/>
                </a:solidFill>
                <a:latin typeface="Canva Sans"/>
                <a:ea typeface="Canva Sans"/>
                <a:cs typeface="Canva Sans"/>
                <a:sym typeface="Canva Sans"/>
              </a:rPr>
              <a:t>       (select avg(total_charges) </a:t>
            </a:r>
          </a:p>
          <a:p>
            <a:pPr algn="l">
              <a:lnSpc>
                <a:spcPts val="3541"/>
              </a:lnSpc>
            </a:pPr>
            <a:r>
              <a:rPr lang="en-US" sz="2529">
                <a:solidFill>
                  <a:srgbClr val="000000"/>
                </a:solidFill>
                <a:latin typeface="Canva Sans"/>
                <a:ea typeface="Canva Sans"/>
                <a:cs typeface="Canva Sans"/>
                <a:sym typeface="Canva Sans"/>
              </a:rPr>
              <a:t>        from customer_churn</a:t>
            </a:r>
          </a:p>
          <a:p>
            <a:pPr algn="l">
              <a:lnSpc>
                <a:spcPts val="3541"/>
              </a:lnSpc>
            </a:pPr>
            <a:r>
              <a:rPr lang="en-US" sz="2529">
                <a:solidFill>
                  <a:srgbClr val="000000"/>
                </a:solidFill>
                <a:latin typeface="Canva Sans"/>
                <a:ea typeface="Canva Sans"/>
                <a:cs typeface="Canva Sans"/>
                <a:sym typeface="Canva Sans"/>
              </a:rPr>
              <a:t>        where customer_status = 'churned' and online_security = 'no' and online_backup = 'no') as avg_total_charges_no_online_services</a:t>
            </a:r>
          </a:p>
          <a:p>
            <a:pPr algn="l">
              <a:lnSpc>
                <a:spcPts val="3541"/>
              </a:lnSpc>
            </a:pPr>
            <a:r>
              <a:rPr lang="en-US" sz="2529">
                <a:solidFill>
                  <a:srgbClr val="000000"/>
                </a:solidFill>
                <a:latin typeface="Canva Sans"/>
                <a:ea typeface="Canva Sans"/>
                <a:cs typeface="Canva Sans"/>
                <a:sym typeface="Canva Sans"/>
              </a:rPr>
              <a:t>from customer_churn</a:t>
            </a:r>
          </a:p>
          <a:p>
            <a:pPr algn="l">
              <a:lnSpc>
                <a:spcPts val="3541"/>
              </a:lnSpc>
            </a:pPr>
            <a:r>
              <a:rPr lang="en-US" sz="2529">
                <a:solidFill>
                  <a:srgbClr val="000000"/>
                </a:solidFill>
                <a:latin typeface="Canva Sans"/>
                <a:ea typeface="Canva Sans"/>
                <a:cs typeface="Canva Sans"/>
                <a:sym typeface="Canva Sans"/>
              </a:rPr>
              <a:t>where customer_status = 'churned' and online_security = 'no' and online_backup = 'no';</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4633036"/>
            <a:ext cx="8980385" cy="2614978"/>
          </a:xfrm>
          <a:custGeom>
            <a:avLst/>
            <a:gdLst/>
            <a:ahLst/>
            <a:cxnLst/>
            <a:rect l="l" t="t" r="r" b="b"/>
            <a:pathLst>
              <a:path w="8980385" h="2614978">
                <a:moveTo>
                  <a:pt x="0" y="0"/>
                </a:moveTo>
                <a:lnTo>
                  <a:pt x="8980385" y="0"/>
                </a:lnTo>
                <a:lnTo>
                  <a:pt x="8980385" y="2614978"/>
                </a:lnTo>
                <a:lnTo>
                  <a:pt x="0" y="2614978"/>
                </a:lnTo>
                <a:lnTo>
                  <a:pt x="0" y="0"/>
                </a:lnTo>
                <a:close/>
              </a:path>
            </a:pathLst>
          </a:custGeom>
          <a:blipFill>
            <a:blip r:embed="rId2"/>
            <a:stretch>
              <a:fillRect/>
            </a:stretch>
          </a:blipFill>
        </p:spPr>
      </p:sp>
      <p:sp>
        <p:nvSpPr>
          <p:cNvPr id="3" name="TextBox 3"/>
          <p:cNvSpPr txBox="1"/>
          <p:nvPr/>
        </p:nvSpPr>
        <p:spPr>
          <a:xfrm>
            <a:off x="1028700" y="962025"/>
            <a:ext cx="15645451" cy="1144725"/>
          </a:xfrm>
          <a:prstGeom prst="rect">
            <a:avLst/>
          </a:prstGeom>
        </p:spPr>
        <p:txBody>
          <a:bodyPr lIns="0" tIns="0" rIns="0" bIns="0" rtlCol="0" anchor="t">
            <a:spAutoFit/>
          </a:bodyPr>
          <a:lstStyle/>
          <a:p>
            <a:pPr algn="l">
              <a:lnSpc>
                <a:spcPts val="4620"/>
              </a:lnSpc>
            </a:pPr>
            <a:r>
              <a:rPr lang="en-US" sz="3300">
                <a:solidFill>
                  <a:srgbClr val="000000"/>
                </a:solidFill>
                <a:latin typeface="Canva Sans Bold"/>
                <a:ea typeface="Canva Sans Bold"/>
                <a:cs typeface="Canva Sans Bold"/>
                <a:sym typeface="Canva Sans Bold"/>
              </a:rPr>
              <a:t>16.calculate the average monthly charges and total charges for customers who have churned, grouped by the number of dependents</a:t>
            </a:r>
          </a:p>
        </p:txBody>
      </p:sp>
      <p:sp>
        <p:nvSpPr>
          <p:cNvPr id="4" name="TextBox 4"/>
          <p:cNvSpPr txBox="1"/>
          <p:nvPr/>
        </p:nvSpPr>
        <p:spPr>
          <a:xfrm>
            <a:off x="1028700" y="2474491"/>
            <a:ext cx="15645451" cy="1953376"/>
          </a:xfrm>
          <a:prstGeom prst="rect">
            <a:avLst/>
          </a:prstGeom>
        </p:spPr>
        <p:txBody>
          <a:bodyPr lIns="0" tIns="0" rIns="0" bIns="0" rtlCol="0" anchor="t">
            <a:spAutoFit/>
          </a:bodyPr>
          <a:lstStyle/>
          <a:p>
            <a:pPr algn="l">
              <a:lnSpc>
                <a:spcPts val="3105"/>
              </a:lnSpc>
            </a:pPr>
            <a:r>
              <a:rPr lang="en-US" sz="2218">
                <a:solidFill>
                  <a:srgbClr val="000000"/>
                </a:solidFill>
                <a:latin typeface="Canva Sans"/>
                <a:ea typeface="Canva Sans"/>
                <a:cs typeface="Canva Sans"/>
                <a:sym typeface="Canva Sans"/>
              </a:rPr>
              <a:t>select number_of_dependents, avg(monthly_charge) as avg_monthly_charge, sum(total_charges) as total_charges</a:t>
            </a:r>
          </a:p>
          <a:p>
            <a:pPr algn="l">
              <a:lnSpc>
                <a:spcPts val="3105"/>
              </a:lnSpc>
            </a:pPr>
            <a:r>
              <a:rPr lang="en-US" sz="2218">
                <a:solidFill>
                  <a:srgbClr val="000000"/>
                </a:solidFill>
                <a:latin typeface="Canva Sans"/>
                <a:ea typeface="Canva Sans"/>
                <a:cs typeface="Canva Sans"/>
                <a:sym typeface="Canva Sans"/>
              </a:rPr>
              <a:t>from customer_churn</a:t>
            </a:r>
          </a:p>
          <a:p>
            <a:pPr algn="l">
              <a:lnSpc>
                <a:spcPts val="3105"/>
              </a:lnSpc>
            </a:pPr>
            <a:r>
              <a:rPr lang="en-US" sz="2218">
                <a:solidFill>
                  <a:srgbClr val="000000"/>
                </a:solidFill>
                <a:latin typeface="Canva Sans"/>
                <a:ea typeface="Canva Sans"/>
                <a:cs typeface="Canva Sans"/>
                <a:sym typeface="Canva Sans"/>
              </a:rPr>
              <a:t>where customer_status = 'churned'</a:t>
            </a:r>
          </a:p>
          <a:p>
            <a:pPr algn="l">
              <a:lnSpc>
                <a:spcPts val="3105"/>
              </a:lnSpc>
            </a:pPr>
            <a:r>
              <a:rPr lang="en-US" sz="2218">
                <a:solidFill>
                  <a:srgbClr val="000000"/>
                </a:solidFill>
                <a:latin typeface="Canva Sans"/>
                <a:ea typeface="Canva Sans"/>
                <a:cs typeface="Canva Sans"/>
                <a:sym typeface="Canva Sans"/>
              </a:rPr>
              <a:t>group by number_of_dependents</a:t>
            </a:r>
          </a:p>
          <a:p>
            <a:pPr algn="l">
              <a:lnSpc>
                <a:spcPts val="3105"/>
              </a:lnSpc>
            </a:pPr>
            <a:r>
              <a:rPr lang="en-US" sz="2218">
                <a:solidFill>
                  <a:srgbClr val="000000"/>
                </a:solidFill>
                <a:latin typeface="Canva Sans"/>
                <a:ea typeface="Canva Sans"/>
                <a:cs typeface="Canva Sans"/>
                <a:sym typeface="Canva Sans"/>
              </a:rPr>
              <a:t>order by number_of_dependents;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425805" y="1110785"/>
            <a:ext cx="9525" cy="521693"/>
          </a:xfrm>
          <a:prstGeom prst="rect">
            <a:avLst/>
          </a:prstGeom>
        </p:spPr>
        <p:txBody>
          <a:bodyPr lIns="0" tIns="0" rIns="0" bIns="0" rtlCol="0" anchor="t">
            <a:spAutoFit/>
          </a:bodyPr>
          <a:lstStyle/>
          <a:p>
            <a:pPr algn="ctr">
              <a:lnSpc>
                <a:spcPts val="4316"/>
              </a:lnSpc>
            </a:pPr>
            <a:endParaRPr/>
          </a:p>
        </p:txBody>
      </p:sp>
      <p:sp>
        <p:nvSpPr>
          <p:cNvPr id="3" name="TextBox 3"/>
          <p:cNvSpPr txBox="1"/>
          <p:nvPr/>
        </p:nvSpPr>
        <p:spPr>
          <a:xfrm>
            <a:off x="1028700" y="952500"/>
            <a:ext cx="4185946" cy="679428"/>
          </a:xfrm>
          <a:prstGeom prst="rect">
            <a:avLst/>
          </a:prstGeom>
        </p:spPr>
        <p:txBody>
          <a:bodyPr lIns="0" tIns="0" rIns="0" bIns="0" rtlCol="0" anchor="t">
            <a:spAutoFit/>
          </a:bodyPr>
          <a:lstStyle/>
          <a:p>
            <a:pPr algn="ctr">
              <a:lnSpc>
                <a:spcPts val="5599"/>
              </a:lnSpc>
            </a:pPr>
            <a:r>
              <a:rPr lang="en-US" sz="3999">
                <a:solidFill>
                  <a:srgbClr val="000000"/>
                </a:solidFill>
                <a:latin typeface="Canva Sans Bold"/>
                <a:ea typeface="Canva Sans Bold"/>
                <a:cs typeface="Canva Sans Bold"/>
                <a:sym typeface="Canva Sans Bold"/>
              </a:rPr>
              <a:t>Project overview</a:t>
            </a:r>
          </a:p>
        </p:txBody>
      </p:sp>
      <p:sp>
        <p:nvSpPr>
          <p:cNvPr id="4" name="TextBox 4"/>
          <p:cNvSpPr txBox="1"/>
          <p:nvPr/>
        </p:nvSpPr>
        <p:spPr>
          <a:xfrm>
            <a:off x="1028700" y="1906349"/>
            <a:ext cx="13721952" cy="1589135"/>
          </a:xfrm>
          <a:prstGeom prst="rect">
            <a:avLst/>
          </a:prstGeom>
        </p:spPr>
        <p:txBody>
          <a:bodyPr lIns="0" tIns="0" rIns="0" bIns="0" rtlCol="0" anchor="t">
            <a:spAutoFit/>
          </a:bodyPr>
          <a:lstStyle/>
          <a:p>
            <a:pPr marL="496575" lvl="1" indent="-248288" algn="l">
              <a:lnSpc>
                <a:spcPts val="3220"/>
              </a:lnSpc>
              <a:buFont typeface="Arial"/>
              <a:buChar char="•"/>
            </a:pPr>
            <a:r>
              <a:rPr lang="en-US" sz="2300">
                <a:solidFill>
                  <a:srgbClr val="000000"/>
                </a:solidFill>
                <a:latin typeface="Canva Sans"/>
                <a:ea typeface="Canva Sans"/>
                <a:cs typeface="Canva Sans"/>
                <a:sym typeface="Canva Sans"/>
              </a:rPr>
              <a:t>This project aims to predict customer churn in the telecom industry by leveraging SQL for data extraction and Power BI for data visualization. By analyzing customer behavior and service usage patterns, we can identify factors contributing to churn and develop strategies to improve customer retention.</a:t>
            </a:r>
          </a:p>
        </p:txBody>
      </p:sp>
      <p:sp>
        <p:nvSpPr>
          <p:cNvPr id="5" name="TextBox 5"/>
          <p:cNvSpPr txBox="1"/>
          <p:nvPr/>
        </p:nvSpPr>
        <p:spPr>
          <a:xfrm>
            <a:off x="1028700" y="3743134"/>
            <a:ext cx="2659811" cy="679428"/>
          </a:xfrm>
          <a:prstGeom prst="rect">
            <a:avLst/>
          </a:prstGeom>
        </p:spPr>
        <p:txBody>
          <a:bodyPr lIns="0" tIns="0" rIns="0" bIns="0" rtlCol="0" anchor="t">
            <a:spAutoFit/>
          </a:bodyPr>
          <a:lstStyle/>
          <a:p>
            <a:pPr algn="ctr">
              <a:lnSpc>
                <a:spcPts val="5599"/>
              </a:lnSpc>
            </a:pPr>
            <a:r>
              <a:rPr lang="en-US" sz="3999">
                <a:solidFill>
                  <a:srgbClr val="000000"/>
                </a:solidFill>
                <a:latin typeface="Canva Sans Bold"/>
                <a:ea typeface="Canva Sans Bold"/>
                <a:cs typeface="Canva Sans Bold"/>
                <a:sym typeface="Canva Sans Bold"/>
              </a:rPr>
              <a:t>Tools used</a:t>
            </a:r>
          </a:p>
        </p:txBody>
      </p:sp>
      <p:sp>
        <p:nvSpPr>
          <p:cNvPr id="6" name="TextBox 6"/>
          <p:cNvSpPr txBox="1"/>
          <p:nvPr/>
        </p:nvSpPr>
        <p:spPr>
          <a:xfrm>
            <a:off x="1028700" y="4679736"/>
            <a:ext cx="2659811" cy="1180375"/>
          </a:xfrm>
          <a:prstGeom prst="rect">
            <a:avLst/>
          </a:prstGeom>
        </p:spPr>
        <p:txBody>
          <a:bodyPr lIns="0" tIns="0" rIns="0" bIns="0" rtlCol="0" anchor="t">
            <a:spAutoFit/>
          </a:bodyPr>
          <a:lstStyle/>
          <a:p>
            <a:pPr marL="734059" lvl="1" indent="-367030" algn="ctr">
              <a:lnSpc>
                <a:spcPts val="4759"/>
              </a:lnSpc>
              <a:buFont typeface="Arial"/>
              <a:buChar char="•"/>
            </a:pPr>
            <a:r>
              <a:rPr lang="en-US" sz="3399">
                <a:solidFill>
                  <a:srgbClr val="000000"/>
                </a:solidFill>
                <a:latin typeface="Canva Sans"/>
                <a:ea typeface="Canva Sans"/>
                <a:cs typeface="Canva Sans"/>
                <a:sym typeface="Canva Sans"/>
              </a:rPr>
              <a:t>My SQL</a:t>
            </a:r>
          </a:p>
          <a:p>
            <a:pPr marL="734059" lvl="1" indent="-367030" algn="l">
              <a:lnSpc>
                <a:spcPts val="4759"/>
              </a:lnSpc>
              <a:buFont typeface="Arial"/>
              <a:buChar char="•"/>
            </a:pPr>
            <a:r>
              <a:rPr lang="en-US" sz="3399">
                <a:solidFill>
                  <a:srgbClr val="000000"/>
                </a:solidFill>
                <a:latin typeface="Canva Sans"/>
                <a:ea typeface="Canva Sans"/>
                <a:cs typeface="Canva Sans"/>
                <a:sym typeface="Canva Sans"/>
              </a:rPr>
              <a:t>Power BI</a:t>
            </a:r>
          </a:p>
        </p:txBody>
      </p:sp>
      <p:sp>
        <p:nvSpPr>
          <p:cNvPr id="7" name="TextBox 7"/>
          <p:cNvSpPr txBox="1"/>
          <p:nvPr/>
        </p:nvSpPr>
        <p:spPr>
          <a:xfrm>
            <a:off x="1028700" y="6107762"/>
            <a:ext cx="5005455" cy="679428"/>
          </a:xfrm>
          <a:prstGeom prst="rect">
            <a:avLst/>
          </a:prstGeom>
        </p:spPr>
        <p:txBody>
          <a:bodyPr lIns="0" tIns="0" rIns="0" bIns="0" rtlCol="0" anchor="t">
            <a:spAutoFit/>
          </a:bodyPr>
          <a:lstStyle/>
          <a:p>
            <a:pPr algn="ctr">
              <a:lnSpc>
                <a:spcPts val="5599"/>
              </a:lnSpc>
            </a:pPr>
            <a:r>
              <a:rPr lang="en-US" sz="3999">
                <a:solidFill>
                  <a:srgbClr val="000000"/>
                </a:solidFill>
                <a:latin typeface="Canva Sans Bold"/>
                <a:ea typeface="Canva Sans Bold"/>
                <a:cs typeface="Canva Sans Bold"/>
                <a:sym typeface="Canva Sans Bold"/>
              </a:rPr>
              <a:t>Problem Statement:</a:t>
            </a:r>
          </a:p>
        </p:txBody>
      </p:sp>
      <p:sp>
        <p:nvSpPr>
          <p:cNvPr id="8" name="TextBox 8"/>
          <p:cNvSpPr txBox="1"/>
          <p:nvPr/>
        </p:nvSpPr>
        <p:spPr>
          <a:xfrm>
            <a:off x="1028700" y="7044364"/>
            <a:ext cx="6657048" cy="1180375"/>
          </a:xfrm>
          <a:prstGeom prst="rect">
            <a:avLst/>
          </a:prstGeom>
        </p:spPr>
        <p:txBody>
          <a:bodyPr lIns="0" tIns="0" rIns="0" bIns="0" rtlCol="0" anchor="t">
            <a:spAutoFit/>
          </a:bodyPr>
          <a:lstStyle/>
          <a:p>
            <a:pPr marL="734059" lvl="1" indent="-367030" algn="l">
              <a:lnSpc>
                <a:spcPts val="4759"/>
              </a:lnSpc>
              <a:buFont typeface="Arial"/>
              <a:buChar char="•"/>
            </a:pPr>
            <a:r>
              <a:rPr lang="en-US" sz="3399">
                <a:solidFill>
                  <a:srgbClr val="000000"/>
                </a:solidFill>
                <a:latin typeface="Canva Sans"/>
                <a:ea typeface="Canva Sans"/>
                <a:cs typeface="Canva Sans"/>
                <a:sym typeface="Canva Sans"/>
              </a:rPr>
              <a:t>Predicting Customer Churn in Telecom Industry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4317005"/>
            <a:ext cx="5000412" cy="2944687"/>
          </a:xfrm>
          <a:custGeom>
            <a:avLst/>
            <a:gdLst/>
            <a:ahLst/>
            <a:cxnLst/>
            <a:rect l="l" t="t" r="r" b="b"/>
            <a:pathLst>
              <a:path w="5000412" h="2944687">
                <a:moveTo>
                  <a:pt x="0" y="0"/>
                </a:moveTo>
                <a:lnTo>
                  <a:pt x="5000412" y="0"/>
                </a:lnTo>
                <a:lnTo>
                  <a:pt x="5000412" y="2944687"/>
                </a:lnTo>
                <a:lnTo>
                  <a:pt x="0" y="2944687"/>
                </a:lnTo>
                <a:lnTo>
                  <a:pt x="0" y="0"/>
                </a:lnTo>
                <a:close/>
              </a:path>
            </a:pathLst>
          </a:custGeom>
          <a:blipFill>
            <a:blip r:embed="rId2"/>
            <a:stretch>
              <a:fillRect/>
            </a:stretch>
          </a:blipFill>
        </p:spPr>
      </p:sp>
      <p:sp>
        <p:nvSpPr>
          <p:cNvPr id="3" name="TextBox 3"/>
          <p:cNvSpPr txBox="1"/>
          <p:nvPr/>
        </p:nvSpPr>
        <p:spPr>
          <a:xfrm>
            <a:off x="1028700" y="962025"/>
            <a:ext cx="16230600" cy="1144725"/>
          </a:xfrm>
          <a:prstGeom prst="rect">
            <a:avLst/>
          </a:prstGeom>
        </p:spPr>
        <p:txBody>
          <a:bodyPr lIns="0" tIns="0" rIns="0" bIns="0" rtlCol="0" anchor="t">
            <a:spAutoFit/>
          </a:bodyPr>
          <a:lstStyle/>
          <a:p>
            <a:pPr algn="l">
              <a:lnSpc>
                <a:spcPts val="4620"/>
              </a:lnSpc>
            </a:pPr>
            <a:r>
              <a:rPr lang="en-US" sz="3300">
                <a:solidFill>
                  <a:srgbClr val="000000"/>
                </a:solidFill>
                <a:latin typeface="Canva Sans Bold"/>
                <a:ea typeface="Canva Sans Bold"/>
                <a:cs typeface="Canva Sans Bold"/>
                <a:sym typeface="Canva Sans Bold"/>
              </a:rPr>
              <a:t>17.dentify the customers who have churned, and their contract duration in months (for monthly contracts)</a:t>
            </a:r>
          </a:p>
        </p:txBody>
      </p:sp>
      <p:sp>
        <p:nvSpPr>
          <p:cNvPr id="4" name="TextBox 4"/>
          <p:cNvSpPr txBox="1"/>
          <p:nvPr/>
        </p:nvSpPr>
        <p:spPr>
          <a:xfrm>
            <a:off x="1028700" y="2337087"/>
            <a:ext cx="10664743" cy="1326186"/>
          </a:xfrm>
          <a:prstGeom prst="rect">
            <a:avLst/>
          </a:prstGeom>
        </p:spPr>
        <p:txBody>
          <a:bodyPr lIns="0" tIns="0" rIns="0" bIns="0" rtlCol="0" anchor="t">
            <a:spAutoFit/>
          </a:bodyPr>
          <a:lstStyle/>
          <a:p>
            <a:pPr algn="l">
              <a:lnSpc>
                <a:spcPts val="3541"/>
              </a:lnSpc>
            </a:pPr>
            <a:r>
              <a:rPr lang="en-US" sz="2529">
                <a:solidFill>
                  <a:srgbClr val="000000"/>
                </a:solidFill>
                <a:latin typeface="Canva Sans"/>
                <a:ea typeface="Canva Sans"/>
                <a:cs typeface="Canva Sans"/>
                <a:sym typeface="Canva Sans"/>
              </a:rPr>
              <a:t>select customer_id, contract</a:t>
            </a:r>
          </a:p>
          <a:p>
            <a:pPr algn="l">
              <a:lnSpc>
                <a:spcPts val="3541"/>
              </a:lnSpc>
            </a:pPr>
            <a:r>
              <a:rPr lang="en-US" sz="2529">
                <a:solidFill>
                  <a:srgbClr val="000000"/>
                </a:solidFill>
                <a:latin typeface="Canva Sans"/>
                <a:ea typeface="Canva Sans"/>
                <a:cs typeface="Canva Sans"/>
                <a:sym typeface="Canva Sans"/>
              </a:rPr>
              <a:t>from customer_churn</a:t>
            </a:r>
          </a:p>
          <a:p>
            <a:pPr algn="l">
              <a:lnSpc>
                <a:spcPts val="3541"/>
              </a:lnSpc>
            </a:pPr>
            <a:r>
              <a:rPr lang="en-US" sz="2529">
                <a:solidFill>
                  <a:srgbClr val="000000"/>
                </a:solidFill>
                <a:latin typeface="Canva Sans"/>
                <a:ea typeface="Canva Sans"/>
                <a:cs typeface="Canva Sans"/>
                <a:sym typeface="Canva Sans"/>
              </a:rPr>
              <a:t>where customer_status = 'churned' and contract = 'month-to-month';</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5114992"/>
            <a:ext cx="10255900" cy="1857368"/>
          </a:xfrm>
          <a:custGeom>
            <a:avLst/>
            <a:gdLst/>
            <a:ahLst/>
            <a:cxnLst/>
            <a:rect l="l" t="t" r="r" b="b"/>
            <a:pathLst>
              <a:path w="10255900" h="1857368">
                <a:moveTo>
                  <a:pt x="0" y="0"/>
                </a:moveTo>
                <a:lnTo>
                  <a:pt x="10255900" y="0"/>
                </a:lnTo>
                <a:lnTo>
                  <a:pt x="10255900" y="1857368"/>
                </a:lnTo>
                <a:lnTo>
                  <a:pt x="0" y="1857368"/>
                </a:lnTo>
                <a:lnTo>
                  <a:pt x="0" y="0"/>
                </a:lnTo>
                <a:close/>
              </a:path>
            </a:pathLst>
          </a:custGeom>
          <a:blipFill>
            <a:blip r:embed="rId2"/>
            <a:stretch>
              <a:fillRect/>
            </a:stretch>
          </a:blipFill>
        </p:spPr>
      </p:sp>
      <p:sp>
        <p:nvSpPr>
          <p:cNvPr id="3" name="TextBox 3"/>
          <p:cNvSpPr txBox="1"/>
          <p:nvPr/>
        </p:nvSpPr>
        <p:spPr>
          <a:xfrm>
            <a:off x="1028700" y="962025"/>
            <a:ext cx="14890437" cy="1144725"/>
          </a:xfrm>
          <a:prstGeom prst="rect">
            <a:avLst/>
          </a:prstGeom>
        </p:spPr>
        <p:txBody>
          <a:bodyPr lIns="0" tIns="0" rIns="0" bIns="0" rtlCol="0" anchor="t">
            <a:spAutoFit/>
          </a:bodyPr>
          <a:lstStyle/>
          <a:p>
            <a:pPr algn="l">
              <a:lnSpc>
                <a:spcPts val="4620"/>
              </a:lnSpc>
            </a:pPr>
            <a:r>
              <a:rPr lang="en-US" sz="3300">
                <a:solidFill>
                  <a:srgbClr val="000000"/>
                </a:solidFill>
                <a:latin typeface="Canva Sans Bold"/>
                <a:ea typeface="Canva Sans Bold"/>
                <a:cs typeface="Canva Sans Bold"/>
                <a:sym typeface="Canva Sans Bold"/>
              </a:rPr>
              <a:t>18.Determine the average age and total charges for customers who have churned, grouped by internet service and phone service</a:t>
            </a:r>
          </a:p>
        </p:txBody>
      </p:sp>
      <p:sp>
        <p:nvSpPr>
          <p:cNvPr id="4" name="TextBox 4"/>
          <p:cNvSpPr txBox="1"/>
          <p:nvPr/>
        </p:nvSpPr>
        <p:spPr>
          <a:xfrm>
            <a:off x="1028700" y="2474491"/>
            <a:ext cx="14770378" cy="2221401"/>
          </a:xfrm>
          <a:prstGeom prst="rect">
            <a:avLst/>
          </a:prstGeom>
        </p:spPr>
        <p:txBody>
          <a:bodyPr lIns="0" tIns="0" rIns="0" bIns="0" rtlCol="0" anchor="t">
            <a:spAutoFit/>
          </a:bodyPr>
          <a:lstStyle/>
          <a:p>
            <a:pPr algn="l">
              <a:lnSpc>
                <a:spcPts val="3541"/>
              </a:lnSpc>
            </a:pPr>
            <a:r>
              <a:rPr lang="en-US" sz="2529">
                <a:solidFill>
                  <a:srgbClr val="000000"/>
                </a:solidFill>
                <a:latin typeface="Canva Sans"/>
                <a:ea typeface="Canva Sans"/>
                <a:cs typeface="Canva Sans"/>
                <a:sym typeface="Canva Sans"/>
              </a:rPr>
              <a:t>select internet_service, phone_service, avg(age) as avg_age, sum(total_charges) as total_charges</a:t>
            </a:r>
          </a:p>
          <a:p>
            <a:pPr algn="l">
              <a:lnSpc>
                <a:spcPts val="3541"/>
              </a:lnSpc>
            </a:pPr>
            <a:r>
              <a:rPr lang="en-US" sz="2529">
                <a:solidFill>
                  <a:srgbClr val="000000"/>
                </a:solidFill>
                <a:latin typeface="Canva Sans"/>
                <a:ea typeface="Canva Sans"/>
                <a:cs typeface="Canva Sans"/>
                <a:sym typeface="Canva Sans"/>
              </a:rPr>
              <a:t>from customer_churn</a:t>
            </a:r>
          </a:p>
          <a:p>
            <a:pPr algn="l">
              <a:lnSpc>
                <a:spcPts val="3541"/>
              </a:lnSpc>
            </a:pPr>
            <a:r>
              <a:rPr lang="en-US" sz="2529">
                <a:solidFill>
                  <a:srgbClr val="000000"/>
                </a:solidFill>
                <a:latin typeface="Canva Sans"/>
                <a:ea typeface="Canva Sans"/>
                <a:cs typeface="Canva Sans"/>
                <a:sym typeface="Canva Sans"/>
              </a:rPr>
              <a:t>where customer_status = 'churned'</a:t>
            </a:r>
          </a:p>
          <a:p>
            <a:pPr algn="l">
              <a:lnSpc>
                <a:spcPts val="3541"/>
              </a:lnSpc>
            </a:pPr>
            <a:r>
              <a:rPr lang="en-US" sz="2529">
                <a:solidFill>
                  <a:srgbClr val="000000"/>
                </a:solidFill>
                <a:latin typeface="Canva Sans"/>
                <a:ea typeface="Canva Sans"/>
                <a:cs typeface="Canva Sans"/>
                <a:sym typeface="Canva Sans"/>
              </a:rPr>
              <a:t>group by internet_service, phone_service</a:t>
            </a:r>
          </a:p>
          <a:p>
            <a:pPr algn="l">
              <a:lnSpc>
                <a:spcPts val="3541"/>
              </a:lnSpc>
            </a:pPr>
            <a:r>
              <a:rPr lang="en-US" sz="2529">
                <a:solidFill>
                  <a:srgbClr val="000000"/>
                </a:solidFill>
                <a:latin typeface="Canva Sans"/>
                <a:ea typeface="Canva Sans"/>
                <a:cs typeface="Canva Sans"/>
                <a:sym typeface="Canva Sans"/>
              </a:rPr>
              <a:t>order by internet_service, phone_service;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962025"/>
            <a:ext cx="15669045" cy="1144725"/>
          </a:xfrm>
          <a:prstGeom prst="rect">
            <a:avLst/>
          </a:prstGeom>
        </p:spPr>
        <p:txBody>
          <a:bodyPr lIns="0" tIns="0" rIns="0" bIns="0" rtlCol="0" anchor="t">
            <a:spAutoFit/>
          </a:bodyPr>
          <a:lstStyle/>
          <a:p>
            <a:pPr algn="l">
              <a:lnSpc>
                <a:spcPts val="4620"/>
              </a:lnSpc>
            </a:pPr>
            <a:r>
              <a:rPr lang="en-US" sz="3300">
                <a:solidFill>
                  <a:srgbClr val="000000"/>
                </a:solidFill>
                <a:latin typeface="Canva Sans Bold"/>
                <a:ea typeface="Canva Sans Bold"/>
                <a:cs typeface="Canva Sans Bold"/>
                <a:sym typeface="Canva Sans Bold"/>
              </a:rPr>
              <a:t>19.create a view to find the customers with the highest monthly charges in each contract type</a:t>
            </a:r>
          </a:p>
        </p:txBody>
      </p:sp>
      <p:sp>
        <p:nvSpPr>
          <p:cNvPr id="3" name="TextBox 3"/>
          <p:cNvSpPr txBox="1"/>
          <p:nvPr/>
        </p:nvSpPr>
        <p:spPr>
          <a:xfrm>
            <a:off x="1028700" y="2636513"/>
            <a:ext cx="9410284" cy="5215207"/>
          </a:xfrm>
          <a:prstGeom prst="rect">
            <a:avLst/>
          </a:prstGeom>
        </p:spPr>
        <p:txBody>
          <a:bodyPr lIns="0" tIns="0" rIns="0" bIns="0" rtlCol="0" anchor="t">
            <a:spAutoFit/>
          </a:bodyPr>
          <a:lstStyle/>
          <a:p>
            <a:pPr algn="l">
              <a:lnSpc>
                <a:spcPts val="4141"/>
              </a:lnSpc>
            </a:pPr>
            <a:r>
              <a:rPr lang="en-US" sz="2957">
                <a:solidFill>
                  <a:srgbClr val="000000"/>
                </a:solidFill>
                <a:latin typeface="Canva Sans"/>
                <a:ea typeface="Canva Sans"/>
                <a:cs typeface="Canva Sans"/>
                <a:sym typeface="Canva Sans"/>
              </a:rPr>
              <a:t>create view customers_highest_monthly_charges AS</a:t>
            </a:r>
          </a:p>
          <a:p>
            <a:pPr algn="l">
              <a:lnSpc>
                <a:spcPts val="4141"/>
              </a:lnSpc>
            </a:pPr>
            <a:r>
              <a:rPr lang="en-US" sz="2957">
                <a:solidFill>
                  <a:srgbClr val="000000"/>
                </a:solidFill>
                <a:latin typeface="Canva Sans"/>
                <a:ea typeface="Canva Sans"/>
                <a:cs typeface="Canva Sans"/>
                <a:sym typeface="Canva Sans"/>
              </a:rPr>
              <a:t>select customer_id, contract, monthly_charge</a:t>
            </a:r>
          </a:p>
          <a:p>
            <a:pPr algn="l">
              <a:lnSpc>
                <a:spcPts val="4141"/>
              </a:lnSpc>
            </a:pPr>
            <a:r>
              <a:rPr lang="en-US" sz="2957">
                <a:solidFill>
                  <a:srgbClr val="000000"/>
                </a:solidFill>
                <a:latin typeface="Canva Sans"/>
                <a:ea typeface="Canva Sans"/>
                <a:cs typeface="Canva Sans"/>
                <a:sym typeface="Canva Sans"/>
              </a:rPr>
              <a:t>from customer_churn</a:t>
            </a:r>
          </a:p>
          <a:p>
            <a:pPr algn="l">
              <a:lnSpc>
                <a:spcPts val="4141"/>
              </a:lnSpc>
            </a:pPr>
            <a:r>
              <a:rPr lang="en-US" sz="2957">
                <a:solidFill>
                  <a:srgbClr val="000000"/>
                </a:solidFill>
                <a:latin typeface="Canva Sans"/>
                <a:ea typeface="Canva Sans"/>
                <a:cs typeface="Canva Sans"/>
                <a:sym typeface="Canva Sans"/>
              </a:rPr>
              <a:t>where monthly_charge = (</a:t>
            </a:r>
          </a:p>
          <a:p>
            <a:pPr algn="l">
              <a:lnSpc>
                <a:spcPts val="4141"/>
              </a:lnSpc>
            </a:pPr>
            <a:r>
              <a:rPr lang="en-US" sz="2957">
                <a:solidFill>
                  <a:srgbClr val="000000"/>
                </a:solidFill>
                <a:latin typeface="Canva Sans"/>
                <a:ea typeface="Canva Sans"/>
                <a:cs typeface="Canva Sans"/>
                <a:sym typeface="Canva Sans"/>
              </a:rPr>
              <a:t>    select MAX(monthly_charge)</a:t>
            </a:r>
          </a:p>
          <a:p>
            <a:pPr algn="l">
              <a:lnSpc>
                <a:spcPts val="4141"/>
              </a:lnSpc>
            </a:pPr>
            <a:r>
              <a:rPr lang="en-US" sz="2957">
                <a:solidFill>
                  <a:srgbClr val="000000"/>
                </a:solidFill>
                <a:latin typeface="Canva Sans"/>
                <a:ea typeface="Canva Sans"/>
                <a:cs typeface="Canva Sans"/>
                <a:sym typeface="Canva Sans"/>
              </a:rPr>
              <a:t>    from customer_churn as sub</a:t>
            </a:r>
          </a:p>
          <a:p>
            <a:pPr algn="l">
              <a:lnSpc>
                <a:spcPts val="4141"/>
              </a:lnSpc>
            </a:pPr>
            <a:r>
              <a:rPr lang="en-US" sz="2957">
                <a:solidFill>
                  <a:srgbClr val="000000"/>
                </a:solidFill>
                <a:latin typeface="Canva Sans"/>
                <a:ea typeface="Canva Sans"/>
                <a:cs typeface="Canva Sans"/>
                <a:sym typeface="Canva Sans"/>
              </a:rPr>
              <a:t>    where sub.contract = customer_churn.contract</a:t>
            </a:r>
          </a:p>
          <a:p>
            <a:pPr algn="l">
              <a:lnSpc>
                <a:spcPts val="4141"/>
              </a:lnSpc>
            </a:pPr>
            <a:r>
              <a:rPr lang="en-US" sz="2957">
                <a:solidFill>
                  <a:srgbClr val="000000"/>
                </a:solidFill>
                <a:latin typeface="Canva Sans"/>
                <a:ea typeface="Canva Sans"/>
                <a:cs typeface="Canva Sans"/>
                <a:sym typeface="Canva Sans"/>
              </a:rPr>
              <a:t>);</a:t>
            </a:r>
          </a:p>
          <a:p>
            <a:pPr algn="l">
              <a:lnSpc>
                <a:spcPts val="4141"/>
              </a:lnSpc>
            </a:pPr>
            <a:endParaRPr lang="en-US" sz="2957">
              <a:solidFill>
                <a:srgbClr val="000000"/>
              </a:solidFill>
              <a:latin typeface="Canva Sans"/>
              <a:ea typeface="Canva Sans"/>
              <a:cs typeface="Canva Sans"/>
              <a:sym typeface="Canva Sans"/>
            </a:endParaRPr>
          </a:p>
          <a:p>
            <a:pPr algn="l">
              <a:lnSpc>
                <a:spcPts val="4141"/>
              </a:lnSpc>
            </a:pPr>
            <a:r>
              <a:rPr lang="en-US" sz="2957">
                <a:solidFill>
                  <a:srgbClr val="000000"/>
                </a:solidFill>
                <a:latin typeface="Canva Sans"/>
                <a:ea typeface="Canva Sans"/>
                <a:cs typeface="Canva Sans"/>
                <a:sym typeface="Canva Sans"/>
              </a:rPr>
              <a:t>select * from customers_highest_monthly_charges;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962025"/>
            <a:ext cx="15692639" cy="1144725"/>
          </a:xfrm>
          <a:prstGeom prst="rect">
            <a:avLst/>
          </a:prstGeom>
        </p:spPr>
        <p:txBody>
          <a:bodyPr lIns="0" tIns="0" rIns="0" bIns="0" rtlCol="0" anchor="t">
            <a:spAutoFit/>
          </a:bodyPr>
          <a:lstStyle/>
          <a:p>
            <a:pPr algn="l">
              <a:lnSpc>
                <a:spcPts val="4620"/>
              </a:lnSpc>
            </a:pPr>
            <a:r>
              <a:rPr lang="en-US" sz="3300">
                <a:solidFill>
                  <a:srgbClr val="000000"/>
                </a:solidFill>
                <a:latin typeface="Canva Sans Bold"/>
                <a:ea typeface="Canva Sans Bold"/>
                <a:cs typeface="Canva Sans Bold"/>
                <a:sym typeface="Canva Sans Bold"/>
              </a:rPr>
              <a:t>20.Create a view to find the customers who have churned and their cumulative total chargesover time</a:t>
            </a:r>
          </a:p>
        </p:txBody>
      </p:sp>
      <p:sp>
        <p:nvSpPr>
          <p:cNvPr id="3" name="TextBox 3"/>
          <p:cNvSpPr txBox="1"/>
          <p:nvPr/>
        </p:nvSpPr>
        <p:spPr>
          <a:xfrm>
            <a:off x="1028700" y="2375375"/>
            <a:ext cx="8890078" cy="6243896"/>
          </a:xfrm>
          <a:prstGeom prst="rect">
            <a:avLst/>
          </a:prstGeom>
        </p:spPr>
        <p:txBody>
          <a:bodyPr lIns="0" tIns="0" rIns="0" bIns="0" rtlCol="0" anchor="t">
            <a:spAutoFit/>
          </a:bodyPr>
          <a:lstStyle/>
          <a:p>
            <a:pPr algn="l">
              <a:lnSpc>
                <a:spcPts val="2913"/>
              </a:lnSpc>
            </a:pPr>
            <a:r>
              <a:rPr lang="en-US" sz="2080">
                <a:solidFill>
                  <a:srgbClr val="000000"/>
                </a:solidFill>
                <a:latin typeface="Canva Sans"/>
                <a:ea typeface="Canva Sans"/>
                <a:cs typeface="Canva Sans"/>
                <a:sym typeface="Canva Sans"/>
              </a:rPr>
              <a:t>CREATE VIEW churned_customer_cumulative_charges AS</a:t>
            </a:r>
          </a:p>
          <a:p>
            <a:pPr algn="l">
              <a:lnSpc>
                <a:spcPts val="2913"/>
              </a:lnSpc>
            </a:pPr>
            <a:r>
              <a:rPr lang="en-US" sz="2080">
                <a:solidFill>
                  <a:srgbClr val="000000"/>
                </a:solidFill>
                <a:latin typeface="Canva Sans"/>
                <a:ea typeface="Canva Sans"/>
                <a:cs typeface="Canva Sans"/>
                <a:sym typeface="Canva Sans"/>
              </a:rPr>
              <a:t>SELECT</a:t>
            </a:r>
          </a:p>
          <a:p>
            <a:pPr algn="l">
              <a:lnSpc>
                <a:spcPts val="2913"/>
              </a:lnSpc>
            </a:pPr>
            <a:r>
              <a:rPr lang="en-US" sz="2080">
                <a:solidFill>
                  <a:srgbClr val="000000"/>
                </a:solidFill>
                <a:latin typeface="Canva Sans"/>
                <a:ea typeface="Canva Sans"/>
                <a:cs typeface="Canva Sans"/>
                <a:sym typeface="Canva Sans"/>
              </a:rPr>
              <a:t>    c1.customer_id,</a:t>
            </a:r>
          </a:p>
          <a:p>
            <a:pPr algn="l">
              <a:lnSpc>
                <a:spcPts val="2913"/>
              </a:lnSpc>
            </a:pPr>
            <a:r>
              <a:rPr lang="en-US" sz="2080">
                <a:solidFill>
                  <a:srgbClr val="000000"/>
                </a:solidFill>
                <a:latin typeface="Canva Sans"/>
                <a:ea typeface="Canva Sans"/>
                <a:cs typeface="Canva Sans"/>
                <a:sym typeface="Canva Sans"/>
              </a:rPr>
              <a:t>    c1.tenure_in_months,</a:t>
            </a:r>
          </a:p>
          <a:p>
            <a:pPr algn="l">
              <a:lnSpc>
                <a:spcPts val="2913"/>
              </a:lnSpc>
            </a:pPr>
            <a:r>
              <a:rPr lang="en-US" sz="2080">
                <a:solidFill>
                  <a:srgbClr val="000000"/>
                </a:solidFill>
                <a:latin typeface="Canva Sans"/>
                <a:ea typeface="Canva Sans"/>
                <a:cs typeface="Canva Sans"/>
                <a:sym typeface="Canva Sans"/>
              </a:rPr>
              <a:t>    c1.total_charges,</a:t>
            </a:r>
          </a:p>
          <a:p>
            <a:pPr algn="l">
              <a:lnSpc>
                <a:spcPts val="2913"/>
              </a:lnSpc>
            </a:pPr>
            <a:r>
              <a:rPr lang="en-US" sz="2080">
                <a:solidFill>
                  <a:srgbClr val="000000"/>
                </a:solidFill>
                <a:latin typeface="Canva Sans"/>
                <a:ea typeface="Canva Sans"/>
                <a:cs typeface="Canva Sans"/>
                <a:sym typeface="Canva Sans"/>
              </a:rPr>
              <a:t>    (</a:t>
            </a:r>
          </a:p>
          <a:p>
            <a:pPr algn="l">
              <a:lnSpc>
                <a:spcPts val="2913"/>
              </a:lnSpc>
            </a:pPr>
            <a:r>
              <a:rPr lang="en-US" sz="2080">
                <a:solidFill>
                  <a:srgbClr val="000000"/>
                </a:solidFill>
                <a:latin typeface="Canva Sans"/>
                <a:ea typeface="Canva Sans"/>
                <a:cs typeface="Canva Sans"/>
                <a:sym typeface="Canva Sans"/>
              </a:rPr>
              <a:t>        SELECT SUM(c2.total_charges)</a:t>
            </a:r>
          </a:p>
          <a:p>
            <a:pPr algn="l">
              <a:lnSpc>
                <a:spcPts val="2913"/>
              </a:lnSpc>
            </a:pPr>
            <a:r>
              <a:rPr lang="en-US" sz="2080">
                <a:solidFill>
                  <a:srgbClr val="000000"/>
                </a:solidFill>
                <a:latin typeface="Canva Sans"/>
                <a:ea typeface="Canva Sans"/>
                <a:cs typeface="Canva Sans"/>
                <a:sym typeface="Canva Sans"/>
              </a:rPr>
              <a:t>        FROM customer_churn c2</a:t>
            </a:r>
          </a:p>
          <a:p>
            <a:pPr algn="l">
              <a:lnSpc>
                <a:spcPts val="2913"/>
              </a:lnSpc>
            </a:pPr>
            <a:r>
              <a:rPr lang="en-US" sz="2080">
                <a:solidFill>
                  <a:srgbClr val="000000"/>
                </a:solidFill>
                <a:latin typeface="Canva Sans"/>
                <a:ea typeface="Canva Sans"/>
                <a:cs typeface="Canva Sans"/>
                <a:sym typeface="Canva Sans"/>
              </a:rPr>
              <a:t>        WHERE c2.customer_id = c1.customer_id</a:t>
            </a:r>
          </a:p>
          <a:p>
            <a:pPr algn="l">
              <a:lnSpc>
                <a:spcPts val="2913"/>
              </a:lnSpc>
            </a:pPr>
            <a:r>
              <a:rPr lang="en-US" sz="2080">
                <a:solidFill>
                  <a:srgbClr val="000000"/>
                </a:solidFill>
                <a:latin typeface="Canva Sans"/>
                <a:ea typeface="Canva Sans"/>
                <a:cs typeface="Canva Sans"/>
                <a:sym typeface="Canva Sans"/>
              </a:rPr>
              <a:t>          AND c2.tenure_in_months &lt;= c1.tenure_in_months</a:t>
            </a:r>
          </a:p>
          <a:p>
            <a:pPr algn="l">
              <a:lnSpc>
                <a:spcPts val="2913"/>
              </a:lnSpc>
            </a:pPr>
            <a:r>
              <a:rPr lang="en-US" sz="2080">
                <a:solidFill>
                  <a:srgbClr val="000000"/>
                </a:solidFill>
                <a:latin typeface="Canva Sans"/>
                <a:ea typeface="Canva Sans"/>
                <a:cs typeface="Canva Sans"/>
                <a:sym typeface="Canva Sans"/>
              </a:rPr>
              <a:t>          AND c2.customer_status = 'Churned'</a:t>
            </a:r>
          </a:p>
          <a:p>
            <a:pPr algn="l">
              <a:lnSpc>
                <a:spcPts val="2913"/>
              </a:lnSpc>
            </a:pPr>
            <a:r>
              <a:rPr lang="en-US" sz="2080">
                <a:solidFill>
                  <a:srgbClr val="000000"/>
                </a:solidFill>
                <a:latin typeface="Canva Sans"/>
                <a:ea typeface="Canva Sans"/>
                <a:cs typeface="Canva Sans"/>
                <a:sym typeface="Canva Sans"/>
              </a:rPr>
              <a:t>    ) AS cumulative_total_charges</a:t>
            </a:r>
          </a:p>
          <a:p>
            <a:pPr algn="l">
              <a:lnSpc>
                <a:spcPts val="2913"/>
              </a:lnSpc>
            </a:pPr>
            <a:r>
              <a:rPr lang="en-US" sz="2080">
                <a:solidFill>
                  <a:srgbClr val="000000"/>
                </a:solidFill>
                <a:latin typeface="Canva Sans"/>
                <a:ea typeface="Canva Sans"/>
                <a:cs typeface="Canva Sans"/>
                <a:sym typeface="Canva Sans"/>
              </a:rPr>
              <a:t>FROM customer_churn c1</a:t>
            </a:r>
          </a:p>
          <a:p>
            <a:pPr algn="l">
              <a:lnSpc>
                <a:spcPts val="2913"/>
              </a:lnSpc>
            </a:pPr>
            <a:r>
              <a:rPr lang="en-US" sz="2080">
                <a:solidFill>
                  <a:srgbClr val="000000"/>
                </a:solidFill>
                <a:latin typeface="Canva Sans"/>
                <a:ea typeface="Canva Sans"/>
                <a:cs typeface="Canva Sans"/>
                <a:sym typeface="Canva Sans"/>
              </a:rPr>
              <a:t>WHERE c1.customer_status = 'Churned';</a:t>
            </a:r>
          </a:p>
          <a:p>
            <a:pPr algn="l">
              <a:lnSpc>
                <a:spcPts val="2913"/>
              </a:lnSpc>
            </a:pPr>
            <a:endParaRPr lang="en-US" sz="2080">
              <a:solidFill>
                <a:srgbClr val="000000"/>
              </a:solidFill>
              <a:latin typeface="Canva Sans"/>
              <a:ea typeface="Canva Sans"/>
              <a:cs typeface="Canva Sans"/>
              <a:sym typeface="Canva Sans"/>
            </a:endParaRPr>
          </a:p>
          <a:p>
            <a:pPr algn="l">
              <a:lnSpc>
                <a:spcPts val="2913"/>
              </a:lnSpc>
            </a:pPr>
            <a:r>
              <a:rPr lang="en-US" sz="2080">
                <a:solidFill>
                  <a:srgbClr val="000000"/>
                </a:solidFill>
                <a:latin typeface="Canva Sans"/>
                <a:ea typeface="Canva Sans"/>
                <a:cs typeface="Canva Sans"/>
                <a:sym typeface="Canva Sans"/>
              </a:rPr>
              <a:t>select * from churned_customer_cumulative_charges;</a:t>
            </a:r>
          </a:p>
          <a:p>
            <a:pPr algn="l">
              <a:lnSpc>
                <a:spcPts val="2913"/>
              </a:lnSpc>
            </a:pPr>
            <a:endParaRPr lang="en-US" sz="2080">
              <a:solidFill>
                <a:srgbClr val="000000"/>
              </a:solidFill>
              <a:latin typeface="Canva Sans"/>
              <a:ea typeface="Canva Sans"/>
              <a:cs typeface="Canva Sans"/>
              <a:sym typeface="Canva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2854929"/>
            <a:ext cx="16230600" cy="4577142"/>
          </a:xfrm>
          <a:custGeom>
            <a:avLst/>
            <a:gdLst/>
            <a:ahLst/>
            <a:cxnLst/>
            <a:rect l="l" t="t" r="r" b="b"/>
            <a:pathLst>
              <a:path w="16230600" h="4577142">
                <a:moveTo>
                  <a:pt x="0" y="0"/>
                </a:moveTo>
                <a:lnTo>
                  <a:pt x="16230600" y="0"/>
                </a:lnTo>
                <a:lnTo>
                  <a:pt x="16230600" y="4577142"/>
                </a:lnTo>
                <a:lnTo>
                  <a:pt x="0" y="4577142"/>
                </a:lnTo>
                <a:lnTo>
                  <a:pt x="0" y="0"/>
                </a:lnTo>
                <a:close/>
              </a:path>
            </a:pathLst>
          </a:custGeom>
          <a:blipFill>
            <a:blip r:embed="rId2"/>
            <a:stretch>
              <a:fillRect/>
            </a:stretch>
          </a:blipFill>
        </p:spPr>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962025"/>
            <a:ext cx="8947772" cy="563790"/>
          </a:xfrm>
          <a:prstGeom prst="rect">
            <a:avLst/>
          </a:prstGeom>
        </p:spPr>
        <p:txBody>
          <a:bodyPr lIns="0" tIns="0" rIns="0" bIns="0" rtlCol="0" anchor="t">
            <a:spAutoFit/>
          </a:bodyPr>
          <a:lstStyle/>
          <a:p>
            <a:pPr algn="l">
              <a:lnSpc>
                <a:spcPts val="4620"/>
              </a:lnSpc>
            </a:pPr>
            <a:r>
              <a:rPr lang="en-US" sz="3300">
                <a:solidFill>
                  <a:srgbClr val="000000"/>
                </a:solidFill>
                <a:latin typeface="Canva Sans Bold"/>
                <a:ea typeface="Canva Sans Bold"/>
                <a:cs typeface="Canva Sans Bold"/>
                <a:sym typeface="Canva Sans Bold"/>
              </a:rPr>
              <a:t>21.Stored procedure to calculate churn rate</a:t>
            </a:r>
          </a:p>
        </p:txBody>
      </p:sp>
      <p:sp>
        <p:nvSpPr>
          <p:cNvPr id="3" name="TextBox 3"/>
          <p:cNvSpPr txBox="1"/>
          <p:nvPr/>
        </p:nvSpPr>
        <p:spPr>
          <a:xfrm>
            <a:off x="1028700" y="1786631"/>
            <a:ext cx="15430724" cy="7145085"/>
          </a:xfrm>
          <a:prstGeom prst="rect">
            <a:avLst/>
          </a:prstGeom>
        </p:spPr>
        <p:txBody>
          <a:bodyPr lIns="0" tIns="0" rIns="0" bIns="0" rtlCol="0" anchor="t">
            <a:spAutoFit/>
          </a:bodyPr>
          <a:lstStyle/>
          <a:p>
            <a:pPr algn="l">
              <a:lnSpc>
                <a:spcPts val="3541"/>
              </a:lnSpc>
            </a:pPr>
            <a:r>
              <a:rPr lang="en-US" sz="2529">
                <a:solidFill>
                  <a:srgbClr val="000000"/>
                </a:solidFill>
                <a:latin typeface="Canva Sans"/>
                <a:ea typeface="Canva Sans"/>
                <a:cs typeface="Canva Sans"/>
                <a:sym typeface="Canva Sans"/>
              </a:rPr>
              <a:t>delimiter //</a:t>
            </a:r>
          </a:p>
          <a:p>
            <a:pPr algn="l">
              <a:lnSpc>
                <a:spcPts val="3541"/>
              </a:lnSpc>
            </a:pPr>
            <a:endParaRPr lang="en-US" sz="2529">
              <a:solidFill>
                <a:srgbClr val="000000"/>
              </a:solidFill>
              <a:latin typeface="Canva Sans"/>
              <a:ea typeface="Canva Sans"/>
              <a:cs typeface="Canva Sans"/>
              <a:sym typeface="Canva Sans"/>
            </a:endParaRPr>
          </a:p>
          <a:p>
            <a:pPr algn="l">
              <a:lnSpc>
                <a:spcPts val="3541"/>
              </a:lnSpc>
            </a:pPr>
            <a:r>
              <a:rPr lang="en-US" sz="2529">
                <a:solidFill>
                  <a:srgbClr val="000000"/>
                </a:solidFill>
                <a:latin typeface="Canva Sans"/>
                <a:ea typeface="Canva Sans"/>
                <a:cs typeface="Canva Sans"/>
                <a:sym typeface="Canva Sans"/>
              </a:rPr>
              <a:t>create procedure calculate_churn_rate()</a:t>
            </a:r>
          </a:p>
          <a:p>
            <a:pPr algn="l">
              <a:lnSpc>
                <a:spcPts val="3541"/>
              </a:lnSpc>
            </a:pPr>
            <a:r>
              <a:rPr lang="en-US" sz="2529">
                <a:solidFill>
                  <a:srgbClr val="000000"/>
                </a:solidFill>
                <a:latin typeface="Canva Sans"/>
                <a:ea typeface="Canva Sans"/>
                <a:cs typeface="Canva Sans"/>
                <a:sym typeface="Canva Sans"/>
              </a:rPr>
              <a:t>begin</a:t>
            </a:r>
          </a:p>
          <a:p>
            <a:pPr algn="l">
              <a:lnSpc>
                <a:spcPts val="3541"/>
              </a:lnSpc>
            </a:pPr>
            <a:r>
              <a:rPr lang="en-US" sz="2529">
                <a:solidFill>
                  <a:srgbClr val="000000"/>
                </a:solidFill>
                <a:latin typeface="Canva Sans"/>
                <a:ea typeface="Canva Sans"/>
                <a:cs typeface="Canva Sans"/>
                <a:sym typeface="Canva Sans"/>
              </a:rPr>
              <a:t>    declare total_customers int;</a:t>
            </a:r>
          </a:p>
          <a:p>
            <a:pPr algn="l">
              <a:lnSpc>
                <a:spcPts val="3541"/>
              </a:lnSpc>
            </a:pPr>
            <a:r>
              <a:rPr lang="en-US" sz="2529">
                <a:solidFill>
                  <a:srgbClr val="000000"/>
                </a:solidFill>
                <a:latin typeface="Canva Sans"/>
                <a:ea typeface="Canva Sans"/>
                <a:cs typeface="Canva Sans"/>
                <a:sym typeface="Canva Sans"/>
              </a:rPr>
              <a:t>    declare churned_customers int;</a:t>
            </a:r>
          </a:p>
          <a:p>
            <a:pPr algn="l">
              <a:lnSpc>
                <a:spcPts val="3541"/>
              </a:lnSpc>
            </a:pPr>
            <a:r>
              <a:rPr lang="en-US" sz="2529">
                <a:solidFill>
                  <a:srgbClr val="000000"/>
                </a:solidFill>
                <a:latin typeface="Canva Sans"/>
                <a:ea typeface="Canva Sans"/>
                <a:cs typeface="Canva Sans"/>
                <a:sym typeface="Canva Sans"/>
              </a:rPr>
              <a:t>    declare churn_rate decimal(5, 2);</a:t>
            </a:r>
          </a:p>
          <a:p>
            <a:pPr algn="l">
              <a:lnSpc>
                <a:spcPts val="3541"/>
              </a:lnSpc>
            </a:pPr>
            <a:endParaRPr lang="en-US" sz="2529">
              <a:solidFill>
                <a:srgbClr val="000000"/>
              </a:solidFill>
              <a:latin typeface="Canva Sans"/>
              <a:ea typeface="Canva Sans"/>
              <a:cs typeface="Canva Sans"/>
              <a:sym typeface="Canva Sans"/>
            </a:endParaRPr>
          </a:p>
          <a:p>
            <a:pPr algn="l">
              <a:lnSpc>
                <a:spcPts val="3541"/>
              </a:lnSpc>
            </a:pPr>
            <a:r>
              <a:rPr lang="en-US" sz="2529">
                <a:solidFill>
                  <a:srgbClr val="000000"/>
                </a:solidFill>
                <a:latin typeface="Canva Sans"/>
                <a:ea typeface="Canva Sans"/>
                <a:cs typeface="Canva Sans"/>
                <a:sym typeface="Canva Sans"/>
              </a:rPr>
              <a:t>    select count(*) into total_customers from customer_churn;</a:t>
            </a:r>
          </a:p>
          <a:p>
            <a:pPr algn="l">
              <a:lnSpc>
                <a:spcPts val="3541"/>
              </a:lnSpc>
            </a:pPr>
            <a:r>
              <a:rPr lang="en-US" sz="2529">
                <a:solidFill>
                  <a:srgbClr val="000000"/>
                </a:solidFill>
                <a:latin typeface="Canva Sans"/>
                <a:ea typeface="Canva Sans"/>
                <a:cs typeface="Canva Sans"/>
                <a:sym typeface="Canva Sans"/>
              </a:rPr>
              <a:t>    select count(*) into churned_customers from customer_churn where customer_status = 'churned';</a:t>
            </a:r>
          </a:p>
          <a:p>
            <a:pPr algn="l">
              <a:lnSpc>
                <a:spcPts val="3541"/>
              </a:lnSpc>
            </a:pPr>
            <a:r>
              <a:rPr lang="en-US" sz="2529">
                <a:solidFill>
                  <a:srgbClr val="000000"/>
                </a:solidFill>
                <a:latin typeface="Canva Sans"/>
                <a:ea typeface="Canva Sans"/>
                <a:cs typeface="Canva Sans"/>
                <a:sym typeface="Canva Sans"/>
              </a:rPr>
              <a:t>    set churn_rate = (churned_customers / total_customers) * 100;</a:t>
            </a:r>
          </a:p>
          <a:p>
            <a:pPr algn="l">
              <a:lnSpc>
                <a:spcPts val="3541"/>
              </a:lnSpc>
            </a:pPr>
            <a:r>
              <a:rPr lang="en-US" sz="2529">
                <a:solidFill>
                  <a:srgbClr val="000000"/>
                </a:solidFill>
                <a:latin typeface="Canva Sans"/>
                <a:ea typeface="Canva Sans"/>
                <a:cs typeface="Canva Sans"/>
                <a:sym typeface="Canva Sans"/>
              </a:rPr>
              <a:t>    select churn_rate as churn_rate;</a:t>
            </a:r>
          </a:p>
          <a:p>
            <a:pPr algn="l">
              <a:lnSpc>
                <a:spcPts val="3541"/>
              </a:lnSpc>
            </a:pPr>
            <a:r>
              <a:rPr lang="en-US" sz="2529">
                <a:solidFill>
                  <a:srgbClr val="000000"/>
                </a:solidFill>
                <a:latin typeface="Canva Sans"/>
                <a:ea typeface="Canva Sans"/>
                <a:cs typeface="Canva Sans"/>
                <a:sym typeface="Canva Sans"/>
              </a:rPr>
              <a:t>end //</a:t>
            </a:r>
          </a:p>
          <a:p>
            <a:pPr algn="l">
              <a:lnSpc>
                <a:spcPts val="3541"/>
              </a:lnSpc>
            </a:pPr>
            <a:r>
              <a:rPr lang="en-US" sz="2529">
                <a:solidFill>
                  <a:srgbClr val="000000"/>
                </a:solidFill>
                <a:latin typeface="Canva Sans"/>
                <a:ea typeface="Canva Sans"/>
                <a:cs typeface="Canva Sans"/>
                <a:sym typeface="Canva Sans"/>
              </a:rPr>
              <a:t>delimiter ;</a:t>
            </a:r>
          </a:p>
          <a:p>
            <a:pPr algn="l">
              <a:lnSpc>
                <a:spcPts val="3541"/>
              </a:lnSpc>
            </a:pPr>
            <a:endParaRPr lang="en-US" sz="2529">
              <a:solidFill>
                <a:srgbClr val="000000"/>
              </a:solidFill>
              <a:latin typeface="Canva Sans"/>
              <a:ea typeface="Canva Sans"/>
              <a:cs typeface="Canva Sans"/>
              <a:sym typeface="Canva Sans"/>
            </a:endParaRPr>
          </a:p>
          <a:p>
            <a:pPr algn="l">
              <a:lnSpc>
                <a:spcPts val="3541"/>
              </a:lnSpc>
            </a:pPr>
            <a:r>
              <a:rPr lang="en-US" sz="2529">
                <a:solidFill>
                  <a:srgbClr val="000000"/>
                </a:solidFill>
                <a:latin typeface="Canva Sans"/>
                <a:ea typeface="Canva Sans"/>
                <a:cs typeface="Canva Sans"/>
                <a:sym typeface="Canva Sans"/>
              </a:rPr>
              <a:t>call calculate_churn_rate();</a:t>
            </a:r>
          </a:p>
        </p:txBody>
      </p:sp>
      <p:sp>
        <p:nvSpPr>
          <p:cNvPr id="4" name="Freeform 4"/>
          <p:cNvSpPr/>
          <p:nvPr/>
        </p:nvSpPr>
        <p:spPr>
          <a:xfrm>
            <a:off x="14232482" y="7930406"/>
            <a:ext cx="3026818" cy="1327894"/>
          </a:xfrm>
          <a:custGeom>
            <a:avLst/>
            <a:gdLst/>
            <a:ahLst/>
            <a:cxnLst/>
            <a:rect l="l" t="t" r="r" b="b"/>
            <a:pathLst>
              <a:path w="3026818" h="1327894">
                <a:moveTo>
                  <a:pt x="0" y="0"/>
                </a:moveTo>
                <a:lnTo>
                  <a:pt x="3026818" y="0"/>
                </a:lnTo>
                <a:lnTo>
                  <a:pt x="3026818" y="1327894"/>
                </a:lnTo>
                <a:lnTo>
                  <a:pt x="0" y="1327894"/>
                </a:lnTo>
                <a:lnTo>
                  <a:pt x="0" y="0"/>
                </a:lnTo>
                <a:close/>
              </a:path>
            </a:pathLst>
          </a:custGeom>
          <a:blipFill>
            <a:blip r:embed="rId2"/>
            <a:stretch>
              <a:fillRect/>
            </a:stretch>
          </a:blipFill>
        </p:spPr>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962025"/>
            <a:ext cx="14028975" cy="1144725"/>
          </a:xfrm>
          <a:prstGeom prst="rect">
            <a:avLst/>
          </a:prstGeom>
        </p:spPr>
        <p:txBody>
          <a:bodyPr lIns="0" tIns="0" rIns="0" bIns="0" rtlCol="0" anchor="t">
            <a:spAutoFit/>
          </a:bodyPr>
          <a:lstStyle/>
          <a:p>
            <a:pPr algn="l">
              <a:lnSpc>
                <a:spcPts val="4620"/>
              </a:lnSpc>
            </a:pPr>
            <a:r>
              <a:rPr lang="en-US" sz="3300">
                <a:solidFill>
                  <a:srgbClr val="000000"/>
                </a:solidFill>
                <a:latin typeface="Canva Sans Bold"/>
                <a:ea typeface="Canva Sans Bold"/>
                <a:cs typeface="Canva Sans Bold"/>
                <a:sym typeface="Canva Sans Bold"/>
              </a:rPr>
              <a:t>22.Create a stored procedure to find high-value customers at risk of churning</a:t>
            </a:r>
          </a:p>
        </p:txBody>
      </p:sp>
      <p:sp>
        <p:nvSpPr>
          <p:cNvPr id="3" name="TextBox 3"/>
          <p:cNvSpPr txBox="1"/>
          <p:nvPr/>
        </p:nvSpPr>
        <p:spPr>
          <a:xfrm>
            <a:off x="1028700" y="2386409"/>
            <a:ext cx="7478648" cy="6871891"/>
          </a:xfrm>
          <a:prstGeom prst="rect">
            <a:avLst/>
          </a:prstGeom>
        </p:spPr>
        <p:txBody>
          <a:bodyPr lIns="0" tIns="0" rIns="0" bIns="0" rtlCol="0" anchor="t">
            <a:spAutoFit/>
          </a:bodyPr>
          <a:lstStyle/>
          <a:p>
            <a:pPr algn="l">
              <a:lnSpc>
                <a:spcPts val="2369"/>
              </a:lnSpc>
            </a:pPr>
            <a:r>
              <a:rPr lang="en-US" sz="1692">
                <a:solidFill>
                  <a:srgbClr val="000000"/>
                </a:solidFill>
                <a:latin typeface="Canva Sans"/>
                <a:ea typeface="Canva Sans"/>
                <a:cs typeface="Canva Sans"/>
                <a:sym typeface="Canva Sans"/>
              </a:rPr>
              <a:t>delimiter //</a:t>
            </a:r>
          </a:p>
          <a:p>
            <a:pPr algn="l">
              <a:lnSpc>
                <a:spcPts val="2369"/>
              </a:lnSpc>
            </a:pPr>
            <a:endParaRPr lang="en-US" sz="1692">
              <a:solidFill>
                <a:srgbClr val="000000"/>
              </a:solidFill>
              <a:latin typeface="Canva Sans"/>
              <a:ea typeface="Canva Sans"/>
              <a:cs typeface="Canva Sans"/>
              <a:sym typeface="Canva Sans"/>
            </a:endParaRPr>
          </a:p>
          <a:p>
            <a:pPr algn="l">
              <a:lnSpc>
                <a:spcPts val="2369"/>
              </a:lnSpc>
            </a:pPr>
            <a:r>
              <a:rPr lang="en-US" sz="1692">
                <a:solidFill>
                  <a:srgbClr val="000000"/>
                </a:solidFill>
                <a:latin typeface="Canva Sans"/>
                <a:ea typeface="Canva Sans"/>
                <a:cs typeface="Canva Sans"/>
                <a:sym typeface="Canva Sans"/>
              </a:rPr>
              <a:t>create procedure high_value_customers_at_risk()</a:t>
            </a:r>
          </a:p>
          <a:p>
            <a:pPr algn="l">
              <a:lnSpc>
                <a:spcPts val="2369"/>
              </a:lnSpc>
            </a:pPr>
            <a:r>
              <a:rPr lang="en-US" sz="1692">
                <a:solidFill>
                  <a:srgbClr val="000000"/>
                </a:solidFill>
                <a:latin typeface="Canva Sans"/>
                <a:ea typeface="Canva Sans"/>
                <a:cs typeface="Canva Sans"/>
                <a:sym typeface="Canva Sans"/>
              </a:rPr>
              <a:t>begin</a:t>
            </a:r>
          </a:p>
          <a:p>
            <a:pPr algn="l">
              <a:lnSpc>
                <a:spcPts val="2369"/>
              </a:lnSpc>
            </a:pPr>
            <a:r>
              <a:rPr lang="en-US" sz="1692">
                <a:solidFill>
                  <a:srgbClr val="000000"/>
                </a:solidFill>
                <a:latin typeface="Canva Sans"/>
                <a:ea typeface="Canva Sans"/>
                <a:cs typeface="Canva Sans"/>
                <a:sym typeface="Canva Sans"/>
              </a:rPr>
              <a:t>    select</a:t>
            </a:r>
          </a:p>
          <a:p>
            <a:pPr algn="l">
              <a:lnSpc>
                <a:spcPts val="2369"/>
              </a:lnSpc>
            </a:pPr>
            <a:r>
              <a:rPr lang="en-US" sz="1692">
                <a:solidFill>
                  <a:srgbClr val="000000"/>
                </a:solidFill>
                <a:latin typeface="Canva Sans"/>
                <a:ea typeface="Canva Sans"/>
                <a:cs typeface="Canva Sans"/>
                <a:sym typeface="Canva Sans"/>
              </a:rPr>
              <a:t>        customer_id,</a:t>
            </a:r>
          </a:p>
          <a:p>
            <a:pPr algn="l">
              <a:lnSpc>
                <a:spcPts val="2369"/>
              </a:lnSpc>
            </a:pPr>
            <a:r>
              <a:rPr lang="en-US" sz="1692">
                <a:solidFill>
                  <a:srgbClr val="000000"/>
                </a:solidFill>
                <a:latin typeface="Canva Sans"/>
                <a:ea typeface="Canva Sans"/>
                <a:cs typeface="Canva Sans"/>
                <a:sym typeface="Canva Sans"/>
              </a:rPr>
              <a:t>        total_charges,</a:t>
            </a:r>
          </a:p>
          <a:p>
            <a:pPr algn="l">
              <a:lnSpc>
                <a:spcPts val="2369"/>
              </a:lnSpc>
            </a:pPr>
            <a:r>
              <a:rPr lang="en-US" sz="1692">
                <a:solidFill>
                  <a:srgbClr val="000000"/>
                </a:solidFill>
                <a:latin typeface="Canva Sans"/>
                <a:ea typeface="Canva Sans"/>
                <a:cs typeface="Canva Sans"/>
                <a:sym typeface="Canva Sans"/>
              </a:rPr>
              <a:t>        monthly_charge,</a:t>
            </a:r>
          </a:p>
          <a:p>
            <a:pPr algn="l">
              <a:lnSpc>
                <a:spcPts val="2369"/>
              </a:lnSpc>
            </a:pPr>
            <a:r>
              <a:rPr lang="en-US" sz="1692">
                <a:solidFill>
                  <a:srgbClr val="000000"/>
                </a:solidFill>
                <a:latin typeface="Canva Sans"/>
                <a:ea typeface="Canva Sans"/>
                <a:cs typeface="Canva Sans"/>
                <a:sym typeface="Canva Sans"/>
              </a:rPr>
              <a:t>        tenure_in_months,</a:t>
            </a:r>
          </a:p>
          <a:p>
            <a:pPr algn="l">
              <a:lnSpc>
                <a:spcPts val="2369"/>
              </a:lnSpc>
            </a:pPr>
            <a:r>
              <a:rPr lang="en-US" sz="1692">
                <a:solidFill>
                  <a:srgbClr val="000000"/>
                </a:solidFill>
                <a:latin typeface="Canva Sans"/>
                <a:ea typeface="Canva Sans"/>
                <a:cs typeface="Canva Sans"/>
                <a:sym typeface="Canva Sans"/>
              </a:rPr>
              <a:t>        case</a:t>
            </a:r>
          </a:p>
          <a:p>
            <a:pPr algn="l">
              <a:lnSpc>
                <a:spcPts val="2369"/>
              </a:lnSpc>
            </a:pPr>
            <a:r>
              <a:rPr lang="en-US" sz="1692">
                <a:solidFill>
                  <a:srgbClr val="000000"/>
                </a:solidFill>
                <a:latin typeface="Canva Sans"/>
                <a:ea typeface="Canva Sans"/>
                <a:cs typeface="Canva Sans"/>
                <a:sym typeface="Canva Sans"/>
              </a:rPr>
              <a:t>            when total_charges &gt; 500 and tenure_in_months &lt; 12 then 'At Risk'</a:t>
            </a:r>
          </a:p>
          <a:p>
            <a:pPr algn="l">
              <a:lnSpc>
                <a:spcPts val="2369"/>
              </a:lnSpc>
            </a:pPr>
            <a:r>
              <a:rPr lang="en-US" sz="1692">
                <a:solidFill>
                  <a:srgbClr val="000000"/>
                </a:solidFill>
                <a:latin typeface="Canva Sans"/>
                <a:ea typeface="Canva Sans"/>
                <a:cs typeface="Canva Sans"/>
                <a:sym typeface="Canva Sans"/>
              </a:rPr>
              <a:t>            else 'Not At Risk'</a:t>
            </a:r>
          </a:p>
          <a:p>
            <a:pPr algn="l">
              <a:lnSpc>
                <a:spcPts val="2369"/>
              </a:lnSpc>
            </a:pPr>
            <a:r>
              <a:rPr lang="en-US" sz="1692">
                <a:solidFill>
                  <a:srgbClr val="000000"/>
                </a:solidFill>
                <a:latin typeface="Canva Sans"/>
                <a:ea typeface="Canva Sans"/>
                <a:cs typeface="Canva Sans"/>
                <a:sym typeface="Canva Sans"/>
              </a:rPr>
              <a:t>        end as risk_status</a:t>
            </a:r>
          </a:p>
          <a:p>
            <a:pPr algn="l">
              <a:lnSpc>
                <a:spcPts val="2369"/>
              </a:lnSpc>
            </a:pPr>
            <a:r>
              <a:rPr lang="en-US" sz="1692">
                <a:solidFill>
                  <a:srgbClr val="000000"/>
                </a:solidFill>
                <a:latin typeface="Canva Sans"/>
                <a:ea typeface="Canva Sans"/>
                <a:cs typeface="Canva Sans"/>
                <a:sym typeface="Canva Sans"/>
              </a:rPr>
              <a:t>    from customer_churn</a:t>
            </a:r>
          </a:p>
          <a:p>
            <a:pPr algn="l">
              <a:lnSpc>
                <a:spcPts val="2369"/>
              </a:lnSpc>
            </a:pPr>
            <a:r>
              <a:rPr lang="en-US" sz="1692">
                <a:solidFill>
                  <a:srgbClr val="000000"/>
                </a:solidFill>
                <a:latin typeface="Canva Sans"/>
                <a:ea typeface="Canva Sans"/>
                <a:cs typeface="Canva Sans"/>
                <a:sym typeface="Canva Sans"/>
              </a:rPr>
              <a:t>    where total_charges &gt; 500</a:t>
            </a:r>
          </a:p>
          <a:p>
            <a:pPr algn="l">
              <a:lnSpc>
                <a:spcPts val="2369"/>
              </a:lnSpc>
            </a:pPr>
            <a:r>
              <a:rPr lang="en-US" sz="1692">
                <a:solidFill>
                  <a:srgbClr val="000000"/>
                </a:solidFill>
                <a:latin typeface="Canva Sans"/>
                <a:ea typeface="Canva Sans"/>
                <a:cs typeface="Canva Sans"/>
                <a:sym typeface="Canva Sans"/>
              </a:rPr>
              <a:t>    order by total_charges desc;</a:t>
            </a:r>
          </a:p>
          <a:p>
            <a:pPr algn="l">
              <a:lnSpc>
                <a:spcPts val="2369"/>
              </a:lnSpc>
            </a:pPr>
            <a:r>
              <a:rPr lang="en-US" sz="1692">
                <a:solidFill>
                  <a:srgbClr val="000000"/>
                </a:solidFill>
                <a:latin typeface="Canva Sans"/>
                <a:ea typeface="Canva Sans"/>
                <a:cs typeface="Canva Sans"/>
                <a:sym typeface="Canva Sans"/>
              </a:rPr>
              <a:t>end //</a:t>
            </a:r>
          </a:p>
          <a:p>
            <a:pPr algn="l">
              <a:lnSpc>
                <a:spcPts val="2369"/>
              </a:lnSpc>
            </a:pPr>
            <a:endParaRPr lang="en-US" sz="1692">
              <a:solidFill>
                <a:srgbClr val="000000"/>
              </a:solidFill>
              <a:latin typeface="Canva Sans"/>
              <a:ea typeface="Canva Sans"/>
              <a:cs typeface="Canva Sans"/>
              <a:sym typeface="Canva Sans"/>
            </a:endParaRPr>
          </a:p>
          <a:p>
            <a:pPr algn="l">
              <a:lnSpc>
                <a:spcPts val="2369"/>
              </a:lnSpc>
            </a:pPr>
            <a:r>
              <a:rPr lang="en-US" sz="1692">
                <a:solidFill>
                  <a:srgbClr val="000000"/>
                </a:solidFill>
                <a:latin typeface="Canva Sans"/>
                <a:ea typeface="Canva Sans"/>
                <a:cs typeface="Canva Sans"/>
                <a:sym typeface="Canva Sans"/>
              </a:rPr>
              <a:t>delimiter ;</a:t>
            </a:r>
          </a:p>
          <a:p>
            <a:pPr algn="l">
              <a:lnSpc>
                <a:spcPts val="2369"/>
              </a:lnSpc>
            </a:pPr>
            <a:endParaRPr lang="en-US" sz="1692">
              <a:solidFill>
                <a:srgbClr val="000000"/>
              </a:solidFill>
              <a:latin typeface="Canva Sans"/>
              <a:ea typeface="Canva Sans"/>
              <a:cs typeface="Canva Sans"/>
              <a:sym typeface="Canva Sans"/>
            </a:endParaRPr>
          </a:p>
          <a:p>
            <a:pPr algn="l">
              <a:lnSpc>
                <a:spcPts val="2369"/>
              </a:lnSpc>
            </a:pPr>
            <a:r>
              <a:rPr lang="en-US" sz="1692">
                <a:solidFill>
                  <a:srgbClr val="000000"/>
                </a:solidFill>
                <a:latin typeface="Canva Sans"/>
                <a:ea typeface="Canva Sans"/>
                <a:cs typeface="Canva Sans"/>
                <a:sym typeface="Canva Sans"/>
              </a:rPr>
              <a:t>call high_value_customers_at_risk();</a:t>
            </a:r>
          </a:p>
          <a:p>
            <a:pPr algn="l">
              <a:lnSpc>
                <a:spcPts val="2369"/>
              </a:lnSpc>
            </a:pPr>
            <a:endParaRPr lang="en-US" sz="1692">
              <a:solidFill>
                <a:srgbClr val="000000"/>
              </a:solidFill>
              <a:latin typeface="Canva Sans"/>
              <a:ea typeface="Canva Sans"/>
              <a:cs typeface="Canva Sans"/>
              <a:sym typeface="Canva Sans"/>
            </a:endParaRPr>
          </a:p>
          <a:p>
            <a:pPr algn="l">
              <a:lnSpc>
                <a:spcPts val="2369"/>
              </a:lnSpc>
            </a:pPr>
            <a:endParaRPr lang="en-US" sz="1692">
              <a:solidFill>
                <a:srgbClr val="000000"/>
              </a:solidFill>
              <a:latin typeface="Canva Sans"/>
              <a:ea typeface="Canva Sans"/>
              <a:cs typeface="Canva Sans"/>
              <a:sym typeface="Canva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1028700"/>
            <a:ext cx="10546640" cy="2863177"/>
          </a:xfrm>
          <a:custGeom>
            <a:avLst/>
            <a:gdLst/>
            <a:ahLst/>
            <a:cxnLst/>
            <a:rect l="l" t="t" r="r" b="b"/>
            <a:pathLst>
              <a:path w="10546640" h="2863177">
                <a:moveTo>
                  <a:pt x="0" y="0"/>
                </a:moveTo>
                <a:lnTo>
                  <a:pt x="10546640" y="0"/>
                </a:lnTo>
                <a:lnTo>
                  <a:pt x="10546640" y="2863177"/>
                </a:lnTo>
                <a:lnTo>
                  <a:pt x="0" y="2863177"/>
                </a:lnTo>
                <a:lnTo>
                  <a:pt x="0" y="0"/>
                </a:lnTo>
                <a:close/>
              </a:path>
            </a:pathLst>
          </a:custGeom>
          <a:blipFill>
            <a:blip r:embed="rId2"/>
            <a:stretch>
              <a:fillRect/>
            </a:stretch>
          </a:blipFill>
        </p:spPr>
      </p:sp>
      <p:sp>
        <p:nvSpPr>
          <p:cNvPr id="3" name="TextBox 3"/>
          <p:cNvSpPr txBox="1"/>
          <p:nvPr/>
        </p:nvSpPr>
        <p:spPr>
          <a:xfrm>
            <a:off x="1028700" y="4133856"/>
            <a:ext cx="2183112" cy="679428"/>
          </a:xfrm>
          <a:prstGeom prst="rect">
            <a:avLst/>
          </a:prstGeom>
        </p:spPr>
        <p:txBody>
          <a:bodyPr lIns="0" tIns="0" rIns="0" bIns="0" rtlCol="0" anchor="t">
            <a:spAutoFit/>
          </a:bodyPr>
          <a:lstStyle/>
          <a:p>
            <a:pPr algn="ctr">
              <a:lnSpc>
                <a:spcPts val="5599"/>
              </a:lnSpc>
            </a:pPr>
            <a:r>
              <a:rPr lang="en-US" sz="3999">
                <a:solidFill>
                  <a:srgbClr val="000000"/>
                </a:solidFill>
                <a:latin typeface="Canva Sans Bold"/>
                <a:ea typeface="Canva Sans Bold"/>
                <a:cs typeface="Canva Sans Bold"/>
                <a:sym typeface="Canva Sans Bold"/>
              </a:rPr>
              <a:t>Power Bi</a:t>
            </a:r>
          </a:p>
        </p:txBody>
      </p:sp>
      <p:sp>
        <p:nvSpPr>
          <p:cNvPr id="4" name="TextBox 4"/>
          <p:cNvSpPr txBox="1"/>
          <p:nvPr/>
        </p:nvSpPr>
        <p:spPr>
          <a:xfrm>
            <a:off x="1028700" y="5086350"/>
            <a:ext cx="15591478" cy="2739674"/>
          </a:xfrm>
          <a:prstGeom prst="rect">
            <a:avLst/>
          </a:prstGeom>
        </p:spPr>
        <p:txBody>
          <a:bodyPr lIns="0" tIns="0" rIns="0" bIns="0" rtlCol="0" anchor="t">
            <a:spAutoFit/>
          </a:bodyPr>
          <a:lstStyle/>
          <a:p>
            <a:pPr marL="675763" lvl="1" indent="-337882" algn="l">
              <a:lnSpc>
                <a:spcPts val="4381"/>
              </a:lnSpc>
              <a:buFont typeface="Arial"/>
              <a:buChar char="•"/>
            </a:pPr>
            <a:r>
              <a:rPr lang="en-US" sz="3129">
                <a:solidFill>
                  <a:srgbClr val="000000"/>
                </a:solidFill>
                <a:latin typeface="Canva Sans"/>
                <a:ea typeface="Canva Sans"/>
                <a:cs typeface="Canva Sans"/>
                <a:sym typeface="Canva Sans"/>
              </a:rPr>
              <a:t>Discover the most common contract types among churned customers</a:t>
            </a:r>
          </a:p>
          <a:p>
            <a:pPr marL="675763" lvl="1" indent="-337882" algn="l">
              <a:lnSpc>
                <a:spcPts val="4381"/>
              </a:lnSpc>
              <a:buFont typeface="Arial"/>
              <a:buChar char="•"/>
            </a:pPr>
            <a:r>
              <a:rPr lang="en-US" sz="3129">
                <a:solidFill>
                  <a:srgbClr val="000000"/>
                </a:solidFill>
                <a:latin typeface="Canva Sans"/>
                <a:ea typeface="Canva Sans"/>
                <a:cs typeface="Canva Sans"/>
                <a:sym typeface="Canva Sans"/>
              </a:rPr>
              <a:t>Calculate the average monthly charges for different contract types among churned customers</a:t>
            </a:r>
          </a:p>
          <a:p>
            <a:pPr marL="675763" lvl="1" indent="-337882" algn="l">
              <a:lnSpc>
                <a:spcPts val="4381"/>
              </a:lnSpc>
              <a:buFont typeface="Arial"/>
              <a:buChar char="•"/>
            </a:pPr>
            <a:r>
              <a:rPr lang="en-US" sz="3129">
                <a:solidFill>
                  <a:srgbClr val="000000"/>
                </a:solidFill>
                <a:latin typeface="Canva Sans"/>
                <a:ea typeface="Canva Sans"/>
                <a:cs typeface="Canva Sans"/>
                <a:sym typeface="Canva Sans"/>
              </a:rPr>
              <a:t>Identify the average total charges for customers grouped by gender and marital status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591717" y="2020898"/>
            <a:ext cx="10333607" cy="6883489"/>
          </a:xfrm>
          <a:custGeom>
            <a:avLst/>
            <a:gdLst/>
            <a:ahLst/>
            <a:cxnLst/>
            <a:rect l="l" t="t" r="r" b="b"/>
            <a:pathLst>
              <a:path w="10333607" h="6883489">
                <a:moveTo>
                  <a:pt x="0" y="0"/>
                </a:moveTo>
                <a:lnTo>
                  <a:pt x="10333607" y="0"/>
                </a:lnTo>
                <a:lnTo>
                  <a:pt x="10333607" y="6883489"/>
                </a:lnTo>
                <a:lnTo>
                  <a:pt x="0" y="6883489"/>
                </a:lnTo>
                <a:lnTo>
                  <a:pt x="0" y="0"/>
                </a:lnTo>
                <a:close/>
              </a:path>
            </a:pathLst>
          </a:custGeom>
          <a:blipFill>
            <a:blip r:embed="rId2"/>
            <a:stretch>
              <a:fillRect/>
            </a:stretch>
          </a:blipFill>
        </p:spPr>
      </p:sp>
      <p:sp>
        <p:nvSpPr>
          <p:cNvPr id="3" name="TextBox 3"/>
          <p:cNvSpPr txBox="1"/>
          <p:nvPr/>
        </p:nvSpPr>
        <p:spPr>
          <a:xfrm>
            <a:off x="1028700" y="962025"/>
            <a:ext cx="14623683" cy="563790"/>
          </a:xfrm>
          <a:prstGeom prst="rect">
            <a:avLst/>
          </a:prstGeom>
        </p:spPr>
        <p:txBody>
          <a:bodyPr lIns="0" tIns="0" rIns="0" bIns="0" rtlCol="0" anchor="t">
            <a:spAutoFit/>
          </a:bodyPr>
          <a:lstStyle/>
          <a:p>
            <a:pPr algn="l">
              <a:lnSpc>
                <a:spcPts val="4620"/>
              </a:lnSpc>
            </a:pPr>
            <a:r>
              <a:rPr lang="en-US" sz="3300">
                <a:solidFill>
                  <a:srgbClr val="000000"/>
                </a:solidFill>
                <a:latin typeface="Canva Sans Bold"/>
                <a:ea typeface="Canva Sans Bold"/>
                <a:cs typeface="Canva Sans Bold"/>
                <a:sym typeface="Canva Sans Bold"/>
              </a:rPr>
              <a:t>1.Discover the most common contract types among churned customers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78672" y="2461931"/>
            <a:ext cx="10202822" cy="6796369"/>
          </a:xfrm>
          <a:custGeom>
            <a:avLst/>
            <a:gdLst/>
            <a:ahLst/>
            <a:cxnLst/>
            <a:rect l="l" t="t" r="r" b="b"/>
            <a:pathLst>
              <a:path w="10202822" h="6796369">
                <a:moveTo>
                  <a:pt x="0" y="0"/>
                </a:moveTo>
                <a:lnTo>
                  <a:pt x="10202821" y="0"/>
                </a:lnTo>
                <a:lnTo>
                  <a:pt x="10202821" y="6796369"/>
                </a:lnTo>
                <a:lnTo>
                  <a:pt x="0" y="6796369"/>
                </a:lnTo>
                <a:lnTo>
                  <a:pt x="0" y="0"/>
                </a:lnTo>
                <a:close/>
              </a:path>
            </a:pathLst>
          </a:custGeom>
          <a:blipFill>
            <a:blip r:embed="rId2"/>
            <a:stretch>
              <a:fillRect/>
            </a:stretch>
          </a:blipFill>
        </p:spPr>
      </p:sp>
      <p:sp>
        <p:nvSpPr>
          <p:cNvPr id="3" name="TextBox 3"/>
          <p:cNvSpPr txBox="1"/>
          <p:nvPr/>
        </p:nvSpPr>
        <p:spPr>
          <a:xfrm>
            <a:off x="1028700" y="962025"/>
            <a:ext cx="16230600" cy="1144725"/>
          </a:xfrm>
          <a:prstGeom prst="rect">
            <a:avLst/>
          </a:prstGeom>
        </p:spPr>
        <p:txBody>
          <a:bodyPr lIns="0" tIns="0" rIns="0" bIns="0" rtlCol="0" anchor="t">
            <a:spAutoFit/>
          </a:bodyPr>
          <a:lstStyle/>
          <a:p>
            <a:pPr algn="l">
              <a:lnSpc>
                <a:spcPts val="4620"/>
              </a:lnSpc>
            </a:pPr>
            <a:r>
              <a:rPr lang="en-US" sz="3300">
                <a:solidFill>
                  <a:srgbClr val="000000"/>
                </a:solidFill>
                <a:latin typeface="Canva Sans Bold"/>
                <a:ea typeface="Canva Sans Bold"/>
                <a:cs typeface="Canva Sans Bold"/>
                <a:sym typeface="Canva Sans Bold"/>
              </a:rPr>
              <a:t>2.Calculate the average monthly charges for different contract types among churned customers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947983"/>
            <a:ext cx="13873170" cy="7281549"/>
          </a:xfrm>
          <a:prstGeom prst="rect">
            <a:avLst/>
          </a:prstGeom>
        </p:spPr>
        <p:txBody>
          <a:bodyPr lIns="0" tIns="0" rIns="0" bIns="0" rtlCol="0" anchor="t">
            <a:spAutoFit/>
          </a:bodyPr>
          <a:lstStyle/>
          <a:p>
            <a:pPr marL="688366" lvl="1" indent="-344183" algn="l">
              <a:lnSpc>
                <a:spcPts val="4463"/>
              </a:lnSpc>
              <a:buFont typeface="Arial"/>
              <a:buChar char="•"/>
            </a:pPr>
            <a:r>
              <a:rPr lang="en-US" sz="3188">
                <a:solidFill>
                  <a:srgbClr val="000000"/>
                </a:solidFill>
                <a:latin typeface="Canva Sans"/>
                <a:ea typeface="Canva Sans"/>
                <a:cs typeface="Canva Sans"/>
                <a:sym typeface="Canva Sans"/>
              </a:rPr>
              <a:t>Identify the total number of customers and the churn rate</a:t>
            </a:r>
          </a:p>
          <a:p>
            <a:pPr marL="688366" lvl="1" indent="-344183" algn="l">
              <a:lnSpc>
                <a:spcPts val="4463"/>
              </a:lnSpc>
              <a:buFont typeface="Arial"/>
              <a:buChar char="•"/>
            </a:pPr>
            <a:r>
              <a:rPr lang="en-US" sz="3188">
                <a:solidFill>
                  <a:srgbClr val="000000"/>
                </a:solidFill>
                <a:latin typeface="Canva Sans"/>
                <a:ea typeface="Canva Sans"/>
                <a:cs typeface="Canva Sans"/>
                <a:sym typeface="Canva Sans"/>
              </a:rPr>
              <a:t>Find the average age of churned customers</a:t>
            </a:r>
          </a:p>
          <a:p>
            <a:pPr marL="688366" lvl="1" indent="-344183" algn="l">
              <a:lnSpc>
                <a:spcPts val="4463"/>
              </a:lnSpc>
              <a:buFont typeface="Arial"/>
              <a:buChar char="•"/>
            </a:pPr>
            <a:r>
              <a:rPr lang="en-US" sz="3188">
                <a:solidFill>
                  <a:srgbClr val="000000"/>
                </a:solidFill>
                <a:latin typeface="Canva Sans"/>
                <a:ea typeface="Canva Sans"/>
                <a:cs typeface="Canva Sans"/>
                <a:sym typeface="Canva Sans"/>
              </a:rPr>
              <a:t>Analyze the distribution of monthly charges among churned           customers</a:t>
            </a:r>
          </a:p>
          <a:p>
            <a:pPr marL="688366" lvl="1" indent="-344183" algn="l">
              <a:lnSpc>
                <a:spcPts val="4463"/>
              </a:lnSpc>
              <a:buFont typeface="Arial"/>
              <a:buChar char="•"/>
            </a:pPr>
            <a:r>
              <a:rPr lang="en-US" sz="3188">
                <a:solidFill>
                  <a:srgbClr val="000000"/>
                </a:solidFill>
                <a:latin typeface="Canva Sans"/>
                <a:ea typeface="Canva Sans"/>
                <a:cs typeface="Canva Sans"/>
                <a:sym typeface="Canva Sans"/>
              </a:rPr>
              <a:t>Create a query to identify the contract types that are most prone to churn</a:t>
            </a:r>
          </a:p>
          <a:p>
            <a:pPr marL="688366" lvl="1" indent="-344183" algn="l">
              <a:lnSpc>
                <a:spcPts val="4463"/>
              </a:lnSpc>
              <a:buFont typeface="Arial"/>
              <a:buChar char="•"/>
            </a:pPr>
            <a:r>
              <a:rPr lang="en-US" sz="3188">
                <a:solidFill>
                  <a:srgbClr val="000000"/>
                </a:solidFill>
                <a:latin typeface="Canva Sans"/>
                <a:ea typeface="Canva Sans"/>
                <a:cs typeface="Canva Sans"/>
                <a:sym typeface="Canva Sans"/>
              </a:rPr>
              <a:t>Identify customers with high total charges who have churned</a:t>
            </a:r>
          </a:p>
          <a:p>
            <a:pPr marL="688366" lvl="1" indent="-344183" algn="l">
              <a:lnSpc>
                <a:spcPts val="4463"/>
              </a:lnSpc>
              <a:buFont typeface="Arial"/>
              <a:buChar char="•"/>
            </a:pPr>
            <a:r>
              <a:rPr lang="en-US" sz="3188">
                <a:solidFill>
                  <a:srgbClr val="000000"/>
                </a:solidFill>
                <a:latin typeface="Canva Sans"/>
                <a:ea typeface="Canva Sans"/>
                <a:cs typeface="Canva Sans"/>
                <a:sym typeface="Canva Sans"/>
              </a:rPr>
              <a:t>Calculate the total charges distribution for churned and non-churned customers</a:t>
            </a:r>
          </a:p>
          <a:p>
            <a:pPr marL="688366" lvl="1" indent="-344183" algn="l">
              <a:lnSpc>
                <a:spcPts val="4463"/>
              </a:lnSpc>
              <a:buFont typeface="Arial"/>
              <a:buChar char="•"/>
            </a:pPr>
            <a:r>
              <a:rPr lang="en-US" sz="3188">
                <a:solidFill>
                  <a:srgbClr val="000000"/>
                </a:solidFill>
                <a:latin typeface="Canva Sans"/>
                <a:ea typeface="Canva Sans"/>
                <a:cs typeface="Canva Sans"/>
                <a:sym typeface="Canva Sans"/>
              </a:rPr>
              <a:t>Identify customers who have both online security and online backup services and have not churned</a:t>
            </a:r>
          </a:p>
          <a:p>
            <a:pPr marL="688366" lvl="1" indent="-344183" algn="l">
              <a:lnSpc>
                <a:spcPts val="4463"/>
              </a:lnSpc>
              <a:buFont typeface="Arial"/>
              <a:buChar char="•"/>
            </a:pPr>
            <a:r>
              <a:rPr lang="en-US" sz="3188">
                <a:solidFill>
                  <a:srgbClr val="000000"/>
                </a:solidFill>
                <a:latin typeface="Canva Sans"/>
                <a:ea typeface="Canva Sans"/>
                <a:cs typeface="Canva Sans"/>
                <a:sym typeface="Canva Sans"/>
              </a:rPr>
              <a:t>Determine the most common combinations of services among churned customers</a:t>
            </a:r>
          </a:p>
        </p:txBody>
      </p:sp>
      <p:sp>
        <p:nvSpPr>
          <p:cNvPr id="3" name="TextBox 3"/>
          <p:cNvSpPr txBox="1"/>
          <p:nvPr/>
        </p:nvSpPr>
        <p:spPr>
          <a:xfrm>
            <a:off x="1028263" y="952500"/>
            <a:ext cx="2973305" cy="679428"/>
          </a:xfrm>
          <a:prstGeom prst="rect">
            <a:avLst/>
          </a:prstGeom>
        </p:spPr>
        <p:txBody>
          <a:bodyPr lIns="0" tIns="0" rIns="0" bIns="0" rtlCol="0" anchor="t">
            <a:spAutoFit/>
          </a:bodyPr>
          <a:lstStyle/>
          <a:p>
            <a:pPr algn="ctr">
              <a:lnSpc>
                <a:spcPts val="5599"/>
              </a:lnSpc>
            </a:pPr>
            <a:r>
              <a:rPr lang="en-US" sz="3999">
                <a:solidFill>
                  <a:srgbClr val="000000"/>
                </a:solidFill>
                <a:latin typeface="Canva Sans Bold"/>
                <a:ea typeface="Canva Sans Bold"/>
                <a:cs typeface="Canva Sans Bold"/>
                <a:sym typeface="Canva Sans Bold"/>
              </a:rPr>
              <a:t>SQL queries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231286" y="2605763"/>
            <a:ext cx="9086392" cy="6652537"/>
          </a:xfrm>
          <a:custGeom>
            <a:avLst/>
            <a:gdLst/>
            <a:ahLst/>
            <a:cxnLst/>
            <a:rect l="l" t="t" r="r" b="b"/>
            <a:pathLst>
              <a:path w="9086392" h="6652537">
                <a:moveTo>
                  <a:pt x="0" y="0"/>
                </a:moveTo>
                <a:lnTo>
                  <a:pt x="9086392" y="0"/>
                </a:lnTo>
                <a:lnTo>
                  <a:pt x="9086392" y="6652537"/>
                </a:lnTo>
                <a:lnTo>
                  <a:pt x="0" y="6652537"/>
                </a:lnTo>
                <a:lnTo>
                  <a:pt x="0" y="0"/>
                </a:lnTo>
                <a:close/>
              </a:path>
            </a:pathLst>
          </a:custGeom>
          <a:blipFill>
            <a:blip r:embed="rId2"/>
            <a:stretch>
              <a:fillRect/>
            </a:stretch>
          </a:blipFill>
        </p:spPr>
      </p:sp>
      <p:sp>
        <p:nvSpPr>
          <p:cNvPr id="3" name="TextBox 3"/>
          <p:cNvSpPr txBox="1"/>
          <p:nvPr/>
        </p:nvSpPr>
        <p:spPr>
          <a:xfrm>
            <a:off x="1028700" y="962025"/>
            <a:ext cx="13819858" cy="1144725"/>
          </a:xfrm>
          <a:prstGeom prst="rect">
            <a:avLst/>
          </a:prstGeom>
        </p:spPr>
        <p:txBody>
          <a:bodyPr lIns="0" tIns="0" rIns="0" bIns="0" rtlCol="0" anchor="t">
            <a:spAutoFit/>
          </a:bodyPr>
          <a:lstStyle/>
          <a:p>
            <a:pPr algn="l">
              <a:lnSpc>
                <a:spcPts val="4620"/>
              </a:lnSpc>
            </a:pPr>
            <a:r>
              <a:rPr lang="en-US" sz="3300">
                <a:solidFill>
                  <a:srgbClr val="000000"/>
                </a:solidFill>
                <a:latin typeface="Canva Sans Bold"/>
                <a:ea typeface="Canva Sans Bold"/>
                <a:cs typeface="Canva Sans Bold"/>
                <a:sym typeface="Canva Sans Bold"/>
              </a:rPr>
              <a:t>3.Identify the average total charges for customers grouped by gender and marital status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752600" y="1355586"/>
            <a:ext cx="13617110" cy="8441015"/>
          </a:xfrm>
          <a:custGeom>
            <a:avLst/>
            <a:gdLst/>
            <a:ahLst/>
            <a:cxnLst/>
            <a:rect l="l" t="t" r="r" b="b"/>
            <a:pathLst>
              <a:path w="13617110" h="8441015">
                <a:moveTo>
                  <a:pt x="0" y="0"/>
                </a:moveTo>
                <a:lnTo>
                  <a:pt x="13617110" y="0"/>
                </a:lnTo>
                <a:lnTo>
                  <a:pt x="13617110" y="8441015"/>
                </a:lnTo>
                <a:lnTo>
                  <a:pt x="0" y="8441015"/>
                </a:lnTo>
                <a:lnTo>
                  <a:pt x="0" y="0"/>
                </a:lnTo>
                <a:close/>
              </a:path>
            </a:pathLst>
          </a:custGeom>
          <a:blipFill>
            <a:blip r:embed="rId2"/>
            <a:stretch>
              <a:fillRect/>
            </a:stretch>
          </a:blipFill>
        </p:spPr>
      </p:sp>
      <p:sp>
        <p:nvSpPr>
          <p:cNvPr id="3" name="TextBox 2">
            <a:extLst>
              <a:ext uri="{FF2B5EF4-FFF2-40B4-BE49-F238E27FC236}">
                <a16:creationId xmlns:a16="http://schemas.microsoft.com/office/drawing/2014/main" id="{5F08FD38-BB2F-C028-5FD0-1BCBD37917AC}"/>
              </a:ext>
            </a:extLst>
          </p:cNvPr>
          <p:cNvSpPr txBox="1"/>
          <p:nvPr/>
        </p:nvSpPr>
        <p:spPr>
          <a:xfrm>
            <a:off x="2438400" y="647700"/>
            <a:ext cx="2903295" cy="707886"/>
          </a:xfrm>
          <a:prstGeom prst="rect">
            <a:avLst/>
          </a:prstGeom>
          <a:noFill/>
        </p:spPr>
        <p:txBody>
          <a:bodyPr wrap="none" rtlCol="0">
            <a:spAutoFit/>
          </a:bodyPr>
          <a:lstStyle/>
          <a:p>
            <a:r>
              <a:rPr lang="en-US" sz="4000" b="1" dirty="0"/>
              <a:t>Visualization</a:t>
            </a:r>
            <a:endParaRPr lang="en-IN" sz="40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400330" y="1028700"/>
            <a:ext cx="11129395" cy="7998074"/>
          </a:xfrm>
          <a:custGeom>
            <a:avLst/>
            <a:gdLst/>
            <a:ahLst/>
            <a:cxnLst/>
            <a:rect l="l" t="t" r="r" b="b"/>
            <a:pathLst>
              <a:path w="11129395" h="7998074">
                <a:moveTo>
                  <a:pt x="0" y="0"/>
                </a:moveTo>
                <a:lnTo>
                  <a:pt x="11129395" y="0"/>
                </a:lnTo>
                <a:lnTo>
                  <a:pt x="11129395" y="7998074"/>
                </a:lnTo>
                <a:lnTo>
                  <a:pt x="0" y="7998074"/>
                </a:lnTo>
                <a:lnTo>
                  <a:pt x="0" y="0"/>
                </a:lnTo>
                <a:close/>
              </a:path>
            </a:pathLst>
          </a:custGeom>
          <a:blipFill>
            <a:blip r:embed="rId2"/>
            <a:stretch>
              <a:fillRect/>
            </a:stretch>
          </a:blipFill>
        </p:spPr>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844926" y="1028700"/>
            <a:ext cx="12598147" cy="8472974"/>
          </a:xfrm>
          <a:custGeom>
            <a:avLst/>
            <a:gdLst/>
            <a:ahLst/>
            <a:cxnLst/>
            <a:rect l="l" t="t" r="r" b="b"/>
            <a:pathLst>
              <a:path w="12598147" h="8472974">
                <a:moveTo>
                  <a:pt x="0" y="0"/>
                </a:moveTo>
                <a:lnTo>
                  <a:pt x="12598148" y="0"/>
                </a:lnTo>
                <a:lnTo>
                  <a:pt x="12598148" y="8472974"/>
                </a:lnTo>
                <a:lnTo>
                  <a:pt x="0" y="8472974"/>
                </a:lnTo>
                <a:lnTo>
                  <a:pt x="0" y="0"/>
                </a:lnTo>
                <a:close/>
              </a:path>
            </a:pathLst>
          </a:custGeom>
          <a:blipFill>
            <a:blip r:embed="rId2"/>
            <a:stretch>
              <a:fillRect/>
            </a:stretch>
          </a:blipFill>
        </p:spPr>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778471" y="703342"/>
            <a:ext cx="10731058" cy="8880316"/>
          </a:xfrm>
          <a:custGeom>
            <a:avLst/>
            <a:gdLst/>
            <a:ahLst/>
            <a:cxnLst/>
            <a:rect l="l" t="t" r="r" b="b"/>
            <a:pathLst>
              <a:path w="10731058" h="8880316">
                <a:moveTo>
                  <a:pt x="0" y="0"/>
                </a:moveTo>
                <a:lnTo>
                  <a:pt x="10731058" y="0"/>
                </a:lnTo>
                <a:lnTo>
                  <a:pt x="10731058" y="8880316"/>
                </a:lnTo>
                <a:lnTo>
                  <a:pt x="0" y="8880316"/>
                </a:lnTo>
                <a:lnTo>
                  <a:pt x="0" y="0"/>
                </a:lnTo>
                <a:close/>
              </a:path>
            </a:pathLst>
          </a:custGeom>
          <a:blipFill>
            <a:blip r:embed="rId2"/>
            <a:stretch>
              <a:fillRect/>
            </a:stretch>
          </a:blipFill>
        </p:spPr>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942932" y="1242945"/>
            <a:ext cx="12402137" cy="8015355"/>
          </a:xfrm>
          <a:custGeom>
            <a:avLst/>
            <a:gdLst/>
            <a:ahLst/>
            <a:cxnLst/>
            <a:rect l="l" t="t" r="r" b="b"/>
            <a:pathLst>
              <a:path w="12402137" h="8015355">
                <a:moveTo>
                  <a:pt x="0" y="0"/>
                </a:moveTo>
                <a:lnTo>
                  <a:pt x="12402136" y="0"/>
                </a:lnTo>
                <a:lnTo>
                  <a:pt x="12402136" y="8015355"/>
                </a:lnTo>
                <a:lnTo>
                  <a:pt x="0" y="8015355"/>
                </a:lnTo>
                <a:lnTo>
                  <a:pt x="0" y="0"/>
                </a:lnTo>
                <a:close/>
              </a:path>
            </a:pathLst>
          </a:custGeom>
          <a:blipFill>
            <a:blip r:embed="rId2"/>
            <a:stretch>
              <a:fillRect/>
            </a:stretch>
          </a:blipFill>
        </p:spPr>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325015" y="689823"/>
            <a:ext cx="11637969" cy="8907354"/>
          </a:xfrm>
          <a:custGeom>
            <a:avLst/>
            <a:gdLst/>
            <a:ahLst/>
            <a:cxnLst/>
            <a:rect l="l" t="t" r="r" b="b"/>
            <a:pathLst>
              <a:path w="11637969" h="8907354">
                <a:moveTo>
                  <a:pt x="0" y="0"/>
                </a:moveTo>
                <a:lnTo>
                  <a:pt x="11637970" y="0"/>
                </a:lnTo>
                <a:lnTo>
                  <a:pt x="11637970" y="8907354"/>
                </a:lnTo>
                <a:lnTo>
                  <a:pt x="0" y="8907354"/>
                </a:lnTo>
                <a:lnTo>
                  <a:pt x="0" y="0"/>
                </a:lnTo>
                <a:close/>
              </a:path>
            </a:pathLst>
          </a:custGeom>
          <a:blipFill>
            <a:blip r:embed="rId2"/>
            <a:stretch>
              <a:fillRect/>
            </a:stretch>
          </a:blipFill>
        </p:spPr>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8F70FF-4FBC-7045-F4A7-4D2EDE91D8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4280" y="1656863"/>
            <a:ext cx="12279439" cy="6973273"/>
          </a:xfrm>
          <a:prstGeom prst="rect">
            <a:avLst/>
          </a:prstGeom>
        </p:spPr>
      </p:pic>
    </p:spTree>
    <p:extLst>
      <p:ext uri="{BB962C8B-B14F-4D97-AF65-F5344CB8AC3E}">
        <p14:creationId xmlns:p14="http://schemas.microsoft.com/office/powerpoint/2010/main" val="18348556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147816" y="1085957"/>
            <a:ext cx="13992368" cy="8115085"/>
          </a:xfrm>
          <a:custGeom>
            <a:avLst/>
            <a:gdLst/>
            <a:ahLst/>
            <a:cxnLst/>
            <a:rect l="l" t="t" r="r" b="b"/>
            <a:pathLst>
              <a:path w="13992368" h="8115085">
                <a:moveTo>
                  <a:pt x="0" y="0"/>
                </a:moveTo>
                <a:lnTo>
                  <a:pt x="13992368" y="0"/>
                </a:lnTo>
                <a:lnTo>
                  <a:pt x="13992368" y="8115086"/>
                </a:lnTo>
                <a:lnTo>
                  <a:pt x="0" y="8115086"/>
                </a:lnTo>
                <a:lnTo>
                  <a:pt x="0" y="0"/>
                </a:lnTo>
                <a:close/>
              </a:path>
            </a:pathLst>
          </a:custGeom>
          <a:blipFill>
            <a:blip r:embed="rId2"/>
            <a:stretch>
              <a:fillRect l="-756" r="-756"/>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962025"/>
            <a:ext cx="16230600" cy="8296275"/>
          </a:xfrm>
          <a:prstGeom prst="rect">
            <a:avLst/>
          </a:prstGeom>
        </p:spPr>
        <p:txBody>
          <a:bodyPr lIns="0" tIns="0" rIns="0" bIns="0" rtlCol="0" anchor="t">
            <a:spAutoFit/>
          </a:bodyPr>
          <a:lstStyle/>
          <a:p>
            <a:pPr marL="678931" lvl="1" indent="-339465" algn="just">
              <a:lnSpc>
                <a:spcPts val="4402"/>
              </a:lnSpc>
              <a:buFont typeface="Arial"/>
              <a:buChar char="•"/>
            </a:pPr>
            <a:r>
              <a:rPr lang="en-US" sz="3144">
                <a:solidFill>
                  <a:srgbClr val="000000"/>
                </a:solidFill>
                <a:latin typeface="Canva Sans"/>
                <a:ea typeface="Canva Sans"/>
                <a:cs typeface="Canva Sans"/>
                <a:sym typeface="Canva Sans"/>
              </a:rPr>
              <a:t>Calculate the average monthly charges for different age groups among      churned customers</a:t>
            </a:r>
          </a:p>
          <a:p>
            <a:pPr marL="678931" lvl="1" indent="-339465" algn="just">
              <a:lnSpc>
                <a:spcPts val="4402"/>
              </a:lnSpc>
              <a:buFont typeface="Arial"/>
              <a:buChar char="•"/>
            </a:pPr>
            <a:r>
              <a:rPr lang="en-US" sz="3144">
                <a:solidFill>
                  <a:srgbClr val="000000"/>
                </a:solidFill>
                <a:latin typeface="Canva Sans"/>
                <a:ea typeface="Canva Sans"/>
                <a:cs typeface="Canva Sans"/>
                <a:sym typeface="Canva Sans"/>
              </a:rPr>
              <a:t>Determine the average age and total charges for customers with multiple lines and online backup</a:t>
            </a:r>
          </a:p>
          <a:p>
            <a:pPr marL="678931" lvl="1" indent="-339465" algn="just">
              <a:lnSpc>
                <a:spcPts val="4402"/>
              </a:lnSpc>
              <a:buFont typeface="Arial"/>
              <a:buChar char="•"/>
            </a:pPr>
            <a:r>
              <a:rPr lang="en-US" sz="3144">
                <a:solidFill>
                  <a:srgbClr val="000000"/>
                </a:solidFill>
                <a:latin typeface="Canva Sans"/>
                <a:ea typeface="Canva Sans"/>
                <a:cs typeface="Canva Sans"/>
                <a:sym typeface="Canva Sans"/>
              </a:rPr>
              <a:t>Calculate the average monthly charges for customers who have multiple lines and streaming TV</a:t>
            </a:r>
          </a:p>
          <a:p>
            <a:pPr marL="678931" lvl="1" indent="-339465" algn="just">
              <a:lnSpc>
                <a:spcPts val="4402"/>
              </a:lnSpc>
              <a:buFont typeface="Arial"/>
              <a:buChar char="•"/>
            </a:pPr>
            <a:r>
              <a:rPr lang="en-US" sz="3144">
                <a:solidFill>
                  <a:srgbClr val="000000"/>
                </a:solidFill>
                <a:latin typeface="Canva Sans"/>
                <a:ea typeface="Canva Sans"/>
                <a:cs typeface="Canva Sans"/>
                <a:sym typeface="Canva Sans"/>
              </a:rPr>
              <a:t>Identify the customers who have churned and used the most online services</a:t>
            </a:r>
          </a:p>
          <a:p>
            <a:pPr marL="678931" lvl="1" indent="-339465" algn="just">
              <a:lnSpc>
                <a:spcPts val="4402"/>
              </a:lnSpc>
              <a:buFont typeface="Arial"/>
              <a:buChar char="•"/>
            </a:pPr>
            <a:r>
              <a:rPr lang="en-US" sz="3144">
                <a:solidFill>
                  <a:srgbClr val="000000"/>
                </a:solidFill>
                <a:latin typeface="Canva Sans"/>
                <a:ea typeface="Canva Sans"/>
                <a:cs typeface="Canva Sans"/>
                <a:sym typeface="Canva Sans"/>
              </a:rPr>
              <a:t>Calculate the average age and total charges for customers with different combinations of streaming services</a:t>
            </a:r>
          </a:p>
          <a:p>
            <a:pPr marL="678931" lvl="1" indent="-339465" algn="just">
              <a:lnSpc>
                <a:spcPts val="4402"/>
              </a:lnSpc>
              <a:buFont typeface="Arial"/>
              <a:buChar char="•"/>
            </a:pPr>
            <a:r>
              <a:rPr lang="en-US" sz="3144">
                <a:solidFill>
                  <a:srgbClr val="000000"/>
                </a:solidFill>
                <a:latin typeface="Canva Sans"/>
                <a:ea typeface="Canva Sans"/>
                <a:cs typeface="Canva Sans"/>
                <a:sym typeface="Canva Sans"/>
              </a:rPr>
              <a:t>Calculate the average monthly charges and total charges for customers who have churned, grouped by contract type and internet service type</a:t>
            </a:r>
          </a:p>
          <a:p>
            <a:pPr marL="678931" lvl="1" indent="-339465" algn="just">
              <a:lnSpc>
                <a:spcPts val="4402"/>
              </a:lnSpc>
              <a:buFont typeface="Arial"/>
              <a:buChar char="•"/>
            </a:pPr>
            <a:r>
              <a:rPr lang="en-US" sz="3144">
                <a:solidFill>
                  <a:srgbClr val="000000"/>
                </a:solidFill>
                <a:latin typeface="Canva Sans"/>
                <a:ea typeface="Canva Sans"/>
                <a:cs typeface="Canva Sans"/>
                <a:sym typeface="Canva Sans"/>
              </a:rPr>
              <a:t>Find the customers who have churned and are not using online services, and their average total charges</a:t>
            </a:r>
          </a:p>
          <a:p>
            <a:pPr marL="678931" lvl="1" indent="-339465" algn="just">
              <a:lnSpc>
                <a:spcPts val="4402"/>
              </a:lnSpc>
              <a:buFont typeface="Arial"/>
              <a:buChar char="•"/>
            </a:pPr>
            <a:r>
              <a:rPr lang="en-US" sz="3144">
                <a:solidFill>
                  <a:srgbClr val="000000"/>
                </a:solidFill>
                <a:latin typeface="Canva Sans"/>
                <a:ea typeface="Canva Sans"/>
                <a:cs typeface="Canva Sans"/>
                <a:sym typeface="Canva Sans"/>
              </a:rPr>
              <a:t>Calculate the average monthly charges and total charges for customers who have churned, grouped by the number of dependents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971550"/>
            <a:ext cx="16230600" cy="6157602"/>
          </a:xfrm>
          <a:prstGeom prst="rect">
            <a:avLst/>
          </a:prstGeom>
        </p:spPr>
        <p:txBody>
          <a:bodyPr lIns="0" tIns="0" rIns="0" bIns="0" rtlCol="0" anchor="t">
            <a:spAutoFit/>
          </a:bodyPr>
          <a:lstStyle/>
          <a:p>
            <a:pPr marL="688720" lvl="1" indent="-344360" algn="just">
              <a:lnSpc>
                <a:spcPts val="4465"/>
              </a:lnSpc>
              <a:buFont typeface="Arial"/>
              <a:buChar char="•"/>
            </a:pPr>
            <a:r>
              <a:rPr lang="en-US" sz="3189">
                <a:solidFill>
                  <a:srgbClr val="000000"/>
                </a:solidFill>
                <a:latin typeface="Canva Sans"/>
                <a:ea typeface="Canva Sans"/>
                <a:cs typeface="Canva Sans"/>
                <a:sym typeface="Canva Sans"/>
              </a:rPr>
              <a:t>Identify the customers who have churned, and their contract duration in months (for monthly contracts)</a:t>
            </a:r>
          </a:p>
          <a:p>
            <a:pPr marL="688720" lvl="1" indent="-344360" algn="just">
              <a:lnSpc>
                <a:spcPts val="4465"/>
              </a:lnSpc>
              <a:buFont typeface="Arial"/>
              <a:buChar char="•"/>
            </a:pPr>
            <a:r>
              <a:rPr lang="en-US" sz="3189">
                <a:solidFill>
                  <a:srgbClr val="000000"/>
                </a:solidFill>
                <a:latin typeface="Canva Sans"/>
                <a:ea typeface="Canva Sans"/>
                <a:cs typeface="Canva Sans"/>
                <a:sym typeface="Canva Sans"/>
              </a:rPr>
              <a:t>Determine the average age and total charges for customers who have churned, grouped by internet service and phone service</a:t>
            </a:r>
          </a:p>
          <a:p>
            <a:pPr marL="688720" lvl="1" indent="-344360" algn="just">
              <a:lnSpc>
                <a:spcPts val="4465"/>
              </a:lnSpc>
              <a:buFont typeface="Arial"/>
              <a:buChar char="•"/>
            </a:pPr>
            <a:r>
              <a:rPr lang="en-US" sz="3189">
                <a:solidFill>
                  <a:srgbClr val="000000"/>
                </a:solidFill>
                <a:latin typeface="Canva Sans"/>
                <a:ea typeface="Canva Sans"/>
                <a:cs typeface="Canva Sans"/>
                <a:sym typeface="Canva Sans"/>
              </a:rPr>
              <a:t>Create a view to find the customers with the highest monthly charges in each contract type</a:t>
            </a:r>
          </a:p>
          <a:p>
            <a:pPr marL="688720" lvl="1" indent="-344360" algn="just">
              <a:lnSpc>
                <a:spcPts val="4465"/>
              </a:lnSpc>
              <a:buFont typeface="Arial"/>
              <a:buChar char="•"/>
            </a:pPr>
            <a:r>
              <a:rPr lang="en-US" sz="3189">
                <a:solidFill>
                  <a:srgbClr val="000000"/>
                </a:solidFill>
                <a:latin typeface="Canva Sans"/>
                <a:ea typeface="Canva Sans"/>
                <a:cs typeface="Canva Sans"/>
                <a:sym typeface="Canva Sans"/>
              </a:rPr>
              <a:t>Create a view to find the customers who have churned and their cumulative total charges over time</a:t>
            </a:r>
          </a:p>
          <a:p>
            <a:pPr marL="688720" lvl="1" indent="-344360" algn="just">
              <a:lnSpc>
                <a:spcPts val="4465"/>
              </a:lnSpc>
              <a:buFont typeface="Arial"/>
              <a:buChar char="•"/>
            </a:pPr>
            <a:r>
              <a:rPr lang="en-US" sz="3189">
                <a:solidFill>
                  <a:srgbClr val="000000"/>
                </a:solidFill>
                <a:latin typeface="Canva Sans"/>
                <a:ea typeface="Canva Sans"/>
                <a:cs typeface="Canva Sans"/>
                <a:sym typeface="Canva Sans"/>
              </a:rPr>
              <a:t>Create a stored procedure to calculate churn rate</a:t>
            </a:r>
          </a:p>
          <a:p>
            <a:pPr marL="688720" lvl="1" indent="-344360" algn="just">
              <a:lnSpc>
                <a:spcPts val="4465"/>
              </a:lnSpc>
              <a:buFont typeface="Arial"/>
              <a:buChar char="•"/>
            </a:pPr>
            <a:r>
              <a:rPr lang="en-US" sz="3189">
                <a:solidFill>
                  <a:srgbClr val="000000"/>
                </a:solidFill>
                <a:latin typeface="Canva Sans"/>
                <a:ea typeface="Canva Sans"/>
                <a:cs typeface="Canva Sans"/>
                <a:sym typeface="Canva Sans"/>
              </a:rPr>
              <a:t>Create a stored procedure to find high-value customers at risk of churning</a:t>
            </a:r>
          </a:p>
          <a:p>
            <a:pPr algn="just">
              <a:lnSpc>
                <a:spcPts val="4465"/>
              </a:lnSpc>
            </a:pPr>
            <a:endParaRPr lang="en-US" sz="3189">
              <a:solidFill>
                <a:srgbClr val="000000"/>
              </a:solidFill>
              <a:latin typeface="Canva Sans"/>
              <a:ea typeface="Canva Sans"/>
              <a:cs typeface="Canva Sans"/>
              <a:sym typeface="Canv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4977850"/>
            <a:ext cx="10211018" cy="1191628"/>
          </a:xfrm>
          <a:custGeom>
            <a:avLst/>
            <a:gdLst/>
            <a:ahLst/>
            <a:cxnLst/>
            <a:rect l="l" t="t" r="r" b="b"/>
            <a:pathLst>
              <a:path w="10211018" h="1191628">
                <a:moveTo>
                  <a:pt x="0" y="0"/>
                </a:moveTo>
                <a:lnTo>
                  <a:pt x="10211018" y="0"/>
                </a:lnTo>
                <a:lnTo>
                  <a:pt x="10211018" y="1191628"/>
                </a:lnTo>
                <a:lnTo>
                  <a:pt x="0" y="1191628"/>
                </a:lnTo>
                <a:lnTo>
                  <a:pt x="0" y="0"/>
                </a:lnTo>
                <a:close/>
              </a:path>
            </a:pathLst>
          </a:custGeom>
          <a:blipFill>
            <a:blip r:embed="rId2"/>
            <a:stretch>
              <a:fillRect/>
            </a:stretch>
          </a:blipFill>
        </p:spPr>
      </p:sp>
      <p:sp>
        <p:nvSpPr>
          <p:cNvPr id="3" name="TextBox 3"/>
          <p:cNvSpPr txBox="1"/>
          <p:nvPr/>
        </p:nvSpPr>
        <p:spPr>
          <a:xfrm>
            <a:off x="1028700" y="1136709"/>
            <a:ext cx="12744484" cy="537822"/>
          </a:xfrm>
          <a:prstGeom prst="rect">
            <a:avLst/>
          </a:prstGeom>
        </p:spPr>
        <p:txBody>
          <a:bodyPr lIns="0" tIns="0" rIns="0" bIns="0" rtlCol="0" anchor="t">
            <a:spAutoFit/>
          </a:bodyPr>
          <a:lstStyle/>
          <a:p>
            <a:pPr algn="l">
              <a:lnSpc>
                <a:spcPts val="4480"/>
              </a:lnSpc>
            </a:pPr>
            <a:r>
              <a:rPr lang="en-US" sz="3200">
                <a:solidFill>
                  <a:srgbClr val="000000"/>
                </a:solidFill>
                <a:latin typeface="Canva Sans Bold"/>
                <a:ea typeface="Canva Sans Bold"/>
                <a:cs typeface="Canva Sans Bold"/>
                <a:sym typeface="Canva Sans Bold"/>
              </a:rPr>
              <a:t>1.Identify the total number of customers and the churn rate</a:t>
            </a:r>
          </a:p>
        </p:txBody>
      </p:sp>
      <p:sp>
        <p:nvSpPr>
          <p:cNvPr id="4" name="TextBox 4"/>
          <p:cNvSpPr txBox="1"/>
          <p:nvPr/>
        </p:nvSpPr>
        <p:spPr>
          <a:xfrm>
            <a:off x="1028700" y="1867387"/>
            <a:ext cx="13893518" cy="3110464"/>
          </a:xfrm>
          <a:prstGeom prst="rect">
            <a:avLst/>
          </a:prstGeom>
        </p:spPr>
        <p:txBody>
          <a:bodyPr lIns="0" tIns="0" rIns="0" bIns="0" rtlCol="0" anchor="t">
            <a:spAutoFit/>
          </a:bodyPr>
          <a:lstStyle/>
          <a:p>
            <a:pPr algn="just">
              <a:lnSpc>
                <a:spcPts val="3543"/>
              </a:lnSpc>
            </a:pPr>
            <a:r>
              <a:rPr lang="en-US" sz="2531">
                <a:solidFill>
                  <a:srgbClr val="000000"/>
                </a:solidFill>
                <a:latin typeface="Canva Sans"/>
                <a:ea typeface="Canva Sans"/>
                <a:cs typeface="Canva Sans"/>
                <a:sym typeface="Canva Sans"/>
              </a:rPr>
              <a:t>select</a:t>
            </a:r>
          </a:p>
          <a:p>
            <a:pPr algn="just">
              <a:lnSpc>
                <a:spcPts val="3543"/>
              </a:lnSpc>
            </a:pPr>
            <a:r>
              <a:rPr lang="en-US" sz="2531">
                <a:solidFill>
                  <a:srgbClr val="000000"/>
                </a:solidFill>
                <a:latin typeface="Canva Sans"/>
                <a:ea typeface="Canva Sans"/>
                <a:cs typeface="Canva Sans"/>
                <a:sym typeface="Canva Sans"/>
              </a:rPr>
              <a:t>   (select COUNT(*) from customer_churn) as total_customers,</a:t>
            </a:r>
          </a:p>
          <a:p>
            <a:pPr algn="just">
              <a:lnSpc>
                <a:spcPts val="3543"/>
              </a:lnSpc>
            </a:pPr>
            <a:r>
              <a:rPr lang="en-US" sz="2531">
                <a:solidFill>
                  <a:srgbClr val="000000"/>
                </a:solidFill>
                <a:latin typeface="Canva Sans"/>
                <a:ea typeface="Canva Sans"/>
                <a:cs typeface="Canva Sans"/>
                <a:sym typeface="Canva Sans"/>
              </a:rPr>
              <a:t>   COUNT(*) as total_churned_customers,</a:t>
            </a:r>
          </a:p>
          <a:p>
            <a:pPr algn="just">
              <a:lnSpc>
                <a:spcPts val="3543"/>
              </a:lnSpc>
            </a:pPr>
            <a:r>
              <a:rPr lang="en-US" sz="2531">
                <a:solidFill>
                  <a:srgbClr val="000000"/>
                </a:solidFill>
                <a:latin typeface="Canva Sans"/>
                <a:ea typeface="Canva Sans"/>
                <a:cs typeface="Canva Sans"/>
                <a:sym typeface="Canva Sans"/>
              </a:rPr>
              <a:t>   (COUNT(*) * 100.0) / (select COUNT(*) from customer_churn) as churn_rate_percentage</a:t>
            </a:r>
          </a:p>
          <a:p>
            <a:pPr algn="just">
              <a:lnSpc>
                <a:spcPts val="3543"/>
              </a:lnSpc>
            </a:pPr>
            <a:r>
              <a:rPr lang="en-US" sz="2531">
                <a:solidFill>
                  <a:srgbClr val="000000"/>
                </a:solidFill>
                <a:latin typeface="Canva Sans"/>
                <a:ea typeface="Canva Sans"/>
                <a:cs typeface="Canva Sans"/>
                <a:sym typeface="Canva Sans"/>
              </a:rPr>
              <a:t>from customer_churn</a:t>
            </a:r>
          </a:p>
          <a:p>
            <a:pPr algn="just">
              <a:lnSpc>
                <a:spcPts val="3543"/>
              </a:lnSpc>
            </a:pPr>
            <a:r>
              <a:rPr lang="en-US" sz="2531">
                <a:solidFill>
                  <a:srgbClr val="000000"/>
                </a:solidFill>
                <a:latin typeface="Canva Sans"/>
                <a:ea typeface="Canva Sans"/>
                <a:cs typeface="Canva Sans"/>
                <a:sym typeface="Canva Sans"/>
              </a:rPr>
              <a:t>where customer_status = 'Churned';</a:t>
            </a:r>
          </a:p>
          <a:p>
            <a:pPr algn="just">
              <a:lnSpc>
                <a:spcPts val="3543"/>
              </a:lnSpc>
            </a:pPr>
            <a:endParaRPr lang="en-US" sz="2531">
              <a:solidFill>
                <a:srgbClr val="000000"/>
              </a:solidFill>
              <a:latin typeface="Canva Sans"/>
              <a:ea typeface="Canva Sans"/>
              <a:cs typeface="Canva Sans"/>
              <a:sym typeface="Canva Sans"/>
            </a:endParaRPr>
          </a:p>
        </p:txBody>
      </p:sp>
      <p:sp>
        <p:nvSpPr>
          <p:cNvPr id="5" name="Freeform 5"/>
          <p:cNvSpPr/>
          <p:nvPr/>
        </p:nvSpPr>
        <p:spPr>
          <a:xfrm>
            <a:off x="1028700" y="8293146"/>
            <a:ext cx="5007875" cy="965154"/>
          </a:xfrm>
          <a:custGeom>
            <a:avLst/>
            <a:gdLst/>
            <a:ahLst/>
            <a:cxnLst/>
            <a:rect l="l" t="t" r="r" b="b"/>
            <a:pathLst>
              <a:path w="5007875" h="965154">
                <a:moveTo>
                  <a:pt x="0" y="0"/>
                </a:moveTo>
                <a:lnTo>
                  <a:pt x="5007875" y="0"/>
                </a:lnTo>
                <a:lnTo>
                  <a:pt x="5007875" y="965154"/>
                </a:lnTo>
                <a:lnTo>
                  <a:pt x="0" y="965154"/>
                </a:lnTo>
                <a:lnTo>
                  <a:pt x="0" y="0"/>
                </a:lnTo>
                <a:close/>
              </a:path>
            </a:pathLst>
          </a:custGeom>
          <a:blipFill>
            <a:blip r:embed="rId3"/>
            <a:stretch>
              <a:fillRect/>
            </a:stretch>
          </a:blipFill>
        </p:spPr>
      </p:sp>
      <p:sp>
        <p:nvSpPr>
          <p:cNvPr id="6" name="TextBox 6"/>
          <p:cNvSpPr txBox="1"/>
          <p:nvPr/>
        </p:nvSpPr>
        <p:spPr>
          <a:xfrm>
            <a:off x="1028700" y="6315282"/>
            <a:ext cx="12744484" cy="537822"/>
          </a:xfrm>
          <a:prstGeom prst="rect">
            <a:avLst/>
          </a:prstGeom>
        </p:spPr>
        <p:txBody>
          <a:bodyPr lIns="0" tIns="0" rIns="0" bIns="0" rtlCol="0" anchor="t">
            <a:spAutoFit/>
          </a:bodyPr>
          <a:lstStyle/>
          <a:p>
            <a:pPr algn="l">
              <a:lnSpc>
                <a:spcPts val="4480"/>
              </a:lnSpc>
            </a:pPr>
            <a:r>
              <a:rPr lang="en-US" sz="3200">
                <a:solidFill>
                  <a:srgbClr val="000000"/>
                </a:solidFill>
                <a:latin typeface="Canva Sans Bold"/>
                <a:ea typeface="Canva Sans Bold"/>
                <a:cs typeface="Canva Sans Bold"/>
                <a:sym typeface="Canva Sans Bold"/>
              </a:rPr>
              <a:t>2.Find the average age of churned customers</a:t>
            </a:r>
          </a:p>
        </p:txBody>
      </p:sp>
      <p:sp>
        <p:nvSpPr>
          <p:cNvPr id="7" name="TextBox 7"/>
          <p:cNvSpPr txBox="1"/>
          <p:nvPr/>
        </p:nvSpPr>
        <p:spPr>
          <a:xfrm>
            <a:off x="1028700" y="7008433"/>
            <a:ext cx="15317811" cy="878578"/>
          </a:xfrm>
          <a:prstGeom prst="rect">
            <a:avLst/>
          </a:prstGeom>
        </p:spPr>
        <p:txBody>
          <a:bodyPr lIns="0" tIns="0" rIns="0" bIns="0" rtlCol="0" anchor="t">
            <a:spAutoFit/>
          </a:bodyPr>
          <a:lstStyle/>
          <a:p>
            <a:pPr algn="just">
              <a:lnSpc>
                <a:spcPts val="3541"/>
              </a:lnSpc>
            </a:pPr>
            <a:r>
              <a:rPr lang="en-US" sz="2529">
                <a:solidFill>
                  <a:srgbClr val="000000"/>
                </a:solidFill>
                <a:latin typeface="Canva Sans"/>
                <a:ea typeface="Canva Sans"/>
                <a:cs typeface="Canva Sans"/>
                <a:sym typeface="Canva Sans"/>
              </a:rPr>
              <a:t>select avg(age) as average_age_churned_customers from customer_churn</a:t>
            </a:r>
          </a:p>
          <a:p>
            <a:pPr algn="just">
              <a:lnSpc>
                <a:spcPts val="3541"/>
              </a:lnSpc>
            </a:pPr>
            <a:r>
              <a:rPr lang="en-US" sz="2529">
                <a:solidFill>
                  <a:srgbClr val="000000"/>
                </a:solidFill>
                <a:latin typeface="Canva Sans"/>
                <a:ea typeface="Canva Sans"/>
                <a:cs typeface="Canva Sans"/>
                <a:sym typeface="Canva Sans"/>
              </a:rPr>
              <a:t>where customer_status = 'churned';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3164425"/>
            <a:ext cx="3258230" cy="876289"/>
          </a:xfrm>
          <a:custGeom>
            <a:avLst/>
            <a:gdLst/>
            <a:ahLst/>
            <a:cxnLst/>
            <a:rect l="l" t="t" r="r" b="b"/>
            <a:pathLst>
              <a:path w="3258230" h="876289">
                <a:moveTo>
                  <a:pt x="0" y="0"/>
                </a:moveTo>
                <a:lnTo>
                  <a:pt x="3258230" y="0"/>
                </a:lnTo>
                <a:lnTo>
                  <a:pt x="3258230" y="876289"/>
                </a:lnTo>
                <a:lnTo>
                  <a:pt x="0" y="876289"/>
                </a:lnTo>
                <a:lnTo>
                  <a:pt x="0" y="0"/>
                </a:lnTo>
                <a:close/>
              </a:path>
            </a:pathLst>
          </a:custGeom>
          <a:blipFill>
            <a:blip r:embed="rId2"/>
            <a:stretch>
              <a:fillRect t="-489" r="-9794" b="-21340"/>
            </a:stretch>
          </a:blipFill>
        </p:spPr>
      </p:sp>
      <p:sp>
        <p:nvSpPr>
          <p:cNvPr id="3" name="TextBox 3"/>
          <p:cNvSpPr txBox="1"/>
          <p:nvPr/>
        </p:nvSpPr>
        <p:spPr>
          <a:xfrm>
            <a:off x="1028700" y="971550"/>
            <a:ext cx="14797178" cy="537822"/>
          </a:xfrm>
          <a:prstGeom prst="rect">
            <a:avLst/>
          </a:prstGeom>
        </p:spPr>
        <p:txBody>
          <a:bodyPr lIns="0" tIns="0" rIns="0" bIns="0" rtlCol="0" anchor="t">
            <a:spAutoFit/>
          </a:bodyPr>
          <a:lstStyle/>
          <a:p>
            <a:pPr algn="l">
              <a:lnSpc>
                <a:spcPts val="4480"/>
              </a:lnSpc>
            </a:pPr>
            <a:r>
              <a:rPr lang="en-US" sz="3200">
                <a:solidFill>
                  <a:srgbClr val="000000"/>
                </a:solidFill>
                <a:latin typeface="Canva Sans Bold"/>
                <a:ea typeface="Canva Sans Bold"/>
                <a:cs typeface="Canva Sans Bold"/>
                <a:sym typeface="Canva Sans Bold"/>
              </a:rPr>
              <a:t>3.Analyze the distribution of monthly charges among churned customers</a:t>
            </a:r>
          </a:p>
        </p:txBody>
      </p:sp>
      <p:sp>
        <p:nvSpPr>
          <p:cNvPr id="4" name="TextBox 4"/>
          <p:cNvSpPr txBox="1"/>
          <p:nvPr/>
        </p:nvSpPr>
        <p:spPr>
          <a:xfrm>
            <a:off x="1028700" y="1647739"/>
            <a:ext cx="15317811" cy="1326186"/>
          </a:xfrm>
          <a:prstGeom prst="rect">
            <a:avLst/>
          </a:prstGeom>
        </p:spPr>
        <p:txBody>
          <a:bodyPr lIns="0" tIns="0" rIns="0" bIns="0" rtlCol="0" anchor="t">
            <a:spAutoFit/>
          </a:bodyPr>
          <a:lstStyle/>
          <a:p>
            <a:pPr algn="just">
              <a:lnSpc>
                <a:spcPts val="3541"/>
              </a:lnSpc>
            </a:pPr>
            <a:r>
              <a:rPr lang="en-US" sz="2529">
                <a:solidFill>
                  <a:srgbClr val="000000"/>
                </a:solidFill>
                <a:latin typeface="Canva Sans"/>
                <a:ea typeface="Canva Sans"/>
                <a:cs typeface="Canva Sans"/>
                <a:sym typeface="Canva Sans"/>
              </a:rPr>
              <a:t>select avg(monthly_charge) as avg_monthly_charge</a:t>
            </a:r>
          </a:p>
          <a:p>
            <a:pPr algn="just">
              <a:lnSpc>
                <a:spcPts val="3541"/>
              </a:lnSpc>
            </a:pPr>
            <a:r>
              <a:rPr lang="en-US" sz="2529">
                <a:solidFill>
                  <a:srgbClr val="000000"/>
                </a:solidFill>
                <a:latin typeface="Canva Sans"/>
                <a:ea typeface="Canva Sans"/>
                <a:cs typeface="Canva Sans"/>
                <a:sym typeface="Canva Sans"/>
              </a:rPr>
              <a:t>from customer_churn</a:t>
            </a:r>
          </a:p>
          <a:p>
            <a:pPr algn="just">
              <a:lnSpc>
                <a:spcPts val="3541"/>
              </a:lnSpc>
            </a:pPr>
            <a:r>
              <a:rPr lang="en-US" sz="2529">
                <a:solidFill>
                  <a:srgbClr val="000000"/>
                </a:solidFill>
                <a:latin typeface="Canva Sans"/>
                <a:ea typeface="Canva Sans"/>
                <a:cs typeface="Canva Sans"/>
                <a:sym typeface="Canva Sans"/>
              </a:rPr>
              <a:t>where customer_status = 'churned';</a:t>
            </a:r>
          </a:p>
        </p:txBody>
      </p:sp>
      <p:sp>
        <p:nvSpPr>
          <p:cNvPr id="5" name="Freeform 5"/>
          <p:cNvSpPr/>
          <p:nvPr/>
        </p:nvSpPr>
        <p:spPr>
          <a:xfrm>
            <a:off x="1028700" y="7880198"/>
            <a:ext cx="7071472" cy="1378102"/>
          </a:xfrm>
          <a:custGeom>
            <a:avLst/>
            <a:gdLst/>
            <a:ahLst/>
            <a:cxnLst/>
            <a:rect l="l" t="t" r="r" b="b"/>
            <a:pathLst>
              <a:path w="7071472" h="1378102">
                <a:moveTo>
                  <a:pt x="0" y="0"/>
                </a:moveTo>
                <a:lnTo>
                  <a:pt x="7071472" y="0"/>
                </a:lnTo>
                <a:lnTo>
                  <a:pt x="7071472" y="1378102"/>
                </a:lnTo>
                <a:lnTo>
                  <a:pt x="0" y="1378102"/>
                </a:lnTo>
                <a:lnTo>
                  <a:pt x="0" y="0"/>
                </a:lnTo>
                <a:close/>
              </a:path>
            </a:pathLst>
          </a:custGeom>
          <a:blipFill>
            <a:blip r:embed="rId3"/>
            <a:stretch>
              <a:fillRect/>
            </a:stretch>
          </a:blipFill>
        </p:spPr>
      </p:sp>
      <p:sp>
        <p:nvSpPr>
          <p:cNvPr id="6" name="TextBox 6"/>
          <p:cNvSpPr txBox="1"/>
          <p:nvPr/>
        </p:nvSpPr>
        <p:spPr>
          <a:xfrm>
            <a:off x="1028700" y="4174064"/>
            <a:ext cx="15622975" cy="537822"/>
          </a:xfrm>
          <a:prstGeom prst="rect">
            <a:avLst/>
          </a:prstGeom>
        </p:spPr>
        <p:txBody>
          <a:bodyPr lIns="0" tIns="0" rIns="0" bIns="0" rtlCol="0" anchor="t">
            <a:spAutoFit/>
          </a:bodyPr>
          <a:lstStyle/>
          <a:p>
            <a:pPr algn="l">
              <a:lnSpc>
                <a:spcPts val="4480"/>
              </a:lnSpc>
            </a:pPr>
            <a:r>
              <a:rPr lang="en-US" sz="3200">
                <a:solidFill>
                  <a:srgbClr val="000000"/>
                </a:solidFill>
                <a:latin typeface="Canva Sans Bold"/>
                <a:ea typeface="Canva Sans Bold"/>
                <a:cs typeface="Canva Sans Bold"/>
                <a:sym typeface="Canva Sans Bold"/>
              </a:rPr>
              <a:t>4.Create a query to identify the contract types that are most prone to churn</a:t>
            </a:r>
          </a:p>
        </p:txBody>
      </p:sp>
      <p:sp>
        <p:nvSpPr>
          <p:cNvPr id="7" name="TextBox 7"/>
          <p:cNvSpPr txBox="1"/>
          <p:nvPr/>
        </p:nvSpPr>
        <p:spPr>
          <a:xfrm>
            <a:off x="1028700" y="4864287"/>
            <a:ext cx="14254321" cy="2701295"/>
          </a:xfrm>
          <a:prstGeom prst="rect">
            <a:avLst/>
          </a:prstGeom>
        </p:spPr>
        <p:txBody>
          <a:bodyPr lIns="0" tIns="0" rIns="0" bIns="0" rtlCol="0" anchor="t">
            <a:spAutoFit/>
          </a:bodyPr>
          <a:lstStyle/>
          <a:p>
            <a:pPr algn="just">
              <a:lnSpc>
                <a:spcPts val="3081"/>
              </a:lnSpc>
            </a:pPr>
            <a:r>
              <a:rPr lang="en-US" sz="2201">
                <a:solidFill>
                  <a:srgbClr val="000000"/>
                </a:solidFill>
                <a:latin typeface="Canva Sans"/>
                <a:ea typeface="Canva Sans"/>
                <a:cs typeface="Canva Sans"/>
                <a:sym typeface="Canva Sans"/>
              </a:rPr>
              <a:t>select contract,</a:t>
            </a:r>
          </a:p>
          <a:p>
            <a:pPr algn="just">
              <a:lnSpc>
                <a:spcPts val="3081"/>
              </a:lnSpc>
            </a:pPr>
            <a:r>
              <a:rPr lang="en-US" sz="2201">
                <a:solidFill>
                  <a:srgbClr val="000000"/>
                </a:solidFill>
                <a:latin typeface="Canva Sans"/>
                <a:ea typeface="Canva Sans"/>
                <a:cs typeface="Canva Sans"/>
                <a:sym typeface="Canva Sans"/>
              </a:rPr>
              <a:t>       count(*) as total_customers,</a:t>
            </a:r>
          </a:p>
          <a:p>
            <a:pPr algn="just">
              <a:lnSpc>
                <a:spcPts val="3081"/>
              </a:lnSpc>
            </a:pPr>
            <a:r>
              <a:rPr lang="en-US" sz="2201">
                <a:solidFill>
                  <a:srgbClr val="000000"/>
                </a:solidFill>
                <a:latin typeface="Canva Sans"/>
                <a:ea typeface="Canva Sans"/>
                <a:cs typeface="Canva Sans"/>
                <a:sym typeface="Canva Sans"/>
              </a:rPr>
              <a:t>       sum(case when customer_status = 'churned' then 1 else 0 end) as churned_customers,</a:t>
            </a:r>
          </a:p>
          <a:p>
            <a:pPr algn="just">
              <a:lnSpc>
                <a:spcPts val="3081"/>
              </a:lnSpc>
            </a:pPr>
            <a:r>
              <a:rPr lang="en-US" sz="2201">
                <a:solidFill>
                  <a:srgbClr val="000000"/>
                </a:solidFill>
                <a:latin typeface="Canva Sans"/>
                <a:ea typeface="Canva Sans"/>
                <a:cs typeface="Canva Sans"/>
                <a:sym typeface="Canva Sans"/>
              </a:rPr>
              <a:t>       (sum(case when customer_status = 'churned' then 1 else 0 end) * 1.0 / count(*)) as churn_rate</a:t>
            </a:r>
          </a:p>
          <a:p>
            <a:pPr algn="just">
              <a:lnSpc>
                <a:spcPts val="3081"/>
              </a:lnSpc>
            </a:pPr>
            <a:r>
              <a:rPr lang="en-US" sz="2201">
                <a:solidFill>
                  <a:srgbClr val="000000"/>
                </a:solidFill>
                <a:latin typeface="Canva Sans"/>
                <a:ea typeface="Canva Sans"/>
                <a:cs typeface="Canva Sans"/>
                <a:sym typeface="Canva Sans"/>
              </a:rPr>
              <a:t>from customer_churn</a:t>
            </a:r>
          </a:p>
          <a:p>
            <a:pPr algn="just">
              <a:lnSpc>
                <a:spcPts val="3081"/>
              </a:lnSpc>
            </a:pPr>
            <a:r>
              <a:rPr lang="en-US" sz="2201">
                <a:solidFill>
                  <a:srgbClr val="000000"/>
                </a:solidFill>
                <a:latin typeface="Canva Sans"/>
                <a:ea typeface="Canva Sans"/>
                <a:cs typeface="Canva Sans"/>
                <a:sym typeface="Canva Sans"/>
              </a:rPr>
              <a:t>group by contract</a:t>
            </a:r>
          </a:p>
          <a:p>
            <a:pPr algn="just">
              <a:lnSpc>
                <a:spcPts val="3081"/>
              </a:lnSpc>
            </a:pPr>
            <a:r>
              <a:rPr lang="en-US" sz="2201">
                <a:solidFill>
                  <a:srgbClr val="000000"/>
                </a:solidFill>
                <a:latin typeface="Canva Sans"/>
                <a:ea typeface="Canva Sans"/>
                <a:cs typeface="Canva Sans"/>
                <a:sym typeface="Canva Sans"/>
              </a:rPr>
              <a:t>order by churn_rate desc;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4432392"/>
            <a:ext cx="4706023" cy="2968114"/>
          </a:xfrm>
          <a:custGeom>
            <a:avLst/>
            <a:gdLst/>
            <a:ahLst/>
            <a:cxnLst/>
            <a:rect l="l" t="t" r="r" b="b"/>
            <a:pathLst>
              <a:path w="4706023" h="2968114">
                <a:moveTo>
                  <a:pt x="0" y="0"/>
                </a:moveTo>
                <a:lnTo>
                  <a:pt x="4706023" y="0"/>
                </a:lnTo>
                <a:lnTo>
                  <a:pt x="4706023" y="2968114"/>
                </a:lnTo>
                <a:lnTo>
                  <a:pt x="0" y="2968114"/>
                </a:lnTo>
                <a:lnTo>
                  <a:pt x="0" y="0"/>
                </a:lnTo>
                <a:close/>
              </a:path>
            </a:pathLst>
          </a:custGeom>
          <a:blipFill>
            <a:blip r:embed="rId2"/>
            <a:stretch>
              <a:fillRect/>
            </a:stretch>
          </a:blipFill>
        </p:spPr>
      </p:sp>
      <p:sp>
        <p:nvSpPr>
          <p:cNvPr id="3" name="TextBox 3"/>
          <p:cNvSpPr txBox="1"/>
          <p:nvPr/>
        </p:nvSpPr>
        <p:spPr>
          <a:xfrm>
            <a:off x="1028700" y="1442864"/>
            <a:ext cx="15622975" cy="537822"/>
          </a:xfrm>
          <a:prstGeom prst="rect">
            <a:avLst/>
          </a:prstGeom>
        </p:spPr>
        <p:txBody>
          <a:bodyPr lIns="0" tIns="0" rIns="0" bIns="0" rtlCol="0" anchor="t">
            <a:spAutoFit/>
          </a:bodyPr>
          <a:lstStyle/>
          <a:p>
            <a:pPr algn="l">
              <a:lnSpc>
                <a:spcPts val="4480"/>
              </a:lnSpc>
            </a:pPr>
            <a:r>
              <a:rPr lang="en-US" sz="3200">
                <a:solidFill>
                  <a:srgbClr val="000000"/>
                </a:solidFill>
                <a:latin typeface="Canva Sans Bold"/>
                <a:ea typeface="Canva Sans Bold"/>
                <a:cs typeface="Canva Sans Bold"/>
                <a:sym typeface="Canva Sans Bold"/>
              </a:rPr>
              <a:t>5.Identify customers with high total charges who have churned</a:t>
            </a:r>
          </a:p>
        </p:txBody>
      </p:sp>
      <p:sp>
        <p:nvSpPr>
          <p:cNvPr id="4" name="TextBox 4"/>
          <p:cNvSpPr txBox="1"/>
          <p:nvPr/>
        </p:nvSpPr>
        <p:spPr>
          <a:xfrm>
            <a:off x="1028700" y="2296649"/>
            <a:ext cx="15317811" cy="1773793"/>
          </a:xfrm>
          <a:prstGeom prst="rect">
            <a:avLst/>
          </a:prstGeom>
        </p:spPr>
        <p:txBody>
          <a:bodyPr lIns="0" tIns="0" rIns="0" bIns="0" rtlCol="0" anchor="t">
            <a:spAutoFit/>
          </a:bodyPr>
          <a:lstStyle/>
          <a:p>
            <a:pPr algn="just">
              <a:lnSpc>
                <a:spcPts val="3541"/>
              </a:lnSpc>
            </a:pPr>
            <a:r>
              <a:rPr lang="en-US" sz="2529">
                <a:solidFill>
                  <a:srgbClr val="000000"/>
                </a:solidFill>
                <a:latin typeface="Canva Sans"/>
                <a:ea typeface="Canva Sans"/>
                <a:cs typeface="Canva Sans"/>
                <a:sym typeface="Canva Sans"/>
              </a:rPr>
              <a:t>select customer_id, total_charges</a:t>
            </a:r>
          </a:p>
          <a:p>
            <a:pPr algn="just">
              <a:lnSpc>
                <a:spcPts val="3541"/>
              </a:lnSpc>
            </a:pPr>
            <a:r>
              <a:rPr lang="en-US" sz="2529">
                <a:solidFill>
                  <a:srgbClr val="000000"/>
                </a:solidFill>
                <a:latin typeface="Canva Sans"/>
                <a:ea typeface="Canva Sans"/>
                <a:cs typeface="Canva Sans"/>
                <a:sym typeface="Canva Sans"/>
              </a:rPr>
              <a:t>from customer_churn</a:t>
            </a:r>
          </a:p>
          <a:p>
            <a:pPr algn="just">
              <a:lnSpc>
                <a:spcPts val="3541"/>
              </a:lnSpc>
            </a:pPr>
            <a:r>
              <a:rPr lang="en-US" sz="2529">
                <a:solidFill>
                  <a:srgbClr val="000000"/>
                </a:solidFill>
                <a:latin typeface="Canva Sans"/>
                <a:ea typeface="Canva Sans"/>
                <a:cs typeface="Canva Sans"/>
                <a:sym typeface="Canva Sans"/>
              </a:rPr>
              <a:t>where customer_status = 'churned' and total_charges &gt; (select avg(total_charges) from customer_churn);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5743575"/>
            <a:ext cx="10508457" cy="1726914"/>
          </a:xfrm>
          <a:custGeom>
            <a:avLst/>
            <a:gdLst/>
            <a:ahLst/>
            <a:cxnLst/>
            <a:rect l="l" t="t" r="r" b="b"/>
            <a:pathLst>
              <a:path w="10508457" h="1726914">
                <a:moveTo>
                  <a:pt x="0" y="0"/>
                </a:moveTo>
                <a:lnTo>
                  <a:pt x="10508457" y="0"/>
                </a:lnTo>
                <a:lnTo>
                  <a:pt x="10508457" y="1726914"/>
                </a:lnTo>
                <a:lnTo>
                  <a:pt x="0" y="1726914"/>
                </a:lnTo>
                <a:lnTo>
                  <a:pt x="0" y="0"/>
                </a:lnTo>
                <a:close/>
              </a:path>
            </a:pathLst>
          </a:custGeom>
          <a:blipFill>
            <a:blip r:embed="rId2"/>
            <a:stretch>
              <a:fillRect/>
            </a:stretch>
          </a:blipFill>
        </p:spPr>
      </p:sp>
      <p:sp>
        <p:nvSpPr>
          <p:cNvPr id="3" name="TextBox 3"/>
          <p:cNvSpPr txBox="1"/>
          <p:nvPr/>
        </p:nvSpPr>
        <p:spPr>
          <a:xfrm>
            <a:off x="1028700" y="1221561"/>
            <a:ext cx="16425177" cy="1144725"/>
          </a:xfrm>
          <a:prstGeom prst="rect">
            <a:avLst/>
          </a:prstGeom>
        </p:spPr>
        <p:txBody>
          <a:bodyPr lIns="0" tIns="0" rIns="0" bIns="0" rtlCol="0" anchor="t">
            <a:spAutoFit/>
          </a:bodyPr>
          <a:lstStyle/>
          <a:p>
            <a:pPr algn="l">
              <a:lnSpc>
                <a:spcPts val="4620"/>
              </a:lnSpc>
            </a:pPr>
            <a:r>
              <a:rPr lang="en-US" sz="3300">
                <a:solidFill>
                  <a:srgbClr val="000000"/>
                </a:solidFill>
                <a:latin typeface="Canva Sans Bold"/>
                <a:ea typeface="Canva Sans Bold"/>
                <a:cs typeface="Canva Sans Bold"/>
                <a:sym typeface="Canva Sans Bold"/>
              </a:rPr>
              <a:t>6.Calculate the total charges distribution for churned and non-churned customers</a:t>
            </a:r>
          </a:p>
        </p:txBody>
      </p:sp>
      <p:sp>
        <p:nvSpPr>
          <p:cNvPr id="4" name="TextBox 4"/>
          <p:cNvSpPr txBox="1"/>
          <p:nvPr/>
        </p:nvSpPr>
        <p:spPr>
          <a:xfrm>
            <a:off x="1028700" y="2922099"/>
            <a:ext cx="15317811" cy="2221401"/>
          </a:xfrm>
          <a:prstGeom prst="rect">
            <a:avLst/>
          </a:prstGeom>
        </p:spPr>
        <p:txBody>
          <a:bodyPr lIns="0" tIns="0" rIns="0" bIns="0" rtlCol="0" anchor="t">
            <a:spAutoFit/>
          </a:bodyPr>
          <a:lstStyle/>
          <a:p>
            <a:pPr algn="just">
              <a:lnSpc>
                <a:spcPts val="3541"/>
              </a:lnSpc>
            </a:pPr>
            <a:r>
              <a:rPr lang="en-US" sz="2529">
                <a:solidFill>
                  <a:srgbClr val="000000"/>
                </a:solidFill>
                <a:latin typeface="Canva Sans"/>
                <a:ea typeface="Canva Sans"/>
                <a:cs typeface="Canva Sans"/>
                <a:sym typeface="Canva Sans"/>
              </a:rPr>
              <a:t>select customer_status as churn_status,count(*) as customer_count,</a:t>
            </a:r>
          </a:p>
          <a:p>
            <a:pPr algn="just">
              <a:lnSpc>
                <a:spcPts val="3541"/>
              </a:lnSpc>
            </a:pPr>
            <a:r>
              <a:rPr lang="en-US" sz="2529">
                <a:solidFill>
                  <a:srgbClr val="000000"/>
                </a:solidFill>
                <a:latin typeface="Canva Sans"/>
                <a:ea typeface="Canva Sans"/>
                <a:cs typeface="Canva Sans"/>
                <a:sym typeface="Canva Sans"/>
              </a:rPr>
              <a:t>     sum(total_charges) as total_charges,</a:t>
            </a:r>
          </a:p>
          <a:p>
            <a:pPr algn="just">
              <a:lnSpc>
                <a:spcPts val="3541"/>
              </a:lnSpc>
            </a:pPr>
            <a:r>
              <a:rPr lang="en-US" sz="2529">
                <a:solidFill>
                  <a:srgbClr val="000000"/>
                </a:solidFill>
                <a:latin typeface="Canva Sans"/>
                <a:ea typeface="Canva Sans"/>
                <a:cs typeface="Canva Sans"/>
                <a:sym typeface="Canva Sans"/>
              </a:rPr>
              <a:t>     avg(total_charges) as avg_total_charges</a:t>
            </a:r>
          </a:p>
          <a:p>
            <a:pPr algn="just">
              <a:lnSpc>
                <a:spcPts val="3541"/>
              </a:lnSpc>
            </a:pPr>
            <a:r>
              <a:rPr lang="en-US" sz="2529">
                <a:solidFill>
                  <a:srgbClr val="000000"/>
                </a:solidFill>
                <a:latin typeface="Canva Sans"/>
                <a:ea typeface="Canva Sans"/>
                <a:cs typeface="Canva Sans"/>
                <a:sym typeface="Canva Sans"/>
              </a:rPr>
              <a:t>from customer_churn</a:t>
            </a:r>
          </a:p>
          <a:p>
            <a:pPr algn="just">
              <a:lnSpc>
                <a:spcPts val="3541"/>
              </a:lnSpc>
            </a:pPr>
            <a:r>
              <a:rPr lang="en-US" sz="2529">
                <a:solidFill>
                  <a:srgbClr val="000000"/>
                </a:solidFill>
                <a:latin typeface="Canva Sans"/>
                <a:ea typeface="Canva Sans"/>
                <a:cs typeface="Canva Sans"/>
                <a:sym typeface="Canva Sans"/>
              </a:rPr>
              <a:t>group by customer_status;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2330</Words>
  <Application>Microsoft Office PowerPoint</Application>
  <PresentationFormat>Custom</PresentationFormat>
  <Paragraphs>230</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Canva Sans</vt:lpstr>
      <vt:lpstr>Canva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Overview: Predicting Customer Churn in Telecom Industry using Power BI and SQL</dc:title>
  <cp:lastModifiedBy>Karthikeyan B</cp:lastModifiedBy>
  <cp:revision>3</cp:revision>
  <dcterms:created xsi:type="dcterms:W3CDTF">2006-08-16T00:00:00Z</dcterms:created>
  <dcterms:modified xsi:type="dcterms:W3CDTF">2024-07-22T10:09:35Z</dcterms:modified>
  <dc:identifier>DAGLkwc0_3o</dc:identifier>
</cp:coreProperties>
</file>