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62" r:id="rId8"/>
    <p:sldId id="263" r:id="rId9"/>
    <p:sldId id="264" r:id="rId10"/>
    <p:sldId id="265" r:id="rId11"/>
    <p:sldId id="266" r:id="rId12"/>
    <p:sldId id="267" r:id="rId13"/>
    <p:sldId id="268" r:id="rId14"/>
    <p:sldId id="269" r:id="rId15"/>
    <p:sldId id="270" r:id="rId16"/>
    <p:sldId id="259" r:id="rId17"/>
    <p:sldId id="260" r:id="rId18"/>
  </p:sldIdLst>
  <p:sldSz cx="9144000" cy="5143500"/>
  <p:notesSz cx="6858000" cy="9144000"/>
  <p:embeddedFontLst>
    <p:embeddedFont>
      <p:font typeface="Robo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3: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3: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9: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6: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8:notes"/>
          <p:cNvSpPr txBox="1"/>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514349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2105247" y="0"/>
            <a:ext cx="7038763" cy="5138760"/>
            <a:chOff x="3388635" y="43347"/>
            <a:chExt cx="5755325" cy="4201766"/>
          </a:xfrm>
        </p:grpSpPr>
        <p:sp>
          <p:nvSpPr>
            <p:cNvPr id="12" name="Google Shape;12;p2"/>
            <p:cNvSpPr/>
            <p:nvPr/>
          </p:nvSpPr>
          <p:spPr>
            <a:xfrm>
              <a:off x="3837146"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285657"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734169"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5182680"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631191"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079703"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528214"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976725"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425228"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873739"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22250"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770761" y="1754163"/>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837146"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4285657"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4734169"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182680"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631191"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079703"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6528214"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6976725"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425228"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73739"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22250"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770761" y="13264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837146"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285657"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4734169"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182680"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5631191"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079703"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6528214"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6976725"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425228"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873739"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22250"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770761" y="89875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3388635"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3837146"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285657"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734169"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5182680"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5631191"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6079703"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6528214"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6976725"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7425228"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7873739"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322250"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8770761" y="47105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3388635"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3837146"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285657"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34169" y="4335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5182680"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5631191"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6079703"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6528214"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976725"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7425228"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7873739"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322250"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770761" y="43347"/>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3837146"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285657"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4734169"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182680"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5631191"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079703"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528214"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6976725"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425228"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7873739"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322250"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8770761" y="3871914"/>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837146"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4285657"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4734169"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5182680"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5631191"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079703"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6528214"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6976725"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7425228"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7873739"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8322250"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8770761" y="3444210"/>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837146"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4285657"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4734169"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5182680"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5631191"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6079703"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6528214"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6976725"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7425228"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7873739"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8322250"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8770761" y="3016506"/>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837146"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4285657"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34169"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5182680"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5631191"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6079703"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6528214"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6976725"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7425228"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7873739"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8322250"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8770761" y="2588801"/>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837146"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4285657"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4734169"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5182680"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5631191"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6079703"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528214"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6976725"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7425228"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7873739"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8322250"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8770761" y="2161098"/>
              <a:ext cx="373199" cy="373199"/>
            </a:xfrm>
            <a:prstGeom prst="ellipse">
              <a:avLst/>
            </a:prstGeom>
            <a:solidFill>
              <a:srgbClr val="DEDEDE">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
          <p:cNvSpPr/>
          <p:nvPr/>
        </p:nvSpPr>
        <p:spPr>
          <a:xfrm>
            <a:off x="3396589" y="0"/>
            <a:ext cx="3250800" cy="51434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0" y="0"/>
            <a:ext cx="3415799" cy="514349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p:nvPr>
            <p:ph type="ctrTitle"/>
          </p:nvPr>
        </p:nvSpPr>
        <p:spPr>
          <a:xfrm>
            <a:off x="992425" y="1799775"/>
            <a:ext cx="3136800" cy="17390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lvl="1"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2pPr>
            <a:lvl3pPr lvl="2"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3pPr>
            <a:lvl4pPr lvl="3"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4pPr>
            <a:lvl5pPr lvl="4"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5pPr>
            <a:lvl6pPr lvl="5"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6pPr>
            <a:lvl7pPr lvl="6"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7pPr>
            <a:lvl8pPr lvl="7"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8pPr>
            <a:lvl9pPr lvl="8" indent="0"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9pPr>
          </a:lstStyle>
          <a:p/>
        </p:txBody>
      </p:sp>
      <p:sp>
        <p:nvSpPr>
          <p:cNvPr id="138" name="Google Shape;138;p2"/>
          <p:cNvSpPr txBox="1"/>
          <p:nvPr>
            <p:ph type="subTitle" idx="1"/>
          </p:nvPr>
        </p:nvSpPr>
        <p:spPr>
          <a:xfrm>
            <a:off x="992425" y="3579375"/>
            <a:ext cx="3136800" cy="607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L="457200" marR="0" lvl="1"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914400" marR="0" lvl="2"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371600" marR="0" lvl="3"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1828800" marR="0" lvl="4"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286000" marR="0" lvl="5"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2743200" marR="0" lvl="6"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200400" marR="0" lvl="7"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3657600" marR="0" lvl="8" indent="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p:txBody>
      </p:sp>
      <p:sp>
        <p:nvSpPr>
          <p:cNvPr id="139" name="Google Shape;139;p2"/>
          <p:cNvSpPr txBox="1"/>
          <p:nvPr>
            <p:ph type="sldNum" idx="12"/>
          </p:nvPr>
        </p:nvSpPr>
        <p:spPr>
          <a:xfrm>
            <a:off x="8472457" y="470655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5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85" name="Shape 185"/>
        <p:cNvGrpSpPr/>
        <p:nvPr/>
      </p:nvGrpSpPr>
      <p:grpSpPr>
        <a:xfrm>
          <a:off x="0" y="0"/>
          <a:ext cx="0" cy="0"/>
          <a:chOff x="0" y="0"/>
          <a:chExt cx="0" cy="0"/>
        </a:xfrm>
      </p:grpSpPr>
      <p:sp>
        <p:nvSpPr>
          <p:cNvPr id="186" name="Google Shape;186;p11"/>
          <p:cNvSpPr txBox="1"/>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187" name="Google Shape;187;p11"/>
          <p:cNvSpPr txBox="1"/>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88" name="Google Shape;188;p11"/>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89" name="Shape 189"/>
        <p:cNvGrpSpPr/>
        <p:nvPr/>
      </p:nvGrpSpPr>
      <p:grpSpPr>
        <a:xfrm>
          <a:off x="0" y="0"/>
          <a:ext cx="0" cy="0"/>
          <a:chOff x="0" y="0"/>
          <a:chExt cx="0" cy="0"/>
        </a:xfrm>
      </p:grpSpPr>
      <p:sp>
        <p:nvSpPr>
          <p:cNvPr id="190" name="Google Shape;190;p12"/>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0" name="Shape 140"/>
        <p:cNvGrpSpPr/>
        <p:nvPr/>
      </p:nvGrpSpPr>
      <p:grpSpPr>
        <a:xfrm>
          <a:off x="0" y="0"/>
          <a:ext cx="0" cy="0"/>
          <a:chOff x="0" y="0"/>
          <a:chExt cx="0" cy="0"/>
        </a:xfrm>
      </p:grpSpPr>
      <p:sp>
        <p:nvSpPr>
          <p:cNvPr id="141" name="Google Shape;141;p3"/>
          <p:cNvSpPr/>
          <p:nvPr/>
        </p:nvSpPr>
        <p:spPr>
          <a:xfrm flipH="1">
            <a:off x="8246400" y="4245925"/>
            <a:ext cx="897599" cy="8975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599" cy="897599"/>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p:nvPr>
            <p:ph type="ctrTitle"/>
          </p:nvPr>
        </p:nvSpPr>
        <p:spPr>
          <a:xfrm>
            <a:off x="390525" y="1819275"/>
            <a:ext cx="8222100" cy="9335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44" name="Google Shape;144;p3"/>
          <p:cNvSpPr txBox="1"/>
          <p:nvPr>
            <p:ph type="subTitle" idx="1"/>
          </p:nvPr>
        </p:nvSpPr>
        <p:spPr>
          <a:xfrm>
            <a:off x="390525" y="2789130"/>
            <a:ext cx="8222100" cy="4328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457200" marR="0" lvl="1"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914400" marR="0" lvl="2"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371600" marR="0" lvl="3"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1828800" marR="0" lvl="4"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286000" marR="0" lvl="5"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2743200" marR="0" lvl="6"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200400" marR="0" lvl="7"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3657600" marR="0" lvl="8"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p:txBody>
      </p:sp>
      <p:sp>
        <p:nvSpPr>
          <p:cNvPr id="145" name="Google Shape;145;p3"/>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6" name="Shape 146"/>
        <p:cNvGrpSpPr/>
        <p:nvPr/>
      </p:nvGrpSpPr>
      <p:grpSpPr>
        <a:xfrm>
          <a:off x="0" y="0"/>
          <a:ext cx="0" cy="0"/>
          <a:chOff x="0" y="0"/>
          <a:chExt cx="0" cy="0"/>
        </a:xfrm>
      </p:grpSpPr>
      <p:sp>
        <p:nvSpPr>
          <p:cNvPr id="147" name="Google Shape;147;p4"/>
          <p:cNvSpPr/>
          <p:nvPr/>
        </p:nvSpPr>
        <p:spPr>
          <a:xfrm rot="10800000" flipH="1">
            <a:off x="0" y="656399"/>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p:nvPr>
            <p:ph type="title"/>
          </p:nvPr>
        </p:nvSpPr>
        <p:spPr>
          <a:xfrm>
            <a:off x="98250" y="16350"/>
            <a:ext cx="8826599" cy="602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p:txBody>
      </p:sp>
      <p:sp>
        <p:nvSpPr>
          <p:cNvPr id="150" name="Google Shape;150;p4"/>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51" name="Shape 151"/>
        <p:cNvGrpSpPr/>
        <p:nvPr/>
      </p:nvGrpSpPr>
      <p:grpSpPr>
        <a:xfrm>
          <a:off x="0" y="0"/>
          <a:ext cx="0" cy="0"/>
          <a:chOff x="0" y="0"/>
          <a:chExt cx="0" cy="0"/>
        </a:xfrm>
      </p:grpSpPr>
      <p:sp>
        <p:nvSpPr>
          <p:cNvPr id="152" name="Google Shape;152;p5"/>
          <p:cNvSpPr txBox="1"/>
          <p:nvPr/>
        </p:nvSpPr>
        <p:spPr>
          <a:xfrm rot="10800000" flipH="1">
            <a:off x="3276600" y="25"/>
            <a:ext cx="58674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p:nvPr>
            <p:ph type="title"/>
          </p:nvPr>
        </p:nvSpPr>
        <p:spPr>
          <a:xfrm>
            <a:off x="226077" y="357800"/>
            <a:ext cx="2807999" cy="9533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p:txBody>
      </p:sp>
      <p:sp>
        <p:nvSpPr>
          <p:cNvPr id="155" name="Google Shape;155;p5"/>
          <p:cNvSpPr txBox="1"/>
          <p:nvPr>
            <p:ph type="body" idx="1"/>
          </p:nvPr>
        </p:nvSpPr>
        <p:spPr>
          <a:xfrm>
            <a:off x="226075" y="1465800"/>
            <a:ext cx="2807999" cy="31634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200"/>
              <a:buFont typeface="Roboto"/>
              <a:buNone/>
              <a:defRPr sz="1200" b="0" i="0" u="none" strike="noStrike" cap="none">
                <a:solidFill>
                  <a:schemeClr val="lt1"/>
                </a:solidFill>
                <a:latin typeface="Roboto"/>
                <a:ea typeface="Roboto"/>
                <a:cs typeface="Roboto"/>
                <a:sym typeface="Roboto"/>
              </a:defRPr>
            </a:lvl9pPr>
          </a:lstStyle>
          <a:p/>
        </p:txBody>
      </p:sp>
      <p:sp>
        <p:nvSpPr>
          <p:cNvPr id="156" name="Google Shape;156;p5"/>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57" name="Shape 157"/>
        <p:cNvGrpSpPr/>
        <p:nvPr/>
      </p:nvGrpSpPr>
      <p:grpSpPr>
        <a:xfrm>
          <a:off x="0" y="0"/>
          <a:ext cx="0" cy="0"/>
          <a:chOff x="0" y="0"/>
          <a:chExt cx="0" cy="0"/>
        </a:xfrm>
      </p:grpSpPr>
      <p:sp>
        <p:nvSpPr>
          <p:cNvPr id="158" name="Google Shape;158;p6"/>
          <p:cNvSpPr txBox="1"/>
          <p:nvPr/>
        </p:nvSpPr>
        <p:spPr>
          <a:xfrm rot="10800000" flipH="1">
            <a:off x="0" y="0"/>
            <a:ext cx="9144000" cy="46958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6"/>
          <p:cNvSpPr txBox="1"/>
          <p:nvPr>
            <p:ph type="body" idx="1"/>
          </p:nvPr>
        </p:nvSpPr>
        <p:spPr>
          <a:xfrm>
            <a:off x="57150" y="4696825"/>
            <a:ext cx="8381999"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61" name="Google Shape;161;p6"/>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2" name="Shape 162"/>
        <p:cNvGrpSpPr/>
        <p:nvPr/>
      </p:nvGrpSpPr>
      <p:grpSpPr>
        <a:xfrm>
          <a:off x="0" y="0"/>
          <a:ext cx="0" cy="0"/>
          <a:chOff x="0" y="0"/>
          <a:chExt cx="0" cy="0"/>
        </a:xfrm>
      </p:grpSpPr>
      <p:sp>
        <p:nvSpPr>
          <p:cNvPr id="163" name="Google Shape;163;p7"/>
          <p:cNvSpPr txBox="1"/>
          <p:nvPr>
            <p:ph type="title"/>
          </p:nvPr>
        </p:nvSpPr>
        <p:spPr>
          <a:xfrm>
            <a:off x="460950" y="2065350"/>
            <a:ext cx="8222100" cy="1012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164" name="Google Shape;164;p7"/>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5" name="Shape 165"/>
        <p:cNvGrpSpPr/>
        <p:nvPr/>
      </p:nvGrpSpPr>
      <p:grpSpPr>
        <a:xfrm>
          <a:off x="0" y="0"/>
          <a:ext cx="0" cy="0"/>
          <a:chOff x="0" y="0"/>
          <a:chExt cx="0" cy="0"/>
        </a:xfrm>
      </p:grpSpPr>
      <p:sp>
        <p:nvSpPr>
          <p:cNvPr id="166" name="Google Shape;166;p8"/>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69" name="Google Shape;169;p8"/>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170" name="Google Shape;170;p8"/>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1" name="Shape 171"/>
        <p:cNvGrpSpPr/>
        <p:nvPr/>
      </p:nvGrpSpPr>
      <p:grpSpPr>
        <a:xfrm>
          <a:off x="0" y="0"/>
          <a:ext cx="0" cy="0"/>
          <a:chOff x="0" y="0"/>
          <a:chExt cx="0" cy="0"/>
        </a:xfrm>
      </p:grpSpPr>
      <p:sp>
        <p:nvSpPr>
          <p:cNvPr id="172" name="Google Shape;172;p9"/>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75" name="Google Shape;175;p9"/>
          <p:cNvSpPr txBox="1"/>
          <p:nvPr>
            <p:ph type="body" idx="1"/>
          </p:nvPr>
        </p:nvSpPr>
        <p:spPr>
          <a:xfrm>
            <a:off x="47190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p:txBody>
      </p:sp>
      <p:sp>
        <p:nvSpPr>
          <p:cNvPr id="176" name="Google Shape;176;p9"/>
          <p:cNvSpPr txBox="1"/>
          <p:nvPr>
            <p:ph type="body" idx="2"/>
          </p:nvPr>
        </p:nvSpPr>
        <p:spPr>
          <a:xfrm>
            <a:off x="469425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p:txBody>
      </p:sp>
      <p:sp>
        <p:nvSpPr>
          <p:cNvPr id="177" name="Google Shape;177;p9"/>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78" name="Shape 178"/>
        <p:cNvGrpSpPr/>
        <p:nvPr/>
      </p:nvGrpSpPr>
      <p:grpSpPr>
        <a:xfrm>
          <a:off x="0" y="0"/>
          <a:ext cx="0" cy="0"/>
          <a:chOff x="0" y="0"/>
          <a:chExt cx="0" cy="0"/>
        </a:xfrm>
      </p:grpSpPr>
      <p:sp>
        <p:nvSpPr>
          <p:cNvPr id="179" name="Google Shape;179;p10"/>
          <p:cNvSpPr/>
          <p:nvPr/>
        </p:nvSpPr>
        <p:spPr>
          <a:xfrm flipH="1">
            <a:off x="0" y="0"/>
            <a:ext cx="45720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0"/>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0"/>
          <p:cNvSpPr txBox="1"/>
          <p:nvPr>
            <p:ph type="title"/>
          </p:nvPr>
        </p:nvSpPr>
        <p:spPr>
          <a:xfrm>
            <a:off x="265500" y="1233175"/>
            <a:ext cx="4045199" cy="14823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p:txBody>
      </p:sp>
      <p:sp>
        <p:nvSpPr>
          <p:cNvPr id="182" name="Google Shape;182;p10"/>
          <p:cNvSpPr txBox="1"/>
          <p:nvPr>
            <p:ph type="subTitle" idx="1"/>
          </p:nvPr>
        </p:nvSpPr>
        <p:spPr>
          <a:xfrm>
            <a:off x="265500" y="2779466"/>
            <a:ext cx="4045199" cy="1235098"/>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L="457200" marR="0" lvl="1"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L="914400" marR="0" lvl="2"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L="1371600" marR="0" lvl="3"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L="1828800" marR="0" lvl="4"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L="2286000" marR="0" lvl="5"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L="2743200" marR="0" lvl="6"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L="3200400" marR="0" lvl="7"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L="3657600" marR="0" lvl="8"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p:txBody>
      </p:sp>
      <p:sp>
        <p:nvSpPr>
          <p:cNvPr id="183" name="Google Shape;183;p10"/>
          <p:cNvSpPr txBox="1"/>
          <p:nvPr>
            <p:ph type="body" idx="2"/>
          </p:nvPr>
        </p:nvSpPr>
        <p:spPr>
          <a:xfrm>
            <a:off x="4939500" y="724200"/>
            <a:ext cx="3837000" cy="3695099"/>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p:txBody>
      </p:sp>
      <p:sp>
        <p:nvSpPr>
          <p:cNvPr id="184" name="Google Shape;184;p10"/>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p:txBody>
      </p:sp>
      <p:sp>
        <p:nvSpPr>
          <p:cNvPr id="8" name="Google Shape;8;p1"/>
          <p:cNvSpPr txBox="1"/>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hyperlink" Target="http://www.zekelab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3"/>
          <p:cNvSpPr txBox="1"/>
          <p:nvPr>
            <p:ph type="ctrTitle"/>
          </p:nvPr>
        </p:nvSpPr>
        <p:spPr>
          <a:xfrm>
            <a:off x="992425" y="1799775"/>
            <a:ext cx="4743000" cy="1739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900"/>
              <a:buFont typeface="Roboto"/>
              <a:buNone/>
            </a:pPr>
            <a:r>
              <a:rPr lang="en-GB" sz="3600" b="1" i="0" u="none" strike="noStrike" cap="none">
                <a:solidFill>
                  <a:schemeClr val="dk1"/>
                </a:solidFill>
                <a:latin typeface="Roboto"/>
                <a:ea typeface="Roboto"/>
                <a:cs typeface="Roboto"/>
                <a:sym typeface="Roboto"/>
              </a:rPr>
              <a:t>zekeLabs</a:t>
            </a:r>
            <a:endParaRPr sz="3600" b="1"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900"/>
              <a:buFont typeface="Roboto"/>
              <a:buNone/>
            </a:pPr>
          </a:p>
          <a:p>
            <a:pPr marL="0" marR="0" lvl="0" indent="0" algn="l" rtl="0">
              <a:lnSpc>
                <a:spcPct val="100000"/>
              </a:lnSpc>
              <a:spcBef>
                <a:spcPts val="0"/>
              </a:spcBef>
              <a:spcAft>
                <a:spcPts val="0"/>
              </a:spcAft>
              <a:buClr>
                <a:schemeClr val="dk1"/>
              </a:buClr>
              <a:buSzPts val="900"/>
              <a:buFont typeface="Roboto"/>
              <a:buNone/>
            </a:pPr>
            <a:r>
              <a:rPr lang="en-GB" sz="2400">
                <a:solidFill>
                  <a:srgbClr val="999999"/>
                </a:solidFill>
              </a:rPr>
              <a:t>S</a:t>
            </a:r>
            <a:r>
              <a:rPr lang="" sz="2400">
                <a:solidFill>
                  <a:srgbClr val="999999"/>
                </a:solidFill>
              </a:rPr>
              <a:t>park - RDD</a:t>
            </a:r>
            <a:br>
              <a:rPr lang="en-GB" sz="3600" b="1" i="0" u="none" strike="noStrike" cap="none">
                <a:solidFill>
                  <a:schemeClr val="dk1"/>
                </a:solidFill>
                <a:latin typeface="Roboto"/>
                <a:ea typeface="Roboto"/>
                <a:cs typeface="Roboto"/>
                <a:sym typeface="Roboto"/>
              </a:rPr>
            </a:br>
            <a:endParaRPr sz="3600" b="1" i="0" u="none" strike="noStrike" cap="none">
              <a:solidFill>
                <a:schemeClr val="dk1"/>
              </a:solidFill>
              <a:latin typeface="Roboto"/>
              <a:ea typeface="Roboto"/>
              <a:cs typeface="Roboto"/>
              <a:sym typeface="Roboto"/>
            </a:endParaRPr>
          </a:p>
        </p:txBody>
      </p:sp>
      <p:sp>
        <p:nvSpPr>
          <p:cNvPr id="196" name="Google Shape;196;p13"/>
          <p:cNvSpPr txBox="1"/>
          <p:nvPr>
            <p:ph type="subTitle" idx="1"/>
          </p:nvPr>
        </p:nvSpPr>
        <p:spPr>
          <a:xfrm>
            <a:off x="992425" y="3452075"/>
            <a:ext cx="3136800" cy="7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50"/>
              <a:buFont typeface="Roboto"/>
              <a:buNone/>
            </a:pPr>
            <a:r>
              <a:rPr lang="en-GB" sz="1800" b="0" i="0" u="none" strike="noStrike" cap="none">
                <a:solidFill>
                  <a:schemeClr val="dk2"/>
                </a:solidFill>
                <a:latin typeface="Roboto"/>
                <a:ea typeface="Roboto"/>
                <a:cs typeface="Roboto"/>
                <a:sym typeface="Roboto"/>
              </a:rPr>
              <a:t>Learning made Simpler !</a:t>
            </a:r>
            <a:br>
              <a:rPr lang="en-GB" sz="1800" b="0" i="0" u="none" strike="noStrike" cap="none">
                <a:solidFill>
                  <a:schemeClr val="dk2"/>
                </a:solidFill>
                <a:latin typeface="Roboto"/>
                <a:ea typeface="Roboto"/>
                <a:cs typeface="Roboto"/>
                <a:sym typeface="Roboto"/>
              </a:rPr>
            </a:br>
            <a:br>
              <a:rPr lang="en-GB" sz="1800" b="0" i="0" u="none" strike="noStrike" cap="none">
                <a:solidFill>
                  <a:schemeClr val="dk2"/>
                </a:solidFill>
                <a:latin typeface="Roboto"/>
                <a:ea typeface="Roboto"/>
                <a:cs typeface="Roboto"/>
                <a:sym typeface="Roboto"/>
              </a:rPr>
            </a:br>
            <a:r>
              <a:rPr lang="en-GB" sz="1200" b="0" i="0" u="none" strike="noStrike" cap="none">
                <a:solidFill>
                  <a:schemeClr val="dk2"/>
                </a:solidFill>
                <a:latin typeface="Roboto"/>
                <a:ea typeface="Roboto"/>
                <a:cs typeface="Roboto"/>
                <a:sym typeface="Roboto"/>
              </a:rPr>
              <a:t>www.zekeLabs.com</a:t>
            </a:r>
            <a:endParaRPr lang="en-GB" sz="1200" b="0" i="0" u="none" strike="noStrike" cap="none">
              <a:solidFill>
                <a:schemeClr val="dk2"/>
              </a:solidFill>
              <a:latin typeface="Roboto"/>
              <a:ea typeface="Roboto"/>
              <a:cs typeface="Roboto"/>
              <a:sym typeface="Roboto"/>
            </a:endParaRPr>
          </a:p>
        </p:txBody>
      </p:sp>
      <p:pic>
        <p:nvPicPr>
          <p:cNvPr id="197" name="Google Shape;197;p13"/>
          <p:cNvPicPr preferRelativeResize="0"/>
          <p:nvPr/>
        </p:nvPicPr>
        <p:blipFill rotWithShape="1">
          <a:blip r:embed="rId1"/>
          <a:srcRect/>
          <a:stretch>
            <a:fillRect/>
          </a:stretch>
        </p:blipFill>
        <p:spPr>
          <a:xfrm>
            <a:off x="0" y="4536504"/>
            <a:ext cx="9143999" cy="6275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SparkContext</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Main entry point of Spark core</a:t>
            </a:r>
            <a:endParaRPr lang="" altLang="en-US"/>
          </a:p>
          <a:p>
            <a:pPr marL="514350" indent="-285750">
              <a:buFont typeface="Arial" panose="02080604020202020204" pitchFamily="34" charset="0"/>
              <a:buChar char="•"/>
            </a:pPr>
            <a:r>
              <a:rPr lang="" altLang="en-US"/>
              <a:t>Provides access to cluster even with cluster manager</a:t>
            </a:r>
            <a:endParaRPr lang="" altLang="en-US"/>
          </a:p>
          <a:p>
            <a:pPr marL="514350" indent="-285750">
              <a:buFont typeface="Arial" panose="02080604020202020204" pitchFamily="34" charset="0"/>
              <a:buChar char="•"/>
            </a:pPr>
            <a:r>
              <a:rPr lang="" altLang="en-US"/>
              <a:t>Current status of spark app</a:t>
            </a:r>
            <a:endParaRPr lang="" altLang="en-US"/>
          </a:p>
          <a:p>
            <a:pPr marL="514350" indent="-285750">
              <a:buFont typeface="Arial" panose="02080604020202020204" pitchFamily="34" charset="0"/>
              <a:buChar char="•"/>
            </a:pPr>
            <a:r>
              <a:rPr lang="" altLang="en-US"/>
              <a:t>cancelling job</a:t>
            </a:r>
            <a:endParaRPr lang="" altLang="en-US"/>
          </a:p>
          <a:p>
            <a:pPr marL="514350" indent="-285750">
              <a:buFont typeface="Arial" panose="02080604020202020204" pitchFamily="34" charset="0"/>
              <a:buChar char="•"/>
            </a:pPr>
            <a:r>
              <a:rPr lang="" altLang="en-US"/>
              <a:t>cancelling stage</a:t>
            </a:r>
            <a:endParaRPr lang="" altLang="en-US"/>
          </a:p>
          <a:p>
            <a:pPr marL="514350" indent="-285750">
              <a:buFont typeface="Arial" panose="02080604020202020204" pitchFamily="34" charset="0"/>
              <a:buChar char="•"/>
            </a:pPr>
            <a:r>
              <a:rPr lang="" altLang="en-US"/>
              <a:t>Run job sync/asyn</a:t>
            </a:r>
            <a:endParaRPr lang="" altLang="en-US"/>
          </a:p>
          <a:p>
            <a:pPr marL="514350" indent="-285750">
              <a:buFont typeface="Arial" panose="02080604020202020204" pitchFamily="34" charset="0"/>
              <a:buChar char="•"/>
            </a:pPr>
            <a:r>
              <a:rPr lang="" altLang="en-US"/>
              <a:t>Access persistent RDD</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Lazy Evaluation</a:t>
            </a:r>
            <a:endParaRPr lang="" altLang="en-US"/>
          </a:p>
        </p:txBody>
      </p:sp>
      <p:sp>
        <p:nvSpPr>
          <p:cNvPr id="3" name="Text Placeholder 2"/>
          <p:cNvSpPr/>
          <p:nvPr>
            <p:ph type="body"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Directed Acyclic Graph</a:t>
            </a:r>
            <a:endParaRPr lang="" altLang="en-US"/>
          </a:p>
        </p:txBody>
      </p:sp>
      <p:sp>
        <p:nvSpPr>
          <p:cNvPr id="3" name="Text Placeholder 2"/>
          <p:cNvSpPr/>
          <p:nvPr>
            <p:ph type="body"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Fault Tolerance</a:t>
            </a:r>
            <a:endParaRPr lang="" altLang="en-US"/>
          </a:p>
        </p:txBody>
      </p:sp>
      <p:sp>
        <p:nvSpPr>
          <p:cNvPr id="3" name="Text Placeholder 2"/>
          <p:cNvSpPr/>
          <p:nvPr>
            <p:ph type="body"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6"/>
          <p:cNvSpPr txBox="1"/>
          <p:nvPr>
            <p:ph type="ctrTitle"/>
          </p:nvPr>
        </p:nvSpPr>
        <p:spPr>
          <a:xfrm>
            <a:off x="496411" y="1970119"/>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200"/>
              <a:buFont typeface="Roboto"/>
              <a:buNone/>
            </a:pPr>
            <a:r>
              <a:rPr lang="en-GB" sz="4800" b="0" i="0" u="none" strike="noStrike" cap="none">
                <a:solidFill>
                  <a:schemeClr val="lt1"/>
                </a:solidFill>
                <a:latin typeface="Roboto"/>
                <a:ea typeface="Roboto"/>
                <a:cs typeface="Roboto"/>
                <a:sym typeface="Roboto"/>
              </a:rPr>
              <a:t>Thank You !!!</a:t>
            </a:r>
            <a:endParaRPr lang="en-GB" sz="4800" b="0" i="0" u="none" strike="noStrike" cap="none">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7"/>
          <p:cNvSpPr txBox="1"/>
          <p:nvPr>
            <p:ph type="body" idx="1"/>
          </p:nvPr>
        </p:nvSpPr>
        <p:spPr>
          <a:xfrm>
            <a:off x="57150" y="4696825"/>
            <a:ext cx="8381999" cy="44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
              <a:buFont typeface="Roboto"/>
              <a:buNone/>
            </a:pPr>
            <a:r>
              <a:rPr lang="en-GB" sz="1200" b="0" i="0" u="none" strike="noStrike" cap="none">
                <a:solidFill>
                  <a:schemeClr val="lt1"/>
                </a:solidFill>
                <a:latin typeface="Roboto"/>
                <a:ea typeface="Roboto"/>
                <a:cs typeface="Roboto"/>
                <a:sym typeface="Roboto"/>
              </a:rPr>
              <a:t>Visit : </a:t>
            </a:r>
            <a:r>
              <a:rPr lang="en-GB" sz="1200" b="0" i="0" u="sng" strike="noStrike" cap="none">
                <a:solidFill>
                  <a:schemeClr val="hlink"/>
                </a:solidFill>
                <a:latin typeface="Roboto"/>
                <a:ea typeface="Roboto"/>
                <a:cs typeface="Roboto"/>
                <a:sym typeface="Roboto"/>
                <a:hlinkClick r:id="rId1"/>
              </a:rPr>
              <a:t>www.zekeLabs.com</a:t>
            </a:r>
            <a:r>
              <a:rPr lang="en-GB" sz="1200" b="0" i="0" u="none" strike="noStrike" cap="none">
                <a:solidFill>
                  <a:schemeClr val="lt1"/>
                </a:solidFill>
                <a:latin typeface="Roboto"/>
                <a:ea typeface="Roboto"/>
                <a:cs typeface="Roboto"/>
                <a:sym typeface="Roboto"/>
              </a:rPr>
              <a:t> for more details</a:t>
            </a:r>
            <a:endParaRPr lang="en-GB" sz="1200" b="0" i="0" u="none" strike="noStrike" cap="none">
              <a:solidFill>
                <a:schemeClr val="lt1"/>
              </a:solidFill>
              <a:latin typeface="Roboto"/>
              <a:ea typeface="Roboto"/>
              <a:cs typeface="Roboto"/>
              <a:sym typeface="Roboto"/>
            </a:endParaRPr>
          </a:p>
        </p:txBody>
      </p:sp>
      <p:sp>
        <p:nvSpPr>
          <p:cNvPr id="222" name="Google Shape;222;p17"/>
          <p:cNvSpPr txBox="1"/>
          <p:nvPr/>
        </p:nvSpPr>
        <p:spPr>
          <a:xfrm>
            <a:off x="228600" y="300425"/>
            <a:ext cx="8763300" cy="432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THANK YOU</a:t>
            </a:r>
            <a:endParaRPr lang="en-GB" sz="20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Let us know how can we help your organization to Upskill the employees to stay updated in the ever-evolving IT Industry.</a:t>
            </a:r>
            <a:endParaRPr lang="en-GB"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r>
              <a:rPr lang="en-GB" sz="2000" b="1" i="0" u="none" strike="noStrike" cap="none">
                <a:solidFill>
                  <a:schemeClr val="dk1"/>
                </a:solidFill>
                <a:latin typeface="Arial"/>
                <a:ea typeface="Arial"/>
                <a:cs typeface="Arial"/>
                <a:sym typeface="Arial"/>
              </a:rPr>
              <a:t>Get in touch:</a:t>
            </a:r>
            <a:endParaRPr lang="en-GB"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500"/>
              <a:buFont typeface="Arial"/>
              <a:buNone/>
            </a:pPr>
            <a:br>
              <a:rPr lang="en-GB" sz="2000" b="1" i="0" u="none" strike="noStrike" cap="none">
                <a:solidFill>
                  <a:schemeClr val="dk1"/>
                </a:solidFill>
                <a:latin typeface="Arial"/>
                <a:ea typeface="Arial"/>
                <a:cs typeface="Arial"/>
                <a:sym typeface="Arial"/>
              </a:rPr>
            </a:br>
            <a:r>
              <a:rPr lang="en-GB" sz="2000" b="1" i="0" u="none" strike="noStrike" cap="none">
                <a:solidFill>
                  <a:schemeClr val="dk1"/>
                </a:solidFill>
                <a:latin typeface="Arial"/>
                <a:ea typeface="Arial"/>
                <a:cs typeface="Arial"/>
                <a:sym typeface="Arial"/>
              </a:rPr>
              <a:t>	www.zekeLabs.com | +91-8095465880 | info@zekeLabs.com</a:t>
            </a:r>
            <a:endParaRPr lang="en-GB" sz="2000" b="1" i="0" u="none" strike="noStrike" cap="none">
              <a:solidFill>
                <a:schemeClr val="dk1"/>
              </a:solidFill>
              <a:latin typeface="Arial"/>
              <a:ea typeface="Arial"/>
              <a:cs typeface="Arial"/>
              <a:sym typeface="Arial"/>
            </a:endParaRPr>
          </a:p>
        </p:txBody>
      </p:sp>
      <p:pic>
        <p:nvPicPr>
          <p:cNvPr id="223" name="Google Shape;223;p17"/>
          <p:cNvPicPr preferRelativeResize="0"/>
          <p:nvPr/>
        </p:nvPicPr>
        <p:blipFill rotWithShape="1">
          <a:blip r:embed="rId2"/>
          <a:srcRect/>
          <a:stretch>
            <a:fillRect/>
          </a:stretch>
        </p:blipFill>
        <p:spPr>
          <a:xfrm>
            <a:off x="135675" y="4043475"/>
            <a:ext cx="8856227" cy="57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226077" y="357800"/>
            <a:ext cx="2807999" cy="9533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600"/>
              <a:buFont typeface="Roboto"/>
              <a:buNone/>
            </a:pPr>
            <a:r>
              <a:rPr lang="en-GB"/>
              <a:t>         </a:t>
            </a:r>
            <a:endParaRPr sz="2400" b="0" i="0" u="none" strike="noStrike" cap="none">
              <a:solidFill>
                <a:schemeClr val="lt1"/>
              </a:solidFill>
              <a:latin typeface="Roboto"/>
              <a:ea typeface="Roboto"/>
              <a:cs typeface="Roboto"/>
              <a:sym typeface="Roboto"/>
            </a:endParaRPr>
          </a:p>
        </p:txBody>
      </p:sp>
      <p:sp>
        <p:nvSpPr>
          <p:cNvPr id="203" name="Google Shape;203;p14"/>
          <p:cNvSpPr txBox="1"/>
          <p:nvPr>
            <p:ph type="body" idx="1"/>
          </p:nvPr>
        </p:nvSpPr>
        <p:spPr>
          <a:xfrm>
            <a:off x="226075" y="1465800"/>
            <a:ext cx="2807999" cy="3163499"/>
          </a:xfrm>
          <a:prstGeom prst="rect">
            <a:avLst/>
          </a:prstGeom>
          <a:noFill/>
          <a:ln>
            <a:noFill/>
          </a:ln>
        </p:spPr>
        <p:txBody>
          <a:bodyPr spcFirstLastPara="1" wrap="square" lIns="91425" tIns="91425" rIns="91425" bIns="91425" anchor="t" anchorCtr="0">
            <a:noAutofit/>
          </a:bodyPr>
          <a:lstStyle/>
          <a:p>
            <a:pPr marL="171450" marR="0" lvl="0" indent="-57150" algn="ctr" rtl="0">
              <a:lnSpc>
                <a:spcPct val="115000"/>
              </a:lnSpc>
              <a:spcBef>
                <a:spcPts val="0"/>
              </a:spcBef>
              <a:spcAft>
                <a:spcPts val="0"/>
              </a:spcAft>
              <a:buClr>
                <a:schemeClr val="lt1"/>
              </a:buClr>
              <a:buSzPts val="1800"/>
              <a:buFont typeface="Arial"/>
              <a:buNone/>
            </a:pPr>
            <a:endParaRPr sz="2400" b="1"/>
          </a:p>
          <a:p>
            <a:pPr marL="457200" marR="0" lvl="0" indent="457200" algn="l" rtl="0">
              <a:lnSpc>
                <a:spcPct val="115000"/>
              </a:lnSpc>
              <a:spcBef>
                <a:spcPts val="0"/>
              </a:spcBef>
              <a:spcAft>
                <a:spcPts val="0"/>
              </a:spcAft>
              <a:buClr>
                <a:schemeClr val="lt1"/>
              </a:buClr>
              <a:buSzPts val="1800"/>
              <a:buFont typeface="Arial"/>
              <a:buNone/>
            </a:pPr>
            <a:r>
              <a:rPr lang="en-GB" sz="2400" b="1"/>
              <a:t>Agenda</a:t>
            </a:r>
            <a:endParaRPr sz="2400" b="1" i="0" u="none" strike="noStrike" cap="none">
              <a:solidFill>
                <a:schemeClr val="lt1"/>
              </a:solidFill>
            </a:endParaRPr>
          </a:p>
        </p:txBody>
      </p:sp>
      <p:sp>
        <p:nvSpPr>
          <p:cNvPr id="204" name="Google Shape;204;p14"/>
          <p:cNvSpPr txBox="1"/>
          <p:nvPr/>
        </p:nvSpPr>
        <p:spPr>
          <a:xfrm>
            <a:off x="3659650" y="1060800"/>
            <a:ext cx="5369100" cy="35685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50000"/>
              </a:lnSpc>
              <a:spcBef>
                <a:spcPts val="0"/>
              </a:spcBef>
              <a:spcAft>
                <a:spcPts val="0"/>
              </a:spcAft>
              <a:buClr>
                <a:srgbClr val="666666"/>
              </a:buClr>
              <a:buSzPts val="1500"/>
              <a:buChar char="●"/>
            </a:pPr>
            <a:r>
              <a:rPr lang="en-GB" sz="1500">
                <a:solidFill>
                  <a:srgbClr val="666666"/>
                </a:solidFill>
              </a:rPr>
              <a:t>Why Dimensionality Reduction</a:t>
            </a:r>
            <a:endParaRPr sz="1500">
              <a:solidFill>
                <a:srgbClr val="666666"/>
              </a:solidFill>
            </a:endParaRPr>
          </a:p>
          <a:p>
            <a:pPr marL="457200" marR="0" lvl="0" indent="-323850" algn="l" rtl="0">
              <a:lnSpc>
                <a:spcPct val="150000"/>
              </a:lnSpc>
              <a:spcBef>
                <a:spcPts val="0"/>
              </a:spcBef>
              <a:spcAft>
                <a:spcPts val="0"/>
              </a:spcAft>
              <a:buClr>
                <a:srgbClr val="666666"/>
              </a:buClr>
              <a:buSzPts val="1500"/>
              <a:buChar char="●"/>
            </a:pPr>
            <a:endParaRPr sz="15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5"/>
          <p:cNvSpPr txBox="1"/>
          <p:nvPr/>
        </p:nvSpPr>
        <p:spPr>
          <a:xfrm>
            <a:off x="-11848" y="636595"/>
            <a:ext cx="9016799" cy="4342199"/>
          </a:xfrm>
          <a:prstGeom prst="rect">
            <a:avLst/>
          </a:prstGeom>
          <a:noFill/>
          <a:ln>
            <a:noFill/>
          </a:ln>
        </p:spPr>
        <p:txBody>
          <a:bodyPr spcFirstLastPara="1" wrap="square" lIns="91425" tIns="91425" rIns="91425" bIns="91425" anchor="t" anchorCtr="0">
            <a:noAutofit/>
          </a:bodyPr>
          <a:lstStyle/>
          <a:p>
            <a:pPr marL="133350" marR="0" lvl="0" indent="-6350" algn="l" rtl="0">
              <a:lnSpc>
                <a:spcPct val="100000"/>
              </a:lnSpc>
              <a:spcBef>
                <a:spcPts val="0"/>
              </a:spcBef>
              <a:spcAft>
                <a:spcPts val="0"/>
              </a:spcAft>
              <a:buClr>
                <a:srgbClr val="000000"/>
              </a:buClr>
              <a:buSzPts val="400"/>
              <a:buFont typeface="Arial"/>
              <a:buNone/>
            </a:pPr>
            <a:br>
              <a:rPr lang="en-GB"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10" name="Google Shape;210;p15"/>
          <p:cNvSpPr txBox="1"/>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 altLang="en-GB"/>
              <a:t>What is RDD ?</a:t>
            </a:r>
            <a:endParaRPr lang="" altLang="en-GB" sz="1800" b="0" i="0" u="none" strike="noStrike" cap="none">
              <a:solidFill>
                <a:schemeClr val="lt1"/>
              </a:solidFill>
              <a:latin typeface="Roboto"/>
              <a:ea typeface="Roboto"/>
              <a:cs typeface="Roboto"/>
              <a:sym typeface="Roboto"/>
            </a:endParaRPr>
          </a:p>
        </p:txBody>
      </p:sp>
      <p:sp>
        <p:nvSpPr>
          <p:cNvPr id="211" name="Google Shape;211;p15"/>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00050" lvl="0" indent="-285750" algn="l" rtl="0">
              <a:lnSpc>
                <a:spcPct val="130000"/>
              </a:lnSpc>
              <a:spcBef>
                <a:spcPts val="0"/>
              </a:spcBef>
              <a:spcAft>
                <a:spcPts val="0"/>
              </a:spcAft>
              <a:buSzPts val="1800"/>
              <a:buFont typeface="Arial" panose="02080604020202020204" pitchFamily="34" charset="0"/>
              <a:buChar char="•"/>
            </a:pPr>
            <a:r>
              <a:rPr lang=""/>
              <a:t>A data-structure living in driver containing whereabouts of all the partitions of the data is known as Resilient Distributed Datasets</a:t>
            </a:r>
            <a:endParaRPr lang=""/>
          </a:p>
          <a:p>
            <a:pPr marL="400050" lvl="0" indent="-285750" algn="l" rtl="0">
              <a:lnSpc>
                <a:spcPct val="150000"/>
              </a:lnSpc>
              <a:spcBef>
                <a:spcPts val="0"/>
              </a:spcBef>
              <a:spcAft>
                <a:spcPts val="0"/>
              </a:spcAft>
              <a:buSzPts val="1800"/>
              <a:buFont typeface="Arial" panose="02080604020202020204" pitchFamily="34" charset="0"/>
              <a:buChar char="•"/>
            </a:pPr>
            <a:r>
              <a:rPr lang=""/>
              <a:t>RDDs are immutable. Two types of ops - transformation &amp; action.</a:t>
            </a:r>
            <a:endParaRPr lang=""/>
          </a:p>
          <a:p>
            <a:pPr marL="400050" lvl="0" indent="-285750" algn="l" rtl="0">
              <a:lnSpc>
                <a:spcPct val="130000"/>
              </a:lnSpc>
              <a:spcBef>
                <a:spcPts val="0"/>
              </a:spcBef>
              <a:spcAft>
                <a:spcPts val="0"/>
              </a:spcAft>
              <a:buSzPts val="1800"/>
              <a:buFont typeface="Arial" panose="02080604020202020204" pitchFamily="34" charset="0"/>
              <a:buChar char="•"/>
            </a:pPr>
            <a:r>
              <a:rPr lang=""/>
              <a:t>All the transformations done on a Resilient Distributed Datasets are later applied when an action is called.</a:t>
            </a:r>
            <a:endParaRPr lang=""/>
          </a:p>
          <a:p>
            <a:pPr marL="400050" lvl="0" indent="-285750" algn="l" rtl="0">
              <a:lnSpc>
                <a:spcPct val="120000"/>
              </a:lnSpc>
              <a:spcBef>
                <a:spcPts val="0"/>
              </a:spcBef>
              <a:spcAft>
                <a:spcPts val="0"/>
              </a:spcAft>
              <a:buSzPts val="1800"/>
              <a:buFont typeface="Arial" panose="02080604020202020204" pitchFamily="34" charset="0"/>
              <a:buChar char="•"/>
            </a:pPr>
            <a:r>
              <a:rPr lang="en-US" altLang="en-US">
                <a:sym typeface="+mn-ea"/>
              </a:rPr>
              <a:t>Resilient </a:t>
            </a:r>
            <a:r>
              <a:rPr lang="" altLang="en-US">
                <a:sym typeface="+mn-ea"/>
              </a:rPr>
              <a:t>(Withstand all losses by itself) </a:t>
            </a:r>
            <a:r>
              <a:rPr lang="en-US" altLang="en-US">
                <a:sym typeface="+mn-ea"/>
              </a:rPr>
              <a:t>Distributed </a:t>
            </a:r>
            <a:r>
              <a:rPr lang="" altLang="en-US">
                <a:sym typeface="+mn-ea"/>
              </a:rPr>
              <a:t>(Data broken down into different machine ) </a:t>
            </a:r>
            <a:r>
              <a:rPr lang="en-US" altLang="en-US">
                <a:sym typeface="+mn-ea"/>
              </a:rPr>
              <a:t>Datasets </a:t>
            </a:r>
            <a:r>
              <a:rPr lang="" altLang="en-US">
                <a:sym typeface="+mn-ea"/>
              </a:rPr>
              <a:t>(Data on which different ops can be performed)</a:t>
            </a:r>
            <a:r>
              <a:rPr lang="en-US" altLang="en-US">
                <a:sym typeface="+mn-ea"/>
              </a:rPr>
              <a:t> </a:t>
            </a:r>
            <a:endParaRPr lang="en-US" altLang="en-US"/>
          </a:p>
          <a:p>
            <a:pPr marL="114300" lvl="0" indent="0" algn="l" rtl="0">
              <a:lnSpc>
                <a:spcPct val="150000"/>
              </a:lnSpc>
              <a:spcBef>
                <a:spcPts val="0"/>
              </a:spcBef>
              <a:spcAft>
                <a:spcPts val="0"/>
              </a:spcAft>
              <a:buSzPts val="1800"/>
              <a:buFont typeface="Arial" panose="02080604020202020204" pitchFamily="34" charset="0"/>
            </a:pPr>
            <a:endParaRPr lang=""/>
          </a:p>
          <a:p>
            <a:pPr marL="457200" lvl="0" indent="0" algn="l" rtl="0">
              <a:lnSpc>
                <a:spcPct val="150000"/>
              </a:lnSpc>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Three ways to create RDD</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Parallelize collection</a:t>
            </a:r>
            <a:endParaRPr lang="" altLang="en-US"/>
          </a:p>
          <a:p>
            <a:pPr marL="514350" indent="-285750">
              <a:buFont typeface="Arial" panose="02080604020202020204" pitchFamily="34" charset="0"/>
              <a:buChar char="•"/>
            </a:pPr>
            <a:r>
              <a:rPr lang="" altLang="en-US"/>
              <a:t>Referencing a dataset in external storage system</a:t>
            </a:r>
            <a:endParaRPr lang="" altLang="en-US"/>
          </a:p>
          <a:p>
            <a:pPr marL="514350" indent="-285750">
              <a:buFont typeface="Arial" panose="02080604020202020204" pitchFamily="34" charset="0"/>
              <a:buChar char="•"/>
            </a:pPr>
            <a:r>
              <a:rPr lang="" altLang="en-US"/>
              <a:t>Create from other RDD using transformation</a:t>
            </a:r>
            <a:endParaRPr lan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Why Spark RDD is required ?</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Memory &amp; speed is far better than mapreduce.</a:t>
            </a:r>
            <a:endParaRPr lang="" altLang="en-US"/>
          </a:p>
          <a:p>
            <a:pPr marL="514350" indent="-285750">
              <a:buFont typeface="Arial" panose="02080604020202020204" pitchFamily="34" charset="0"/>
              <a:buChar char="•"/>
            </a:pPr>
            <a:r>
              <a:rPr lang="" altLang="en-US"/>
              <a:t>In mapreduce, we cannot reuse data. In spark, we can explicitly cache data for further reuse.</a:t>
            </a:r>
            <a:endParaRPr lang="" altLang="en-US"/>
          </a:p>
          <a:p>
            <a:pPr marL="514350" indent="-285750">
              <a:buFont typeface="Arial" panose="02080604020202020204" pitchFamily="34" charset="0"/>
              <a:buChar char="•"/>
            </a:pPr>
            <a:r>
              <a:rPr lang="" altLang="en-US"/>
              <a:t>Both iterative &amp; interactive applications need faster data sharing. Machine learning applications are suited using Spark not Hadoop.</a:t>
            </a:r>
            <a:endParaRPr lang="" altLang="en-US"/>
          </a:p>
          <a:p>
            <a:pPr marL="514350" indent="-285750">
              <a:buFont typeface="Arial" panose="02080604020202020204" pitchFamily="34" charset="0"/>
              <a:buChar char="•"/>
            </a:pPr>
            <a:r>
              <a:rPr lang="" altLang="en-US"/>
              <a:t>RDD supports self recovery if fault happens.</a:t>
            </a:r>
            <a:endParaRPr lang="" altLang="en-US"/>
          </a:p>
          <a:p>
            <a:pPr marL="514350" indent="-285750">
              <a:buFont typeface="Arial" panose="02080604020202020204" pitchFamily="34" charset="0"/>
              <a:buChar char="•"/>
            </a:pPr>
            <a:r>
              <a:rPr lang="" altLang="en-US"/>
              <a:t>In-memory computation of RDD</a:t>
            </a:r>
            <a:endParaRPr lang=""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When to use RDD ?</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RDDs are opted for low level transformation &amp; actions on datsets.</a:t>
            </a:r>
            <a:endParaRPr lang="" altLang="en-US"/>
          </a:p>
          <a:p>
            <a:pPr marL="514350" indent="-285750">
              <a:buFont typeface="Arial" panose="02080604020202020204" pitchFamily="34" charset="0"/>
              <a:buChar char="•"/>
            </a:pPr>
            <a:r>
              <a:rPr lang="" altLang="en-US"/>
              <a:t>When the data is unstructured, like media streams, streams of text we do use RDD to fetch the information from it.</a:t>
            </a:r>
            <a:endParaRPr lang="" altLang="en-US"/>
          </a:p>
          <a:p>
            <a:pPr marL="514350" indent="-285750">
              <a:buFont typeface="Arial" panose="02080604020202020204" pitchFamily="34" charset="0"/>
              <a:buChar char="•"/>
            </a:pPr>
            <a:r>
              <a:rPr lang="" altLang="en-US"/>
              <a:t>When we cannot process or access data attributes by their names or columns. We use RDD to perform several operations on them. As it is possible without imposing several schemes such as columnar format.</a:t>
            </a:r>
            <a:endParaRPr lan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Important features of RDD</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In Memory Computation</a:t>
            </a:r>
            <a:endParaRPr lang="" altLang="en-US"/>
          </a:p>
          <a:p>
            <a:pPr marL="514350" indent="-285750">
              <a:buFont typeface="Arial" panose="02080604020202020204" pitchFamily="34" charset="0"/>
              <a:buChar char="•"/>
            </a:pPr>
            <a:r>
              <a:rPr lang="" altLang="en-US"/>
              <a:t>Lazy Evaluation</a:t>
            </a:r>
            <a:endParaRPr lang="" altLang="en-US"/>
          </a:p>
          <a:p>
            <a:pPr marL="514350" indent="-285750">
              <a:buFont typeface="Arial" panose="02080604020202020204" pitchFamily="34" charset="0"/>
              <a:buChar char="•"/>
            </a:pPr>
            <a:r>
              <a:rPr lang="" altLang="en-US"/>
              <a:t>Immutable</a:t>
            </a:r>
            <a:endParaRPr lang="" altLang="en-US"/>
          </a:p>
          <a:p>
            <a:pPr marL="514350" indent="-285750">
              <a:buFont typeface="Arial" panose="02080604020202020204" pitchFamily="34" charset="0"/>
              <a:buChar char="•"/>
            </a:pPr>
            <a:r>
              <a:rPr lang="" altLang="en-US"/>
              <a:t>Cacheable</a:t>
            </a:r>
            <a:endParaRPr lang="" altLang="en-US"/>
          </a:p>
          <a:p>
            <a:pPr marL="514350" indent="-285750">
              <a:buFont typeface="Arial" panose="02080604020202020204" pitchFamily="34" charset="0"/>
              <a:buChar char="•"/>
            </a:pPr>
            <a:r>
              <a:rPr lang="" altLang="en-US"/>
              <a:t>Parallel</a:t>
            </a:r>
            <a:endParaRPr lang="" altLang="en-US"/>
          </a:p>
          <a:p>
            <a:pPr marL="514350" indent="-285750">
              <a:buFont typeface="Arial" panose="02080604020202020204" pitchFamily="34" charset="0"/>
              <a:buChar char="•"/>
            </a:pPr>
            <a:r>
              <a:rPr lang="" altLang="en-US"/>
              <a:t>Fault Tolerance</a:t>
            </a:r>
            <a:endParaRPr lang="" altLang="en-US"/>
          </a:p>
          <a:p>
            <a:pPr marL="514350" indent="-285750">
              <a:buFont typeface="Arial" panose="02080604020202020204" pitchFamily="34" charset="0"/>
              <a:buChar char="•"/>
            </a:pPr>
            <a:r>
              <a:rPr lang="" altLang="en-US"/>
              <a:t>Location Stickiness</a:t>
            </a:r>
            <a:endParaRPr lang=""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Limitations of RDD</a:t>
            </a:r>
            <a:endParaRPr lang="" altLang="en-US"/>
          </a:p>
        </p:txBody>
      </p:sp>
      <p:sp>
        <p:nvSpPr>
          <p:cNvPr id="3" name="Text Placeholder 2"/>
          <p:cNvSpPr/>
          <p:nvPr>
            <p:ph type="body" idx="1"/>
          </p:nvPr>
        </p:nvSpPr>
        <p:spPr/>
        <p:txBody>
          <a:bodyPr/>
          <a:p>
            <a:pPr marL="514350" indent="-285750">
              <a:buFont typeface="Arial" panose="02080604020202020204" pitchFamily="34" charset="0"/>
              <a:buChar char="•"/>
            </a:pPr>
            <a:r>
              <a:rPr lang="" altLang="en-US"/>
              <a:t>No Input Optimization Engine</a:t>
            </a:r>
            <a:endParaRPr lang="" altLang="en-US"/>
          </a:p>
          <a:p>
            <a:pPr marL="514350" indent="-285750">
              <a:buFont typeface="Arial" panose="02080604020202020204" pitchFamily="34" charset="0"/>
              <a:buChar char="•"/>
            </a:pPr>
            <a:r>
              <a:rPr lang="" altLang="en-US"/>
              <a:t>Not Enough Memory</a:t>
            </a:r>
            <a:endParaRPr lang="" altLang="en-US"/>
          </a:p>
          <a:p>
            <a:pPr marL="514350" indent="-285750">
              <a:buFont typeface="Arial" panose="02080604020202020204" pitchFamily="34" charset="0"/>
              <a:buChar char="•"/>
            </a:pPr>
            <a:r>
              <a:rPr lang="" altLang="en-US"/>
              <a:t>No runtime-type-safety</a:t>
            </a:r>
            <a:endParaRPr lang="" altLang="en-US"/>
          </a:p>
          <a:p>
            <a:pPr marL="514350" indent="-285750">
              <a:buFont typeface="Arial" panose="02080604020202020204" pitchFamily="34" charset="0"/>
              <a:buChar char="•"/>
            </a:pPr>
            <a:r>
              <a:rPr lang="" altLang="en-US"/>
              <a:t>No infering schema</a:t>
            </a:r>
            <a:endParaRPr lang=""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 altLang="en-US"/>
              <a:t>Persitence &amp; Caching Mechanism</a:t>
            </a:r>
            <a:endParaRPr lang="" altLang="en-US"/>
          </a:p>
        </p:txBody>
      </p:sp>
      <p:sp>
        <p:nvSpPr>
          <p:cNvPr id="3" name="Text Placeholder 2"/>
          <p:cNvSpPr/>
          <p:nvPr>
            <p:ph type="body" idx="1"/>
          </p:nvPr>
        </p:nvSpPr>
        <p:spPr/>
        <p:txBody>
          <a:bodyPr/>
          <a:p>
            <a:endParaRPr lang="en-US"/>
          </a:p>
        </p:txBody>
      </p:sp>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2225</Words>
  <Application>WPS Presentation</Application>
  <PresentationFormat/>
  <Paragraphs>92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Roboto</vt:lpstr>
      <vt:lpstr>DejaVu Sans</vt:lpstr>
      <vt:lpstr>Gubbi</vt:lpstr>
      <vt:lpstr>微软雅黑</vt:lpstr>
      <vt:lpstr>Droid Sans Fallback</vt:lpstr>
      <vt:lpstr>Arial Unicode MS</vt:lpstr>
      <vt:lpstr>Abyssinica SIL</vt:lpstr>
      <vt:lpstr>OpenSymbol</vt:lpstr>
      <vt:lpstr>CollegePresentation</vt:lpstr>
      <vt:lpstr>Out of Core Training </vt:lpstr>
      <vt:lpstr>         </vt:lpstr>
      <vt:lpstr>Principal Component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Scaling scikit using Out of Core Training </dc:title>
  <dc:creator/>
  <cp:lastModifiedBy>awantik</cp:lastModifiedBy>
  <cp:revision>8</cp:revision>
  <dcterms:created xsi:type="dcterms:W3CDTF">2019-02-03T12:22:02Z</dcterms:created>
  <dcterms:modified xsi:type="dcterms:W3CDTF">2019-02-03T12:22:02Z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