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59" r:id="rId24"/>
    <p:sldId id="260" r:id="rId25"/>
  </p:sldIdLst>
  <p:sldSz cx="9144000" cy="5143500"/>
  <p:notesSz cx="6858000" cy="9144000"/>
  <p:embeddedFontLst>
    <p:embeddedFont>
      <p:font typeface="Roboto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6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://www.zekelab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2400">
                <a:solidFill>
                  <a:srgbClr val="999999"/>
                </a:solidFill>
              </a:rPr>
              <a:t>S</a:t>
            </a:r>
            <a:r>
              <a:rPr lang="" sz="2400">
                <a:solidFill>
                  <a:srgbClr val="999999"/>
                </a:solidFill>
              </a:rPr>
              <a:t>park - Storage Data</a:t>
            </a:r>
            <a:br>
              <a:rPr lang="" sz="2400">
                <a:solidFill>
                  <a:srgbClr val="999999"/>
                </a:solidFill>
              </a:rPr>
            </a:br>
            <a:r>
              <a:rPr lang="" sz="2400">
                <a:solidFill>
                  <a:srgbClr val="999999"/>
                </a:solidFill>
              </a:rPr>
              <a:t>Formats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lang="en-GB"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Overhead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2105025"/>
            <a:ext cx="8536940" cy="26181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Action Plan Improved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Have user register dataschema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Perform ops on data transparent to Spark </a:t>
            </a:r>
            <a:endParaRPr lang="en-US" altLang="en-US">
              <a:sym typeface="+mn-ea"/>
            </a:endParaRP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>
                <a:sym typeface="+mn-ea"/>
              </a:rPr>
              <a:t>Create a data layout which is more compact &amp; less overhead.</a:t>
            </a:r>
            <a:endParaRPr lang="" altLang="en-US">
              <a:sym typeface="+mn-ea"/>
            </a:endParaRPr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>
              <a:sym typeface="+mn-ea"/>
            </a:endParaRPr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The above action plans led to “DataFrames &amp; Datasets”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DataSet/DataFrame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A Dataset is a strongly-typed, immutable collection of objects with 2 important changes that spark introduced as we discussed in our action plan:</a:t>
            </a:r>
            <a:endParaRPr lang="en-US"/>
          </a:p>
          <a:p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Introduced new Binary Row-Based Format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Data Schema Registration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Tungsten row format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215" y="1918970"/>
            <a:ext cx="5773420" cy="2975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Conversion of dataset to tungsten format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 algn="l">
              <a:buFont typeface="Arial" panose="02080604020202020204" pitchFamily="34" charset="0"/>
              <a:buChar char="•"/>
            </a:pPr>
            <a:r>
              <a:rPr lang="en-US"/>
              <a:t>Spark provides Encoder API for DataSet’s which is responsible for converting DataSet to spark internal Tungsten binary format and vice-versa.</a:t>
            </a:r>
            <a:endParaRPr lang="en-US"/>
          </a:p>
          <a:p>
            <a:pPr marL="514350" indent="-285750" algn="l">
              <a:buFont typeface="Arial" panose="02080604020202020204" pitchFamily="34" charset="0"/>
              <a:buChar char="•"/>
            </a:pPr>
            <a:r>
              <a:rPr lang="en-US"/>
              <a:t>A less obvious advantage with Encoders: Encoders eagerly check that your data matches the expected schema, providing helpful error messages before you attempt to incorrectly process TBs of data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Benefits of Dataset's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Encoders eagerly check that your data matches the expected schema, providing helpful error messages before you attempt to incorrectly process TBs of data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Possible in-place transformations for simple one’s without the need to deserialise.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Reduce our memory footprint significantly.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Spark knows what data is it handling now.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In-place Transformation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What happens in RDD</a:t>
            </a:r>
            <a:endParaRPr lang="" altLang="en-US"/>
          </a:p>
          <a:p>
            <a:pPr marL="971550" lvl="1" indent="-285750">
              <a:lnSpc>
                <a:spcPct val="65000"/>
              </a:lnSpc>
              <a:buFont typeface="Arial" panose="02080604020202020204" pitchFamily="34" charset="0"/>
              <a:buChar char="•"/>
            </a:pPr>
            <a:r>
              <a:rPr lang="" altLang="en-US"/>
              <a:t>Its first deserialized into java object</a:t>
            </a:r>
            <a:endParaRPr lang="" altLang="en-US"/>
          </a:p>
          <a:p>
            <a:pPr marL="971550" lvl="1" indent="-285750">
              <a:lnSpc>
                <a:spcPct val="65000"/>
              </a:lnSpc>
              <a:buFont typeface="Arial" panose="02080604020202020204" pitchFamily="34" charset="0"/>
              <a:buChar char="•"/>
            </a:pPr>
            <a:r>
              <a:rPr lang="" altLang="en-US"/>
              <a:t>We apply the transformation operation on JavaObject and</a:t>
            </a:r>
            <a:endParaRPr lang="" altLang="en-US"/>
          </a:p>
          <a:p>
            <a:pPr marL="971550" lvl="1" indent="-285750">
              <a:lnSpc>
                <a:spcPct val="65000"/>
              </a:lnSpc>
              <a:buFont typeface="Arial" panose="02080604020202020204" pitchFamily="34" charset="0"/>
              <a:buChar char="•"/>
            </a:pPr>
            <a:r>
              <a:rPr lang="" altLang="en-US"/>
              <a:t>Finally serialize javaobject back into bytes.</a:t>
            </a:r>
            <a:endParaRPr lang="" altLang="en-US"/>
          </a:p>
          <a:p>
            <a:pPr marL="971550" lvl="1" indent="-285750">
              <a:lnSpc>
                <a:spcPct val="95000"/>
              </a:lnSpc>
              <a:buFont typeface="Arial" panose="02080604020202020204" pitchFamily="34" charset="0"/>
              <a:buChar char="•"/>
            </a:pPr>
            <a:endParaRPr lang="" altLang="en-US"/>
          </a:p>
          <a:p>
            <a:pPr marL="514350" lvl="0" indent="-285750">
              <a:lnSpc>
                <a:spcPct val="95000"/>
              </a:lnSpc>
              <a:buFont typeface="Arial" panose="02080604020202020204" pitchFamily="34" charset="0"/>
              <a:buChar char="•"/>
            </a:pPr>
            <a:r>
              <a:rPr lang="" altLang="en-US"/>
              <a:t>With Dataset’s, in-Place Transformation essentially means that, we need not deserialize a dataset to apply a transformation on it. </a:t>
            </a:r>
            <a:endParaRPr lang="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In-place transformation in dataframe/dataset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775" y="1757045"/>
            <a:ext cx="5654040" cy="34182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Row-based Dataset to Column-based Parquet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1909445"/>
            <a:ext cx="7486015" cy="3047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Why columar ?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Tweaked its execution engine to perform vector operations and attained data level parallelism at algorithm level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Spark moved from row-based to columnar in-memory data enabling themselves for further SIMD optimisations like data striping for better cache and other advantages listed below.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650" y="1060800"/>
            <a:ext cx="5369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sz="1500">
                <a:solidFill>
                  <a:srgbClr val="666666"/>
                </a:solidFill>
              </a:rPr>
              <a:t>What storage format did Spark use?</a:t>
            </a:r>
            <a:endParaRPr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S</a:t>
            </a:r>
            <a:r>
              <a:rPr sz="1500">
                <a:solidFill>
                  <a:srgbClr val="666666"/>
                </a:solidFill>
              </a:rPr>
              <a:t>torage format evol</a:t>
            </a:r>
            <a:r>
              <a:rPr lang="" sz="1500">
                <a:solidFill>
                  <a:srgbClr val="666666"/>
                </a:solidFill>
              </a:rPr>
              <a:t>ution over a period of time</a:t>
            </a:r>
            <a:endParaRPr lang="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endParaRPr lang=""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Benefits of columnar storage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Regular data access vs Complicated off-set computation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Denser storage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Compatibility and zero serialization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Compatibility with in-memory cache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 lang="en-GB"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lang="en-GB"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28600" y="300425"/>
            <a:ext cx="8763300" cy="4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" altLang="en-GB"/>
              <a:t>What storage format did Spark use ? </a:t>
            </a:r>
            <a:endParaRPr lang="" altLang="en-GB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t>Spark 1.0 to 1.3: It started with RDD’s where data is represented as Java Objects.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t>Spark 1.4 to 1.6: Deprioritised Java objects. DataSet and DataFrame evolved where data is stored in row-based format.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t>Spark 2.x: Support for Vectorized Parquet which is columnar in-memory data is added.</a:t>
            </a: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Evolution of Storage Format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Advancement from RDD to Row-based Dataset.</a:t>
            </a:r>
            <a:endParaRPr lang="en-US"/>
          </a:p>
          <a:p>
            <a:pPr marL="228600" indent="0">
              <a:buFont typeface="Arial" panose="02080604020202020204" pitchFamily="34" charset="0"/>
            </a:pP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From Row-based Dataset to Column-based Parquet.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Advancement of RDD to Row-based Dataset.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Objective was to optimize - memory &amp; cpu.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Serialization &amp; hashing which are CPU bound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2646680"/>
            <a:ext cx="8333740" cy="2416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Problem - Invisible Schema 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125" y="1780540"/>
            <a:ext cx="5615305" cy="3201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Lack of transparency to optimize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What operations user is trying to do on data ?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What is the type of data ?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What transperancy does Spark need ?</a:t>
            </a:r>
            <a:endParaRPr lang="" altLang="en-US"/>
          </a:p>
          <a:p>
            <a:pPr marL="971550" lvl="1" indent="-285750">
              <a:buFont typeface="Arial" panose="02080604020202020204" pitchFamily="34" charset="0"/>
              <a:buChar char="•"/>
            </a:pPr>
            <a:r>
              <a:rPr lang="" altLang="en-US"/>
              <a:t>Data Schema</a:t>
            </a:r>
            <a:endParaRPr lang="" altLang="en-US"/>
          </a:p>
          <a:p>
            <a:pPr marL="971550" lvl="1" indent="-285750">
              <a:buFont typeface="Arial" panose="02080604020202020204" pitchFamily="34" charset="0"/>
              <a:buChar char="•"/>
            </a:pPr>
            <a:r>
              <a:rPr lang="" altLang="en-US"/>
              <a:t>User Operation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Action Plan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Have user register dataschema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Perform ops on data transparent to Spark 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Problem - Reduce memory footprint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With RDD’s data is stored as Java Objects. 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There’s a whole lot of serialisation, deserialisation, hashing and object creation that happens whenever we want to perform an operation on these java objects’s and during shuffles.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 Apart from this Java objects have large overheads.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3597</Words>
  <Application>WPS Presentation</Application>
  <PresentationFormat/>
  <Paragraphs>129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Arial</vt:lpstr>
      <vt:lpstr>Roboto</vt:lpstr>
      <vt:lpstr>DejaVu Sans</vt:lpstr>
      <vt:lpstr>Gubbi</vt:lpstr>
      <vt:lpstr>微软雅黑</vt:lpstr>
      <vt:lpstr>Droid Sans Fallback</vt:lpstr>
      <vt:lpstr>Arial Unicode MS</vt:lpstr>
      <vt:lpstr>Abyssinica SIL</vt:lpstr>
      <vt:lpstr>OpenSymbol</vt:lpstr>
      <vt:lpstr>CollegePresentation</vt:lpstr>
      <vt:lpstr>Out of Core Training </vt:lpstr>
      <vt:lpstr>         </vt:lpstr>
      <vt:lpstr>Principal Component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Scaling scikit using Out of Core Training </dc:title>
  <dc:creator/>
  <cp:lastModifiedBy>awantik</cp:lastModifiedBy>
  <cp:revision>7</cp:revision>
  <dcterms:created xsi:type="dcterms:W3CDTF">2019-02-05T04:44:02Z</dcterms:created>
  <dcterms:modified xsi:type="dcterms:W3CDTF">2019-02-05T04:44:02Z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