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7240" y="493020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3520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289116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72508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724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289116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572508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3520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7240" y="493020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3520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289116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572508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5724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289116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572508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3520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57240" y="493020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43520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289116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572508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5724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289116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body"/>
          </p:nvPr>
        </p:nvSpPr>
        <p:spPr>
          <a:xfrm>
            <a:off x="572508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43520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57240" y="493020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43520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289116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572508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5724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289116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572508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3520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57240" y="493020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43520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289116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572508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5724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289116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572508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ubTitle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43520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57240" y="493020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body"/>
          </p:nvPr>
        </p:nvSpPr>
        <p:spPr>
          <a:xfrm>
            <a:off x="43520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289116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572508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 type="body"/>
          </p:nvPr>
        </p:nvSpPr>
        <p:spPr>
          <a:xfrm>
            <a:off x="5724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6"/>
          <p:cNvSpPr>
            <a:spLocks noGrp="1"/>
          </p:cNvSpPr>
          <p:nvPr>
            <p:ph type="body"/>
          </p:nvPr>
        </p:nvSpPr>
        <p:spPr>
          <a:xfrm>
            <a:off x="289116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7"/>
          <p:cNvSpPr>
            <a:spLocks noGrp="1"/>
          </p:cNvSpPr>
          <p:nvPr>
            <p:ph type="body"/>
          </p:nvPr>
        </p:nvSpPr>
        <p:spPr>
          <a:xfrm>
            <a:off x="572508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3520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51429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2105280" y="0"/>
            <a:ext cx="7038360" cy="5138280"/>
            <a:chOff x="2105280" y="0"/>
            <a:chExt cx="7038360" cy="5138280"/>
          </a:xfrm>
        </p:grpSpPr>
        <p:sp>
          <p:nvSpPr>
            <p:cNvPr id="2" name="CustomShape 3"/>
            <p:cNvSpPr/>
            <p:nvPr/>
          </p:nvSpPr>
          <p:spPr>
            <a:xfrm>
              <a:off x="2653920" y="20923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3202200" y="20923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3750840" y="20923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299480" y="20923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4847760" y="20923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5396400" y="20923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5945040" y="20923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6493320" y="20923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7041960" y="20923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590600" y="20923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138880" y="20923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8687520" y="20923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2653920" y="15692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3202200" y="15692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3750840" y="15692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4299480" y="15692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847760" y="15692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5396400" y="15692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945040" y="15692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6493320" y="15692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7041960" y="15692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7590600" y="15692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8138880" y="15692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8687520" y="15692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2653920" y="1046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3202200" y="1046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3750840" y="1046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4299480" y="1046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4847760" y="1046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5396400" y="1046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5945040" y="1046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6493320" y="1046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7041960" y="1046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7590600" y="1046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8138880" y="1046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8687520" y="1046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210528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265392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320220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375084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429948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484776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539640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594504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649332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704196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759060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0"/>
            <p:cNvSpPr/>
            <p:nvPr/>
          </p:nvSpPr>
          <p:spPr>
            <a:xfrm>
              <a:off x="813888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1"/>
            <p:cNvSpPr/>
            <p:nvPr/>
          </p:nvSpPr>
          <p:spPr>
            <a:xfrm>
              <a:off x="868752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2"/>
            <p:cNvSpPr/>
            <p:nvPr/>
          </p:nvSpPr>
          <p:spPr>
            <a:xfrm>
              <a:off x="210528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3"/>
            <p:cNvSpPr/>
            <p:nvPr/>
          </p:nvSpPr>
          <p:spPr>
            <a:xfrm>
              <a:off x="265392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4"/>
            <p:cNvSpPr/>
            <p:nvPr/>
          </p:nvSpPr>
          <p:spPr>
            <a:xfrm>
              <a:off x="320220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5"/>
            <p:cNvSpPr/>
            <p:nvPr/>
          </p:nvSpPr>
          <p:spPr>
            <a:xfrm>
              <a:off x="375084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6"/>
            <p:cNvSpPr/>
            <p:nvPr/>
          </p:nvSpPr>
          <p:spPr>
            <a:xfrm>
              <a:off x="429948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7"/>
            <p:cNvSpPr/>
            <p:nvPr/>
          </p:nvSpPr>
          <p:spPr>
            <a:xfrm>
              <a:off x="484776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8"/>
            <p:cNvSpPr/>
            <p:nvPr/>
          </p:nvSpPr>
          <p:spPr>
            <a:xfrm>
              <a:off x="539640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9"/>
            <p:cNvSpPr/>
            <p:nvPr/>
          </p:nvSpPr>
          <p:spPr>
            <a:xfrm>
              <a:off x="594504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60"/>
            <p:cNvSpPr/>
            <p:nvPr/>
          </p:nvSpPr>
          <p:spPr>
            <a:xfrm>
              <a:off x="649332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704196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759060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813888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868752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5"/>
            <p:cNvSpPr/>
            <p:nvPr/>
          </p:nvSpPr>
          <p:spPr>
            <a:xfrm>
              <a:off x="2653920" y="4682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6"/>
            <p:cNvSpPr/>
            <p:nvPr/>
          </p:nvSpPr>
          <p:spPr>
            <a:xfrm>
              <a:off x="3202200" y="4682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7"/>
            <p:cNvSpPr/>
            <p:nvPr/>
          </p:nvSpPr>
          <p:spPr>
            <a:xfrm>
              <a:off x="3750840" y="4682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8"/>
            <p:cNvSpPr/>
            <p:nvPr/>
          </p:nvSpPr>
          <p:spPr>
            <a:xfrm>
              <a:off x="4299480" y="4682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9"/>
            <p:cNvSpPr/>
            <p:nvPr/>
          </p:nvSpPr>
          <p:spPr>
            <a:xfrm>
              <a:off x="4847760" y="4682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70"/>
            <p:cNvSpPr/>
            <p:nvPr/>
          </p:nvSpPr>
          <p:spPr>
            <a:xfrm>
              <a:off x="5396400" y="4682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71"/>
            <p:cNvSpPr/>
            <p:nvPr/>
          </p:nvSpPr>
          <p:spPr>
            <a:xfrm>
              <a:off x="5945040" y="4682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2"/>
            <p:cNvSpPr/>
            <p:nvPr/>
          </p:nvSpPr>
          <p:spPr>
            <a:xfrm>
              <a:off x="6493320" y="4682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3"/>
            <p:cNvSpPr/>
            <p:nvPr/>
          </p:nvSpPr>
          <p:spPr>
            <a:xfrm>
              <a:off x="7041960" y="4682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4"/>
            <p:cNvSpPr/>
            <p:nvPr/>
          </p:nvSpPr>
          <p:spPr>
            <a:xfrm>
              <a:off x="7590600" y="4682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5"/>
            <p:cNvSpPr/>
            <p:nvPr/>
          </p:nvSpPr>
          <p:spPr>
            <a:xfrm>
              <a:off x="8138880" y="4682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6"/>
            <p:cNvSpPr/>
            <p:nvPr/>
          </p:nvSpPr>
          <p:spPr>
            <a:xfrm>
              <a:off x="8687520" y="4682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7"/>
            <p:cNvSpPr/>
            <p:nvPr/>
          </p:nvSpPr>
          <p:spPr>
            <a:xfrm>
              <a:off x="2653920" y="4159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8"/>
            <p:cNvSpPr/>
            <p:nvPr/>
          </p:nvSpPr>
          <p:spPr>
            <a:xfrm>
              <a:off x="3202200" y="4159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9"/>
            <p:cNvSpPr/>
            <p:nvPr/>
          </p:nvSpPr>
          <p:spPr>
            <a:xfrm>
              <a:off x="3750840" y="4159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80"/>
            <p:cNvSpPr/>
            <p:nvPr/>
          </p:nvSpPr>
          <p:spPr>
            <a:xfrm>
              <a:off x="4299480" y="4159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81"/>
            <p:cNvSpPr/>
            <p:nvPr/>
          </p:nvSpPr>
          <p:spPr>
            <a:xfrm>
              <a:off x="4847760" y="4159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2"/>
            <p:cNvSpPr/>
            <p:nvPr/>
          </p:nvSpPr>
          <p:spPr>
            <a:xfrm>
              <a:off x="5396400" y="4159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3"/>
            <p:cNvSpPr/>
            <p:nvPr/>
          </p:nvSpPr>
          <p:spPr>
            <a:xfrm>
              <a:off x="5945040" y="4159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4"/>
            <p:cNvSpPr/>
            <p:nvPr/>
          </p:nvSpPr>
          <p:spPr>
            <a:xfrm>
              <a:off x="6493320" y="4159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5"/>
            <p:cNvSpPr/>
            <p:nvPr/>
          </p:nvSpPr>
          <p:spPr>
            <a:xfrm>
              <a:off x="7041960" y="4159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6"/>
            <p:cNvSpPr/>
            <p:nvPr/>
          </p:nvSpPr>
          <p:spPr>
            <a:xfrm>
              <a:off x="7590600" y="4159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7"/>
            <p:cNvSpPr/>
            <p:nvPr/>
          </p:nvSpPr>
          <p:spPr>
            <a:xfrm>
              <a:off x="8138880" y="4159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8"/>
            <p:cNvSpPr/>
            <p:nvPr/>
          </p:nvSpPr>
          <p:spPr>
            <a:xfrm>
              <a:off x="8687520" y="4159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9"/>
            <p:cNvSpPr/>
            <p:nvPr/>
          </p:nvSpPr>
          <p:spPr>
            <a:xfrm>
              <a:off x="2653920" y="363600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90"/>
            <p:cNvSpPr/>
            <p:nvPr/>
          </p:nvSpPr>
          <p:spPr>
            <a:xfrm>
              <a:off x="3202200" y="363600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91"/>
            <p:cNvSpPr/>
            <p:nvPr/>
          </p:nvSpPr>
          <p:spPr>
            <a:xfrm>
              <a:off x="3750840" y="363600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2"/>
            <p:cNvSpPr/>
            <p:nvPr/>
          </p:nvSpPr>
          <p:spPr>
            <a:xfrm>
              <a:off x="4299480" y="363600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3"/>
            <p:cNvSpPr/>
            <p:nvPr/>
          </p:nvSpPr>
          <p:spPr>
            <a:xfrm>
              <a:off x="4847760" y="363600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4"/>
            <p:cNvSpPr/>
            <p:nvPr/>
          </p:nvSpPr>
          <p:spPr>
            <a:xfrm>
              <a:off x="5396400" y="363600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5"/>
            <p:cNvSpPr/>
            <p:nvPr/>
          </p:nvSpPr>
          <p:spPr>
            <a:xfrm>
              <a:off x="5945040" y="363600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6"/>
            <p:cNvSpPr/>
            <p:nvPr/>
          </p:nvSpPr>
          <p:spPr>
            <a:xfrm>
              <a:off x="6493320" y="363600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7"/>
            <p:cNvSpPr/>
            <p:nvPr/>
          </p:nvSpPr>
          <p:spPr>
            <a:xfrm>
              <a:off x="7041960" y="363600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98"/>
            <p:cNvSpPr/>
            <p:nvPr/>
          </p:nvSpPr>
          <p:spPr>
            <a:xfrm>
              <a:off x="7590600" y="363600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99"/>
            <p:cNvSpPr/>
            <p:nvPr/>
          </p:nvSpPr>
          <p:spPr>
            <a:xfrm>
              <a:off x="8138880" y="363600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100"/>
            <p:cNvSpPr/>
            <p:nvPr/>
          </p:nvSpPr>
          <p:spPr>
            <a:xfrm>
              <a:off x="8687520" y="363600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101"/>
            <p:cNvSpPr/>
            <p:nvPr/>
          </p:nvSpPr>
          <p:spPr>
            <a:xfrm>
              <a:off x="2653920" y="31129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102"/>
            <p:cNvSpPr/>
            <p:nvPr/>
          </p:nvSpPr>
          <p:spPr>
            <a:xfrm>
              <a:off x="3202200" y="31129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103"/>
            <p:cNvSpPr/>
            <p:nvPr/>
          </p:nvSpPr>
          <p:spPr>
            <a:xfrm>
              <a:off x="3750840" y="31129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104"/>
            <p:cNvSpPr/>
            <p:nvPr/>
          </p:nvSpPr>
          <p:spPr>
            <a:xfrm>
              <a:off x="4299480" y="31129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05"/>
            <p:cNvSpPr/>
            <p:nvPr/>
          </p:nvSpPr>
          <p:spPr>
            <a:xfrm>
              <a:off x="4847760" y="31129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106"/>
            <p:cNvSpPr/>
            <p:nvPr/>
          </p:nvSpPr>
          <p:spPr>
            <a:xfrm>
              <a:off x="5396400" y="31129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107"/>
            <p:cNvSpPr/>
            <p:nvPr/>
          </p:nvSpPr>
          <p:spPr>
            <a:xfrm>
              <a:off x="5945040" y="31129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108"/>
            <p:cNvSpPr/>
            <p:nvPr/>
          </p:nvSpPr>
          <p:spPr>
            <a:xfrm>
              <a:off x="6493320" y="31129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109"/>
            <p:cNvSpPr/>
            <p:nvPr/>
          </p:nvSpPr>
          <p:spPr>
            <a:xfrm>
              <a:off x="7041960" y="31129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110"/>
            <p:cNvSpPr/>
            <p:nvPr/>
          </p:nvSpPr>
          <p:spPr>
            <a:xfrm>
              <a:off x="7590600" y="31129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111"/>
            <p:cNvSpPr/>
            <p:nvPr/>
          </p:nvSpPr>
          <p:spPr>
            <a:xfrm>
              <a:off x="8138880" y="31129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112"/>
            <p:cNvSpPr/>
            <p:nvPr/>
          </p:nvSpPr>
          <p:spPr>
            <a:xfrm>
              <a:off x="8687520" y="31129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113"/>
            <p:cNvSpPr/>
            <p:nvPr/>
          </p:nvSpPr>
          <p:spPr>
            <a:xfrm>
              <a:off x="2653920" y="25898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114"/>
            <p:cNvSpPr/>
            <p:nvPr/>
          </p:nvSpPr>
          <p:spPr>
            <a:xfrm>
              <a:off x="3202200" y="25898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15"/>
            <p:cNvSpPr/>
            <p:nvPr/>
          </p:nvSpPr>
          <p:spPr>
            <a:xfrm>
              <a:off x="3750840" y="25898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116"/>
            <p:cNvSpPr/>
            <p:nvPr/>
          </p:nvSpPr>
          <p:spPr>
            <a:xfrm>
              <a:off x="4299480" y="25898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117"/>
            <p:cNvSpPr/>
            <p:nvPr/>
          </p:nvSpPr>
          <p:spPr>
            <a:xfrm>
              <a:off x="4847760" y="25898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18"/>
            <p:cNvSpPr/>
            <p:nvPr/>
          </p:nvSpPr>
          <p:spPr>
            <a:xfrm>
              <a:off x="5396400" y="25898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119"/>
            <p:cNvSpPr/>
            <p:nvPr/>
          </p:nvSpPr>
          <p:spPr>
            <a:xfrm>
              <a:off x="5945040" y="25898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120"/>
            <p:cNvSpPr/>
            <p:nvPr/>
          </p:nvSpPr>
          <p:spPr>
            <a:xfrm>
              <a:off x="6493320" y="25898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21"/>
            <p:cNvSpPr/>
            <p:nvPr/>
          </p:nvSpPr>
          <p:spPr>
            <a:xfrm>
              <a:off x="7041960" y="25898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22"/>
            <p:cNvSpPr/>
            <p:nvPr/>
          </p:nvSpPr>
          <p:spPr>
            <a:xfrm>
              <a:off x="7590600" y="25898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123"/>
            <p:cNvSpPr/>
            <p:nvPr/>
          </p:nvSpPr>
          <p:spPr>
            <a:xfrm>
              <a:off x="8138880" y="25898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124"/>
            <p:cNvSpPr/>
            <p:nvPr/>
          </p:nvSpPr>
          <p:spPr>
            <a:xfrm>
              <a:off x="8687520" y="25898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" name="CustomShape 125"/>
          <p:cNvSpPr/>
          <p:nvPr/>
        </p:nvSpPr>
        <p:spPr>
          <a:xfrm>
            <a:off x="3396600" y="0"/>
            <a:ext cx="3250440" cy="514296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26"/>
          <p:cNvSpPr/>
          <p:nvPr/>
        </p:nvSpPr>
        <p:spPr>
          <a:xfrm>
            <a:off x="0" y="0"/>
            <a:ext cx="3415320" cy="5142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27"/>
          <p:cNvSpPr/>
          <p:nvPr/>
        </p:nvSpPr>
        <p:spPr>
          <a:xfrm>
            <a:off x="685080" y="1799640"/>
            <a:ext cx="60840" cy="238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28"/>
          <p:cNvSpPr>
            <a:spLocks noGrp="1"/>
          </p:cNvSpPr>
          <p:nvPr>
            <p:ph type="title"/>
          </p:nvPr>
        </p:nvSpPr>
        <p:spPr>
          <a:xfrm>
            <a:off x="992520" y="1799640"/>
            <a:ext cx="3136320" cy="173880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129"/>
          <p:cNvSpPr>
            <a:spLocks noGrp="1"/>
          </p:cNvSpPr>
          <p:nvPr>
            <p:ph type="sldNum"/>
          </p:nvPr>
        </p:nvSpPr>
        <p:spPr>
          <a:xfrm>
            <a:off x="8472600" y="4706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29" name="PlaceHolder 13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 flipH="1" rot="10800000">
            <a:off x="9143280" y="5143680"/>
            <a:ext cx="5866920" cy="5142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 rot="16200000">
            <a:off x="759240" y="2517480"/>
            <a:ext cx="514296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PlaceHolder 3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226080" y="1465920"/>
            <a:ext cx="2807640" cy="31629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endParaRPr b="0" lang="en-IN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 flipH="1" rot="10800000">
            <a:off x="9143280" y="5143320"/>
            <a:ext cx="9143640" cy="34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endParaRPr b="0" lang="en-IN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 flipH="1" rot="10800000">
            <a:off x="9143280" y="5143320"/>
            <a:ext cx="9143640" cy="4486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"/>
          <p:cNvSpPr/>
          <p:nvPr/>
        </p:nvSpPr>
        <p:spPr>
          <a:xfrm>
            <a:off x="0" y="6562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PlaceHolder 3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tIns="91440" bIns="91440" anchor="ctr"/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 flipH="1">
            <a:off x="8246520" y="4245840"/>
            <a:ext cx="897120" cy="89712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"/>
          <p:cNvSpPr/>
          <p:nvPr/>
        </p:nvSpPr>
        <p:spPr>
          <a:xfrm flipH="1">
            <a:off x="8246520" y="4245840"/>
            <a:ext cx="897120" cy="897120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PlaceHolder 3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 flipH="1" rot="10800000">
            <a:off x="9143280" y="4695840"/>
            <a:ext cx="9143640" cy="4695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2"/>
          <p:cNvSpPr/>
          <p:nvPr/>
        </p:nvSpPr>
        <p:spPr>
          <a:xfrm flipH="1" rot="10800000">
            <a:off x="9143280" y="4696920"/>
            <a:ext cx="9143640" cy="7380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53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www.zekelabs.com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992520" y="1799640"/>
            <a:ext cx="4742640" cy="1738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4285f4"/>
                </a:solidFill>
                <a:latin typeface="Roboto"/>
                <a:ea typeface="Roboto"/>
              </a:rPr>
              <a:t>zekeLabs</a:t>
            </a:r>
            <a:br/>
            <a:br/>
            <a:r>
              <a:rPr b="1" lang="en-IN" sz="2400" spc="-1" strike="noStrike">
                <a:solidFill>
                  <a:srgbClr val="999999"/>
                </a:solidFill>
                <a:latin typeface="Roboto"/>
                <a:ea typeface="Roboto"/>
              </a:rPr>
              <a:t>Spark - Partitioning</a:t>
            </a:r>
            <a:br/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992520" y="3452040"/>
            <a:ext cx="3136320" cy="757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24242"/>
                </a:solidFill>
                <a:latin typeface="Roboto"/>
                <a:ea typeface="Roboto"/>
              </a:rPr>
              <a:t>Learning made Simpler !</a:t>
            </a:r>
            <a:br/>
            <a:br/>
            <a:r>
              <a:rPr b="0" lang="en-IN" sz="1200" spc="-1" strike="noStrike">
                <a:solidFill>
                  <a:srgbClr val="424242"/>
                </a:solidFill>
                <a:latin typeface="Roboto"/>
                <a:ea typeface="Roboto"/>
              </a:rPr>
              <a:t>www.zekeLabs.com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373" name="Google Shape;197;p13" descr=""/>
          <p:cNvPicPr/>
          <p:nvPr/>
        </p:nvPicPr>
        <p:blipFill>
          <a:blip r:embed="rId1"/>
          <a:stretch/>
        </p:blipFill>
        <p:spPr>
          <a:xfrm>
            <a:off x="0" y="4536360"/>
            <a:ext cx="9143640" cy="62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Optimizing data shuffling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If we perform these *ByKey operations directly on source RDD, it would involve lots of data shuffling which will slow down the performance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Instead of it, if we re-partition the RDD using HashPartitioner it would partition the data in such a way that data belonging to same keys will go in one partition and hence during task execution no data shuffling will happen.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Now if we want to perform multiple *ByKey operations, it is advisable to cache the repartitioned RDD and then perform the operations.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Types of Partitioning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Hash Partitioning - Attempts to spread data evenly across various partitions based on key.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Range Partitioning  - Tuples having keys within the same range will appear on the same machine. Keys in a range partitioner are partitioned based on the set of sorted range of keys and ordering of keys.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Custom Partitioning - Available only for Pair RDD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496440" y="1970280"/>
            <a:ext cx="8221680" cy="93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latin typeface="Roboto"/>
                <a:ea typeface="Roboto"/>
              </a:rPr>
              <a:t>Thank You !!!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57240" y="4696920"/>
            <a:ext cx="8381520" cy="446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Roboto"/>
                <a:ea typeface="Roboto"/>
              </a:rPr>
              <a:t>Visit : </a:t>
            </a:r>
            <a:r>
              <a:rPr b="0" lang="en-IN" sz="12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1"/>
              </a:rPr>
              <a:t>www.zekeLabs.com</a:t>
            </a:r>
            <a:r>
              <a:rPr b="0" lang="en-IN" sz="1200" spc="-1" strike="noStrike">
                <a:solidFill>
                  <a:srgbClr val="ffffff"/>
                </a:solidFill>
                <a:latin typeface="Roboto"/>
                <a:ea typeface="Roboto"/>
              </a:rPr>
              <a:t> for more details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228600" y="300600"/>
            <a:ext cx="8763120" cy="43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4285f4"/>
                </a:solidFill>
                <a:latin typeface="Arial"/>
                <a:ea typeface="Arial"/>
              </a:rPr>
              <a:t>THANK YOU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4285f4"/>
                </a:solidFill>
                <a:latin typeface="Arial"/>
                <a:ea typeface="Arial"/>
              </a:rPr>
              <a:t>Let us know how can we help your organization to Upskill the employees to stay updated in the ever-evolving IT Industry.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4285f4"/>
                </a:solidFill>
                <a:latin typeface="Arial"/>
                <a:ea typeface="Arial"/>
              </a:rPr>
              <a:t>Get in touch: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en-IN" sz="2000" spc="-1" strike="noStrike">
                <a:solidFill>
                  <a:srgbClr val="4285f4"/>
                </a:solidFill>
                <a:latin typeface="Arial"/>
                <a:ea typeface="Arial"/>
              </a:rPr>
              <a:t>	</a:t>
            </a:r>
            <a:r>
              <a:rPr b="1" lang="en-IN" sz="2000" spc="-1" strike="noStrike">
                <a:solidFill>
                  <a:srgbClr val="4285f4"/>
                </a:solidFill>
                <a:latin typeface="Arial"/>
                <a:ea typeface="Arial"/>
              </a:rPr>
              <a:t>www.zekeLabs.com | +91-8095465880 | info@zekeLabs.com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398" name="Google Shape;223;p17" descr=""/>
          <p:cNvPicPr/>
          <p:nvPr/>
        </p:nvPicPr>
        <p:blipFill>
          <a:blip r:embed="rId2"/>
          <a:stretch/>
        </p:blipFill>
        <p:spPr>
          <a:xfrm>
            <a:off x="135720" y="4043520"/>
            <a:ext cx="8856000" cy="57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226080" y="357840"/>
            <a:ext cx="2807640" cy="95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Roboto"/>
                <a:ea typeface="Roboto"/>
              </a:rPr>
              <a:t>        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226080" y="1465920"/>
            <a:ext cx="2807640" cy="316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171360" indent="-56880" algn="ctr"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Roboto"/>
                <a:ea typeface="Roboto"/>
              </a:rPr>
              <a:t>Agenda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3659760" y="1060920"/>
            <a:ext cx="5368680" cy="35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133200"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  <a:p>
            <a:pPr marL="419040" indent="-28548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n-IN" sz="1500" spc="-1" strike="noStrike">
                <a:solidFill>
                  <a:srgbClr val="666666"/>
                </a:solidFill>
                <a:latin typeface="Arial"/>
                <a:ea typeface="Arial"/>
              </a:rPr>
              <a:t>What are Partitions ?</a:t>
            </a:r>
            <a:endParaRPr b="0" lang="en-IN" sz="1500" spc="-1" strike="noStrike">
              <a:latin typeface="Arial"/>
            </a:endParaRPr>
          </a:p>
          <a:p>
            <a:pPr marL="419040" indent="-28548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n-IN" sz="1500" spc="-1" strike="noStrike">
                <a:solidFill>
                  <a:srgbClr val="666666"/>
                </a:solidFill>
                <a:latin typeface="Arial"/>
                <a:ea typeface="Arial"/>
              </a:rPr>
              <a:t>Partition properties</a:t>
            </a:r>
            <a:endParaRPr b="0" lang="en-IN" sz="1500" spc="-1" strike="noStrike">
              <a:latin typeface="Arial"/>
            </a:endParaRPr>
          </a:p>
          <a:p>
            <a:pPr marL="419040" indent="-28548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n-IN" sz="1500" spc="-1" strike="noStrike">
                <a:solidFill>
                  <a:srgbClr val="666666"/>
                </a:solidFill>
                <a:latin typeface="Arial"/>
                <a:ea typeface="Arial"/>
              </a:rPr>
              <a:t>Default partitiong behaviours</a:t>
            </a:r>
            <a:endParaRPr b="0" lang="en-IN" sz="1500" spc="-1" strike="noStrike">
              <a:latin typeface="Arial"/>
            </a:endParaRPr>
          </a:p>
          <a:p>
            <a:pPr marL="419040" indent="-28548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n-IN" sz="1500" spc="-1" strike="noStrike">
                <a:solidFill>
                  <a:srgbClr val="666666"/>
                </a:solidFill>
                <a:latin typeface="Arial"/>
                <a:ea typeface="Arial"/>
              </a:rPr>
              <a:t>Optimal Number of Partitions</a:t>
            </a:r>
            <a:endParaRPr b="0" lang="en-IN" sz="1500" spc="-1" strike="noStrike">
              <a:latin typeface="Arial"/>
            </a:endParaRPr>
          </a:p>
          <a:p>
            <a:pPr marL="419040" indent="-28548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n-IN" sz="1500" spc="-1" strike="noStrike">
                <a:solidFill>
                  <a:srgbClr val="666666"/>
                </a:solidFill>
                <a:latin typeface="Arial"/>
                <a:ea typeface="Arial"/>
              </a:rPr>
              <a:t>Optimizing data shuffling</a:t>
            </a:r>
            <a:endParaRPr b="0" lang="en-IN" sz="1500" spc="-1" strike="noStrike">
              <a:latin typeface="Arial"/>
            </a:endParaRPr>
          </a:p>
          <a:p>
            <a:pPr marL="419040" indent="-28548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n-IN" sz="1500" spc="-1" strike="noStrike">
                <a:solidFill>
                  <a:srgbClr val="666666"/>
                </a:solidFill>
                <a:latin typeface="Arial"/>
                <a:ea typeface="Arial"/>
              </a:rPr>
              <a:t>Types of Partitioning in Spark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5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Partitions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28600"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Logical chunk of large distributed dataset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There is a one-to-one correspondence between how data is laid out in data storage like HDFS or Cassandra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Every machine in a spark cluster contains one or more partitions.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The number of partitions in spark are configurable and having too few or too many partitions is not good.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Partitions in Spark do not span multiple machines.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Partitions - Contd.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Spark can only run 1 concurrent task for every partition of an RDD, up to the number of cores in your cluster.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So if you have a cluster with 50 cores, you want your RDDs to at least have 50 partitions (and probably 2-3x times that).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Partitioning Properties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28600"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partitions.size - returns number of partitions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partitioner - HashPartitioner, RangePartitioner, CustomPartitioner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defaultParallelism - returns default level of parallelism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Number of Partitions equals to number of tasks per stage basis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Default Partitioning Behavior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4" name="Picture 3" descr=""/>
          <p:cNvPicPr/>
          <p:nvPr/>
        </p:nvPicPr>
        <p:blipFill>
          <a:blip r:embed="rId1"/>
          <a:stretch/>
        </p:blipFill>
        <p:spPr>
          <a:xfrm>
            <a:off x="1972440" y="747360"/>
            <a:ext cx="4849200" cy="424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More ...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6" name="Picture 2" descr=""/>
          <p:cNvPicPr/>
          <p:nvPr/>
        </p:nvPicPr>
        <p:blipFill>
          <a:blip r:embed="rId1"/>
          <a:stretch/>
        </p:blipFill>
        <p:spPr>
          <a:xfrm>
            <a:off x="1229400" y="711360"/>
            <a:ext cx="6684840" cy="435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Optimal Number of Partitions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Disadvantages of too few partitions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71640" indent="-285480">
              <a:lnSpc>
                <a:spcPct val="25000"/>
              </a:lnSpc>
              <a:spcBef>
                <a:spcPts val="1599"/>
              </a:spcBef>
              <a:buClr>
                <a:srgbClr val="737373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737373"/>
                </a:solidFill>
                <a:latin typeface="Roboto"/>
                <a:ea typeface="Roboto"/>
              </a:rPr>
              <a:t>Less concurrency - worker nodes sitting ideal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71640" indent="-285480">
              <a:lnSpc>
                <a:spcPct val="25000"/>
              </a:lnSpc>
              <a:spcBef>
                <a:spcPts val="1599"/>
              </a:spcBef>
              <a:buClr>
                <a:srgbClr val="737373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737373"/>
                </a:solidFill>
                <a:latin typeface="Roboto"/>
                <a:ea typeface="Roboto"/>
              </a:rPr>
              <a:t>Data skewing - Improper distribution of data across different partitions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685800">
              <a:lnSpc>
                <a:spcPct val="25000"/>
              </a:lnSpc>
              <a:spcBef>
                <a:spcPts val="1599"/>
              </a:spcBef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685800">
              <a:lnSpc>
                <a:spcPct val="25000"/>
              </a:lnSpc>
              <a:spcBef>
                <a:spcPts val="1599"/>
              </a:spcBef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7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Disadvatages of too many partitions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71640" indent="-285480">
              <a:lnSpc>
                <a:spcPct val="75000"/>
              </a:lnSpc>
              <a:spcBef>
                <a:spcPts val="1599"/>
              </a:spcBef>
              <a:buClr>
                <a:srgbClr val="737373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737373"/>
                </a:solidFill>
                <a:latin typeface="Roboto"/>
                <a:ea typeface="Roboto"/>
              </a:rPr>
              <a:t>Task scheduling may take more time than actual execution time.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685800">
              <a:lnSpc>
                <a:spcPct val="75000"/>
              </a:lnSpc>
              <a:spcBef>
                <a:spcPts val="1599"/>
              </a:spcBef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Optimal Number of Partitions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461160" y="170964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Usually between 100 and 10K partitions depending upon cluster size and data.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9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Lower bound – 2 X number of cores in cluster available to application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9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Upper bound – task should take 100+ ms time to execute.If it is taking less time than your partitioned data is too small and your application might be spending more time in scheduling the tasks.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3006</TotalTime>
  <Application>LibreOffice/6.0.7.3$Linux_X86_64 LibreOffice_project/00m0$Build-3</Application>
  <Words>3029</Words>
  <Paragraphs>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2019-02-03T10:56:13Z</dcterms:created>
  <dc:creator/>
  <dc:description/>
  <dc:language>en-IN</dc:language>
  <cp:lastModifiedBy/>
  <dcterms:modified xsi:type="dcterms:W3CDTF">2019-02-06T13:47:25Z</dcterms:modified>
  <cp:revision>8</cp:revision>
  <dc:subject/>
  <dc:title>zekeLabsScaling scikit using Out of Core Training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1033-10.1.0.6757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