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Roboto"/>
      <p:regular r:id="rId45"/>
      <p:bold r:id="rId46"/>
      <p:italic r:id="rId47"/>
      <p:boldItalic r:id="rId48"/>
    </p:embeddedFont>
    <p:embeddedFont>
      <p:font typeface="Playfair Display"/>
      <p:regular r:id="rId49"/>
      <p:bold r:id="rId50"/>
      <p:italic r:id="rId51"/>
      <p:boldItalic r:id="rId52"/>
    </p:embeddedFont>
    <p:embeddedFont>
      <p:font typeface="Montserrat"/>
      <p:regular r:id="rId53"/>
      <p:bold r:id="rId54"/>
      <p:italic r:id="rId55"/>
      <p:boldItalic r:id="rId56"/>
    </p:embeddedFont>
    <p:embeddedFont>
      <p:font typeface="ABeeZee"/>
      <p:regular r:id="rId57"/>
      <p:italic r:id="rId58"/>
    </p:embeddedFont>
    <p:embeddedFont>
      <p:font typeface="Oswald"/>
      <p:regular r:id="rId59"/>
      <p:bold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0C1C1BD-669D-4B63-89E4-42BA0B47F5DF}">
  <a:tblStyle styleId="{70C1C1BD-669D-4B63-89E4-42BA0B47F5D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PlayfairDispl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Oswald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layfairDisplay-italic.fntdata"/><Relationship Id="rId50" Type="http://schemas.openxmlformats.org/officeDocument/2006/relationships/font" Target="fonts/PlayfairDisplay-bold.fntdata"/><Relationship Id="rId53" Type="http://schemas.openxmlformats.org/officeDocument/2006/relationships/font" Target="fonts/Montserrat-regular.fntdata"/><Relationship Id="rId52" Type="http://schemas.openxmlformats.org/officeDocument/2006/relationships/font" Target="fonts/PlayfairDisplay-boldItalic.fntdata"/><Relationship Id="rId11" Type="http://schemas.openxmlformats.org/officeDocument/2006/relationships/slide" Target="slides/slide5.xml"/><Relationship Id="rId55" Type="http://schemas.openxmlformats.org/officeDocument/2006/relationships/font" Target="fonts/Montserrat-italic.fntdata"/><Relationship Id="rId10" Type="http://schemas.openxmlformats.org/officeDocument/2006/relationships/slide" Target="slides/slide4.xml"/><Relationship Id="rId54" Type="http://schemas.openxmlformats.org/officeDocument/2006/relationships/font" Target="fonts/Montserrat-bold.fntdata"/><Relationship Id="rId13" Type="http://schemas.openxmlformats.org/officeDocument/2006/relationships/slide" Target="slides/slide7.xml"/><Relationship Id="rId57" Type="http://schemas.openxmlformats.org/officeDocument/2006/relationships/font" Target="fonts/ABeeZee-regular.fntdata"/><Relationship Id="rId12" Type="http://schemas.openxmlformats.org/officeDocument/2006/relationships/slide" Target="slides/slide6.xml"/><Relationship Id="rId56" Type="http://schemas.openxmlformats.org/officeDocument/2006/relationships/font" Target="fonts/Montserrat-boldItalic.fntdata"/><Relationship Id="rId15" Type="http://schemas.openxmlformats.org/officeDocument/2006/relationships/slide" Target="slides/slide9.xml"/><Relationship Id="rId59" Type="http://schemas.openxmlformats.org/officeDocument/2006/relationships/font" Target="fonts/Oswald-regular.fntdata"/><Relationship Id="rId14" Type="http://schemas.openxmlformats.org/officeDocument/2006/relationships/slide" Target="slides/slide8.xml"/><Relationship Id="rId58" Type="http://schemas.openxmlformats.org/officeDocument/2006/relationships/font" Target="fonts/ABeeZee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6884b0e2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46884b0e27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6884b0e2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46884b0e27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6884b0e2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46884b0e27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884b0e2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46884b0e27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6884b0e2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46884b0e27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6884b0e2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46884b0e27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6884b0e2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46884b0e27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6884b0e27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46884b0e27_0_5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6884b0e27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46884b0e27_0_4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6884b0e27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46884b0e27_0_4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53589851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53589851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6884b0e27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46884b0e27_0_4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6884b0e27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46884b0e27_0_4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6884b0e27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46884b0e27_0_5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6884b0e27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46884b0e27_0_5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6884b0e27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46884b0e27_0_5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6884b0e27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46884b0e27_0_5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6884b0e27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46884b0e27_0_5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6884b0e27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46884b0e27_0_5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6884b0e2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46884b0e27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6884b0e2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46884b0e27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55155a6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55155a6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6884b0e2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46884b0e27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6884b0e2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46884b0e27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6884b0e2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46884b0e27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6884b0e2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46884b0e27_0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6884b0e2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46884b0e27_0_1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6884b0e2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46884b0e27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6884b0e2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46884b0e27_0_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6884b0e27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6884b0e27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53589851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53589851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53589851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53589851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6884b0e27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6884b0e27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6884b0e27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6884b0e27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6884b0e2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46884b0e27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6884b0e2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46884b0e27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6884b0e2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46884b0e27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ww.dmv.org/de-delaware/automotive-law/lemon-law.php" TargetMode="External"/><Relationship Id="rId4" Type="http://schemas.openxmlformats.org/officeDocument/2006/relationships/hyperlink" Target="https://www.blackburnwheels.com/alloy-wheels-vs-steel-wheels-pros-cons-guide/" TargetMode="External"/><Relationship Id="rId5" Type="http://schemas.openxmlformats.org/officeDocument/2006/relationships/hyperlink" Target="https://www.forbes.com/sites/matthewdepaula/2012/12/21/top-10-most-popular-car-colors/#50f37c777c8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1558900" y="1492225"/>
            <a:ext cx="5943900" cy="1358100"/>
          </a:xfrm>
          <a:prstGeom prst="rect">
            <a:avLst/>
          </a:prstGeom>
          <a:solidFill>
            <a:srgbClr val="CCCC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Montserrat"/>
                <a:ea typeface="Montserrat"/>
                <a:cs typeface="Montserrat"/>
                <a:sym typeface="Montserrat"/>
              </a:rPr>
              <a:t>Data Analysis	</a:t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631400" y="3117175"/>
            <a:ext cx="3798900" cy="16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BUAD 621 Spring 2018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Makenzie Schulz</a:t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Daniel George</a:t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Mengwei Chen</a:t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Sai Nandiraju	</a:t>
            </a:r>
            <a:endParaRPr sz="1400"/>
          </a:p>
          <a:p>
            <a:pPr indent="0" lvl="0" marL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50" y="-83350"/>
            <a:ext cx="4034751" cy="18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/>
        </p:nvSpPr>
        <p:spPr>
          <a:xfrm>
            <a:off x="550504" y="4321598"/>
            <a:ext cx="8043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1E1F"/>
                </a:solidFill>
                <a:latin typeface="ABeeZee"/>
                <a:ea typeface="ABeeZee"/>
                <a:cs typeface="ABeeZee"/>
                <a:sym typeface="ABeeZee"/>
              </a:rPr>
              <a:t>Highest inventory of cars were in the mid range for average profitability</a:t>
            </a:r>
            <a:endParaRPr sz="1600">
              <a:solidFill>
                <a:srgbClr val="221E1F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325" y="468725"/>
            <a:ext cx="8689350" cy="364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447263" y="4156675"/>
            <a:ext cx="83895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1E1F"/>
                </a:solidFill>
                <a:latin typeface="ABeeZee"/>
                <a:ea typeface="ABeeZee"/>
                <a:cs typeface="ABeeZee"/>
                <a:sym typeface="ABeeZee"/>
              </a:rPr>
              <a:t>The total profit trend shows substantial profit concentrated in top 4 vehicles in inventory</a:t>
            </a:r>
            <a:endParaRPr sz="1600">
              <a:solidFill>
                <a:srgbClr val="221E1F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312" y="327050"/>
            <a:ext cx="8593424" cy="3661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146" y="537604"/>
            <a:ext cx="8042858" cy="370575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/>
        </p:nvSpPr>
        <p:spPr>
          <a:xfrm>
            <a:off x="1356596" y="140787"/>
            <a:ext cx="6430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CFCFC"/>
                </a:solidFill>
                <a:latin typeface="Calibri"/>
                <a:ea typeface="Calibri"/>
                <a:cs typeface="Calibri"/>
                <a:sym typeface="Calibri"/>
              </a:rPr>
              <a:t>Odometer Results for Lemons</a:t>
            </a:r>
            <a:endParaRPr sz="1600">
              <a:solidFill>
                <a:srgbClr val="FCFCFC"/>
              </a:solidFill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1520687" y="4363278"/>
            <a:ext cx="6828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CFCFC"/>
                </a:solidFill>
                <a:latin typeface="Calibri"/>
                <a:ea typeface="Calibri"/>
                <a:cs typeface="Calibri"/>
                <a:sym typeface="Calibri"/>
              </a:rPr>
              <a:t>Lemon vs Odometer reading: Noticed a slight trend, nothing substantial</a:t>
            </a:r>
            <a:endParaRPr sz="1600">
              <a:solidFill>
                <a:srgbClr val="FCFCFC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571" y="200321"/>
            <a:ext cx="8042858" cy="4742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550" y="484288"/>
            <a:ext cx="7750320" cy="382293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/>
        </p:nvSpPr>
        <p:spPr>
          <a:xfrm>
            <a:off x="2032496" y="132125"/>
            <a:ext cx="507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Vehicle Age vs. Lemon	</a:t>
            </a:r>
            <a:endParaRPr sz="11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834887" y="4375303"/>
            <a:ext cx="76830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noticeable shift in mean is observed indicating that higher the vehicle age, high possibility of it being lemon.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/>
        </p:nvSpPr>
        <p:spPr>
          <a:xfrm>
            <a:off x="550571" y="4198528"/>
            <a:ext cx="8503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After segmenting the data to specific vehicle types, looked at Lemon vs Actual Cost of Vehicle.  Noticeable shift observed indicating higher chance of lemon with lower vehicle cost</a:t>
            </a:r>
            <a:endParaRPr sz="16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742" y="597162"/>
            <a:ext cx="7661459" cy="337053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 txBox="1"/>
          <p:nvPr/>
        </p:nvSpPr>
        <p:spPr>
          <a:xfrm>
            <a:off x="2032496" y="156550"/>
            <a:ext cx="507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Actual Cost of Vehicle	</a:t>
            </a:r>
            <a:endParaRPr sz="16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571" y="200321"/>
            <a:ext cx="8042858" cy="412549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9"/>
          <p:cNvSpPr txBox="1"/>
          <p:nvPr/>
        </p:nvSpPr>
        <p:spPr>
          <a:xfrm>
            <a:off x="833772" y="4474915"/>
            <a:ext cx="8043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Vehicle Predicted Cost also shows similar trend in identifying Lemons.</a:t>
            </a:r>
            <a:endParaRPr sz="16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/>
          <p:nvPr/>
        </p:nvSpPr>
        <p:spPr>
          <a:xfrm>
            <a:off x="551625" y="1408875"/>
            <a:ext cx="7886700" cy="2512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Prediction Modeling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628650" y="1794125"/>
            <a:ext cx="78867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397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First Attempt at Prediction Model: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-19050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Decided to use 7 parameters: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-190500" lvl="2" marL="863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 Make, Retail Price, Vehicle Age, OD, Vehicle Cost, Predicted Cost and Wheel Type as factors for determining Lemon.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Variables were chosen due to verified trends, </a:t>
            </a: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with consideration to total inventory, and number of lemons.  These factors yield a promising trend.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cxnSp>
        <p:nvCxnSpPr>
          <p:cNvPr id="174" name="Google Shape;174;p30"/>
          <p:cNvCxnSpPr/>
          <p:nvPr/>
        </p:nvCxnSpPr>
        <p:spPr>
          <a:xfrm>
            <a:off x="134175" y="1095800"/>
            <a:ext cx="8706600" cy="150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/>
          <p:nvPr/>
        </p:nvSpPr>
        <p:spPr>
          <a:xfrm>
            <a:off x="795125" y="494861"/>
            <a:ext cx="4572000" cy="17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latin typeface="ABeeZee"/>
                <a:ea typeface="ABeeZee"/>
                <a:cs typeface="ABeeZee"/>
                <a:sym typeface="ABeeZee"/>
              </a:rPr>
              <a:t>Lemon ~ VehicleAge 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                   + Make 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                   + VehOdo 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                   + VehBCost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                   + MMRCurrentRetailAveragePrice, 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                   + MMRAcquisitionAuctionAveragePrice, 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                   + WheelType,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5276" y="2799800"/>
            <a:ext cx="6185325" cy="225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/>
          <p:nvPr/>
        </p:nvSpPr>
        <p:spPr>
          <a:xfrm>
            <a:off x="228600" y="2799792"/>
            <a:ext cx="3847200" cy="11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roid Sans Mono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PredLemon PredNonLemon No 1237 62770 Yes </a:t>
            </a:r>
            <a:r>
              <a:rPr b="0" i="0" lang="en" sz="10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3585</a:t>
            </a:r>
            <a:r>
              <a:rPr b="0" i="0" lang="en" sz="1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5391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1"/>
          <p:cNvSpPr/>
          <p:nvPr/>
        </p:nvSpPr>
        <p:spPr>
          <a:xfrm>
            <a:off x="5856950" y="872100"/>
            <a:ext cx="2400300" cy="976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1"/>
          <p:cNvSpPr txBox="1"/>
          <p:nvPr/>
        </p:nvSpPr>
        <p:spPr>
          <a:xfrm>
            <a:off x="5968700" y="969100"/>
            <a:ext cx="2176800" cy="12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CFCFC"/>
                </a:solidFill>
                <a:latin typeface="ABeeZee"/>
                <a:ea typeface="ABeeZee"/>
                <a:cs typeface="ABeeZee"/>
                <a:sym typeface="ABeeZee"/>
              </a:rPr>
              <a:t>All seven variables measured in model</a:t>
            </a:r>
            <a:endParaRPr sz="1600">
              <a:solidFill>
                <a:srgbClr val="FCFCFC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/>
          <p:nvPr/>
        </p:nvSpPr>
        <p:spPr>
          <a:xfrm>
            <a:off x="1568150" y="278300"/>
            <a:ext cx="4572000" cy="23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Lemon ~ VehicleAge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                  + Make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+ VehOdo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                  + VehBCost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+ MMRCurrentRetailAveragePrice,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                  + MMRAcquisitionAuctionAveragePrice,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                  #+WheelType,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6050" y="2789099"/>
            <a:ext cx="6463570" cy="235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2"/>
          <p:cNvSpPr/>
          <p:nvPr/>
        </p:nvSpPr>
        <p:spPr>
          <a:xfrm>
            <a:off x="76200" y="2941640"/>
            <a:ext cx="3847200" cy="11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roid Sans Mono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PredLemon PredNonLemon No 1074 62933 Yes</a:t>
            </a:r>
            <a:r>
              <a:rPr b="0" i="0" lang="en" sz="10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3233 </a:t>
            </a:r>
            <a:r>
              <a:rPr b="0" i="0" lang="en" sz="1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5743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2"/>
          <p:cNvSpPr/>
          <p:nvPr/>
        </p:nvSpPr>
        <p:spPr>
          <a:xfrm>
            <a:off x="5856950" y="769700"/>
            <a:ext cx="2400300" cy="137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2"/>
          <p:cNvSpPr txBox="1"/>
          <p:nvPr/>
        </p:nvSpPr>
        <p:spPr>
          <a:xfrm>
            <a:off x="6140150" y="961600"/>
            <a:ext cx="208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Wheel Type removed from Model</a:t>
            </a:r>
            <a:endParaRPr sz="16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Life Gives You Lemons!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Hopefully you never have to read a Lemon Law  for your state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...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but if you do!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6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Delaware Lemon Law</a:t>
            </a:r>
            <a:endParaRPr b="1" sz="16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66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Your car will be classified as a lemon if it has a defect that doesn't meet the manufacturer's warranty and:</a:t>
            </a:r>
            <a:endParaRPr sz="14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762000" rtl="0" algn="l">
              <a:lnSpc>
                <a:spcPct val="166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It has been out of service for a total of 30 days or longer. </a:t>
            </a:r>
            <a:r>
              <a:rPr b="1" lang="en" sz="1400" u="sng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endParaRPr b="1" sz="1400" u="sng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762000" rt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At least 4 attempts have been made to fix the issue.</a:t>
            </a:r>
            <a:endParaRPr sz="14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66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1" lang="en" sz="1400" u="sng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NOTE:</a:t>
            </a:r>
            <a:r>
              <a:rPr lang="en" sz="14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 The defect must occur within 1 year of purchasing the vehicle or within the warranty period.</a:t>
            </a:r>
            <a:endParaRPr sz="14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34175" y="1095800"/>
            <a:ext cx="8706600" cy="150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/>
          <p:nvPr/>
        </p:nvSpPr>
        <p:spPr>
          <a:xfrm>
            <a:off x="824346" y="285750"/>
            <a:ext cx="4572000" cy="17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Lemon ~ VehicleAge 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                   #+ Make 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+ VehOdo 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                   + VehBCost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+ MMRCurrentRetailAveragePrice, 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                   + MMRAcquisitionAuctionAveragePrice, 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                   #+ WheelType,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198" name="Google Shape;19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275" y="2452475"/>
            <a:ext cx="7211974" cy="26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3"/>
          <p:cNvSpPr/>
          <p:nvPr/>
        </p:nvSpPr>
        <p:spPr>
          <a:xfrm>
            <a:off x="381000" y="2514050"/>
            <a:ext cx="3838200" cy="11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roid Sans Mono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PredLemon PredNonLemon No 1042 62965 Yes </a:t>
            </a:r>
            <a:r>
              <a:rPr b="0" i="0" lang="en" sz="10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3491</a:t>
            </a:r>
            <a:r>
              <a:rPr b="0" i="0" lang="en" sz="1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5485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3"/>
          <p:cNvSpPr/>
          <p:nvPr/>
        </p:nvSpPr>
        <p:spPr>
          <a:xfrm>
            <a:off x="5396350" y="747350"/>
            <a:ext cx="2400300" cy="137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Wheel Type and Make removed from Model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/>
          <p:nvPr/>
        </p:nvSpPr>
        <p:spPr>
          <a:xfrm>
            <a:off x="1003025" y="367750"/>
            <a:ext cx="4572000" cy="17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Lemon ~ VehicleAge 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                   #+ Make 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+ VehOdo 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                   + VehBCost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#+ MMRCurrentRetailAveragePrice, 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                   + MMRAcquisitionAuctionAveragePrice, 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                   #+ WheelType,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206" name="Google Shape;20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3625" y="2720825"/>
            <a:ext cx="6343578" cy="231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4"/>
          <p:cNvSpPr/>
          <p:nvPr/>
        </p:nvSpPr>
        <p:spPr>
          <a:xfrm>
            <a:off x="304800" y="2685492"/>
            <a:ext cx="3847200" cy="11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roid Sans Mono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PredLemon PredNonLemon No 1153 62854 Yes </a:t>
            </a:r>
            <a:r>
              <a:rPr b="0" i="0" lang="en" sz="10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3286</a:t>
            </a:r>
            <a:r>
              <a:rPr b="0" i="0" lang="en" sz="1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5690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4"/>
          <p:cNvSpPr/>
          <p:nvPr/>
        </p:nvSpPr>
        <p:spPr>
          <a:xfrm>
            <a:off x="5187400" y="727150"/>
            <a:ext cx="2400300" cy="137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Make, </a:t>
            </a:r>
            <a:r>
              <a:rPr lang="en" sz="16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Wheel Type and Retail Avg. Price removed from Model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/>
          <p:nvPr/>
        </p:nvSpPr>
        <p:spPr>
          <a:xfrm>
            <a:off x="824350" y="598850"/>
            <a:ext cx="4572000" cy="17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Lemon ~ VehicleAge 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                  #+ Make 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+ VehOdo 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                  + VehBCost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#+ MMRCurrentRetailAveragePrice, 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                  #+ MMRAcquisitionAuctionAveragePrice, 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                  #+ WheelType,</a:t>
            </a:r>
            <a:endParaRPr sz="1600"/>
          </a:p>
        </p:txBody>
      </p:sp>
      <p:pic>
        <p:nvPicPr>
          <p:cNvPr id="214" name="Google Shape;21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252" y="2602547"/>
            <a:ext cx="6570399" cy="23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5"/>
          <p:cNvSpPr/>
          <p:nvPr/>
        </p:nvSpPr>
        <p:spPr>
          <a:xfrm>
            <a:off x="762000" y="2602549"/>
            <a:ext cx="3693300" cy="11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roid Sans Mono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PredLemon PredNonLemon</a:t>
            </a:r>
            <a:r>
              <a:rPr lang="en" sz="1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0" i="0" lang="en" sz="1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No 964 63043 Yes</a:t>
            </a:r>
            <a:r>
              <a:rPr b="0" i="0" lang="en" sz="10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142 </a:t>
            </a:r>
            <a:r>
              <a:rPr b="0" i="0" lang="en" sz="1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8834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5"/>
          <p:cNvSpPr/>
          <p:nvPr/>
        </p:nvSpPr>
        <p:spPr>
          <a:xfrm>
            <a:off x="5396350" y="747350"/>
            <a:ext cx="2400300" cy="137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Wheel Type, Make, Retail Avg. Price and Acquisition price removed from Model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/>
          <p:nvPr/>
        </p:nvSpPr>
        <p:spPr>
          <a:xfrm>
            <a:off x="1225275" y="469625"/>
            <a:ext cx="4572000" cy="17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Lemon ~ VehicleAge 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                  # + Make 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#+ VehOdo 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                   + VehBCost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#+ MMRCurrentRetailAveragePrice, 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                   + MMRAcquisitionAuctionAveragePrice, 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                   #+ WheelType,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222" name="Google Shape;22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5275" y="2708876"/>
            <a:ext cx="6388650" cy="23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6"/>
          <p:cNvSpPr/>
          <p:nvPr/>
        </p:nvSpPr>
        <p:spPr>
          <a:xfrm>
            <a:off x="152400" y="2666442"/>
            <a:ext cx="3847200" cy="11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roid Sans Mono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PredLemon PredNonLemon No 1294 62713 Yes </a:t>
            </a:r>
            <a:r>
              <a:rPr b="0" i="0" lang="en" sz="10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1517 </a:t>
            </a:r>
            <a:r>
              <a:rPr b="0" i="0" lang="en" sz="1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7459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6"/>
          <p:cNvSpPr/>
          <p:nvPr/>
        </p:nvSpPr>
        <p:spPr>
          <a:xfrm>
            <a:off x="5396350" y="747350"/>
            <a:ext cx="2400300" cy="137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Wheel Type, Make, Retail Avg. Price and Odometer removed from Model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>
            <a:off x="1256475" y="561550"/>
            <a:ext cx="4572000" cy="17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Lemon ~ VehicleAge 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                   #+ Make 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+ VehOdo 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                   + VehBCost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#+ MMRCurrentRetailAveragePrice, 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                   + MMRAcquisitionAuctionAveragePrice, 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                   #+ WheelType,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230" name="Google Shape;230;p37"/>
          <p:cNvSpPr/>
          <p:nvPr/>
        </p:nvSpPr>
        <p:spPr>
          <a:xfrm>
            <a:off x="304800" y="2685492"/>
            <a:ext cx="3847200" cy="11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roid Sans Mono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PredLemon PredNonLemon No 1153 62854 Yes </a:t>
            </a:r>
            <a:r>
              <a:rPr b="0" i="0" lang="en" sz="10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3286</a:t>
            </a:r>
            <a:r>
              <a:rPr b="0" i="0" lang="en" sz="1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5690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898322"/>
            <a:ext cx="5237100" cy="1907648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7"/>
          <p:cNvSpPr/>
          <p:nvPr/>
        </p:nvSpPr>
        <p:spPr>
          <a:xfrm>
            <a:off x="5396350" y="747350"/>
            <a:ext cx="2400300" cy="137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Four features were kept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9025" y="617375"/>
            <a:ext cx="5783749" cy="210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8"/>
          <p:cNvSpPr/>
          <p:nvPr/>
        </p:nvSpPr>
        <p:spPr>
          <a:xfrm>
            <a:off x="588900" y="156525"/>
            <a:ext cx="81327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roid Sans Mono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PredLemon PredNonLemon No 2182 61825 Yes 4255 4721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9013" y="3065900"/>
            <a:ext cx="5625975" cy="20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8"/>
          <p:cNvSpPr/>
          <p:nvPr/>
        </p:nvSpPr>
        <p:spPr>
          <a:xfrm>
            <a:off x="519325" y="2825700"/>
            <a:ext cx="78975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roid Sans Mono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PredLemon PredNonLemon No 4196 59811 Yes 5383 3593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8"/>
          <p:cNvSpPr/>
          <p:nvPr/>
        </p:nvSpPr>
        <p:spPr>
          <a:xfrm>
            <a:off x="4776275" y="156525"/>
            <a:ext cx="1709700" cy="633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threshold=0.4</a:t>
            </a:r>
            <a:endParaRPr/>
          </a:p>
        </p:txBody>
      </p:sp>
      <p:sp>
        <p:nvSpPr>
          <p:cNvPr id="242" name="Google Shape;242;p38"/>
          <p:cNvSpPr/>
          <p:nvPr/>
        </p:nvSpPr>
        <p:spPr>
          <a:xfrm>
            <a:off x="5833075" y="2680500"/>
            <a:ext cx="1709700" cy="633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threshold=0.3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3450" y="627150"/>
            <a:ext cx="5635075" cy="20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9"/>
          <p:cNvSpPr/>
          <p:nvPr/>
        </p:nvSpPr>
        <p:spPr>
          <a:xfrm>
            <a:off x="223650" y="327975"/>
            <a:ext cx="84681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roid Sans Mono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PredLemon PredNonLemon No 8334 55673 Yes 6694 2282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3450" y="2961000"/>
            <a:ext cx="5635102" cy="20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/>
          <p:nvPr/>
        </p:nvSpPr>
        <p:spPr>
          <a:xfrm>
            <a:off x="228600" y="2797625"/>
            <a:ext cx="82347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roid Sans Mono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PredLemon PredNonLemon No 19102 44905 Yes 8044 932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4776275" y="156525"/>
            <a:ext cx="1709700" cy="633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threshold=0.2</a:t>
            </a:r>
            <a:endParaRPr/>
          </a:p>
        </p:txBody>
      </p:sp>
      <p:sp>
        <p:nvSpPr>
          <p:cNvPr id="252" name="Google Shape;252;p39"/>
          <p:cNvSpPr/>
          <p:nvPr/>
        </p:nvSpPr>
        <p:spPr>
          <a:xfrm>
            <a:off x="4928675" y="2652425"/>
            <a:ext cx="1709700" cy="633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threshold=0.1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" name="Google Shape;257;p40"/>
          <p:cNvGraphicFramePr/>
          <p:nvPr/>
        </p:nvGraphicFramePr>
        <p:xfrm>
          <a:off x="376575" y="13551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{70C1C1BD-669D-4B63-89E4-42BA0B47F5DF}</a:tableStyleId>
              </a:tblPr>
              <a:tblGrid>
                <a:gridCol w="713225"/>
                <a:gridCol w="713225"/>
                <a:gridCol w="713225"/>
                <a:gridCol w="475475"/>
                <a:gridCol w="475475"/>
                <a:gridCol w="713225"/>
                <a:gridCol w="713225"/>
                <a:gridCol w="713225"/>
                <a:gridCol w="1129275"/>
                <a:gridCol w="1768175"/>
              </a:tblGrid>
              <a:tr h="319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threshold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 pos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false pos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 pos rate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threshold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 neg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false neg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 neg rate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Used features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3585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5391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0.40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62770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1237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3233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5743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0.36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62933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1074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3491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5485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0.39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62965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1042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3286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5690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0.37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62854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1153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4255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4721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61825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2182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5383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3593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0.60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59811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4196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6694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2282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0.75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55673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8334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8044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932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0.90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44095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19102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0.70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775" marB="0" marR="6350" marL="6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58" name="Google Shape;25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Attempt Test Model </a:t>
            </a:r>
            <a:endParaRPr/>
          </a:p>
        </p:txBody>
      </p:sp>
      <p:cxnSp>
        <p:nvCxnSpPr>
          <p:cNvPr id="259" name="Google Shape;259;p40"/>
          <p:cNvCxnSpPr/>
          <p:nvPr/>
        </p:nvCxnSpPr>
        <p:spPr>
          <a:xfrm>
            <a:off x="134175" y="1095800"/>
            <a:ext cx="8706600" cy="150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571" y="332909"/>
            <a:ext cx="8042858" cy="354313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1"/>
          <p:cNvSpPr txBox="1"/>
          <p:nvPr/>
        </p:nvSpPr>
        <p:spPr>
          <a:xfrm>
            <a:off x="805054" y="4224135"/>
            <a:ext cx="75339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Compared Vehicle Cost Group as a subfactor to Age and noticed a substantial shift between lemon and non-lemon cars.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953" y="580731"/>
            <a:ext cx="8042858" cy="378680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2"/>
          <p:cNvSpPr txBox="1"/>
          <p:nvPr/>
        </p:nvSpPr>
        <p:spPr>
          <a:xfrm>
            <a:off x="2027582" y="268357"/>
            <a:ext cx="4959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Vehicle Odometer Reading vs. Age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272" name="Google Shape;272;p42"/>
          <p:cNvSpPr txBox="1"/>
          <p:nvPr/>
        </p:nvSpPr>
        <p:spPr>
          <a:xfrm>
            <a:off x="636104" y="4403035"/>
            <a:ext cx="75339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Compared Vehicle Odometer Reading as a subfactor to Age and noticed a substantial shift between lemon and non-lemon cars.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Lemons Costing Carvana?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34075"/>
            <a:ext cx="8520600" cy="27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Studying Carvana data of 121,690 vehicles from 2001 to 2009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BeeZee"/>
              <a:buChar char="●"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Carvana Inventory consists of Lemon, Non-Lemon and Null Cars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BeeZee"/>
              <a:buChar char="●"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Number of Lemons in Inventory is close to 9000 which is 12% of total cars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BeeZee"/>
              <a:buChar char="●"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These 9000 lemons account to $56 million in lost profit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-330200" lvl="1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BeeZee"/>
              <a:buChar char="○"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approximately 72% of Total Profit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BeeZee"/>
              <a:buChar char="●"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Therefore it is crucial that Carvana is accurately able to predict loss due to Lemons!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" name="Google Shape;80;p16"/>
          <p:cNvCxnSpPr/>
          <p:nvPr/>
        </p:nvCxnSpPr>
        <p:spPr>
          <a:xfrm>
            <a:off x="134175" y="1095800"/>
            <a:ext cx="8706600" cy="150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25" y="3999450"/>
            <a:ext cx="1028600" cy="99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Second Analysis - 3 Factors Only </a:t>
            </a:r>
            <a:endParaRPr/>
          </a:p>
        </p:txBody>
      </p:sp>
      <p:sp>
        <p:nvSpPr>
          <p:cNvPr id="278" name="Google Shape;278;p43"/>
          <p:cNvSpPr txBox="1"/>
          <p:nvPr>
            <p:ph idx="1" type="body"/>
          </p:nvPr>
        </p:nvSpPr>
        <p:spPr>
          <a:xfrm>
            <a:off x="628650" y="115304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39700" lvl="0" marL="177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Since our boxplots showed a trend for lemon when using all the above factors.  We wanted to explore this data in a different method.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-13970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Used Age as main factor, with cost and Odometer readings as sub-factor to age.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-13970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First method proved unsuccessful due to many existing pockets of variation between the three factors.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-13970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To eliminate such variations, a relativity index was used for prediction.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-13970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Vehicle Age was factored relative to Odometer reading, and Vehicle Actual Cost, since all factors shift heavily around age.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-139700" lvl="0" marL="177800" rtl="0" algn="l">
              <a:lnSpc>
                <a:spcPct val="8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Char char="●"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The new factored relative indices were used for this second analysis.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</p:txBody>
      </p:sp>
      <p:cxnSp>
        <p:nvCxnSpPr>
          <p:cNvPr id="279" name="Google Shape;279;p43"/>
          <p:cNvCxnSpPr/>
          <p:nvPr/>
        </p:nvCxnSpPr>
        <p:spPr>
          <a:xfrm>
            <a:off x="134175" y="1095800"/>
            <a:ext cx="8706600" cy="150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>
            <p:ph type="title"/>
          </p:nvPr>
        </p:nvSpPr>
        <p:spPr>
          <a:xfrm>
            <a:off x="628650" y="2645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Second Analysis Yield</a:t>
            </a:r>
            <a:endParaRPr/>
          </a:p>
        </p:txBody>
      </p:sp>
      <p:sp>
        <p:nvSpPr>
          <p:cNvPr id="285" name="Google Shape;285;p44"/>
          <p:cNvSpPr txBox="1"/>
          <p:nvPr>
            <p:ph idx="1" type="body"/>
          </p:nvPr>
        </p:nvSpPr>
        <p:spPr>
          <a:xfrm>
            <a:off x="628650" y="3747052"/>
            <a:ext cx="78867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Prediction Model this time yield an outcome where our prediction were much closer to Actual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286" name="Google Shape;28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044" y="946965"/>
            <a:ext cx="4437977" cy="2617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6023" y="946965"/>
            <a:ext cx="4437977" cy="2617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/>
          <p:nvPr/>
        </p:nvSpPr>
        <p:spPr>
          <a:xfrm>
            <a:off x="1997775" y="1341775"/>
            <a:ext cx="4934700" cy="1557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Second Analysis Yield Interpretation</a:t>
            </a:r>
            <a:endParaRPr/>
          </a:p>
        </p:txBody>
      </p:sp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659700" y="332547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65100" lvl="0" marL="177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BeeZee"/>
              <a:buChar char="●"/>
            </a:pPr>
            <a:r>
              <a:rPr lang="en" sz="1600">
                <a:solidFill>
                  <a:srgbClr val="000000"/>
                </a:solidFill>
                <a:latin typeface="ABeeZee"/>
                <a:ea typeface="ABeeZee"/>
                <a:cs typeface="ABeeZee"/>
                <a:sym typeface="ABeeZee"/>
              </a:rPr>
              <a:t>Based on a threshold of 15% above which all Vehicles are predicted as a lemon.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-16510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BeeZee"/>
              <a:buChar char="●"/>
            </a:pPr>
            <a:r>
              <a:rPr lang="en" sz="1600">
                <a:solidFill>
                  <a:srgbClr val="000000"/>
                </a:solidFill>
                <a:latin typeface="ABeeZee"/>
                <a:ea typeface="ABeeZee"/>
                <a:cs typeface="ABeeZee"/>
                <a:sym typeface="ABeeZee"/>
              </a:rPr>
              <a:t>We were able to predict 89% of lemon vehicles as lemon.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-16510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BeeZee"/>
              <a:buChar char="●"/>
            </a:pPr>
            <a:r>
              <a:rPr lang="en" sz="1600">
                <a:solidFill>
                  <a:srgbClr val="000000"/>
                </a:solidFill>
                <a:latin typeface="ABeeZee"/>
                <a:ea typeface="ABeeZee"/>
                <a:cs typeface="ABeeZee"/>
                <a:sym typeface="ABeeZee"/>
              </a:rPr>
              <a:t>On the other hand 86% of Non-Lemons were predicted accurately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-38100" lvl="0" marL="177800" rtl="0" algn="l">
              <a:lnSpc>
                <a:spcPct val="8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95" name="Google Shape;295;p45"/>
          <p:cNvSpPr/>
          <p:nvPr/>
        </p:nvSpPr>
        <p:spPr>
          <a:xfrm>
            <a:off x="2228850" y="1733575"/>
            <a:ext cx="4748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         Predicted Lemon   Predicted Non-Lemon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  Yes           5409                 641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  No            6027               38093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</p:txBody>
      </p:sp>
      <p:cxnSp>
        <p:nvCxnSpPr>
          <p:cNvPr id="296" name="Google Shape;296;p45"/>
          <p:cNvCxnSpPr/>
          <p:nvPr/>
        </p:nvCxnSpPr>
        <p:spPr>
          <a:xfrm>
            <a:off x="134175" y="1095800"/>
            <a:ext cx="8706600" cy="150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Third Model - </a:t>
            </a:r>
            <a:r>
              <a:rPr lang="en"/>
              <a:t>P</a:t>
            </a:r>
            <a:r>
              <a:rPr lang="en"/>
              <a:t>redicted vs Actual Cost</a:t>
            </a:r>
            <a:endParaRPr/>
          </a:p>
        </p:txBody>
      </p:sp>
      <p:sp>
        <p:nvSpPr>
          <p:cNvPr id="302" name="Google Shape;302;p46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397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For the third model wanted to encompass all data, and </a:t>
            </a:r>
            <a:r>
              <a:rPr lang="en" sz="1600">
                <a:highlight>
                  <a:schemeClr val="dk1"/>
                </a:highlight>
                <a:latin typeface="ABeeZee"/>
                <a:ea typeface="ABeeZee"/>
                <a:cs typeface="ABeeZee"/>
                <a:sym typeface="ABeeZee"/>
              </a:rPr>
              <a:t>utilize predicted cost as opposed to actual cost</a:t>
            </a: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.  So created similar indices for predicted cost (Logic being it is already available prior to purchase of vehicle)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-13970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From plotting actual vs. predicted cost, a fairly linear relationship was noticed, which grants us the idea that it can be used in place of actual cost.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8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303" name="Google Shape;30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425" y="1546100"/>
            <a:ext cx="4222551" cy="2490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4" name="Google Shape;304;p46"/>
          <p:cNvCxnSpPr/>
          <p:nvPr/>
        </p:nvCxnSpPr>
        <p:spPr>
          <a:xfrm>
            <a:off x="134175" y="1095800"/>
            <a:ext cx="8706600" cy="150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type="title"/>
          </p:nvPr>
        </p:nvSpPr>
        <p:spPr>
          <a:xfrm>
            <a:off x="628650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Third Analysis Yield</a:t>
            </a:r>
            <a:endParaRPr/>
          </a:p>
        </p:txBody>
      </p:sp>
      <p:sp>
        <p:nvSpPr>
          <p:cNvPr id="310" name="Google Shape;310;p47"/>
          <p:cNvSpPr txBox="1"/>
          <p:nvPr>
            <p:ph idx="1" type="body"/>
          </p:nvPr>
        </p:nvSpPr>
        <p:spPr>
          <a:xfrm>
            <a:off x="628650" y="3675999"/>
            <a:ext cx="788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Prediction Model this time yield an outcome where our prediction were even closer to Actual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311" name="Google Shape;31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29" y="810555"/>
            <a:ext cx="4424372" cy="2609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1999" y="810555"/>
            <a:ext cx="4424372" cy="2609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Third Analysis Yield Interpretation</a:t>
            </a:r>
            <a:endParaRPr/>
          </a:p>
        </p:txBody>
      </p:sp>
      <p:sp>
        <p:nvSpPr>
          <p:cNvPr id="318" name="Google Shape;318;p48"/>
          <p:cNvSpPr txBox="1"/>
          <p:nvPr>
            <p:ph idx="1" type="body"/>
          </p:nvPr>
        </p:nvSpPr>
        <p:spPr>
          <a:xfrm>
            <a:off x="710650" y="3043862"/>
            <a:ext cx="7886700" cy="12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BeeZee"/>
              <a:buChar char="●"/>
            </a:pPr>
            <a:r>
              <a:rPr lang="en" sz="1600">
                <a:solidFill>
                  <a:srgbClr val="000000"/>
                </a:solidFill>
                <a:latin typeface="ABeeZee"/>
                <a:ea typeface="ABeeZee"/>
                <a:cs typeface="ABeeZee"/>
                <a:sym typeface="ABeeZee"/>
              </a:rPr>
              <a:t>Based on a threshold of 15% above which all Vehicles are predicted as a lemon.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-1778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BeeZee"/>
              <a:buChar char="●"/>
            </a:pPr>
            <a:r>
              <a:rPr lang="en" sz="1600">
                <a:solidFill>
                  <a:srgbClr val="000000"/>
                </a:solidFill>
                <a:latin typeface="ABeeZee"/>
                <a:ea typeface="ABeeZee"/>
                <a:cs typeface="ABeeZee"/>
                <a:sym typeface="ABeeZee"/>
              </a:rPr>
              <a:t>We were able to predict 94% of lemon vehicles as lemon.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-1778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BeeZee"/>
              <a:buChar char="●"/>
            </a:pPr>
            <a:r>
              <a:rPr lang="en" sz="1600">
                <a:solidFill>
                  <a:srgbClr val="000000"/>
                </a:solidFill>
                <a:latin typeface="ABeeZee"/>
                <a:ea typeface="ABeeZee"/>
                <a:cs typeface="ABeeZee"/>
                <a:sym typeface="ABeeZee"/>
              </a:rPr>
              <a:t>On the other hand 92% of Non-Lemons were predicted accurately.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-1778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BeeZee"/>
              <a:buChar char="●"/>
            </a:pPr>
            <a:r>
              <a:rPr lang="en" sz="1600">
                <a:solidFill>
                  <a:srgbClr val="000000"/>
                </a:solidFill>
                <a:latin typeface="ABeeZee"/>
                <a:ea typeface="ABeeZee"/>
                <a:cs typeface="ABeeZee"/>
                <a:sym typeface="ABeeZee"/>
              </a:rPr>
              <a:t>This would come out to  greater than $41million in potential savings if applied to future compound of similar inventory.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-50800" lvl="0" marL="177800" rtl="0" algn="l">
              <a:lnSpc>
                <a:spcPct val="7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</p:txBody>
      </p:sp>
      <p:sp>
        <p:nvSpPr>
          <p:cNvPr id="319" name="Google Shape;319;p48"/>
          <p:cNvSpPr/>
          <p:nvPr/>
        </p:nvSpPr>
        <p:spPr>
          <a:xfrm>
            <a:off x="1990300" y="1461050"/>
            <a:ext cx="5016900" cy="1334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8"/>
          <p:cNvSpPr/>
          <p:nvPr/>
        </p:nvSpPr>
        <p:spPr>
          <a:xfrm>
            <a:off x="2286000" y="1718606"/>
            <a:ext cx="4572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         Predicted Lemon Predicted Non-Lemon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  Yes           8408               567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  No            4927             59063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</p:txBody>
      </p:sp>
      <p:cxnSp>
        <p:nvCxnSpPr>
          <p:cNvPr id="321" name="Google Shape;321;p48"/>
          <p:cNvCxnSpPr/>
          <p:nvPr/>
        </p:nvCxnSpPr>
        <p:spPr>
          <a:xfrm>
            <a:off x="134175" y="1095800"/>
            <a:ext cx="8706600" cy="150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382850" y="8916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44275" y="1083375"/>
            <a:ext cx="8069400" cy="3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2400" lvl="0" marL="177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We modeled a prediction based on Carvana’s prediction of cost of vehicle, Age of Vehicle, and the Odometer Reading in Vehicle.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-1524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Vehicle Age, and Vehicle Cost were found to have a huge influence on vehicle being lemon. 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-1524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Vehicle predicted cost was a variable chosen due to its availability with Carvana prior to purchase of vehicle. 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-1524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This model, when tested, </a:t>
            </a:r>
            <a:r>
              <a:rPr lang="en" sz="1600">
                <a:highlight>
                  <a:schemeClr val="dk1"/>
                </a:highlight>
                <a:latin typeface="ABeeZee"/>
                <a:ea typeface="ABeeZee"/>
                <a:cs typeface="ABeeZee"/>
                <a:sym typeface="ABeeZee"/>
              </a:rPr>
              <a:t>predicted Lemon cars with 94% accuracy, and non-Lemon cars with 92% accuracy.</a:t>
            </a:r>
            <a:endParaRPr sz="1600">
              <a:highlight>
                <a:schemeClr val="dk1"/>
              </a:highlight>
              <a:latin typeface="ABeeZee"/>
              <a:ea typeface="ABeeZee"/>
              <a:cs typeface="ABeeZee"/>
              <a:sym typeface="ABeeZee"/>
            </a:endParaRPr>
          </a:p>
          <a:p>
            <a:pPr indent="-1524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Current inventory of Carvana, with inclusion of Lemons, shows to yield a total profit of approximately $78mil.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-1524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</a:pPr>
            <a:r>
              <a:rPr lang="en" sz="1600">
                <a:highlight>
                  <a:schemeClr val="dk1"/>
                </a:highlight>
                <a:latin typeface="ABeeZee"/>
                <a:ea typeface="ABeeZee"/>
                <a:cs typeface="ABeeZee"/>
                <a:sym typeface="ABeeZee"/>
              </a:rPr>
              <a:t>If carvana were to use this model, there is potential to yield more than $41mil in savings, which could have potentially boosted their profitability to $119mil.</a:t>
            </a:r>
            <a:endParaRPr sz="1600">
              <a:highlight>
                <a:schemeClr val="dk1"/>
              </a:highlight>
              <a:latin typeface="ABeeZee"/>
              <a:ea typeface="ABeeZee"/>
              <a:cs typeface="ABeeZee"/>
              <a:sym typeface="ABeeZee"/>
            </a:endParaRPr>
          </a:p>
          <a:p>
            <a:pPr indent="-50800" lvl="0" marL="177800" rtl="0" algn="l">
              <a:lnSpc>
                <a:spcPct val="7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</p:txBody>
      </p:sp>
      <p:cxnSp>
        <p:nvCxnSpPr>
          <p:cNvPr id="328" name="Google Shape;328;p49"/>
          <p:cNvCxnSpPr/>
          <p:nvPr/>
        </p:nvCxnSpPr>
        <p:spPr>
          <a:xfrm>
            <a:off x="218700" y="916150"/>
            <a:ext cx="8706600" cy="150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are Welcome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39" name="Google Shape;339;p5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Delaware Lemon Law: </a:t>
            </a: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https://www.dmv.org/de-delaware/automotive-law/lemon-law.php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Alloy Wheel Type: </a:t>
            </a: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https://www.blackburnwheels.com/alloy-wheels-vs-steel-wheels-pros-cons-guide/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10 Most Popular Car Colors: </a:t>
            </a: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https://www.forbes.com/sites/matthewdepaula/2012/12/21/top-10-most-popular-car-colors/#50f37c777c80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641075" y="1356700"/>
            <a:ext cx="7673700" cy="3101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Identify a Lemon? 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829200" y="1555350"/>
            <a:ext cx="7485600" cy="20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24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We conducted observations and chose variables that were influential to the data 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-1905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Used these features to develop a model used for lemon </a:t>
            </a: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prediction</a:t>
            </a: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 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-1524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We </a:t>
            </a: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optimized</a:t>
            </a: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 the model by adding and removing predicted features; seeing if they were influential to the </a:t>
            </a: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sensitivity</a:t>
            </a: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 and </a:t>
            </a: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selectivity of the model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-1524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</a:pPr>
            <a:r>
              <a:rPr lang="en" sz="1600">
                <a:latin typeface="ABeeZee"/>
                <a:ea typeface="ABeeZee"/>
                <a:cs typeface="ABeeZee"/>
                <a:sym typeface="ABeeZee"/>
              </a:rPr>
              <a:t>This model will successfully save money due to lemon purchases. </a:t>
            </a:r>
            <a:endParaRPr sz="1600">
              <a:latin typeface="ABeeZee"/>
              <a:ea typeface="ABeeZee"/>
              <a:cs typeface="ABeeZee"/>
              <a:sym typeface="ABeeZee"/>
            </a:endParaRPr>
          </a:p>
          <a:p>
            <a:pPr indent="0" lvl="0" marL="177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5207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" name="Google Shape;89;p17"/>
          <p:cNvCxnSpPr/>
          <p:nvPr/>
        </p:nvCxnSpPr>
        <p:spPr>
          <a:xfrm>
            <a:off x="134175" y="1095800"/>
            <a:ext cx="8706600" cy="150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Variables  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663425" y="1234075"/>
            <a:ext cx="81690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BeeZee"/>
              <a:buChar char="●"/>
            </a:pPr>
            <a:r>
              <a:rPr lang="en">
                <a:latin typeface="ABeeZee"/>
                <a:ea typeface="ABeeZee"/>
                <a:cs typeface="ABeeZee"/>
                <a:sym typeface="ABeeZee"/>
              </a:rPr>
              <a:t>Wheel Type </a:t>
            </a:r>
            <a:endParaRPr>
              <a:latin typeface="ABeeZee"/>
              <a:ea typeface="ABeeZee"/>
              <a:cs typeface="ABeeZee"/>
              <a:sym typeface="ABeeZe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BeeZee"/>
              <a:buChar char="●"/>
            </a:pPr>
            <a:r>
              <a:rPr lang="en">
                <a:latin typeface="ABeeZee"/>
                <a:ea typeface="ABeeZee"/>
                <a:cs typeface="ABeeZee"/>
                <a:sym typeface="ABeeZee"/>
              </a:rPr>
              <a:t>Auction House: Lemons vs. Profit</a:t>
            </a:r>
            <a:endParaRPr>
              <a:latin typeface="ABeeZee"/>
              <a:ea typeface="ABeeZee"/>
              <a:cs typeface="ABeeZee"/>
              <a:sym typeface="ABeeZe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BeeZee"/>
              <a:buChar char="●"/>
            </a:pPr>
            <a:r>
              <a:rPr lang="en">
                <a:latin typeface="ABeeZee"/>
                <a:ea typeface="ABeeZee"/>
                <a:cs typeface="ABeeZee"/>
                <a:sym typeface="ABeeZee"/>
              </a:rPr>
              <a:t>Inventory of Makes</a:t>
            </a:r>
            <a:endParaRPr>
              <a:latin typeface="ABeeZee"/>
              <a:ea typeface="ABeeZee"/>
              <a:cs typeface="ABeeZee"/>
              <a:sym typeface="ABeeZe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BeeZee"/>
              <a:buChar char="●"/>
            </a:pPr>
            <a:r>
              <a:rPr lang="en">
                <a:latin typeface="ABeeZee"/>
                <a:ea typeface="ABeeZee"/>
                <a:cs typeface="ABeeZee"/>
                <a:sym typeface="ABeeZee"/>
              </a:rPr>
              <a:t>Make vs. Avg Profit</a:t>
            </a:r>
            <a:endParaRPr>
              <a:latin typeface="ABeeZee"/>
              <a:ea typeface="ABeeZee"/>
              <a:cs typeface="ABeeZee"/>
              <a:sym typeface="ABeeZe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BeeZee"/>
              <a:buChar char="●"/>
            </a:pPr>
            <a:r>
              <a:rPr lang="en">
                <a:latin typeface="ABeeZee"/>
                <a:ea typeface="ABeeZee"/>
                <a:cs typeface="ABeeZee"/>
                <a:sym typeface="ABeeZee"/>
              </a:rPr>
              <a:t>Total Profit by Make</a:t>
            </a:r>
            <a:endParaRPr>
              <a:latin typeface="ABeeZee"/>
              <a:ea typeface="ABeeZee"/>
              <a:cs typeface="ABeeZee"/>
              <a:sym typeface="ABeeZe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BeeZee"/>
              <a:buChar char="●"/>
            </a:pPr>
            <a:r>
              <a:rPr lang="en">
                <a:latin typeface="ABeeZee"/>
                <a:ea typeface="ABeeZee"/>
                <a:cs typeface="ABeeZee"/>
                <a:sym typeface="ABeeZee"/>
              </a:rPr>
              <a:t>Odometer Results: Odometer Readings in relation to Lemon</a:t>
            </a:r>
            <a:endParaRPr>
              <a:latin typeface="ABeeZee"/>
              <a:ea typeface="ABeeZee"/>
              <a:cs typeface="ABeeZee"/>
              <a:sym typeface="ABeeZe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BeeZee"/>
              <a:buChar char="●"/>
            </a:pPr>
            <a:r>
              <a:rPr lang="en">
                <a:latin typeface="ABeeZee"/>
                <a:ea typeface="ABeeZee"/>
                <a:cs typeface="ABeeZee"/>
                <a:sym typeface="ABeeZee"/>
              </a:rPr>
              <a:t>Vehicle Age vs. Lemon</a:t>
            </a:r>
            <a:endParaRPr>
              <a:latin typeface="ABeeZee"/>
              <a:ea typeface="ABeeZee"/>
              <a:cs typeface="ABeeZee"/>
              <a:sym typeface="ABeeZe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BeeZee"/>
              <a:buChar char="●"/>
            </a:pPr>
            <a:r>
              <a:rPr lang="en">
                <a:latin typeface="ABeeZee"/>
                <a:ea typeface="ABeeZee"/>
                <a:cs typeface="ABeeZee"/>
                <a:sym typeface="ABeeZee"/>
              </a:rPr>
              <a:t>Vehicle Cost vs. Lemon</a:t>
            </a:r>
            <a:endParaRPr>
              <a:latin typeface="ABeeZee"/>
              <a:ea typeface="ABeeZee"/>
              <a:cs typeface="ABeeZee"/>
              <a:sym typeface="ABeeZee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BeeZee"/>
              <a:ea typeface="ABeeZee"/>
              <a:cs typeface="ABeeZee"/>
              <a:sym typeface="ABeeZee"/>
            </a:endParaRPr>
          </a:p>
        </p:txBody>
      </p:sp>
      <p:cxnSp>
        <p:nvCxnSpPr>
          <p:cNvPr id="96" name="Google Shape;96;p18"/>
          <p:cNvCxnSpPr/>
          <p:nvPr/>
        </p:nvCxnSpPr>
        <p:spPr>
          <a:xfrm>
            <a:off x="134175" y="1095800"/>
            <a:ext cx="8706600" cy="150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22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Alloy Wheel Type	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41525" y="958225"/>
            <a:ext cx="2796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94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221E1F"/>
                </a:solidFill>
                <a:latin typeface="ABeeZee"/>
                <a:ea typeface="ABeeZee"/>
                <a:cs typeface="ABeeZee"/>
                <a:sym typeface="ABeeZee"/>
              </a:rPr>
              <a:t>Pros of Wheel Type</a:t>
            </a:r>
            <a:r>
              <a:rPr lang="en" sz="1100">
                <a:solidFill>
                  <a:srgbClr val="221E1F"/>
                </a:solidFill>
                <a:latin typeface="ABeeZee"/>
                <a:ea typeface="ABeeZee"/>
                <a:cs typeface="ABeeZee"/>
                <a:sym typeface="ABeeZee"/>
              </a:rPr>
              <a:t>: Alloy wheels are much lighter than steel wheels, which allows them to operate at a higher performance in most conditions. </a:t>
            </a:r>
            <a:endParaRPr sz="1100">
              <a:solidFill>
                <a:srgbClr val="221E1F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0" lvl="0" marL="0" rtl="0" algn="l">
              <a:lnSpc>
                <a:spcPct val="194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221E1F"/>
                </a:solidFill>
                <a:latin typeface="ABeeZee"/>
                <a:ea typeface="ABeeZee"/>
                <a:cs typeface="ABeeZee"/>
                <a:sym typeface="ABeeZee"/>
              </a:rPr>
              <a:t>Cons of Wheel Type</a:t>
            </a:r>
            <a:r>
              <a:rPr lang="en" sz="1100">
                <a:solidFill>
                  <a:srgbClr val="221E1F"/>
                </a:solidFill>
                <a:latin typeface="ABeeZee"/>
                <a:ea typeface="ABeeZee"/>
                <a:cs typeface="ABeeZee"/>
                <a:sym typeface="ABeeZee"/>
              </a:rPr>
              <a:t>: The main disadvantage of alloy wheels is their durability. When impacted by the road, alloy wheels tend to bend and even crack more easily than tougher steel wheels.</a:t>
            </a:r>
            <a:endParaRPr sz="1100"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0425" y="1037525"/>
            <a:ext cx="5711301" cy="3399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9"/>
          <p:cNvCxnSpPr/>
          <p:nvPr/>
        </p:nvCxnSpPr>
        <p:spPr>
          <a:xfrm>
            <a:off x="186375" y="872388"/>
            <a:ext cx="8706600" cy="150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424349" y="4285831"/>
            <a:ext cx="82953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rgbClr val="221E1F"/>
                </a:solidFill>
                <a:latin typeface="ABeeZee"/>
                <a:ea typeface="ABeeZee"/>
                <a:cs typeface="ABeeZee"/>
                <a:sym typeface="ABeeZee"/>
              </a:rPr>
              <a:t>No notable difference observed between the Auction House when it came to relative quantity of lemons purchased </a:t>
            </a:r>
            <a:endParaRPr sz="1600">
              <a:solidFill>
                <a:srgbClr val="221E1F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275" y="432325"/>
            <a:ext cx="7596249" cy="365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424349" y="4186524"/>
            <a:ext cx="82953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rgbClr val="FCFCFC"/>
                </a:solidFill>
                <a:latin typeface="ABeeZee"/>
                <a:ea typeface="ABeeZee"/>
                <a:cs typeface="ABeeZee"/>
                <a:sym typeface="ABeeZee"/>
              </a:rPr>
              <a:t>No notable difference observed between the Auction House when it came to potential realizable profits (current retail price – actual cost paid). </a:t>
            </a:r>
            <a:endParaRPr sz="1600">
              <a:solidFill>
                <a:srgbClr val="FCFCFC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299" y="497425"/>
            <a:ext cx="6963401" cy="340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/>
        </p:nvSpPr>
        <p:spPr>
          <a:xfrm>
            <a:off x="424356" y="4432963"/>
            <a:ext cx="829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1E1F"/>
                </a:solidFill>
                <a:latin typeface="ABeeZee"/>
                <a:ea typeface="ABeeZee"/>
                <a:cs typeface="ABeeZee"/>
                <a:sym typeface="ABeeZee"/>
              </a:rPr>
              <a:t>Inventory consisted of mostly Chevrolet, Dodge, Chrysler, and Ford cars</a:t>
            </a:r>
            <a:endParaRPr sz="1600">
              <a:solidFill>
                <a:srgbClr val="221E1F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431" y="440988"/>
            <a:ext cx="8042858" cy="3830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