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262" r:id="rId5"/>
    <p:sldId id="263" r:id="rId6"/>
    <p:sldId id="16140632" r:id="rId7"/>
    <p:sldId id="265" r:id="rId8"/>
    <p:sldId id="266" r:id="rId9"/>
    <p:sldId id="16140633" r:id="rId10"/>
    <p:sldId id="16140635" r:id="rId11"/>
    <p:sldId id="16140636" r:id="rId12"/>
    <p:sldId id="16140637" r:id="rId13"/>
    <p:sldId id="267"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tx1"/>
                </a:solidFill>
                <a:latin typeface="Arial" panose="020B0604020202020204" pitchFamily="34" charset="0"/>
                <a:cs typeface="Arial" panose="020B0604020202020204" pitchFamily="34" charset="0"/>
                <a:sym typeface="+mn-ea"/>
              </a:rPr>
              <a:t>Key logger and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2523169" y="4586365"/>
            <a:ext cx="7980183" cy="101473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S KARTHIK-JKKNCET-B TECH IT</a:t>
            </a:r>
            <a:endParaRPr lang="en-US" sz="2000" b="1">
              <a:solidFill>
                <a:schemeClr val="accent1">
                  <a:lumMod val="75000"/>
                </a:schemeClr>
              </a:solidFill>
              <a:latin typeface="Arial" panose="020B0604020202020204"/>
              <a:cs typeface="Arial" panose="020B0604020202020204"/>
            </a:endParaRPr>
          </a:p>
          <a:p>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2400">
                <a:solidFill>
                  <a:srgbClr val="FF0000"/>
                </a:solidFill>
                <a:sym typeface="+mn-ea"/>
              </a:rPr>
              <a:t>Deployment:</a:t>
            </a:r>
            <a:endParaRPr lang="en-IN" sz="2400">
              <a:solidFill>
                <a:srgbClr val="FF0000"/>
              </a:solidFill>
            </a:endParaRPr>
          </a:p>
          <a:p>
            <a:pPr marL="305435" indent="-305435"/>
            <a:endParaRPr lang="en-IN" sz="2400"/>
          </a:p>
          <a:p>
            <a:pPr marL="305435" indent="-305435"/>
            <a:r>
              <a:rPr lang="en-IN" sz="2000">
                <a:sym typeface="+mn-ea"/>
              </a:rPr>
              <a:t>Alerting and Response: Implement an alerting mechanism that notifies users or system administrators when suspicious keylogger activity is detected. The alerts can be delivered through various channels such as email, SMS, or a dashboard.</a:t>
            </a:r>
            <a:endParaRPr lang="en-IN" sz="2000"/>
          </a:p>
          <a:p>
            <a:pPr marL="305435" indent="-305435"/>
            <a:endParaRPr lang="en-IN" sz="2000"/>
          </a:p>
          <a:p>
            <a:pPr marL="305435" indent="-305435"/>
            <a:r>
              <a:rPr lang="en-IN" sz="2000">
                <a:sym typeface="+mn-ea"/>
              </a:rPr>
              <a:t>Logging and Reporting: Maintain detailed logs of detected keylogger activity, including timestamps, user information, and any additional relevant data. Generate reports on keylogger incidents for further analysis and investigation.</a:t>
            </a:r>
            <a:endParaRPr lang="en-IN" sz="2000"/>
          </a:p>
          <a:p>
            <a:pPr marL="305435" indent="-305435"/>
            <a:endParaRPr lang="en-IN" sz="2000"/>
          </a:p>
          <a:p>
            <a:pPr marL="305435" indent="-305435"/>
            <a:r>
              <a:rPr lang="en-IN" sz="2000">
                <a:sym typeface="+mn-ea"/>
              </a:rPr>
              <a:t>Regular Updates: Regularly update the keylogger detection algorithm to adapt to new keylogger variants and evolving threat landscape. Stay updated with the latest research and security advisories to enhance the algorithm's effectiveness.</a:t>
            </a:r>
            <a:endParaRPr lang="en-IN" sz="2000"/>
          </a:p>
          <a:p>
            <a:pPr marL="305435" indent="-305435"/>
            <a:endParaRPr lang="en-IN" sz="2000"/>
          </a:p>
          <a:p>
            <a:pPr marL="305435" indent="-305435"/>
            <a:endParaRPr lang="en-IN"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2400">
                <a:solidFill>
                  <a:srgbClr val="FF0000"/>
                </a:solidFill>
                <a:sym typeface="+mn-ea"/>
              </a:rPr>
              <a:t>Deployment:</a:t>
            </a:r>
            <a:endParaRPr lang="en-IN" sz="2400">
              <a:solidFill>
                <a:srgbClr val="FF0000"/>
              </a:solidFill>
            </a:endParaRPr>
          </a:p>
          <a:p>
            <a:pPr marL="305435" indent="-305435"/>
            <a:endParaRPr lang="en-IN" sz="2400"/>
          </a:p>
          <a:p>
            <a:pPr marL="305435" indent="-305435"/>
            <a:r>
              <a:rPr lang="en-IN" sz="2000">
                <a:sym typeface="+mn-ea"/>
              </a:rPr>
              <a:t>Performance Optimization: Optimize the algorithm's performance for efficient execution and minimal impact on system resources. This may involve optimizing code, utilizing parallel processing, or implementing hardware acceleration techniques.</a:t>
            </a:r>
            <a:endParaRPr lang="en-IN" sz="2000"/>
          </a:p>
          <a:p>
            <a:pPr marL="305435" indent="-305435"/>
            <a:endParaRPr lang="en-IN" sz="2000"/>
          </a:p>
          <a:p>
            <a:pPr marL="305435" indent="-305435"/>
            <a:r>
              <a:rPr lang="en-IN" sz="2000">
                <a:sym typeface="+mn-ea"/>
              </a:rPr>
              <a:t>Testing and Validation: Thoroughly test and validate the keylogger detection algorithm in different scenarios and environments to ensure its effectiveness and accuracy. Conduct regular evaluations and performance testing to assess the algorithm's efficiency and effectiveness.</a:t>
            </a:r>
            <a:endParaRPr lang="en-IN" sz="2000"/>
          </a:p>
          <a:p>
            <a:pPr marL="305435" indent="-305435"/>
            <a:endParaRPr lang="en-IN" sz="2000"/>
          </a:p>
          <a:p>
            <a:pPr marL="305435" indent="-305435"/>
            <a:r>
              <a:rPr lang="en-IN" sz="2000">
                <a:sym typeface="+mn-ea"/>
              </a:rPr>
              <a:t>Continuous Improvement: Collect feedback from users and security experts to identify areas of improvement and implement necessary enhancements. Continuously refine the algorithm based on real-world data and evolving keylogger techniques.</a:t>
            </a:r>
            <a:endParaRPr lang="en-IN" sz="2000"/>
          </a:p>
          <a:p>
            <a:pPr marL="305435" indent="-305435"/>
            <a:endParaRPr lang="en-IN" sz="2000"/>
          </a:p>
          <a:p>
            <a:pPr marL="305435" indent="-305435"/>
            <a:endParaRPr lang="en-IN" sz="2000"/>
          </a:p>
          <a:p>
            <a:pPr marL="305435" indent="-305435"/>
            <a:endParaRPr lang="en-IN"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609600" y="1174750"/>
            <a:ext cx="10972800" cy="4953000"/>
          </a:xfrm>
        </p:spPr>
        <p:txBody>
          <a:bodyPr>
            <a:normAutofit/>
          </a:bodyPr>
          <a:lstStyle/>
          <a:p>
            <a:pPr marL="0" indent="0">
              <a:buNone/>
            </a:pPr>
            <a:r>
              <a:rPr lang="en-IN" sz="2400" b="1">
                <a:solidFill>
                  <a:srgbClr val="0F0F0F"/>
                </a:solidFill>
                <a:ea typeface="+mn-lt"/>
                <a:cs typeface="+mn-lt"/>
                <a:sym typeface="+mn-ea"/>
              </a:rPr>
              <a:t>The "System Approach" section outlines the overall strategy and methodology for developing and implementing the rental bike prediction system. Here's a suggested structure for this section:</a:t>
            </a:r>
            <a:endParaRPr lang="en-US" sz="2400"/>
          </a:p>
          <a:p>
            <a:pPr marL="305435" indent="-305435"/>
            <a:r>
              <a:rPr lang="en-IN" sz="2400" b="1">
                <a:solidFill>
                  <a:srgbClr val="0F0F0F"/>
                </a:solidFill>
                <a:sym typeface="+mn-ea"/>
              </a:rPr>
              <a:t>Use Antivirus and Anti-malware Software</a:t>
            </a:r>
            <a:endParaRPr lang="en-IN" sz="2400" b="1">
              <a:solidFill>
                <a:srgbClr val="0F0F0F"/>
              </a:solidFill>
            </a:endParaRPr>
          </a:p>
          <a:p>
            <a:pPr marL="305435" indent="-305435"/>
            <a:r>
              <a:rPr lang="en-IN" sz="2400" b="1">
                <a:solidFill>
                  <a:srgbClr val="0F0F0F"/>
                </a:solidFill>
                <a:sym typeface="+mn-ea"/>
              </a:rPr>
              <a:t>Keep Software Updated</a:t>
            </a:r>
            <a:endParaRPr lang="en-IN" sz="2400" b="1">
              <a:solidFill>
                <a:srgbClr val="0F0F0F"/>
              </a:solidFill>
            </a:endParaRPr>
          </a:p>
          <a:p>
            <a:pPr marL="305435" indent="-305435"/>
            <a:r>
              <a:rPr lang="en-IN" sz="2400" b="1">
                <a:solidFill>
                  <a:srgbClr val="0F0F0F"/>
                </a:solidFill>
                <a:sym typeface="+mn-ea"/>
              </a:rPr>
              <a:t>Employ Endpoint Security Solutions</a:t>
            </a:r>
            <a:endParaRPr lang="en-IN" sz="2400" b="1">
              <a:solidFill>
                <a:srgbClr val="0F0F0F"/>
              </a:solidFill>
            </a:endParaRPr>
          </a:p>
          <a:p>
            <a:pPr marL="305435" indent="-305435"/>
            <a:r>
              <a:rPr lang="en-IN" sz="2400" b="1">
                <a:solidFill>
                  <a:srgbClr val="0F0F0F"/>
                </a:solidFill>
                <a:sym typeface="+mn-ea"/>
              </a:rPr>
              <a:t>Use Virtual Keyboards</a:t>
            </a:r>
            <a:endParaRPr lang="en-IN" sz="2400" b="1">
              <a:solidFill>
                <a:srgbClr val="0F0F0F"/>
              </a:solidFill>
            </a:endParaRPr>
          </a:p>
          <a:p>
            <a:pPr marL="305435" indent="-305435"/>
            <a:r>
              <a:rPr lang="en-IN" sz="2400" b="1">
                <a:solidFill>
                  <a:srgbClr val="0F0F0F"/>
                </a:solidFill>
                <a:sym typeface="+mn-ea"/>
              </a:rPr>
              <a:t>Enable Two-Factor Authentication (2FA)</a:t>
            </a:r>
            <a:endParaRPr lang="en-IN" sz="2400" b="1">
              <a:solidFill>
                <a:srgbClr val="0F0F0F"/>
              </a:solidFill>
            </a:endParaRPr>
          </a:p>
          <a:p>
            <a:pPr marL="0" indent="0">
              <a:buNone/>
            </a:pP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ym typeface="+mn-ea"/>
              </a:rPr>
              <a:t>In conclusion, by implementing a multi-layered approach including robust security measures, user awareness, and proactive monitoring, organizations and individuals can effectively mitigate the risk of keyloggers, safeguard sensitive information, and enhance overall cybersecurity.</a:t>
            </a:r>
            <a:endParaRPr lang="en-IN" sz="2000" dirty="0"/>
          </a:p>
          <a:p>
            <a:pPr marL="305435" indent="-305435"/>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lvl="0" indent="-305435"/>
            <a:r>
              <a:rPr lang="en-US" sz="2740">
                <a:sym typeface="+mn-ea"/>
              </a:rPr>
              <a:t>In the future, advancements in artificial intelligence and machine learning may enable more sophisticated keylogger detection algorithms capable of identifying subtle patterns and behaviors, further enhancing the protection against evolving keylogger techniques.</a:t>
            </a:r>
            <a:endParaRPr lang="en-US" sz="2740"/>
          </a:p>
          <a:p>
            <a:pPr marL="305435" indent="-305435"/>
            <a:endParaRPr lang="en-US" sz="240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US" sz="2400">
                <a:sym typeface="+mn-ea"/>
              </a:rPr>
              <a:t>In the future, advancements in artificial intelligence and machine learning may enable more sophisticated keylogger detection algorithms capable of identifying subtle patterns and behaviors, further enhancing the protection against evolving keylogger techniques.</a:t>
            </a:r>
            <a:endParaRPr lang="en-US" sz="2400"/>
          </a:p>
          <a:p>
            <a:pPr marL="305435" indent="-305435"/>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a:solidFill>
                  <a:srgbClr val="0F0F0F"/>
                </a:solidFill>
                <a:ea typeface="+mn-lt"/>
                <a:cs typeface="+mn-lt"/>
                <a:sym typeface="+mn-ea"/>
              </a:rPr>
              <a:t> </a:t>
            </a:r>
            <a:r>
              <a:rPr lang="en-IN" sz="2400">
                <a:solidFill>
                  <a:srgbClr val="0F0F0F"/>
                </a:solidFill>
                <a:ea typeface="+mn-lt"/>
                <a:cs typeface="+mn-lt"/>
                <a:sym typeface="+mn-ea"/>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a:p>
          <a:p>
            <a:pPr marL="305435" indent="-305435"/>
            <a:endParaRPr lang="en-IN"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800">
                <a:sym typeface="+mn-ea"/>
              </a:rPr>
              <a:t>Use Virtual Keyboards: Whenever possible, use virtual keyboards for entering sensitive information such as passwords and credit card details. Virtual keyboards help bypass hardware-based keyloggers.</a:t>
            </a:r>
            <a:endParaRPr lang="en-IN" sz="2800"/>
          </a:p>
          <a:p>
            <a:pPr marL="0" indent="0">
              <a:buNone/>
            </a:pPr>
            <a:endParaRPr lang="en-IN" sz="2800"/>
          </a:p>
          <a:p>
            <a:pPr marL="0" indent="0">
              <a:buNone/>
            </a:pPr>
            <a:r>
              <a:rPr lang="en-IN" sz="2800">
                <a:sym typeface="+mn-ea"/>
              </a:rPr>
              <a:t>Enable Two-Factor Authentication (2FA): Enable 2FA wherever available. Even if a keylogger captures passwords, it won't be able to access accounts without the second authentication factor.</a:t>
            </a:r>
            <a:endParaRPr lang="en-IN" sz="2800"/>
          </a:p>
          <a:p>
            <a:pPr marL="0" indent="0">
              <a:buNone/>
            </a:pPr>
            <a:endParaRPr lang="en-IN" sz="2800"/>
          </a:p>
          <a:p>
            <a:pPr marL="0" indent="0">
              <a:buNone/>
            </a:pPr>
            <a:r>
              <a:rPr lang="en-IN" sz="2800">
                <a:sym typeface="+mn-ea"/>
              </a:rPr>
              <a:t>Practice Vigilant Behavior: Be cautious when clicking on links or downloading attachments from unknown or suspicious sources. Educate employees and users about phishing techniques used to distribute keyloggers.</a:t>
            </a:r>
            <a:endParaRPr lang="en-IN" sz="2800"/>
          </a:p>
          <a:p>
            <a:pPr marL="0" indent="0">
              <a:buNone/>
            </a:pPr>
            <a:endParaRPr lang="en-IN"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800">
                <a:sym typeface="+mn-ea"/>
              </a:rPr>
              <a:t>Implement Least Privilege Principle: Limit user privileges to only those necessary for their roles. This reduces the impact of a keylogger compromise by restricting access to sensitive data and systems.</a:t>
            </a:r>
            <a:endParaRPr lang="en-IN" sz="2800"/>
          </a:p>
          <a:p>
            <a:pPr marL="0" indent="0">
              <a:buNone/>
            </a:pPr>
            <a:endParaRPr lang="en-IN" sz="2800"/>
          </a:p>
          <a:p>
            <a:pPr marL="0" indent="0">
              <a:buNone/>
            </a:pPr>
            <a:r>
              <a:rPr lang="en-IN" sz="2800">
                <a:sym typeface="+mn-ea"/>
              </a:rPr>
              <a:t>Monitor Network Traffic: Employ network monitoring tools to detect any suspicious outgoing traffic from devices, which could indicate the presence of a keylogger sending captured data to a remote server.</a:t>
            </a:r>
            <a:endParaRPr lang="en-IN" sz="2800"/>
          </a:p>
          <a:p>
            <a:pPr marL="0" indent="0">
              <a:buNone/>
            </a:pPr>
            <a:endParaRPr lang="en-IN" sz="2800"/>
          </a:p>
          <a:p>
            <a:pPr marL="0" indent="0">
              <a:buNone/>
            </a:pPr>
            <a:r>
              <a:rPr lang="en-IN" sz="2800">
                <a:sym typeface="+mn-ea"/>
              </a:rPr>
              <a:t>Regularly Review Logs and Alerts: Regularly review system logs and security alerts for any signs of unusual activity that could indicate a keylogger or other security breach.</a:t>
            </a:r>
            <a:endParaRPr lang="en-IN" sz="2800"/>
          </a:p>
          <a:p>
            <a:pPr marL="0" indent="0">
              <a:buNone/>
            </a:pPr>
            <a:endParaRPr lang="en-IN"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sym typeface="+mn-ea"/>
              </a:rPr>
              <a:t>Risk Assessment</a:t>
            </a:r>
            <a:endParaRPr lang="en-IN" sz="1800" b="1">
              <a:solidFill>
                <a:srgbClr val="0F0F0F"/>
              </a:solidFill>
            </a:endParaRPr>
          </a:p>
          <a:p>
            <a:pPr marL="305435" indent="-305435"/>
            <a:r>
              <a:rPr lang="en-IN" sz="1800" b="1">
                <a:solidFill>
                  <a:srgbClr val="0F0F0F"/>
                </a:solidFill>
                <a:sym typeface="+mn-ea"/>
              </a:rPr>
              <a:t>Security Policy</a:t>
            </a:r>
            <a:endParaRPr lang="en-IN" sz="1800" b="1">
              <a:solidFill>
                <a:srgbClr val="0F0F0F"/>
              </a:solidFill>
            </a:endParaRPr>
          </a:p>
          <a:p>
            <a:pPr marL="305435" indent="-305435"/>
            <a:r>
              <a:rPr lang="en-IN" sz="1800" b="1">
                <a:solidFill>
                  <a:srgbClr val="0F0F0F"/>
                </a:solidFill>
                <a:sym typeface="+mn-ea"/>
              </a:rPr>
              <a:t>Network Security</a:t>
            </a:r>
            <a:endParaRPr lang="en-IN" sz="1800" b="1">
              <a:solidFill>
                <a:srgbClr val="0F0F0F"/>
              </a:solidFill>
            </a:endParaRPr>
          </a:p>
          <a:p>
            <a:pPr marL="305435" indent="-305435"/>
            <a:r>
              <a:rPr lang="en-IN" sz="1800" b="1">
                <a:solidFill>
                  <a:srgbClr val="0F0F0F"/>
                </a:solidFill>
                <a:sym typeface="+mn-ea"/>
              </a:rPr>
              <a:t>Endpoint Protection</a:t>
            </a:r>
            <a:endParaRPr lang="en-IN" sz="1800" b="1">
              <a:solidFill>
                <a:srgbClr val="0F0F0F"/>
              </a:solidFill>
            </a:endParaRPr>
          </a:p>
          <a:p>
            <a:pPr marL="305435" indent="-305435"/>
            <a:r>
              <a:rPr lang="en-IN" sz="1800" b="1">
                <a:solidFill>
                  <a:srgbClr val="0F0F0F"/>
                </a:solidFill>
                <a:sym typeface="+mn-ea"/>
              </a:rPr>
              <a:t>Secure Configuration</a:t>
            </a:r>
            <a:endParaRPr lang="en-IN" sz="1800" b="1">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2400">
                <a:solidFill>
                  <a:srgbClr val="FF0000"/>
                </a:solidFill>
                <a:sym typeface="+mn-ea"/>
              </a:rPr>
              <a:t>Algorithm:</a:t>
            </a:r>
            <a:endParaRPr lang="en-IN" sz="2400">
              <a:solidFill>
                <a:srgbClr val="FF0000"/>
              </a:solidFill>
            </a:endParaRPr>
          </a:p>
          <a:p>
            <a:pPr marL="305435" indent="-305435"/>
            <a:endParaRPr lang="en-IN" sz="2400"/>
          </a:p>
          <a:p>
            <a:pPr marL="305435" indent="-305435"/>
            <a:r>
              <a:rPr lang="en-IN" sz="2400">
                <a:sym typeface="+mn-ea"/>
              </a:rPr>
              <a:t>Data Collection: Gather keystroke data from the user's input, such as keyboard events or operating system APIs that capture keystrokes.</a:t>
            </a:r>
            <a:endParaRPr lang="en-IN" sz="2400"/>
          </a:p>
          <a:p>
            <a:pPr marL="305435" indent="-305435"/>
            <a:endParaRPr lang="en-IN" sz="2400"/>
          </a:p>
          <a:p>
            <a:pPr marL="305435" indent="-305435"/>
            <a:r>
              <a:rPr lang="en-IN" sz="2400">
                <a:sym typeface="+mn-ea"/>
              </a:rPr>
              <a:t>Preprocessing: Preprocess the collected keystroke data to remove noise and irrelevant information. This may include removing keystrokes from specific applications or handling special cases like key combinations (e.g., Ctrl+C).</a:t>
            </a:r>
            <a:endParaRPr lang="en-IN" sz="2400"/>
          </a:p>
          <a:p>
            <a:pPr marL="305435" indent="-305435"/>
            <a:endParaRPr lang="en-IN" sz="2400"/>
          </a:p>
          <a:p>
            <a:pPr marL="305435" indent="-305435"/>
            <a:r>
              <a:rPr lang="en-IN" sz="2400">
                <a:sym typeface="+mn-ea"/>
              </a:rPr>
              <a:t>Feature Extraction: Extract relevant features from the preprocessed keystroke data. These features can include key press durations, inter-key intervals, typing rhythms, and patterns.</a:t>
            </a:r>
            <a:endParaRPr lang="en-IN" sz="2400"/>
          </a:p>
          <a:p>
            <a:pPr marL="305435" indent="-305435"/>
            <a:endParaRPr lang="en-IN" sz="2400"/>
          </a:p>
          <a:p>
            <a:pPr marL="305435" indent="-305435"/>
            <a:endParaRPr lang="en-IN"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2400">
                <a:sym typeface="+mn-ea"/>
              </a:rPr>
              <a:t>Training Phase: Use a machine learning algorithm, such as a supervised classification algorithm, to train a model using a labeled dataset. The labeled dataset should consist of examples of keystroke data labeled as either normal or keylogger activity.</a:t>
            </a:r>
            <a:endParaRPr lang="en-IN" sz="2400"/>
          </a:p>
          <a:p>
            <a:pPr marL="305435" indent="-305435"/>
            <a:endParaRPr lang="en-IN" sz="2400"/>
          </a:p>
          <a:p>
            <a:pPr marL="305435" indent="-305435"/>
            <a:r>
              <a:rPr lang="en-IN" sz="2400">
                <a:sym typeface="+mn-ea"/>
              </a:rPr>
              <a:t>Model Building: Build a model based on the training phase, which can classify keystroke data as normal or suspicious/keylogger activity.</a:t>
            </a:r>
            <a:endParaRPr lang="en-IN" sz="2400"/>
          </a:p>
          <a:p>
            <a:pPr marL="305435" indent="-305435"/>
            <a:endParaRPr lang="en-IN" sz="2400"/>
          </a:p>
          <a:p>
            <a:pPr marL="305435" indent="-305435"/>
            <a:r>
              <a:rPr lang="en-IN" sz="2400">
                <a:sym typeface="+mn-ea"/>
              </a:rPr>
              <a:t>Real-time Detection: In the real-time detection phase, continuously monitor the user's keystrokes and apply the trained model to classify incoming keystroke data. If the model detects suspicious activity, it raises an alert or takes appropriate action.</a:t>
            </a:r>
            <a:endParaRPr lang="en-IN" sz="2400"/>
          </a:p>
          <a:p>
            <a:pPr marL="305435" indent="-305435"/>
            <a:endParaRPr lang="en-I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2400">
                <a:solidFill>
                  <a:srgbClr val="FF0000"/>
                </a:solidFill>
                <a:sym typeface="+mn-ea"/>
              </a:rPr>
              <a:t>Deployment:</a:t>
            </a:r>
            <a:endParaRPr lang="en-IN" sz="2400">
              <a:solidFill>
                <a:srgbClr val="FF0000"/>
              </a:solidFill>
            </a:endParaRPr>
          </a:p>
          <a:p>
            <a:pPr marL="305435" indent="-305435"/>
            <a:endParaRPr lang="en-IN" sz="2400"/>
          </a:p>
          <a:p>
            <a:pPr marL="305435" indent="-305435"/>
            <a:r>
              <a:rPr lang="en-IN" sz="2400">
                <a:sym typeface="+mn-ea"/>
              </a:rPr>
              <a:t>Integration: Integrate the keylogger detection algorithm into the target system's architecture. This may involve incorporating the algorithm into the operating system, an antivirus software, or security monitoring tools.</a:t>
            </a:r>
            <a:endParaRPr lang="en-IN" sz="2400"/>
          </a:p>
          <a:p>
            <a:pPr marL="305435" indent="-305435"/>
            <a:endParaRPr lang="en-IN" sz="2400"/>
          </a:p>
          <a:p>
            <a:pPr marL="305435" indent="-305435"/>
            <a:r>
              <a:rPr lang="en-IN" sz="2400">
                <a:sym typeface="+mn-ea"/>
              </a:rPr>
              <a:t>User Interface: Develop a user interface component that provides information about the keylogger detection status, alerts, and actions taken. This allows users to be aware of the system's security status.</a:t>
            </a:r>
            <a:endParaRPr lang="en-IN" sz="2400"/>
          </a:p>
          <a:p>
            <a:pPr marL="305435" indent="-305435"/>
            <a:endParaRPr lang="en-IN" sz="2400"/>
          </a:p>
          <a:p>
            <a:pPr marL="305435" indent="-305435"/>
            <a:r>
              <a:rPr lang="en-IN" sz="2400">
                <a:sym typeface="+mn-ea"/>
              </a:rPr>
              <a:t>Continuous Monitoring: Ensure that the algorithm runs continuously and monitors keystroke activity in real-time, providing immediate detection and response to potential keylogger threats.</a:t>
            </a:r>
            <a:endParaRPr lang="en-IN" sz="2400"/>
          </a:p>
          <a:p>
            <a:pPr marL="305435" indent="-305435"/>
            <a:endParaRPr lang="en-IN" sz="2400"/>
          </a:p>
          <a:p>
            <a:pPr marL="305435" indent="-305435"/>
            <a:endParaRPr lang="en-IN" sz="24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6819</Words>
  <Application>WPS Presentation</Application>
  <PresentationFormat>Widescreen</PresentationFormat>
  <Paragraphs>138</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Orange Waves</vt:lpstr>
      <vt:lpstr>PROJECT TITLE</vt:lpstr>
      <vt:lpstr>OUTLINE</vt:lpstr>
      <vt:lpstr>Problem Statement</vt:lpstr>
      <vt:lpstr>Proposed Solution</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23</cp:revision>
  <dcterms:created xsi:type="dcterms:W3CDTF">2021-05-26T16:50:00Z</dcterms:created>
  <dcterms:modified xsi:type="dcterms:W3CDTF">2024-04-03T06:39:43Z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5826326A981A48B3BE5150B39E4A0AB2_13</vt:lpwstr>
  </property>
  <property fmtid="{D5CDD505-2E9C-101B-9397-08002B2CF9AE}" pid="4" name="KSOProductBuildVer">
    <vt:lpwstr>1033-12.2.0.13489</vt:lpwstr>
  </property>
</Properties>
</file>