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>
              <a:solidFill>
                <a:schemeClr val="tx1"/>
              </a:solidFill>
            </a:rPr>
            <a:t>2PC Protocol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Scaling Databases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The CAP Theorem</a:t>
          </a: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The BASE Properties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848ECF7-1BEC-4942-BD4F-B3AB719BD32F}" type="presOf" srcId="{47736B17-8141-4E43-9780-98F53B713858}" destId="{158283C6-2307-4412-A694-C24A35138AE4}" srcOrd="0" destOrd="0" presId="urn:microsoft.com/office/officeart/2008/layout/VerticalCurvedList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E0439174-36B6-4F04-B01A-59A39D246CD6}" type="presOf" srcId="{BE1645D6-1611-4DF4-8DF3-EEC32D8C4F8A}" destId="{8D4BB782-D1CB-4178-BD6C-378E667E109F}" srcOrd="0" destOrd="0" presId="urn:microsoft.com/office/officeart/2008/layout/VerticalCurvedList"/>
    <dgm:cxn modelId="{98EC2F58-F719-4357-A738-287AAF0C7A3D}" type="presOf" srcId="{9044E199-CE41-4D69-946F-81059F947649}" destId="{CC744001-4C3C-4F81-8A5F-5EA59164522D}" srcOrd="0" destOrd="0" presId="urn:microsoft.com/office/officeart/2008/layout/VerticalCurvedList"/>
    <dgm:cxn modelId="{556897FD-A46F-43A4-B08F-19C3DAB42926}" type="presOf" srcId="{E0EF98CB-C1C0-4C22-A539-F558B4CAED5C}" destId="{C56633DC-E658-46D8-BE63-7CB1CCD3C8DC}" srcOrd="0" destOrd="0" presId="urn:microsoft.com/office/officeart/2008/layout/VerticalCurvedList"/>
    <dgm:cxn modelId="{B8AD5422-3934-4041-8334-02D3A0E1EF5C}" type="presOf" srcId="{594BF85D-E9BC-439A-80D6-0EB4896FAE66}" destId="{3D425B47-886A-4BDE-9129-435A885F7BDD}" srcOrd="0" destOrd="0" presId="urn:microsoft.com/office/officeart/2008/layout/VerticalCurvedList"/>
    <dgm:cxn modelId="{155D9F3E-3E67-4C3F-9943-1803BDC05A37}" type="presOf" srcId="{020DE52D-4485-480D-9641-C45E840E866B}" destId="{B7B03930-5CC2-462E-B9EC-616030F550D1}" srcOrd="0" destOrd="0" presId="urn:microsoft.com/office/officeart/2008/layout/VerticalCurvedList"/>
    <dgm:cxn modelId="{57C2D731-BA5C-42AF-8861-E4595E8CC6AA}" type="presParOf" srcId="{8D4BB782-D1CB-4178-BD6C-378E667E109F}" destId="{30E5EA73-69FE-4C99-B7E6-D2785DA2F8C5}" srcOrd="0" destOrd="0" presId="urn:microsoft.com/office/officeart/2008/layout/VerticalCurvedList"/>
    <dgm:cxn modelId="{DE351580-6778-4FAB-B588-9DAF57CB4E49}" type="presParOf" srcId="{30E5EA73-69FE-4C99-B7E6-D2785DA2F8C5}" destId="{147482D8-F793-4B63-AC92-2D2E108DBAA0}" srcOrd="0" destOrd="0" presId="urn:microsoft.com/office/officeart/2008/layout/VerticalCurvedList"/>
    <dgm:cxn modelId="{7759B88B-9181-4AE4-980E-31630FCEF0D8}" type="presParOf" srcId="{147482D8-F793-4B63-AC92-2D2E108DBAA0}" destId="{F2410933-DB5E-4543-A714-4AF5A203C95C}" srcOrd="0" destOrd="0" presId="urn:microsoft.com/office/officeart/2008/layout/VerticalCurvedList"/>
    <dgm:cxn modelId="{486FA89D-2266-4B49-8CC7-728A7177690C}" type="presParOf" srcId="{147482D8-F793-4B63-AC92-2D2E108DBAA0}" destId="{C56633DC-E658-46D8-BE63-7CB1CCD3C8DC}" srcOrd="1" destOrd="0" presId="urn:microsoft.com/office/officeart/2008/layout/VerticalCurvedList"/>
    <dgm:cxn modelId="{7FC7191D-8051-4022-B47E-09891EF28120}" type="presParOf" srcId="{147482D8-F793-4B63-AC92-2D2E108DBAA0}" destId="{82F03708-A2AD-459B-AB59-7BBD9EB44E67}" srcOrd="2" destOrd="0" presId="urn:microsoft.com/office/officeart/2008/layout/VerticalCurvedList"/>
    <dgm:cxn modelId="{1AD559E8-4BAD-4F42-9809-8C8627C8CB62}" type="presParOf" srcId="{147482D8-F793-4B63-AC92-2D2E108DBAA0}" destId="{9C6C1869-E7B2-4FB9-A22B-16BADC04A189}" srcOrd="3" destOrd="0" presId="urn:microsoft.com/office/officeart/2008/layout/VerticalCurvedList"/>
    <dgm:cxn modelId="{26A3272C-2249-4444-9C1B-18414066D04C}" type="presParOf" srcId="{30E5EA73-69FE-4C99-B7E6-D2785DA2F8C5}" destId="{B7B03930-5CC2-462E-B9EC-616030F550D1}" srcOrd="1" destOrd="0" presId="urn:microsoft.com/office/officeart/2008/layout/VerticalCurvedList"/>
    <dgm:cxn modelId="{7F4496C8-D62A-4A0F-BDC0-E5ABC4D08922}" type="presParOf" srcId="{30E5EA73-69FE-4C99-B7E6-D2785DA2F8C5}" destId="{738F6C6A-40BC-4677-97B0-D278E6A03A0F}" srcOrd="2" destOrd="0" presId="urn:microsoft.com/office/officeart/2008/layout/VerticalCurvedList"/>
    <dgm:cxn modelId="{A2910672-EC81-4ADC-900C-DF7ADB3464F6}" type="presParOf" srcId="{738F6C6A-40BC-4677-97B0-D278E6A03A0F}" destId="{2B94B3DE-3FD1-4138-B6A8-86C32D7CDAE7}" srcOrd="0" destOrd="0" presId="urn:microsoft.com/office/officeart/2008/layout/VerticalCurvedList"/>
    <dgm:cxn modelId="{64441198-8558-4B8B-A0FD-9F4A98A2DF8F}" type="presParOf" srcId="{30E5EA73-69FE-4C99-B7E6-D2785DA2F8C5}" destId="{3D425B47-886A-4BDE-9129-435A885F7BDD}" srcOrd="3" destOrd="0" presId="urn:microsoft.com/office/officeart/2008/layout/VerticalCurvedList"/>
    <dgm:cxn modelId="{23801F58-8EE9-40DC-9641-236DBE6A74A2}" type="presParOf" srcId="{30E5EA73-69FE-4C99-B7E6-D2785DA2F8C5}" destId="{64518638-C484-41DC-B301-F8E8B8C83E00}" srcOrd="4" destOrd="0" presId="urn:microsoft.com/office/officeart/2008/layout/VerticalCurvedList"/>
    <dgm:cxn modelId="{82D3A219-2A8E-4E5D-8E86-4E8042E22C2D}" type="presParOf" srcId="{64518638-C484-41DC-B301-F8E8B8C83E00}" destId="{58A99791-976C-4270-ABCC-A15CE6943D6C}" srcOrd="0" destOrd="0" presId="urn:microsoft.com/office/officeart/2008/layout/VerticalCurvedList"/>
    <dgm:cxn modelId="{F212DA2A-4FB1-4144-9346-C2E0E81EFE59}" type="presParOf" srcId="{30E5EA73-69FE-4C99-B7E6-D2785DA2F8C5}" destId="{158283C6-2307-4412-A694-C24A35138AE4}" srcOrd="5" destOrd="0" presId="urn:microsoft.com/office/officeart/2008/layout/VerticalCurvedList"/>
    <dgm:cxn modelId="{B3FC4B17-446C-4B52-A59F-45C7D7788FD1}" type="presParOf" srcId="{30E5EA73-69FE-4C99-B7E6-D2785DA2F8C5}" destId="{4E54576A-E900-4046-BE98-5C6BBB87BD62}" srcOrd="6" destOrd="0" presId="urn:microsoft.com/office/officeart/2008/layout/VerticalCurvedList"/>
    <dgm:cxn modelId="{64DCFEBF-C8A1-4A56-B9AE-7C353859786D}" type="presParOf" srcId="{4E54576A-E900-4046-BE98-5C6BBB87BD62}" destId="{C4F438E0-C9FB-4142-A782-E2ED2FAB32AB}" srcOrd="0" destOrd="0" presId="urn:microsoft.com/office/officeart/2008/layout/VerticalCurvedList"/>
    <dgm:cxn modelId="{AA16E38F-E384-4CA3-A4F8-C7E00D50597C}" type="presParOf" srcId="{30E5EA73-69FE-4C99-B7E6-D2785DA2F8C5}" destId="{CC744001-4C3C-4F81-8A5F-5EA59164522D}" srcOrd="7" destOrd="0" presId="urn:microsoft.com/office/officeart/2008/layout/VerticalCurvedList"/>
    <dgm:cxn modelId="{3E5226D8-5E6E-4088-8DC1-09B60BA13DAF}" type="presParOf" srcId="{30E5EA73-69FE-4C99-B7E6-D2785DA2F8C5}" destId="{510C83F2-0440-4E7F-892C-DCEBD03EB732}" srcOrd="8" destOrd="0" presId="urn:microsoft.com/office/officeart/2008/layout/VerticalCurvedList"/>
    <dgm:cxn modelId="{CAB4BD00-C201-4F6E-BDC5-A2C24DC9FE3D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Scaling Databases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solidFill>
                <a:schemeClr val="tx1"/>
              </a:solidFill>
            </a:rPr>
            <a:t>2PC Protocol</a:t>
          </a: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bg1"/>
              </a:solidFill>
            </a:rPr>
            <a:t>The CAP Theorem</a:t>
          </a: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bg1"/>
              </a:solidFill>
            </a:rPr>
            <a:t>The BASE Properties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AF819-16DF-4F14-B4A0-5C45CA97136A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AF346-1545-47A0-A44D-595FB94FDF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3BF5-6412-46CE-9A86-4E8147288E9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0F07-8825-4839-8400-D99890BC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and Modern Database Systems -  CAP and BASE 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Dr.U.K.SRIDEVI</a:t>
            </a:r>
            <a:endParaRPr lang="en-US" dirty="0"/>
          </a:p>
          <a:p>
            <a:r>
              <a:rPr lang="en-US" dirty="0"/>
              <a:t>Department of Applied Mathematics and Computational Sciences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The 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The limitations of distributed databases can be described in the so called the </a:t>
            </a:r>
            <a:r>
              <a:rPr lang="en-US" sz="2600" dirty="0">
                <a:solidFill>
                  <a:srgbClr val="000099"/>
                </a:solidFill>
              </a:rPr>
              <a:t>CAP theorem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C00000"/>
                </a:solidFill>
              </a:rPr>
              <a:t>C</a:t>
            </a:r>
            <a:r>
              <a:rPr lang="en-US" sz="2400" dirty="0">
                <a:solidFill>
                  <a:srgbClr val="C00000"/>
                </a:solidFill>
              </a:rPr>
              <a:t>onsistency</a:t>
            </a:r>
            <a:r>
              <a:rPr lang="en-US" sz="2400" dirty="0"/>
              <a:t>: every node always sees the same data at any given instance (i.e., strict consistency)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vailability</a:t>
            </a:r>
            <a:r>
              <a:rPr lang="en-US" sz="2400" dirty="0"/>
              <a:t>: the system continues to operate, even if nodes in a cluster crash, or some hardware or software parts are down due to upgrades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C00000"/>
                </a:solidFill>
              </a:rPr>
              <a:t>P</a:t>
            </a:r>
            <a:r>
              <a:rPr lang="en-US" sz="2400" dirty="0">
                <a:solidFill>
                  <a:srgbClr val="C00000"/>
                </a:solidFill>
              </a:rPr>
              <a:t>artition Tolerance</a:t>
            </a:r>
            <a:r>
              <a:rPr lang="en-US" sz="2400" dirty="0"/>
              <a:t>: the system continues to operate in the presence of network partitions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6096000"/>
            <a:ext cx="8458200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CAP theorem: any distributed database with shared data, can have </a:t>
            </a:r>
            <a:r>
              <a:rPr lang="en-US" sz="2000" i="1" u="sng" dirty="0">
                <a:solidFill>
                  <a:schemeClr val="tx1"/>
                </a:solidFill>
              </a:rPr>
              <a:t>at most two</a:t>
            </a:r>
            <a:r>
              <a:rPr lang="en-US" sz="2000" dirty="0">
                <a:solidFill>
                  <a:schemeClr val="tx1"/>
                </a:solidFill>
              </a:rPr>
              <a:t> of the three desirable properties, C, A or P</a:t>
            </a:r>
          </a:p>
        </p:txBody>
      </p:sp>
    </p:spTree>
    <p:extLst>
      <p:ext uri="{BB962C8B-B14F-4D97-AF65-F5344CB8AC3E}">
        <p14:creationId xmlns:p14="http://schemas.microsoft.com/office/powerpoint/2010/main" val="19285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Large-Scale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When companies such as Google and Amazon were designing large-scale databases, 24/7 Availability was a key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 few minutes of downtime means lost revenue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When </a:t>
            </a:r>
            <a:r>
              <a:rPr lang="en-US" sz="2600" i="1" dirty="0"/>
              <a:t>horizontally</a:t>
            </a:r>
            <a:r>
              <a:rPr lang="en-US" sz="2600" dirty="0"/>
              <a:t> scaling databases to 1000s of machines, the likelihood of a node or a network failure </a:t>
            </a:r>
            <a:br>
              <a:rPr lang="en-US" sz="2600" dirty="0"/>
            </a:br>
            <a:r>
              <a:rPr lang="en-US" sz="2600" dirty="0"/>
              <a:t>increases tremendously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Therefore, in order to have strong guarantees on Availability and Partition Tolerance, they had to sacrifice “strict” Consistency (</a:t>
            </a:r>
            <a:r>
              <a:rPr lang="en-US" sz="2600" i="1" dirty="0"/>
              <a:t>implied by the CAP theorem</a:t>
            </a:r>
            <a:r>
              <a:rPr lang="en-US" sz="2600" dirty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Trading-Off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Maintaining consistency should balance between the strictness of consistency versus availability/scalability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Good-enough consistency </a:t>
            </a:r>
            <a:r>
              <a:rPr lang="en-US" sz="2400" i="1" u="sng" dirty="0"/>
              <a:t>depends on your application</a:t>
            </a:r>
          </a:p>
          <a:p>
            <a:pPr lvl="4"/>
            <a:endParaRPr lang="en-US" sz="105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4" name="Left-Right Arrow 3"/>
          <p:cNvSpPr/>
          <p:nvPr/>
        </p:nvSpPr>
        <p:spPr>
          <a:xfrm>
            <a:off x="914400" y="3697069"/>
            <a:ext cx="7162800" cy="95113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175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rgbClr val="0000FF"/>
                </a:solidFill>
              </a:rPr>
              <a:t>Strict Consistency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4992469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indent="-6350" algn="ctr"/>
            <a:r>
              <a:rPr lang="en-US" dirty="0"/>
              <a:t>Generally hard to implement, and is inefficient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1636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rgbClr val="0000FF"/>
                </a:solidFill>
              </a:rPr>
              <a:t>Loose Consistency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916269"/>
            <a:ext cx="2406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0" indent="-117475"/>
            <a:r>
              <a:rPr lang="en-US" dirty="0"/>
              <a:t>Easier to implement, and is efficient </a:t>
            </a:r>
          </a:p>
        </p:txBody>
      </p:sp>
      <p:pic>
        <p:nvPicPr>
          <p:cNvPr id="9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76575"/>
            <a:ext cx="61912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2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The BASE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The CAP theorem proves that it is impossible to guarantee strict Consistency and Availability while being able to tolerate network partitions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This resulted in databases with relaxed ACID guarantees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In particular, such databases apply the BASE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/>
              <a:t>B</a:t>
            </a:r>
            <a:r>
              <a:rPr lang="en-US" sz="2400" dirty="0"/>
              <a:t>asically </a:t>
            </a:r>
            <a:r>
              <a:rPr lang="en-US" sz="2400" b="1" u="sng" dirty="0"/>
              <a:t>A</a:t>
            </a:r>
            <a:r>
              <a:rPr lang="en-US" sz="2400" dirty="0"/>
              <a:t>vailable: the system guarantees Availability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/>
              <a:t>S</a:t>
            </a:r>
            <a:r>
              <a:rPr lang="en-US" sz="2400" dirty="0"/>
              <a:t>oft-State: the state of the system may change over time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/>
              <a:t>E</a:t>
            </a:r>
            <a:r>
              <a:rPr lang="en-US" sz="2400" dirty="0"/>
              <a:t>ventual Consistency: the system will </a:t>
            </a:r>
            <a:r>
              <a:rPr lang="en-US" sz="2400" i="1" dirty="0"/>
              <a:t>eventually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become consistent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50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811860858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7" y="27020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6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Scaling Traditional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Traditional RDBMSs can be either scaled: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C00000"/>
                </a:solidFill>
              </a:rPr>
              <a:t>Vertically</a:t>
            </a:r>
            <a:r>
              <a:rPr lang="en-US" sz="2600" dirty="0"/>
              <a:t> (or </a:t>
            </a:r>
            <a:r>
              <a:rPr lang="en-US" sz="2600" dirty="0">
                <a:solidFill>
                  <a:srgbClr val="C00000"/>
                </a:solidFill>
              </a:rPr>
              <a:t>Up</a:t>
            </a:r>
            <a:r>
              <a:rPr lang="en-US" sz="2600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Can be achieved by hardware upgrades (e.g., faster CPU, more memory, or larger disk)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Limited by the amount of CPU, RAM and disk that can be configured on a single machine</a:t>
            </a:r>
          </a:p>
          <a:p>
            <a:pPr lvl="2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C00000"/>
                </a:solidFill>
              </a:rPr>
              <a:t>Horizontally</a:t>
            </a:r>
            <a:r>
              <a:rPr lang="en-US" sz="2600" dirty="0"/>
              <a:t> (or </a:t>
            </a:r>
            <a:r>
              <a:rPr lang="en-US" sz="2600" dirty="0">
                <a:solidFill>
                  <a:srgbClr val="C00000"/>
                </a:solidFill>
              </a:rPr>
              <a:t>Out</a:t>
            </a:r>
            <a:r>
              <a:rPr lang="en-US" sz="2600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Can be achieved by adding more machines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Requires database </a:t>
            </a:r>
            <a:r>
              <a:rPr lang="en-US" i="1" dirty="0">
                <a:solidFill>
                  <a:srgbClr val="0070C0"/>
                </a:solidFill>
              </a:rPr>
              <a:t>sharding</a:t>
            </a:r>
            <a:r>
              <a:rPr lang="en-US" dirty="0"/>
              <a:t> and probably </a:t>
            </a:r>
            <a:r>
              <a:rPr lang="en-US" i="1" dirty="0">
                <a:solidFill>
                  <a:srgbClr val="0070C0"/>
                </a:solidFill>
              </a:rPr>
              <a:t>replication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Limited by the Read-to-Write ratio and communication overhead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07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Why Sharding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Data is typically </a:t>
            </a:r>
            <a:r>
              <a:rPr lang="en-US" sz="2800" i="1" dirty="0"/>
              <a:t>sharded</a:t>
            </a:r>
            <a:r>
              <a:rPr lang="en-US" sz="2800" dirty="0"/>
              <a:t> (or </a:t>
            </a:r>
            <a:r>
              <a:rPr lang="en-US" sz="2800" i="1" dirty="0"/>
              <a:t>striped</a:t>
            </a:r>
            <a:r>
              <a:rPr lang="en-US" sz="2800" dirty="0"/>
              <a:t>) to allow for concurrent/parallel accesses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895600" y="2895600"/>
            <a:ext cx="3048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 data: A large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/>
              <a:t>Machine 1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323975" y="3990975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Chunk1 of input data</a:t>
            </a:r>
          </a:p>
        </p:txBody>
      </p:sp>
      <p:sp>
        <p:nvSpPr>
          <p:cNvPr id="7" name="Down Arrow 6"/>
          <p:cNvSpPr/>
          <p:nvPr/>
        </p:nvSpPr>
        <p:spPr>
          <a:xfrm>
            <a:off x="17526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532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/>
              <a:t>Machine 2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695700" y="3990975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Chunk3 of input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/>
              <a:t>Machine 3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134100" y="3990975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114800" y="3352800"/>
            <a:ext cx="533400" cy="3048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325563" y="4324350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Chunk2 of input 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697288" y="4324350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Chunk4 of input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5688" y="4324350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09775" y="4648200"/>
            <a:ext cx="0" cy="53340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09775" y="5181600"/>
            <a:ext cx="4826476" cy="0"/>
          </a:xfrm>
          <a:prstGeom prst="line">
            <a:avLst/>
          </a:prstGeom>
          <a:ln w="603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2"/>
          </p:cNvCxnSpPr>
          <p:nvPr/>
        </p:nvCxnSpPr>
        <p:spPr>
          <a:xfrm flipV="1">
            <a:off x="4383088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36251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9200" y="5345668"/>
            <a:ext cx="634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E.g., Chunks 1, 3 and 5 can be accessed in parallel</a:t>
            </a:r>
          </a:p>
        </p:txBody>
      </p:sp>
    </p:spTree>
    <p:extLst>
      <p:ext uri="{BB962C8B-B14F-4D97-AF65-F5344CB8AC3E}">
        <p14:creationId xmlns:p14="http://schemas.microsoft.com/office/powerpoint/2010/main" val="290211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Guidelines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800" dirty="0"/>
              <a:t>Here are some guidelines to effectively benefit </a:t>
            </a:r>
            <a:br>
              <a:rPr lang="en-US" sz="2800" dirty="0"/>
            </a:br>
            <a:r>
              <a:rPr lang="en-US" sz="2800" dirty="0"/>
              <a:t>from parallelization: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/>
              <a:t>Maximize the fraction of your program that can be parallelized </a:t>
            </a:r>
          </a:p>
          <a:p>
            <a:pPr marL="914400" lvl="1" indent="-457200" algn="just" eaLnBrk="1" hangingPunct="1">
              <a:buFontTx/>
              <a:buAutoNum type="arabicPeriod"/>
            </a:pPr>
            <a:endParaRPr lang="en-US" dirty="0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/>
              <a:t>Balance the workload of parallel processes</a:t>
            </a:r>
          </a:p>
          <a:p>
            <a:pPr marL="914400" lvl="1" indent="-457200" algn="just" eaLnBrk="1" hangingPunct="1">
              <a:buFontTx/>
              <a:buAutoNum type="arabicPeriod"/>
            </a:pPr>
            <a:endParaRPr lang="en-US" dirty="0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/>
              <a:t>Minimize the time spent for communication</a:t>
            </a:r>
          </a:p>
          <a:p>
            <a:pPr marL="914400" lvl="1" indent="-457200" algn="just" eaLnBrk="1" hangingPunct="1">
              <a:buFontTx/>
              <a:buNone/>
            </a:pPr>
            <a:endParaRPr lang="en-US" sz="1400" dirty="0"/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400" i="1" dirty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6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800" dirty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F5A095D-C85E-4A8B-AF37-3AB821EC11F1}" type="slidenum">
              <a:rPr lang="en-US" smtClean="0">
                <a:solidFill>
                  <a:schemeClr val="bg2"/>
                </a:solidFill>
              </a:rPr>
              <a:pPr eaLnBrk="1" hangingPunct="1"/>
              <a:t>5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Why Replicating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Replicating data across servers helps in: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Avoiding performance bottlenecks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Avoiding single point of failures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And, hence, enhancing scalability and availability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65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But, Consistency Becomes a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An example: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In an e-commerce application, the bank database has been replicated across two servers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Maintaining consistency of replicated data is a challenge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4" name="Can 3"/>
          <p:cNvSpPr/>
          <p:nvPr/>
        </p:nvSpPr>
        <p:spPr>
          <a:xfrm>
            <a:off x="17954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16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6" name="Can 5"/>
          <p:cNvSpPr/>
          <p:nvPr/>
        </p:nvSpPr>
        <p:spPr>
          <a:xfrm>
            <a:off x="58721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433763" y="5867400"/>
            <a:ext cx="190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Replicated Database</a:t>
            </a:r>
          </a:p>
        </p:txBody>
      </p:sp>
      <p:cxnSp>
        <p:nvCxnSpPr>
          <p:cNvPr id="9" name="Straight Connector 8"/>
          <p:cNvCxnSpPr>
            <a:stCxn id="8" idx="1"/>
          </p:cNvCxnSpPr>
          <p:nvPr/>
        </p:nvCxnSpPr>
        <p:spPr>
          <a:xfrm flipH="1" flipV="1">
            <a:off x="2786063" y="5562600"/>
            <a:ext cx="647700" cy="458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5338763" y="5503863"/>
            <a:ext cx="533400" cy="5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9663" y="3848100"/>
            <a:ext cx="2362200" cy="34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Event 1 = Add $1000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2525" y="3830638"/>
            <a:ext cx="2809875" cy="3429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</a:rPr>
              <a:t>Event 2 = Add interest of 5%</a:t>
            </a:r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>
            <a:off x="2290763" y="4191000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7" idx="1"/>
          </p:cNvCxnSpPr>
          <p:nvPr/>
        </p:nvCxnSpPr>
        <p:spPr>
          <a:xfrm>
            <a:off x="2290763" y="4191000"/>
            <a:ext cx="36576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60550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9763" y="44196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7" name="Straight Arrow Connector 16"/>
          <p:cNvCxnSpPr>
            <a:stCxn id="12" idx="2"/>
            <a:endCxn id="7" idx="0"/>
          </p:cNvCxnSpPr>
          <p:nvPr/>
        </p:nvCxnSpPr>
        <p:spPr>
          <a:xfrm>
            <a:off x="6367463" y="4173538"/>
            <a:ext cx="0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48363" y="44069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=1050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10163" y="54102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=2050</a:t>
            </a:r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2698750" y="4173538"/>
            <a:ext cx="3668713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09913" y="53721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0075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=2100</a:t>
            </a:r>
          </a:p>
        </p:txBody>
      </p:sp>
      <p:pic>
        <p:nvPicPr>
          <p:cNvPr id="25" name="Picture 3" descr="C:\Users\vkolar\AppData\Local\Microsoft\Windows\Temporary Internet Files\Content.IE5\HRUY4RJ7\MC9004415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678238"/>
            <a:ext cx="1047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val 25"/>
          <p:cNvSpPr/>
          <p:nvPr/>
        </p:nvSpPr>
        <p:spPr>
          <a:xfrm>
            <a:off x="1447800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5775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5" grpId="0" animBg="1"/>
      <p:bldP spid="15" grpId="1" animBg="1"/>
      <p:bldP spid="16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 animBg="1"/>
      <p:bldP spid="24" grpId="0" animBg="1"/>
      <p:bldP spid="24" grpId="1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Two-Phase 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The two-phase commit protocol (2PC) can be used to ensure atomicity and consistency 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28" name="AutoShape 2"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n 28"/>
          <p:cNvSpPr/>
          <p:nvPr/>
        </p:nvSpPr>
        <p:spPr>
          <a:xfrm>
            <a:off x="7086599" y="2660946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Database Server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Participant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Coordinator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272" y="3047999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Can 54"/>
          <p:cNvSpPr/>
          <p:nvPr/>
        </p:nvSpPr>
        <p:spPr>
          <a:xfrm>
            <a:off x="7116382" y="40979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Database Server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Participant 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492055" y="44849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Can 59"/>
          <p:cNvSpPr/>
          <p:nvPr/>
        </p:nvSpPr>
        <p:spPr>
          <a:xfrm>
            <a:off x="7116382" y="55457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Database Server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Participant 3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492055" y="59327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644976" y="3124200"/>
            <a:ext cx="5786" cy="8412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701324" y="4950023"/>
            <a:ext cx="0" cy="10697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05000" y="276883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VOTE_REQUEST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05000" y="412646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VOTE_REQUEST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65046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VOTE_REQUEST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76670" y="2514600"/>
            <a:ext cx="1761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Phase I: Voting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1905000" y="3435053"/>
            <a:ext cx="1828800" cy="0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905000" y="3435053"/>
            <a:ext cx="0" cy="691415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955562" y="4872044"/>
            <a:ext cx="1828800" cy="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913546" y="5650468"/>
            <a:ext cx="1828800" cy="8546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913546" y="4950737"/>
            <a:ext cx="0" cy="708277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95740" y="310710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VOTE_COMMIT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81200" y="4532392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VOTE_COMMIT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989746" y="5329290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VOTE_COMMIT</a:t>
            </a:r>
          </a:p>
        </p:txBody>
      </p:sp>
    </p:spTree>
    <p:extLst>
      <p:ext uri="{BB962C8B-B14F-4D97-AF65-F5344CB8AC3E}">
        <p14:creationId xmlns:p14="http://schemas.microsoft.com/office/powerpoint/2010/main" val="16138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  <p:bldP spid="35" grpId="0"/>
      <p:bldP spid="42" grpId="0"/>
      <p:bldP spid="55" grpId="0" animBg="1"/>
      <p:bldP spid="56" grpId="0"/>
      <p:bldP spid="57" grpId="0"/>
      <p:bldP spid="60" grpId="0" animBg="1"/>
      <p:bldP spid="61" grpId="0"/>
      <p:bldP spid="62" grpId="0"/>
      <p:bldP spid="1036" grpId="0"/>
      <p:bldP spid="79" grpId="0"/>
      <p:bldP spid="80" grpId="0"/>
      <p:bldP spid="1039" grpId="0"/>
      <p:bldP spid="89" grpId="0"/>
      <p:bldP spid="90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Two-Phase 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The two-phase commit protocol (2PC) can be used to ensure atomicity and consistency 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28" name="AutoShape 2"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n 28"/>
          <p:cNvSpPr/>
          <p:nvPr/>
        </p:nvSpPr>
        <p:spPr>
          <a:xfrm>
            <a:off x="7086599" y="2660946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Database Server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Participant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Coordinator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272" y="3047999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Can 54"/>
          <p:cNvSpPr/>
          <p:nvPr/>
        </p:nvSpPr>
        <p:spPr>
          <a:xfrm>
            <a:off x="7116382" y="40979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Database Server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Participant 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492055" y="44849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Can 59"/>
          <p:cNvSpPr/>
          <p:nvPr/>
        </p:nvSpPr>
        <p:spPr>
          <a:xfrm>
            <a:off x="7116382" y="55457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Database Server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Participant 3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492055" y="59327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644976" y="3124200"/>
            <a:ext cx="5786" cy="84125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701324" y="4950023"/>
            <a:ext cx="0" cy="106977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05000" y="276883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GLOBAL_COMMIT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05000" y="412646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GLOBAL_COMMIT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65046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GLOBAL_COMMIT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76670" y="2514600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Phase II: Commit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478708" y="3048000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67950" y="2712815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LOCAL_COMMIT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495800" y="4487291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85042" y="4152106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LOCAL_COMMIT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495800" y="5931969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85042" y="5596784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LOCAL_COMMIT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5575" y="6096000"/>
            <a:ext cx="3273425" cy="6096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“Strict” consistency, which limits scalability!</a:t>
            </a:r>
          </a:p>
        </p:txBody>
      </p:sp>
    </p:spTree>
    <p:extLst>
      <p:ext uri="{BB962C8B-B14F-4D97-AF65-F5344CB8AC3E}">
        <p14:creationId xmlns:p14="http://schemas.microsoft.com/office/powerpoint/2010/main" val="11544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79" grpId="0"/>
      <p:bldP spid="80" grpId="0"/>
      <p:bldP spid="4" grpId="0"/>
      <p:bldP spid="44" grpId="0"/>
      <p:bldP spid="46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623</Words>
  <Application>Microsoft Office PowerPoint</Application>
  <PresentationFormat>On-screen Show (4:3)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Big Data and Modern Database Systems -  CAP and BASE  Concept</vt:lpstr>
      <vt:lpstr>Outline</vt:lpstr>
      <vt:lpstr>Scaling Traditional Databases</vt:lpstr>
      <vt:lpstr>Why Sharding Data?</vt:lpstr>
      <vt:lpstr>Some Guidelines</vt:lpstr>
      <vt:lpstr>Why Replicating Data?</vt:lpstr>
      <vt:lpstr>But, Consistency Becomes a Challenge</vt:lpstr>
      <vt:lpstr>The Two-Phase Commit Protocol</vt:lpstr>
      <vt:lpstr>The Two-Phase Commit Protocol</vt:lpstr>
      <vt:lpstr>The CAP Theorem</vt:lpstr>
      <vt:lpstr>Large-Scale Databases</vt:lpstr>
      <vt:lpstr>Trading-Off Consistency</vt:lpstr>
      <vt:lpstr>The BASE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hi</dc:creator>
  <cp:lastModifiedBy>c6292</cp:lastModifiedBy>
  <cp:revision>8</cp:revision>
  <dcterms:created xsi:type="dcterms:W3CDTF">2020-07-30T03:17:54Z</dcterms:created>
  <dcterms:modified xsi:type="dcterms:W3CDTF">2022-08-30T06:23:43Z</dcterms:modified>
</cp:coreProperties>
</file>