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23383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1017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48535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B2507D-309E-4582-8B2A-6357079F865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6358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B2507D-309E-4582-8B2A-6357079F8657}" type="datetimeFigureOut">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94934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B2507D-309E-4582-8B2A-6357079F8657}"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7976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B2507D-309E-4582-8B2A-6357079F8657}" type="datetimeFigureOut">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220976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B2507D-309E-4582-8B2A-6357079F8657}" type="datetimeFigureOut">
              <a:rPr lang="en-IN" smtClean="0"/>
              <a:t>30-08-2022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38043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2507D-309E-4582-8B2A-6357079F8657}" type="datetimeFigureOut">
              <a:rPr lang="en-IN" smtClean="0"/>
              <a:t>30-08-2022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27942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2507D-309E-4582-8B2A-6357079F8657}"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393548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B2507D-309E-4582-8B2A-6357079F8657}" type="datetimeFigureOut">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FE6A32-F3A3-4B98-9FE0-87C1CA1F9E89}" type="slidenum">
              <a:rPr lang="en-IN" smtClean="0"/>
              <a:t>‹#›</a:t>
            </a:fld>
            <a:endParaRPr lang="en-IN"/>
          </a:p>
        </p:txBody>
      </p:sp>
    </p:spTree>
    <p:extLst>
      <p:ext uri="{BB962C8B-B14F-4D97-AF65-F5344CB8AC3E}">
        <p14:creationId xmlns:p14="http://schemas.microsoft.com/office/powerpoint/2010/main" val="11487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2507D-309E-4582-8B2A-6357079F8657}" type="datetimeFigureOut">
              <a:rPr lang="en-IN" smtClean="0"/>
              <a:t>30-08-2022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E6A32-F3A3-4B98-9FE0-87C1CA1F9E89}" type="slidenum">
              <a:rPr lang="en-IN" smtClean="0"/>
              <a:t>‹#›</a:t>
            </a:fld>
            <a:endParaRPr lang="en-IN"/>
          </a:p>
        </p:txBody>
      </p:sp>
    </p:spTree>
    <p:extLst>
      <p:ext uri="{BB962C8B-B14F-4D97-AF65-F5344CB8AC3E}">
        <p14:creationId xmlns:p14="http://schemas.microsoft.com/office/powerpoint/2010/main" val="162777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 Databases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559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smtClean="0"/>
              <a:t>Columnar Databases</a:t>
            </a:r>
            <a:endParaRPr lang="en-US" dirty="0"/>
          </a:p>
        </p:txBody>
      </p:sp>
      <p:sp>
        <p:nvSpPr>
          <p:cNvPr id="3" name="Content Placeholder 2"/>
          <p:cNvSpPr>
            <a:spLocks noGrp="1"/>
          </p:cNvSpPr>
          <p:nvPr>
            <p:ph idx="1"/>
          </p:nvPr>
        </p:nvSpPr>
        <p:spPr>
          <a:xfrm>
            <a:off x="1981200" y="1219200"/>
            <a:ext cx="8458200" cy="5486400"/>
          </a:xfrm>
        </p:spPr>
        <p:txBody>
          <a:bodyPr>
            <a:normAutofit/>
          </a:bodyPr>
          <a:lstStyle/>
          <a:p>
            <a:pPr>
              <a:buFont typeface="Wingdings" pitchFamily="2" charset="2"/>
              <a:buChar char="§"/>
            </a:pPr>
            <a:r>
              <a:rPr lang="en-US" dirty="0"/>
              <a:t>Columnar databases are a hybrid of RDBMSs and Key-Value stores</a:t>
            </a:r>
          </a:p>
          <a:p>
            <a:pPr lvl="1">
              <a:buFont typeface="Wingdings" pitchFamily="2" charset="2"/>
              <a:buChar char="§"/>
            </a:pPr>
            <a:r>
              <a:rPr lang="en-US" dirty="0"/>
              <a:t>Values are stored in groups of zero or more columns, but in Column-Order (as opposed to Row-Order)</a:t>
            </a:r>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endParaRPr lang="en-US" dirty="0"/>
          </a:p>
          <a:p>
            <a:pPr lvl="1">
              <a:buFont typeface="Wingdings" pitchFamily="2" charset="2"/>
              <a:buChar char="§"/>
            </a:pPr>
            <a:r>
              <a:rPr lang="en-US" dirty="0"/>
              <a:t>Values are queried by matching keys</a:t>
            </a:r>
          </a:p>
          <a:p>
            <a:pPr marL="0" indent="0">
              <a:buNone/>
            </a:pPr>
            <a:endParaRPr lang="en-US" dirty="0"/>
          </a:p>
          <a:p>
            <a:pPr>
              <a:buFont typeface="Wingdings" pitchFamily="2" charset="2"/>
              <a:buChar char="§"/>
            </a:pPr>
            <a:r>
              <a:rPr lang="en-US" dirty="0"/>
              <a:t>E.g., </a:t>
            </a:r>
            <a:r>
              <a:rPr lang="en-US" dirty="0" err="1"/>
              <a:t>HBase</a:t>
            </a:r>
            <a:r>
              <a:rPr lang="en-US" dirty="0"/>
              <a:t> and </a:t>
            </a:r>
            <a:r>
              <a:rPr lang="en-US" dirty="0" err="1"/>
              <a:t>Vertica</a:t>
            </a: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Rectangle 3"/>
          <p:cNvSpPr/>
          <p:nvPr/>
        </p:nvSpPr>
        <p:spPr>
          <a:xfrm>
            <a:off x="1833786" y="3545210"/>
            <a:ext cx="833215"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5" name="Rectangle 4"/>
          <p:cNvSpPr/>
          <p:nvPr/>
        </p:nvSpPr>
        <p:spPr>
          <a:xfrm>
            <a:off x="2667000" y="3538444"/>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6" name="Rectangle 5"/>
          <p:cNvSpPr/>
          <p:nvPr/>
        </p:nvSpPr>
        <p:spPr>
          <a:xfrm>
            <a:off x="3196127" y="3545210"/>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7" name="Rectangle 6"/>
          <p:cNvSpPr/>
          <p:nvPr/>
        </p:nvSpPr>
        <p:spPr>
          <a:xfrm>
            <a:off x="3733800" y="3545210"/>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8" name="Rectangle 7"/>
          <p:cNvSpPr/>
          <p:nvPr/>
        </p:nvSpPr>
        <p:spPr>
          <a:xfrm>
            <a:off x="1828800" y="3791969"/>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9" name="Rectangle 8"/>
          <p:cNvSpPr/>
          <p:nvPr/>
        </p:nvSpPr>
        <p:spPr>
          <a:xfrm>
            <a:off x="2367185" y="3790902"/>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10" name="Rectangle 9"/>
          <p:cNvSpPr/>
          <p:nvPr/>
        </p:nvSpPr>
        <p:spPr>
          <a:xfrm>
            <a:off x="2900585" y="3789122"/>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11" name="Rectangle 10"/>
          <p:cNvSpPr/>
          <p:nvPr/>
        </p:nvSpPr>
        <p:spPr>
          <a:xfrm>
            <a:off x="3742346" y="3782356"/>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12" name="Rectangle 11"/>
          <p:cNvSpPr/>
          <p:nvPr/>
        </p:nvSpPr>
        <p:spPr>
          <a:xfrm>
            <a:off x="1833785" y="404157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13" name="Left Bracket 12"/>
          <p:cNvSpPr/>
          <p:nvPr/>
        </p:nvSpPr>
        <p:spPr>
          <a:xfrm rot="5400000">
            <a:off x="2753348" y="2546954"/>
            <a:ext cx="57328" cy="190357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433530" y="3143430"/>
            <a:ext cx="832985" cy="307777"/>
          </a:xfrm>
          <a:prstGeom prst="rect">
            <a:avLst/>
          </a:prstGeom>
          <a:noFill/>
        </p:spPr>
        <p:txBody>
          <a:bodyPr wrap="none" rtlCol="0">
            <a:spAutoFit/>
          </a:bodyPr>
          <a:lstStyle/>
          <a:p>
            <a:r>
              <a:rPr lang="en-US" sz="1400" b="1" dirty="0">
                <a:solidFill>
                  <a:srgbClr val="FF0000"/>
                </a:solidFill>
              </a:rPr>
              <a:t>Record 1</a:t>
            </a:r>
            <a:endParaRPr lang="en-US" sz="1400" b="1" dirty="0">
              <a:solidFill>
                <a:srgbClr val="FF0000"/>
              </a:solidFill>
            </a:endParaRPr>
          </a:p>
        </p:txBody>
      </p:sp>
      <p:sp>
        <p:nvSpPr>
          <p:cNvPr id="15" name="TextBox 14"/>
          <p:cNvSpPr txBox="1"/>
          <p:nvPr/>
        </p:nvSpPr>
        <p:spPr>
          <a:xfrm>
            <a:off x="2454181" y="4586646"/>
            <a:ext cx="1230530" cy="369332"/>
          </a:xfrm>
          <a:prstGeom prst="rect">
            <a:avLst/>
          </a:prstGeom>
          <a:noFill/>
        </p:spPr>
        <p:txBody>
          <a:bodyPr wrap="none" rtlCol="0">
            <a:spAutoFit/>
          </a:bodyPr>
          <a:lstStyle/>
          <a:p>
            <a:r>
              <a:rPr lang="en-US" b="1" i="1" dirty="0"/>
              <a:t>Row-Order</a:t>
            </a:r>
            <a:endParaRPr lang="en-US" b="1" i="1" dirty="0"/>
          </a:p>
        </p:txBody>
      </p:sp>
      <p:sp>
        <p:nvSpPr>
          <p:cNvPr id="16" name="Rectangle 15"/>
          <p:cNvSpPr/>
          <p:nvPr/>
        </p:nvSpPr>
        <p:spPr>
          <a:xfrm>
            <a:off x="4877821"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17" name="Rectangle 16"/>
          <p:cNvSpPr/>
          <p:nvPr/>
        </p:nvSpPr>
        <p:spPr>
          <a:xfrm>
            <a:off x="487782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18" name="Rectangle 17"/>
          <p:cNvSpPr/>
          <p:nvPr/>
        </p:nvSpPr>
        <p:spPr>
          <a:xfrm>
            <a:off x="6474461" y="377309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19" name="Rectangle 18"/>
          <p:cNvSpPr/>
          <p:nvPr/>
        </p:nvSpPr>
        <p:spPr>
          <a:xfrm>
            <a:off x="5712459"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20" name="Rectangle 19"/>
          <p:cNvSpPr/>
          <p:nvPr/>
        </p:nvSpPr>
        <p:spPr>
          <a:xfrm>
            <a:off x="5423327"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21" name="Rectangle 20"/>
          <p:cNvSpPr/>
          <p:nvPr/>
        </p:nvSpPr>
        <p:spPr>
          <a:xfrm>
            <a:off x="4874259"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22" name="Rectangle 21"/>
          <p:cNvSpPr/>
          <p:nvPr/>
        </p:nvSpPr>
        <p:spPr>
          <a:xfrm>
            <a:off x="6550659" y="3527406"/>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23" name="Rectangle 22"/>
          <p:cNvSpPr/>
          <p:nvPr/>
        </p:nvSpPr>
        <p:spPr>
          <a:xfrm>
            <a:off x="594818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24" name="Rectangle 23"/>
          <p:cNvSpPr/>
          <p:nvPr/>
        </p:nvSpPr>
        <p:spPr>
          <a:xfrm>
            <a:off x="5414070"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25" name="Left Bracket 24"/>
          <p:cNvSpPr/>
          <p:nvPr/>
        </p:nvSpPr>
        <p:spPr>
          <a:xfrm rot="5400000">
            <a:off x="6089344" y="2216896"/>
            <a:ext cx="78334"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5829268" y="3126339"/>
            <a:ext cx="907621" cy="307777"/>
          </a:xfrm>
          <a:prstGeom prst="rect">
            <a:avLst/>
          </a:prstGeom>
          <a:noFill/>
        </p:spPr>
        <p:txBody>
          <a:bodyPr wrap="none" rtlCol="0">
            <a:spAutoFit/>
          </a:bodyPr>
          <a:lstStyle/>
          <a:p>
            <a:r>
              <a:rPr lang="en-US" sz="1400" b="1" dirty="0">
                <a:solidFill>
                  <a:srgbClr val="FF0000"/>
                </a:solidFill>
              </a:rPr>
              <a:t>Column A</a:t>
            </a:r>
            <a:endParaRPr lang="en-US" sz="1400" b="1" dirty="0">
              <a:solidFill>
                <a:srgbClr val="FF0000"/>
              </a:solidFill>
            </a:endParaRPr>
          </a:p>
        </p:txBody>
      </p:sp>
      <p:sp>
        <p:nvSpPr>
          <p:cNvPr id="27" name="TextBox 26"/>
          <p:cNvSpPr txBox="1"/>
          <p:nvPr/>
        </p:nvSpPr>
        <p:spPr>
          <a:xfrm>
            <a:off x="4699008" y="4569554"/>
            <a:ext cx="2920992" cy="369332"/>
          </a:xfrm>
          <a:prstGeom prst="rect">
            <a:avLst/>
          </a:prstGeom>
          <a:noFill/>
        </p:spPr>
        <p:txBody>
          <a:bodyPr wrap="none" rtlCol="0">
            <a:spAutoFit/>
          </a:bodyPr>
          <a:lstStyle/>
          <a:p>
            <a:r>
              <a:rPr lang="en-US" b="1" i="1" dirty="0"/>
              <a:t>Columnar (or Column-Order)</a:t>
            </a:r>
            <a:endParaRPr lang="en-US" b="1" i="1" dirty="0"/>
          </a:p>
        </p:txBody>
      </p:sp>
      <p:sp>
        <p:nvSpPr>
          <p:cNvPr id="28" name="Rectangle 27"/>
          <p:cNvSpPr/>
          <p:nvPr/>
        </p:nvSpPr>
        <p:spPr>
          <a:xfrm>
            <a:off x="7775962"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Alice</a:t>
            </a:r>
            <a:endParaRPr lang="en-US" sz="1600" dirty="0"/>
          </a:p>
        </p:txBody>
      </p:sp>
      <p:sp>
        <p:nvSpPr>
          <p:cNvPr id="29" name="Rectangle 28"/>
          <p:cNvSpPr/>
          <p:nvPr/>
        </p:nvSpPr>
        <p:spPr>
          <a:xfrm>
            <a:off x="7775962" y="3771673"/>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3</a:t>
            </a:r>
            <a:endParaRPr lang="en-US" sz="1600" dirty="0"/>
          </a:p>
        </p:txBody>
      </p:sp>
      <p:sp>
        <p:nvSpPr>
          <p:cNvPr id="30" name="Rectangle 29"/>
          <p:cNvSpPr/>
          <p:nvPr/>
        </p:nvSpPr>
        <p:spPr>
          <a:xfrm>
            <a:off x="8300816" y="377986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25</a:t>
            </a:r>
            <a:endParaRPr lang="en-US" sz="1600" dirty="0"/>
          </a:p>
        </p:txBody>
      </p:sp>
      <p:sp>
        <p:nvSpPr>
          <p:cNvPr id="31" name="Rectangle 30"/>
          <p:cNvSpPr/>
          <p:nvPr/>
        </p:nvSpPr>
        <p:spPr>
          <a:xfrm>
            <a:off x="8610600"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Bob</a:t>
            </a:r>
            <a:endParaRPr lang="en-US" sz="1600" dirty="0"/>
          </a:p>
        </p:txBody>
      </p:sp>
      <p:sp>
        <p:nvSpPr>
          <p:cNvPr id="32" name="Rectangle 31"/>
          <p:cNvSpPr/>
          <p:nvPr/>
        </p:nvSpPr>
        <p:spPr>
          <a:xfrm>
            <a:off x="8842049" y="3778301"/>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US" sz="1600" dirty="0"/>
          </a:p>
        </p:txBody>
      </p:sp>
      <p:sp>
        <p:nvSpPr>
          <p:cNvPr id="33" name="Rectangle 32"/>
          <p:cNvSpPr/>
          <p:nvPr/>
        </p:nvSpPr>
        <p:spPr>
          <a:xfrm>
            <a:off x="9386131" y="377167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19</a:t>
            </a:r>
            <a:endParaRPr lang="en-US" sz="1600" dirty="0"/>
          </a:p>
        </p:txBody>
      </p:sp>
      <p:sp>
        <p:nvSpPr>
          <p:cNvPr id="34" name="Rectangle 33"/>
          <p:cNvSpPr/>
          <p:nvPr/>
        </p:nvSpPr>
        <p:spPr>
          <a:xfrm>
            <a:off x="9448800" y="3525269"/>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Carol</a:t>
            </a:r>
            <a:endParaRPr lang="en-US" sz="1600" dirty="0"/>
          </a:p>
        </p:txBody>
      </p:sp>
      <p:sp>
        <p:nvSpPr>
          <p:cNvPr id="35" name="Rectangle 34"/>
          <p:cNvSpPr/>
          <p:nvPr/>
        </p:nvSpPr>
        <p:spPr>
          <a:xfrm>
            <a:off x="7767416" y="4026268"/>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0</a:t>
            </a:r>
            <a:endParaRPr lang="en-US" sz="1600" dirty="0"/>
          </a:p>
        </p:txBody>
      </p:sp>
      <p:sp>
        <p:nvSpPr>
          <p:cNvPr id="36" name="Rectangle 35"/>
          <p:cNvSpPr/>
          <p:nvPr/>
        </p:nvSpPr>
        <p:spPr>
          <a:xfrm>
            <a:off x="8309362" y="4020925"/>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45</a:t>
            </a:r>
            <a:endParaRPr lang="en-US" sz="1600" dirty="0"/>
          </a:p>
        </p:txBody>
      </p:sp>
      <p:sp>
        <p:nvSpPr>
          <p:cNvPr id="37" name="Left Bracket 36"/>
          <p:cNvSpPr/>
          <p:nvPr/>
        </p:nvSpPr>
        <p:spPr>
          <a:xfrm rot="5400000">
            <a:off x="8988554" y="2215827"/>
            <a:ext cx="76197"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597149" y="4567417"/>
            <a:ext cx="3124830" cy="369332"/>
          </a:xfrm>
          <a:prstGeom prst="rect">
            <a:avLst/>
          </a:prstGeom>
          <a:noFill/>
        </p:spPr>
        <p:txBody>
          <a:bodyPr wrap="none" rtlCol="0">
            <a:spAutoFit/>
          </a:bodyPr>
          <a:lstStyle/>
          <a:p>
            <a:r>
              <a:rPr lang="en-US" b="1" i="1" dirty="0"/>
              <a:t>Columnar with Locality Groups</a:t>
            </a:r>
            <a:endParaRPr lang="en-US" b="1" i="1" dirty="0"/>
          </a:p>
        </p:txBody>
      </p:sp>
      <p:sp>
        <p:nvSpPr>
          <p:cNvPr id="39" name="TextBox 38"/>
          <p:cNvSpPr txBox="1"/>
          <p:nvPr/>
        </p:nvSpPr>
        <p:spPr>
          <a:xfrm>
            <a:off x="8259020" y="3124201"/>
            <a:ext cx="1690912" cy="307777"/>
          </a:xfrm>
          <a:prstGeom prst="rect">
            <a:avLst/>
          </a:prstGeom>
          <a:noFill/>
        </p:spPr>
        <p:txBody>
          <a:bodyPr wrap="none" rtlCol="0">
            <a:spAutoFit/>
          </a:bodyPr>
          <a:lstStyle/>
          <a:p>
            <a:r>
              <a:rPr lang="en-US" sz="1400" b="1" dirty="0">
                <a:solidFill>
                  <a:srgbClr val="FF0000"/>
                </a:solidFill>
              </a:rPr>
              <a:t>Column A = Group A</a:t>
            </a:r>
            <a:endParaRPr lang="en-US" sz="1400" b="1" dirty="0">
              <a:solidFill>
                <a:srgbClr val="FF0000"/>
              </a:solidFill>
            </a:endParaRPr>
          </a:p>
        </p:txBody>
      </p:sp>
      <p:sp>
        <p:nvSpPr>
          <p:cNvPr id="40" name="TextBox 39"/>
          <p:cNvSpPr txBox="1"/>
          <p:nvPr/>
        </p:nvSpPr>
        <p:spPr>
          <a:xfrm>
            <a:off x="8055278" y="4315628"/>
            <a:ext cx="1729256" cy="307777"/>
          </a:xfrm>
          <a:prstGeom prst="rect">
            <a:avLst/>
          </a:prstGeom>
          <a:noFill/>
        </p:spPr>
        <p:txBody>
          <a:bodyPr wrap="none" rtlCol="0">
            <a:spAutoFit/>
          </a:bodyPr>
          <a:lstStyle/>
          <a:p>
            <a:r>
              <a:rPr lang="en-US" sz="1400" b="1" dirty="0">
                <a:solidFill>
                  <a:srgbClr val="FF0000"/>
                </a:solidFill>
              </a:rPr>
              <a:t>Column Family {B, C}</a:t>
            </a:r>
            <a:endParaRPr lang="en-US" sz="1400" b="1" dirty="0">
              <a:solidFill>
                <a:srgbClr val="FF0000"/>
              </a:solidFill>
            </a:endParaRPr>
          </a:p>
        </p:txBody>
      </p:sp>
      <p:sp>
        <p:nvSpPr>
          <p:cNvPr id="41" name="Left Bracket 40"/>
          <p:cNvSpPr/>
          <p:nvPr/>
        </p:nvSpPr>
        <p:spPr>
          <a:xfrm rot="16200000">
            <a:off x="8798782" y="3218162"/>
            <a:ext cx="119788" cy="218251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3386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up)">
                                      <p:cBhvr>
                                        <p:cTn id="37" dur="500"/>
                                        <p:tgtEl>
                                          <p:spTgt spid="1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up)">
                                      <p:cBhvr>
                                        <p:cTn id="67" dur="500"/>
                                        <p:tgtEl>
                                          <p:spTgt spid="2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up)">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wipe(up)">
                                      <p:cBhvr>
                                        <p:cTn id="100" dur="500"/>
                                        <p:tgtEl>
                                          <p:spTgt spid="3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ipe(down)">
                                      <p:cBhvr>
                                        <p:cTn id="105" dur="500"/>
                                        <p:tgtEl>
                                          <p:spTgt spid="4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wipe(down)">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smtClean="0"/>
              <a:t>Summary</a:t>
            </a:r>
            <a:endParaRPr lang="en-US" dirty="0"/>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dirty="0" smtClean="0"/>
              <a:t>Data can be classified into 4 types, </a:t>
            </a:r>
            <a:r>
              <a:rPr lang="en-US" i="1" dirty="0" smtClean="0">
                <a:solidFill>
                  <a:srgbClr val="C00000"/>
                </a:solidFill>
              </a:rPr>
              <a:t>structured</a:t>
            </a:r>
            <a:r>
              <a:rPr lang="en-US" dirty="0" smtClean="0"/>
              <a:t>, </a:t>
            </a:r>
            <a:r>
              <a:rPr lang="en-US" i="1" dirty="0" smtClean="0">
                <a:solidFill>
                  <a:srgbClr val="C00000"/>
                </a:solidFill>
              </a:rPr>
              <a:t>unstructured</a:t>
            </a:r>
            <a:r>
              <a:rPr lang="en-US" dirty="0" smtClean="0"/>
              <a:t>, </a:t>
            </a:r>
            <a:r>
              <a:rPr lang="en-US" i="1" dirty="0" smtClean="0">
                <a:solidFill>
                  <a:srgbClr val="C00000"/>
                </a:solidFill>
              </a:rPr>
              <a:t>dynamic</a:t>
            </a:r>
            <a:r>
              <a:rPr lang="en-US" dirty="0" smtClean="0"/>
              <a:t> and </a:t>
            </a:r>
            <a:r>
              <a:rPr lang="en-US" i="1" dirty="0" smtClean="0">
                <a:solidFill>
                  <a:srgbClr val="C00000"/>
                </a:solidFill>
              </a:rPr>
              <a:t>static</a:t>
            </a:r>
          </a:p>
          <a:p>
            <a:pPr>
              <a:buFont typeface="Wingdings" pitchFamily="2" charset="2"/>
              <a:buChar char="§"/>
            </a:pPr>
            <a:endParaRPr lang="en-US" dirty="0"/>
          </a:p>
          <a:p>
            <a:pPr>
              <a:buFont typeface="Wingdings" pitchFamily="2" charset="2"/>
              <a:buChar char="§"/>
            </a:pPr>
            <a:r>
              <a:rPr lang="en-US" dirty="0" smtClean="0"/>
              <a:t>Different data types usually entail different database designs</a:t>
            </a:r>
          </a:p>
          <a:p>
            <a:pPr>
              <a:buFont typeface="Wingdings" pitchFamily="2" charset="2"/>
              <a:buChar char="§"/>
            </a:pPr>
            <a:endParaRPr lang="en-US" dirty="0" smtClean="0"/>
          </a:p>
          <a:p>
            <a:pPr>
              <a:buFont typeface="Wingdings" pitchFamily="2" charset="2"/>
              <a:buChar char="§"/>
            </a:pPr>
            <a:r>
              <a:rPr lang="en-US" dirty="0" smtClean="0"/>
              <a:t>Databases can be scaled </a:t>
            </a:r>
            <a:r>
              <a:rPr lang="en-US" i="1" dirty="0" smtClean="0">
                <a:solidFill>
                  <a:srgbClr val="C00000"/>
                </a:solidFill>
              </a:rPr>
              <a:t>up</a:t>
            </a:r>
            <a:r>
              <a:rPr lang="en-US" dirty="0" smtClean="0"/>
              <a:t> or </a:t>
            </a:r>
            <a:r>
              <a:rPr lang="en-US" i="1" dirty="0" smtClean="0">
                <a:solidFill>
                  <a:srgbClr val="C00000"/>
                </a:solidFill>
              </a:rPr>
              <a:t>out</a:t>
            </a:r>
          </a:p>
          <a:p>
            <a:pPr>
              <a:buFont typeface="Wingdings" pitchFamily="2" charset="2"/>
              <a:buChar char="§"/>
            </a:pPr>
            <a:endParaRPr lang="en-US" dirty="0"/>
          </a:p>
          <a:p>
            <a:pPr>
              <a:buFont typeface="Wingdings" pitchFamily="2" charset="2"/>
              <a:buChar char="§"/>
            </a:pPr>
            <a:r>
              <a:rPr lang="en-US" dirty="0" smtClean="0"/>
              <a:t>The </a:t>
            </a:r>
            <a:r>
              <a:rPr lang="en-US" i="1" dirty="0" smtClean="0">
                <a:solidFill>
                  <a:srgbClr val="C00000"/>
                </a:solidFill>
              </a:rPr>
              <a:t>2PC protocol </a:t>
            </a:r>
            <a:r>
              <a:rPr lang="en-US" dirty="0" smtClean="0"/>
              <a:t>can be used to ensure strict consistency</a:t>
            </a:r>
          </a:p>
          <a:p>
            <a:pPr>
              <a:buFont typeface="Wingdings" pitchFamily="2" charset="2"/>
              <a:buChar char="§"/>
            </a:pPr>
            <a:endParaRPr lang="en-US" dirty="0"/>
          </a:p>
          <a:p>
            <a:pPr>
              <a:buFont typeface="Wingdings" pitchFamily="2" charset="2"/>
              <a:buChar char="§"/>
            </a:pPr>
            <a:r>
              <a:rPr lang="en-US" dirty="0" smtClean="0"/>
              <a:t>Strict consistency limits scalability</a:t>
            </a:r>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sz="2200" dirty="0"/>
          </a:p>
        </p:txBody>
      </p:sp>
    </p:spTree>
    <p:extLst>
      <p:ext uri="{BB962C8B-B14F-4D97-AF65-F5344CB8AC3E}">
        <p14:creationId xmlns:p14="http://schemas.microsoft.com/office/powerpoint/2010/main" val="179097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smtClean="0"/>
              <a:t>Summary (</a:t>
            </a:r>
            <a:r>
              <a:rPr lang="en-US" i="1" dirty="0" smtClean="0"/>
              <a:t>Cont’d</a:t>
            </a:r>
            <a:r>
              <a:rPr lang="en-US" dirty="0" smtClean="0"/>
              <a:t>)</a:t>
            </a:r>
            <a:endParaRPr lang="en-US" dirty="0"/>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dirty="0" smtClean="0"/>
              <a:t>The </a:t>
            </a:r>
            <a:r>
              <a:rPr lang="en-US" i="1" dirty="0" smtClean="0">
                <a:solidFill>
                  <a:srgbClr val="C00000"/>
                </a:solidFill>
              </a:rPr>
              <a:t>CAP theorem </a:t>
            </a:r>
            <a:r>
              <a:rPr lang="en-US" dirty="0" smtClean="0"/>
              <a:t>states that any distributed database with shared data can have at most two of the three desirable properties:</a:t>
            </a:r>
          </a:p>
          <a:p>
            <a:pPr lvl="1">
              <a:buFont typeface="Wingdings" pitchFamily="2" charset="2"/>
              <a:buChar char="§"/>
            </a:pPr>
            <a:r>
              <a:rPr lang="en-US" b="1" u="sng" dirty="0" smtClean="0">
                <a:solidFill>
                  <a:srgbClr val="C00000"/>
                </a:solidFill>
              </a:rPr>
              <a:t>C</a:t>
            </a:r>
            <a:r>
              <a:rPr lang="en-US" dirty="0" smtClean="0">
                <a:solidFill>
                  <a:srgbClr val="C00000"/>
                </a:solidFill>
              </a:rPr>
              <a:t>onsistency</a:t>
            </a:r>
          </a:p>
          <a:p>
            <a:pPr lvl="1">
              <a:buFont typeface="Wingdings" pitchFamily="2" charset="2"/>
              <a:buChar char="§"/>
            </a:pPr>
            <a:r>
              <a:rPr lang="en-US" b="1" u="sng" dirty="0" smtClean="0">
                <a:solidFill>
                  <a:srgbClr val="C00000"/>
                </a:solidFill>
              </a:rPr>
              <a:t>A</a:t>
            </a:r>
            <a:r>
              <a:rPr lang="en-US" dirty="0" smtClean="0">
                <a:solidFill>
                  <a:srgbClr val="C00000"/>
                </a:solidFill>
              </a:rPr>
              <a:t>vailability </a:t>
            </a:r>
          </a:p>
          <a:p>
            <a:pPr lvl="1">
              <a:buFont typeface="Wingdings" pitchFamily="2" charset="2"/>
              <a:buChar char="§"/>
            </a:pPr>
            <a:r>
              <a:rPr lang="en-US" b="1" u="sng" dirty="0" smtClean="0">
                <a:solidFill>
                  <a:srgbClr val="C00000"/>
                </a:solidFill>
              </a:rPr>
              <a:t>P</a:t>
            </a:r>
            <a:r>
              <a:rPr lang="en-US" dirty="0" smtClean="0">
                <a:solidFill>
                  <a:srgbClr val="C00000"/>
                </a:solidFill>
              </a:rPr>
              <a:t>artition Tolerance</a:t>
            </a:r>
          </a:p>
          <a:p>
            <a:pPr>
              <a:buFont typeface="Wingdings" pitchFamily="2" charset="2"/>
              <a:buChar char="§"/>
            </a:pPr>
            <a:endParaRPr lang="en-US" dirty="0"/>
          </a:p>
          <a:p>
            <a:pPr>
              <a:buFont typeface="Wingdings" pitchFamily="2" charset="2"/>
              <a:buChar char="§"/>
            </a:pPr>
            <a:r>
              <a:rPr lang="en-US" dirty="0" smtClean="0"/>
              <a:t>The CAP theorem lead to various designs of databases with </a:t>
            </a:r>
            <a:r>
              <a:rPr lang="en-US" i="1" dirty="0" smtClean="0"/>
              <a:t>relaxed</a:t>
            </a:r>
            <a:r>
              <a:rPr lang="en-US" dirty="0" smtClean="0"/>
              <a:t> ACID guarantees </a:t>
            </a:r>
            <a:endParaRPr lang="en-US" dirty="0"/>
          </a:p>
          <a:p>
            <a:pPr lvl="1">
              <a:buFont typeface="Wingdings" pitchFamily="2" charset="2"/>
              <a:buChar char="§"/>
            </a:pPr>
            <a:endParaRPr lang="en-US" sz="2200" dirty="0"/>
          </a:p>
        </p:txBody>
      </p:sp>
    </p:spTree>
    <p:extLst>
      <p:ext uri="{BB962C8B-B14F-4D97-AF65-F5344CB8AC3E}">
        <p14:creationId xmlns:p14="http://schemas.microsoft.com/office/powerpoint/2010/main" val="219464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382000" cy="1143000"/>
          </a:xfrm>
        </p:spPr>
        <p:txBody>
          <a:bodyPr>
            <a:normAutofit/>
          </a:bodyPr>
          <a:lstStyle/>
          <a:p>
            <a:r>
              <a:rPr lang="en-US" dirty="0" smtClean="0"/>
              <a:t>Summary (</a:t>
            </a:r>
            <a:r>
              <a:rPr lang="en-US" i="1" dirty="0" smtClean="0"/>
              <a:t>Cont’d</a:t>
            </a:r>
            <a:r>
              <a:rPr lang="en-US" dirty="0" smtClean="0"/>
              <a:t>)</a:t>
            </a:r>
            <a:endParaRPr lang="en-US" dirty="0"/>
          </a:p>
        </p:txBody>
      </p:sp>
      <p:sp>
        <p:nvSpPr>
          <p:cNvPr id="3" name="Content Placeholder 2"/>
          <p:cNvSpPr>
            <a:spLocks noGrp="1"/>
          </p:cNvSpPr>
          <p:nvPr>
            <p:ph idx="1"/>
          </p:nvPr>
        </p:nvSpPr>
        <p:spPr>
          <a:xfrm>
            <a:off x="1845178" y="1371600"/>
            <a:ext cx="8670422" cy="5334000"/>
          </a:xfrm>
        </p:spPr>
        <p:txBody>
          <a:bodyPr>
            <a:normAutofit/>
          </a:bodyPr>
          <a:lstStyle/>
          <a:p>
            <a:pPr>
              <a:buFont typeface="Wingdings" pitchFamily="2" charset="2"/>
              <a:buChar char="§"/>
            </a:pPr>
            <a:r>
              <a:rPr lang="en-US" sz="3000" i="1" dirty="0">
                <a:solidFill>
                  <a:srgbClr val="C00000"/>
                </a:solidFill>
              </a:rPr>
              <a:t>NoSQL</a:t>
            </a:r>
            <a:r>
              <a:rPr lang="en-US" sz="3000" dirty="0"/>
              <a:t> (or </a:t>
            </a:r>
            <a:r>
              <a:rPr lang="en-US" sz="3000" i="1" dirty="0">
                <a:solidFill>
                  <a:srgbClr val="C00000"/>
                </a:solidFill>
              </a:rPr>
              <a:t>Not-Only-SQL</a:t>
            </a:r>
            <a:r>
              <a:rPr lang="en-US" sz="3000" dirty="0"/>
              <a:t>) databases follow the </a:t>
            </a:r>
            <a:r>
              <a:rPr lang="en-US" sz="3000" i="1" dirty="0">
                <a:solidFill>
                  <a:srgbClr val="C00000"/>
                </a:solidFill>
              </a:rPr>
              <a:t>BASE properties</a:t>
            </a:r>
            <a:r>
              <a:rPr lang="en-US" sz="3000" dirty="0"/>
              <a:t>:</a:t>
            </a:r>
          </a:p>
          <a:p>
            <a:pPr lvl="1">
              <a:buFont typeface="Wingdings" pitchFamily="2" charset="2"/>
              <a:buChar char="§"/>
            </a:pPr>
            <a:r>
              <a:rPr lang="en-US" b="1" u="sng" dirty="0" smtClean="0">
                <a:solidFill>
                  <a:srgbClr val="C00000"/>
                </a:solidFill>
              </a:rPr>
              <a:t>B</a:t>
            </a:r>
            <a:r>
              <a:rPr lang="en-US" dirty="0" smtClean="0">
                <a:solidFill>
                  <a:srgbClr val="C00000"/>
                </a:solidFill>
              </a:rPr>
              <a:t>asically </a:t>
            </a:r>
            <a:r>
              <a:rPr lang="en-US" b="1" u="sng" dirty="0" smtClean="0">
                <a:solidFill>
                  <a:srgbClr val="C00000"/>
                </a:solidFill>
              </a:rPr>
              <a:t>A</a:t>
            </a:r>
            <a:r>
              <a:rPr lang="en-US" dirty="0" smtClean="0">
                <a:solidFill>
                  <a:srgbClr val="C00000"/>
                </a:solidFill>
              </a:rPr>
              <a:t>vailable</a:t>
            </a:r>
          </a:p>
          <a:p>
            <a:pPr lvl="1">
              <a:buFont typeface="Wingdings" pitchFamily="2" charset="2"/>
              <a:buChar char="§"/>
            </a:pPr>
            <a:r>
              <a:rPr lang="en-US" b="1" u="sng" dirty="0" smtClean="0">
                <a:solidFill>
                  <a:srgbClr val="C00000"/>
                </a:solidFill>
              </a:rPr>
              <a:t>S</a:t>
            </a:r>
            <a:r>
              <a:rPr lang="en-US" dirty="0" smtClean="0">
                <a:solidFill>
                  <a:srgbClr val="C00000"/>
                </a:solidFill>
              </a:rPr>
              <a:t>oft-State</a:t>
            </a:r>
          </a:p>
          <a:p>
            <a:pPr lvl="1">
              <a:buFont typeface="Wingdings" pitchFamily="2" charset="2"/>
              <a:buChar char="§"/>
            </a:pPr>
            <a:r>
              <a:rPr lang="en-US" b="1" u="sng" dirty="0" smtClean="0">
                <a:solidFill>
                  <a:srgbClr val="C00000"/>
                </a:solidFill>
              </a:rPr>
              <a:t>E</a:t>
            </a:r>
            <a:r>
              <a:rPr lang="en-US" dirty="0" smtClean="0">
                <a:solidFill>
                  <a:srgbClr val="C00000"/>
                </a:solidFill>
              </a:rPr>
              <a:t>ventual Consistency</a:t>
            </a:r>
            <a:endParaRPr lang="en-US" dirty="0">
              <a:solidFill>
                <a:srgbClr val="C00000"/>
              </a:solidFill>
            </a:endParaRPr>
          </a:p>
          <a:p>
            <a:pPr lvl="1">
              <a:buFont typeface="Wingdings" pitchFamily="2" charset="2"/>
              <a:buChar char="§"/>
            </a:pPr>
            <a:endParaRPr lang="en-US" sz="2200" dirty="0"/>
          </a:p>
          <a:p>
            <a:pPr>
              <a:buFont typeface="Wingdings" pitchFamily="2" charset="2"/>
              <a:buChar char="§"/>
            </a:pPr>
            <a:r>
              <a:rPr lang="en-US" sz="3000" dirty="0"/>
              <a:t>NoSQL databases have different types:</a:t>
            </a:r>
          </a:p>
          <a:p>
            <a:pPr lvl="1">
              <a:buFont typeface="Wingdings" pitchFamily="2" charset="2"/>
              <a:buChar char="§"/>
            </a:pPr>
            <a:r>
              <a:rPr lang="en-US" dirty="0" smtClean="0">
                <a:solidFill>
                  <a:srgbClr val="C00000"/>
                </a:solidFill>
              </a:rPr>
              <a:t>Document Stores</a:t>
            </a:r>
          </a:p>
          <a:p>
            <a:pPr lvl="1">
              <a:buFont typeface="Wingdings" pitchFamily="2" charset="2"/>
              <a:buChar char="§"/>
            </a:pPr>
            <a:r>
              <a:rPr lang="en-US" dirty="0" smtClean="0">
                <a:solidFill>
                  <a:srgbClr val="C00000"/>
                </a:solidFill>
              </a:rPr>
              <a:t>Graph Databases</a:t>
            </a:r>
          </a:p>
          <a:p>
            <a:pPr lvl="1">
              <a:buFont typeface="Wingdings" pitchFamily="2" charset="2"/>
              <a:buChar char="§"/>
            </a:pPr>
            <a:r>
              <a:rPr lang="en-US" dirty="0" smtClean="0">
                <a:solidFill>
                  <a:srgbClr val="C00000"/>
                </a:solidFill>
              </a:rPr>
              <a:t>Key-Value Stores</a:t>
            </a:r>
          </a:p>
          <a:p>
            <a:pPr lvl="1">
              <a:buFont typeface="Wingdings" pitchFamily="2" charset="2"/>
              <a:buChar char="§"/>
            </a:pPr>
            <a:r>
              <a:rPr lang="en-US" dirty="0" smtClean="0">
                <a:solidFill>
                  <a:srgbClr val="C00000"/>
                </a:solidFill>
              </a:rPr>
              <a:t>Columnar Databases</a:t>
            </a:r>
            <a:endParaRPr lang="en-US" dirty="0">
              <a:solidFill>
                <a:srgbClr val="C00000"/>
              </a:solidFill>
            </a:endParaRPr>
          </a:p>
        </p:txBody>
      </p:sp>
    </p:spTree>
    <p:extLst>
      <p:ext uri="{BB962C8B-B14F-4D97-AF65-F5344CB8AC3E}">
        <p14:creationId xmlns:p14="http://schemas.microsoft.com/office/powerpoint/2010/main" val="2031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benefits of NoSQL databases?</a:t>
            </a:r>
            <a:br>
              <a:rPr lang="en-IN" dirty="0" smtClean="0"/>
            </a:br>
            <a:endParaRPr lang="en-IN" dirty="0"/>
          </a:p>
        </p:txBody>
      </p:sp>
      <p:sp>
        <p:nvSpPr>
          <p:cNvPr id="3" name="Content Placeholder 2"/>
          <p:cNvSpPr>
            <a:spLocks noGrp="1"/>
          </p:cNvSpPr>
          <p:nvPr>
            <p:ph idx="1"/>
          </p:nvPr>
        </p:nvSpPr>
        <p:spPr>
          <a:xfrm>
            <a:off x="838200" y="1262130"/>
            <a:ext cx="10515600" cy="5306095"/>
          </a:xfrm>
        </p:spPr>
        <p:txBody>
          <a:bodyPr>
            <a:normAutofit fontScale="62500" lnSpcReduction="20000"/>
          </a:bodyPr>
          <a:lstStyle/>
          <a:p>
            <a:r>
              <a:rPr lang="en-IN" dirty="0" smtClean="0">
                <a:effectLst/>
              </a:rPr>
              <a:t>NoSQL databases offer many benefits over relational databases. NoSQL databases have flexible data models, scale horizontally, have incredibly fast queries, and are easy for developers to work with. </a:t>
            </a:r>
          </a:p>
          <a:p>
            <a:r>
              <a:rPr lang="en-IN" b="1" dirty="0" smtClean="0">
                <a:effectLst/>
              </a:rPr>
              <a:t>Flexible data models</a:t>
            </a:r>
            <a:endParaRPr lang="en-IN" dirty="0" smtClean="0">
              <a:effectLst/>
            </a:endParaRPr>
          </a:p>
          <a:p>
            <a:r>
              <a:rPr lang="en-IN" dirty="0" smtClean="0">
                <a:effectLst/>
              </a:rPr>
              <a:t>NoSQL databases typically have very flexible schemas. A flexible schema allows you to easily make changes to your database as requirements change. You can iterate quickly and continuously integrate new application features to provide value to your users faster.</a:t>
            </a:r>
          </a:p>
          <a:p>
            <a:r>
              <a:rPr lang="en-IN" b="1" dirty="0" smtClean="0">
                <a:effectLst/>
              </a:rPr>
              <a:t>Horizontal scaling </a:t>
            </a:r>
            <a:endParaRPr lang="en-IN" dirty="0" smtClean="0">
              <a:effectLst/>
            </a:endParaRPr>
          </a:p>
          <a:p>
            <a:r>
              <a:rPr lang="en-IN" dirty="0" smtClean="0">
                <a:effectLst/>
              </a:rPr>
              <a:t>Most SQL databases require you to scale-up vertically (migrate to a larger, more expensive server) when you exceed the capacity requirements of your current server. Conversely, most NoSQL databases allow you to scale-out horizontally, meaning you can add cheaper commodity servers whenever you need to.</a:t>
            </a:r>
          </a:p>
          <a:p>
            <a:r>
              <a:rPr lang="en-IN" b="1" dirty="0" smtClean="0">
                <a:effectLst/>
              </a:rPr>
              <a:t>Fast queries</a:t>
            </a:r>
            <a:r>
              <a:rPr lang="en-IN" dirty="0" smtClean="0">
                <a:effectLst/>
              </a:rPr>
              <a:t> </a:t>
            </a:r>
          </a:p>
          <a:p>
            <a:r>
              <a:rPr lang="en-IN" dirty="0" smtClean="0">
                <a:effectLst/>
              </a:rPr>
              <a:t>Queries in NoSQL databases can be faster than SQL databases. Why? Data in SQL databases is typically normalized, so queries for a single object or entity require you to join data from multiple tables. As your tables grow in size, the joins can become expensive. However, data in NoSQL databases is typically stored in a way that is optimized for queries. The rule of thumb when you use MongoDB is </a:t>
            </a:r>
            <a:r>
              <a:rPr lang="en-IN" b="1" dirty="0" smtClean="0">
                <a:effectLst/>
              </a:rPr>
              <a:t>data that is accessed together should be stored together.</a:t>
            </a:r>
            <a:r>
              <a:rPr lang="en-IN" dirty="0" smtClean="0">
                <a:effectLst/>
              </a:rPr>
              <a:t> Queries typically do not require joins, so the queries are very fast.</a:t>
            </a:r>
          </a:p>
          <a:p>
            <a:r>
              <a:rPr lang="en-IN" b="1" dirty="0" smtClean="0">
                <a:effectLst/>
              </a:rPr>
              <a:t>Easy for developers</a:t>
            </a:r>
            <a:endParaRPr lang="en-IN" dirty="0" smtClean="0">
              <a:effectLst/>
            </a:endParaRPr>
          </a:p>
          <a:p>
            <a:r>
              <a:rPr lang="en-IN" dirty="0" smtClean="0">
                <a:effectLst/>
              </a:rPr>
              <a:t>Some NoSQL databases like MongoDB map their data structures to those of popular programming languages. This mapping allows developers to store their data in the same way that they use it in their application code. While it may seem like a trivial advantage, this mapping can allow developers to write less code, leading to faster development time and fewer bugs.</a:t>
            </a:r>
          </a:p>
          <a:p>
            <a:endParaRPr lang="en-IN" dirty="0"/>
          </a:p>
        </p:txBody>
      </p:sp>
    </p:spTree>
    <p:extLst>
      <p:ext uri="{BB962C8B-B14F-4D97-AF65-F5344CB8AC3E}">
        <p14:creationId xmlns:p14="http://schemas.microsoft.com/office/powerpoint/2010/main" val="100164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drawbacks of NoSQL databases?</a:t>
            </a:r>
            <a:br>
              <a:rPr lang="en-IN" dirty="0" smtClean="0"/>
            </a:br>
            <a:endParaRPr lang="en-IN" dirty="0"/>
          </a:p>
        </p:txBody>
      </p:sp>
      <p:sp>
        <p:nvSpPr>
          <p:cNvPr id="3" name="Content Placeholder 2"/>
          <p:cNvSpPr>
            <a:spLocks noGrp="1"/>
          </p:cNvSpPr>
          <p:nvPr>
            <p:ph idx="1"/>
          </p:nvPr>
        </p:nvSpPr>
        <p:spPr/>
        <p:txBody>
          <a:bodyPr/>
          <a:lstStyle/>
          <a:p>
            <a:r>
              <a:rPr lang="en-IN" dirty="0" smtClean="0"/>
              <a:t>One of the most frequently cited drawbacks of NoSQL databases is that they don’t support ACID (atomicity, consistency, isolation, durability) transactions across multiple documents. With appropriate schema design, single-record atomicity is acceptable for lots of applications. However, there are still many applications that require ACID across multiple records.</a:t>
            </a:r>
          </a:p>
          <a:p>
            <a:endParaRPr lang="en-IN" dirty="0"/>
          </a:p>
        </p:txBody>
      </p:sp>
    </p:spTree>
    <p:extLst>
      <p:ext uri="{BB962C8B-B14F-4D97-AF65-F5344CB8AC3E}">
        <p14:creationId xmlns:p14="http://schemas.microsoft.com/office/powerpoint/2010/main" val="167249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Differences between SQL and NoSQL</a:t>
            </a:r>
            <a:br>
              <a:rPr lang="en-IN" dirty="0"/>
            </a:br>
            <a:endParaRPr lang="en-IN" dirty="0"/>
          </a:p>
        </p:txBody>
      </p:sp>
      <p:sp>
        <p:nvSpPr>
          <p:cNvPr id="3" name="Content Placeholder 2"/>
          <p:cNvSpPr>
            <a:spLocks noGrp="1"/>
          </p:cNvSpPr>
          <p:nvPr>
            <p:ph idx="1"/>
          </p:nvPr>
        </p:nvSpPr>
        <p:spPr/>
        <p:txBody>
          <a:bodyPr/>
          <a:lstStyle/>
          <a:p>
            <a:r>
              <a:rPr lang="en-IN" dirty="0" smtClean="0"/>
              <a:t>https://www.mongodb.com/nosql-explained/nosql-vs-sql</a:t>
            </a:r>
            <a:endParaRPr lang="en-IN" dirty="0"/>
          </a:p>
        </p:txBody>
      </p:sp>
    </p:spTree>
    <p:extLst>
      <p:ext uri="{BB962C8B-B14F-4D97-AF65-F5344CB8AC3E}">
        <p14:creationId xmlns:p14="http://schemas.microsoft.com/office/powerpoint/2010/main" val="3443998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 between SQL and NoSQL</a:t>
            </a:r>
            <a:br>
              <a:rPr lang="en-IN" dirty="0" smtClean="0"/>
            </a:br>
            <a:endParaRPr lang="en-IN" dirty="0"/>
          </a:p>
        </p:txBody>
      </p:sp>
      <p:graphicFrame>
        <p:nvGraphicFramePr>
          <p:cNvPr id="4" name="Content Placeholder 3"/>
          <p:cNvGraphicFramePr>
            <a:graphicFrameLocks noGrp="1"/>
          </p:cNvGraphicFramePr>
          <p:nvPr>
            <p:ph idx="1"/>
          </p:nvPr>
        </p:nvGraphicFramePr>
        <p:xfrm>
          <a:off x="989838" y="1825625"/>
          <a:ext cx="10212324" cy="4351338"/>
        </p:xfrm>
        <a:graphic>
          <a:graphicData uri="http://schemas.openxmlformats.org/drawingml/2006/table">
            <a:tbl>
              <a:tblPr/>
              <a:tblGrid>
                <a:gridCol w="3404108">
                  <a:extLst>
                    <a:ext uri="{9D8B030D-6E8A-4147-A177-3AD203B41FA5}">
                      <a16:colId xmlns:a16="http://schemas.microsoft.com/office/drawing/2014/main" val="391660631"/>
                    </a:ext>
                  </a:extLst>
                </a:gridCol>
                <a:gridCol w="3404108">
                  <a:extLst>
                    <a:ext uri="{9D8B030D-6E8A-4147-A177-3AD203B41FA5}">
                      <a16:colId xmlns:a16="http://schemas.microsoft.com/office/drawing/2014/main" val="3892327683"/>
                    </a:ext>
                  </a:extLst>
                </a:gridCol>
                <a:gridCol w="3404108">
                  <a:extLst>
                    <a:ext uri="{9D8B030D-6E8A-4147-A177-3AD203B41FA5}">
                      <a16:colId xmlns:a16="http://schemas.microsoft.com/office/drawing/2014/main" val="1919888184"/>
                    </a:ext>
                  </a:extLst>
                </a:gridCol>
              </a:tblGrid>
              <a:tr h="355211">
                <a:tc>
                  <a:txBody>
                    <a:bodyPr/>
                    <a:lstStyle/>
                    <a:p>
                      <a:endParaRPr lang="en-IN" sz="1700" dirty="0"/>
                    </a:p>
                  </a:txBody>
                  <a:tcPr marL="88803" marR="88803" marT="44401" marB="44401" anchor="ctr">
                    <a:lnL>
                      <a:noFill/>
                    </a:lnL>
                    <a:lnR>
                      <a:noFill/>
                    </a:lnR>
                    <a:lnT>
                      <a:noFill/>
                    </a:lnT>
                    <a:lnB>
                      <a:noFill/>
                    </a:lnB>
                  </a:tcPr>
                </a:tc>
                <a:tc>
                  <a:txBody>
                    <a:bodyPr/>
                    <a:lstStyle/>
                    <a:p>
                      <a:r>
                        <a:rPr lang="en-IN" sz="1700" dirty="0"/>
                        <a:t>SQL Databases</a:t>
                      </a:r>
                    </a:p>
                  </a:txBody>
                  <a:tcPr marL="88803" marR="88803" marT="44401" marB="44401" anchor="ctr">
                    <a:lnL>
                      <a:noFill/>
                    </a:lnL>
                    <a:lnR>
                      <a:noFill/>
                    </a:lnR>
                    <a:lnT>
                      <a:noFill/>
                    </a:lnT>
                    <a:lnB>
                      <a:noFill/>
                    </a:lnB>
                  </a:tcPr>
                </a:tc>
                <a:tc>
                  <a:txBody>
                    <a:bodyPr/>
                    <a:lstStyle/>
                    <a:p>
                      <a:r>
                        <a:rPr lang="en-IN" sz="1700" dirty="0"/>
                        <a:t>NoSQL Databases</a:t>
                      </a:r>
                    </a:p>
                  </a:txBody>
                  <a:tcPr marL="88803" marR="88803" marT="44401" marB="44401" anchor="ctr">
                    <a:lnL>
                      <a:noFill/>
                    </a:lnL>
                    <a:lnR>
                      <a:noFill/>
                    </a:lnR>
                    <a:lnT>
                      <a:noFill/>
                    </a:lnT>
                    <a:lnB>
                      <a:noFill/>
                    </a:lnB>
                  </a:tcPr>
                </a:tc>
                <a:extLst>
                  <a:ext uri="{0D108BD9-81ED-4DB2-BD59-A6C34878D82A}">
                    <a16:rowId xmlns:a16="http://schemas.microsoft.com/office/drawing/2014/main" val="1035758571"/>
                  </a:ext>
                </a:extLst>
              </a:tr>
              <a:tr h="1420845">
                <a:tc>
                  <a:txBody>
                    <a:bodyPr/>
                    <a:lstStyle/>
                    <a:p>
                      <a:r>
                        <a:rPr lang="en-IN" sz="1700"/>
                        <a:t>Data Storage Model</a:t>
                      </a:r>
                    </a:p>
                  </a:txBody>
                  <a:tcPr marL="88803" marR="88803" marT="44401" marB="44401" anchor="ctr">
                    <a:lnL>
                      <a:noFill/>
                    </a:lnL>
                    <a:lnR>
                      <a:noFill/>
                    </a:lnR>
                    <a:lnT>
                      <a:noFill/>
                    </a:lnT>
                    <a:lnB>
                      <a:noFill/>
                    </a:lnB>
                  </a:tcPr>
                </a:tc>
                <a:tc>
                  <a:txBody>
                    <a:bodyPr/>
                    <a:lstStyle/>
                    <a:p>
                      <a:r>
                        <a:rPr lang="en-IN" sz="1700"/>
                        <a:t>Tables with fixed rows and columns</a:t>
                      </a:r>
                    </a:p>
                  </a:txBody>
                  <a:tcPr marL="88803" marR="88803" marT="44401" marB="44401" anchor="ctr">
                    <a:lnL>
                      <a:noFill/>
                    </a:lnL>
                    <a:lnR>
                      <a:noFill/>
                    </a:lnR>
                    <a:lnT>
                      <a:noFill/>
                    </a:lnT>
                    <a:lnB>
                      <a:noFill/>
                    </a:lnB>
                  </a:tcPr>
                </a:tc>
                <a:tc>
                  <a:txBody>
                    <a:bodyPr/>
                    <a:lstStyle/>
                    <a:p>
                      <a:r>
                        <a:rPr lang="en-IN" sz="1700"/>
                        <a:t>Document: JSON documents, Key-value: key-value pairs, Wide-column: tables with rows and dynamic columns, Graph: nodes and edges</a:t>
                      </a:r>
                    </a:p>
                  </a:txBody>
                  <a:tcPr marL="88803" marR="88803" marT="44401" marB="44401" anchor="ctr">
                    <a:lnL>
                      <a:noFill/>
                    </a:lnL>
                    <a:lnR>
                      <a:noFill/>
                    </a:lnR>
                    <a:lnT>
                      <a:noFill/>
                    </a:lnT>
                    <a:lnB>
                      <a:noFill/>
                    </a:lnB>
                  </a:tcPr>
                </a:tc>
                <a:extLst>
                  <a:ext uri="{0D108BD9-81ED-4DB2-BD59-A6C34878D82A}">
                    <a16:rowId xmlns:a16="http://schemas.microsoft.com/office/drawing/2014/main" val="2451037125"/>
                  </a:ext>
                </a:extLst>
              </a:tr>
              <a:tr h="1154437">
                <a:tc>
                  <a:txBody>
                    <a:bodyPr/>
                    <a:lstStyle/>
                    <a:p>
                      <a:r>
                        <a:rPr lang="en-IN" sz="1700" dirty="0"/>
                        <a:t>Development History</a:t>
                      </a:r>
                    </a:p>
                  </a:txBody>
                  <a:tcPr marL="88803" marR="88803" marT="44401" marB="44401" anchor="ctr">
                    <a:lnL>
                      <a:noFill/>
                    </a:lnL>
                    <a:lnR>
                      <a:noFill/>
                    </a:lnR>
                    <a:lnT>
                      <a:noFill/>
                    </a:lnT>
                    <a:lnB>
                      <a:noFill/>
                    </a:lnB>
                  </a:tcPr>
                </a:tc>
                <a:tc>
                  <a:txBody>
                    <a:bodyPr/>
                    <a:lstStyle/>
                    <a:p>
                      <a:r>
                        <a:rPr lang="en-IN" sz="1700"/>
                        <a:t>Developed in the 1970s with a focus on reducing data duplication</a:t>
                      </a:r>
                    </a:p>
                  </a:txBody>
                  <a:tcPr marL="88803" marR="88803" marT="44401" marB="44401" anchor="ctr">
                    <a:lnL>
                      <a:noFill/>
                    </a:lnL>
                    <a:lnR>
                      <a:noFill/>
                    </a:lnR>
                    <a:lnT>
                      <a:noFill/>
                    </a:lnT>
                    <a:lnB>
                      <a:noFill/>
                    </a:lnB>
                  </a:tcPr>
                </a:tc>
                <a:tc>
                  <a:txBody>
                    <a:bodyPr/>
                    <a:lstStyle/>
                    <a:p>
                      <a:r>
                        <a:rPr lang="en-IN" sz="1700"/>
                        <a:t>Developed in the late 2000s with a focus on scaling and allowing for rapid application change driven by agile and DevOps practices.</a:t>
                      </a:r>
                    </a:p>
                  </a:txBody>
                  <a:tcPr marL="88803" marR="88803" marT="44401" marB="44401" anchor="ctr">
                    <a:lnL>
                      <a:noFill/>
                    </a:lnL>
                    <a:lnR>
                      <a:noFill/>
                    </a:lnR>
                    <a:lnT>
                      <a:noFill/>
                    </a:lnT>
                    <a:lnB>
                      <a:noFill/>
                    </a:lnB>
                  </a:tcPr>
                </a:tc>
                <a:extLst>
                  <a:ext uri="{0D108BD9-81ED-4DB2-BD59-A6C34878D82A}">
                    <a16:rowId xmlns:a16="http://schemas.microsoft.com/office/drawing/2014/main" val="828667618"/>
                  </a:ext>
                </a:extLst>
              </a:tr>
              <a:tr h="1420845">
                <a:tc>
                  <a:txBody>
                    <a:bodyPr/>
                    <a:lstStyle/>
                    <a:p>
                      <a:r>
                        <a:rPr lang="en-IN" sz="1700"/>
                        <a:t>Examples</a:t>
                      </a:r>
                    </a:p>
                  </a:txBody>
                  <a:tcPr marL="88803" marR="88803" marT="44401" marB="44401" anchor="ctr">
                    <a:lnL>
                      <a:noFill/>
                    </a:lnL>
                    <a:lnR>
                      <a:noFill/>
                    </a:lnR>
                    <a:lnT>
                      <a:noFill/>
                    </a:lnT>
                    <a:lnB>
                      <a:noFill/>
                    </a:lnB>
                  </a:tcPr>
                </a:tc>
                <a:tc>
                  <a:txBody>
                    <a:bodyPr/>
                    <a:lstStyle/>
                    <a:p>
                      <a:r>
                        <a:rPr lang="en-IN" sz="1700"/>
                        <a:t>Oracle, MySQL, Microsoft SQL Server, and PostgreSQL</a:t>
                      </a:r>
                    </a:p>
                  </a:txBody>
                  <a:tcPr marL="88803" marR="88803" marT="44401" marB="44401" anchor="ctr">
                    <a:lnL>
                      <a:noFill/>
                    </a:lnL>
                    <a:lnR>
                      <a:noFill/>
                    </a:lnR>
                    <a:lnT>
                      <a:noFill/>
                    </a:lnT>
                    <a:lnB>
                      <a:noFill/>
                    </a:lnB>
                  </a:tcPr>
                </a:tc>
                <a:tc>
                  <a:txBody>
                    <a:bodyPr/>
                    <a:lstStyle/>
                    <a:p>
                      <a:r>
                        <a:rPr lang="en-IN" sz="1700" dirty="0"/>
                        <a:t>Document: MongoDB and </a:t>
                      </a:r>
                      <a:r>
                        <a:rPr lang="en-IN" sz="1700" dirty="0" err="1"/>
                        <a:t>CouchDB</a:t>
                      </a:r>
                      <a:r>
                        <a:rPr lang="en-IN" sz="1700" dirty="0"/>
                        <a:t>, Key-value: </a:t>
                      </a:r>
                      <a:r>
                        <a:rPr lang="en-IN" sz="1700" dirty="0" err="1"/>
                        <a:t>Redis</a:t>
                      </a:r>
                      <a:r>
                        <a:rPr lang="en-IN" sz="1700" dirty="0"/>
                        <a:t> and </a:t>
                      </a:r>
                      <a:r>
                        <a:rPr lang="en-IN" sz="1700" dirty="0" err="1"/>
                        <a:t>DynamoDB</a:t>
                      </a:r>
                      <a:r>
                        <a:rPr lang="en-IN" sz="1700" dirty="0"/>
                        <a:t>, Wide-column: Cassandra and </a:t>
                      </a:r>
                      <a:r>
                        <a:rPr lang="en-IN" sz="1700" dirty="0" err="1"/>
                        <a:t>HBase</a:t>
                      </a:r>
                      <a:r>
                        <a:rPr lang="en-IN" sz="1700" dirty="0"/>
                        <a:t>, Graph: Neo4j and Amazon Neptune</a:t>
                      </a:r>
                    </a:p>
                  </a:txBody>
                  <a:tcPr marL="88803" marR="88803" marT="44401" marB="44401" anchor="ctr">
                    <a:lnL>
                      <a:noFill/>
                    </a:lnL>
                    <a:lnR>
                      <a:noFill/>
                    </a:lnR>
                    <a:lnT>
                      <a:noFill/>
                    </a:lnT>
                    <a:lnB>
                      <a:noFill/>
                    </a:lnB>
                  </a:tcPr>
                </a:tc>
                <a:extLst>
                  <a:ext uri="{0D108BD9-81ED-4DB2-BD59-A6C34878D82A}">
                    <a16:rowId xmlns:a16="http://schemas.microsoft.com/office/drawing/2014/main" val="2260983819"/>
                  </a:ext>
                </a:extLst>
              </a:tr>
            </a:tbl>
          </a:graphicData>
        </a:graphic>
      </p:graphicFrame>
    </p:spTree>
    <p:extLst>
      <p:ext uri="{BB962C8B-B14F-4D97-AF65-F5344CB8AC3E}">
        <p14:creationId xmlns:p14="http://schemas.microsoft.com/office/powerpoint/2010/main" val="327605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 between SQL and NoSQL</a:t>
            </a:r>
            <a:br>
              <a:rPr lang="en-IN" dirty="0" smtClean="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568328"/>
              </p:ext>
            </p:extLst>
          </p:nvPr>
        </p:nvGraphicFramePr>
        <p:xfrm>
          <a:off x="838200" y="2179293"/>
          <a:ext cx="10881576" cy="4382102"/>
        </p:xfrm>
        <a:graphic>
          <a:graphicData uri="http://schemas.openxmlformats.org/drawingml/2006/table">
            <a:tbl>
              <a:tblPr/>
              <a:tblGrid>
                <a:gridCol w="3627192">
                  <a:extLst>
                    <a:ext uri="{9D8B030D-6E8A-4147-A177-3AD203B41FA5}">
                      <a16:colId xmlns:a16="http://schemas.microsoft.com/office/drawing/2014/main" val="2025358285"/>
                    </a:ext>
                  </a:extLst>
                </a:gridCol>
                <a:gridCol w="3627192">
                  <a:extLst>
                    <a:ext uri="{9D8B030D-6E8A-4147-A177-3AD203B41FA5}">
                      <a16:colId xmlns:a16="http://schemas.microsoft.com/office/drawing/2014/main" val="1632800344"/>
                    </a:ext>
                  </a:extLst>
                </a:gridCol>
                <a:gridCol w="3627192">
                  <a:extLst>
                    <a:ext uri="{9D8B030D-6E8A-4147-A177-3AD203B41FA5}">
                      <a16:colId xmlns:a16="http://schemas.microsoft.com/office/drawing/2014/main" val="16644805"/>
                    </a:ext>
                  </a:extLst>
                </a:gridCol>
              </a:tblGrid>
              <a:tr h="1726721">
                <a:tc>
                  <a:txBody>
                    <a:bodyPr/>
                    <a:lstStyle/>
                    <a:p>
                      <a:r>
                        <a:rPr lang="en-IN" sz="1400" dirty="0" smtClean="0"/>
                        <a:t>Primary Purpose</a:t>
                      </a:r>
                      <a:endParaRPr lang="en-IN" sz="1400" dirty="0"/>
                    </a:p>
                  </a:txBody>
                  <a:tcPr marL="69069" marR="69069" marT="34534" marB="34534" anchor="ctr">
                    <a:lnL>
                      <a:noFill/>
                    </a:lnL>
                    <a:lnR>
                      <a:noFill/>
                    </a:lnR>
                    <a:lnT>
                      <a:noFill/>
                    </a:lnT>
                    <a:lnB>
                      <a:noFill/>
                    </a:lnB>
                  </a:tcPr>
                </a:tc>
                <a:tc>
                  <a:txBody>
                    <a:bodyPr/>
                    <a:lstStyle/>
                    <a:p>
                      <a:r>
                        <a:rPr lang="en-IN" sz="1400" dirty="0"/>
                        <a:t>General purpose</a:t>
                      </a:r>
                    </a:p>
                  </a:txBody>
                  <a:tcPr marL="69069" marR="69069" marT="34534" marB="34534" anchor="ctr">
                    <a:lnL>
                      <a:noFill/>
                    </a:lnL>
                    <a:lnR>
                      <a:noFill/>
                    </a:lnR>
                    <a:lnT>
                      <a:noFill/>
                    </a:lnT>
                    <a:lnB>
                      <a:noFill/>
                    </a:lnB>
                  </a:tcPr>
                </a:tc>
                <a:tc>
                  <a:txBody>
                    <a:bodyPr/>
                    <a:lstStyle/>
                    <a:p>
                      <a:r>
                        <a:rPr lang="en-IN" sz="1400" dirty="0"/>
                        <a:t>Document: general purpose, Key-value: large amounts of data with simple lookup queries, Wide-column: large amounts of data with predictable query patterns, Graph: </a:t>
                      </a:r>
                      <a:r>
                        <a:rPr lang="en-IN" sz="1400" dirty="0" err="1"/>
                        <a:t>analyzing</a:t>
                      </a:r>
                      <a:r>
                        <a:rPr lang="en-IN" sz="1400" dirty="0"/>
                        <a:t> and traversing relationships between connected data</a:t>
                      </a:r>
                    </a:p>
                  </a:txBody>
                  <a:tcPr marL="69069" marR="69069" marT="34534" marB="34534" anchor="ctr">
                    <a:lnL>
                      <a:noFill/>
                    </a:lnL>
                    <a:lnR>
                      <a:noFill/>
                    </a:lnR>
                    <a:lnT>
                      <a:noFill/>
                    </a:lnT>
                    <a:lnB>
                      <a:noFill/>
                    </a:lnB>
                  </a:tcPr>
                </a:tc>
                <a:extLst>
                  <a:ext uri="{0D108BD9-81ED-4DB2-BD59-A6C34878D82A}">
                    <a16:rowId xmlns:a16="http://schemas.microsoft.com/office/drawing/2014/main" val="2923798673"/>
                  </a:ext>
                </a:extLst>
              </a:tr>
              <a:tr h="276275">
                <a:tc>
                  <a:txBody>
                    <a:bodyPr/>
                    <a:lstStyle/>
                    <a:p>
                      <a:r>
                        <a:rPr lang="en-IN" sz="1400"/>
                        <a:t>Schemas</a:t>
                      </a:r>
                    </a:p>
                  </a:txBody>
                  <a:tcPr marL="69069" marR="69069" marT="34534" marB="34534" anchor="ctr">
                    <a:lnL>
                      <a:noFill/>
                    </a:lnL>
                    <a:lnR>
                      <a:noFill/>
                    </a:lnR>
                    <a:lnT>
                      <a:noFill/>
                    </a:lnT>
                    <a:lnB>
                      <a:noFill/>
                    </a:lnB>
                  </a:tcPr>
                </a:tc>
                <a:tc>
                  <a:txBody>
                    <a:bodyPr/>
                    <a:lstStyle/>
                    <a:p>
                      <a:r>
                        <a:rPr lang="en-IN" sz="1400"/>
                        <a:t>Rigid</a:t>
                      </a:r>
                    </a:p>
                  </a:txBody>
                  <a:tcPr marL="69069" marR="69069" marT="34534" marB="34534" anchor="ctr">
                    <a:lnL>
                      <a:noFill/>
                    </a:lnL>
                    <a:lnR>
                      <a:noFill/>
                    </a:lnR>
                    <a:lnT>
                      <a:noFill/>
                    </a:lnT>
                    <a:lnB>
                      <a:noFill/>
                    </a:lnB>
                  </a:tcPr>
                </a:tc>
                <a:tc>
                  <a:txBody>
                    <a:bodyPr/>
                    <a:lstStyle/>
                    <a:p>
                      <a:r>
                        <a:rPr lang="en-IN" sz="1400" dirty="0"/>
                        <a:t>Flexible</a:t>
                      </a:r>
                    </a:p>
                  </a:txBody>
                  <a:tcPr marL="69069" marR="69069" marT="34534" marB="34534" anchor="ctr">
                    <a:lnL>
                      <a:noFill/>
                    </a:lnL>
                    <a:lnR>
                      <a:noFill/>
                    </a:lnR>
                    <a:lnT>
                      <a:noFill/>
                    </a:lnT>
                    <a:lnB>
                      <a:noFill/>
                    </a:lnB>
                  </a:tcPr>
                </a:tc>
                <a:extLst>
                  <a:ext uri="{0D108BD9-81ED-4DB2-BD59-A6C34878D82A}">
                    <a16:rowId xmlns:a16="http://schemas.microsoft.com/office/drawing/2014/main" val="2831410206"/>
                  </a:ext>
                </a:extLst>
              </a:tr>
              <a:tr h="483482">
                <a:tc>
                  <a:txBody>
                    <a:bodyPr/>
                    <a:lstStyle/>
                    <a:p>
                      <a:r>
                        <a:rPr lang="en-IN" sz="1400"/>
                        <a:t>Scaling</a:t>
                      </a:r>
                    </a:p>
                  </a:txBody>
                  <a:tcPr marL="69069" marR="69069" marT="34534" marB="34534" anchor="ctr">
                    <a:lnL>
                      <a:noFill/>
                    </a:lnL>
                    <a:lnR>
                      <a:noFill/>
                    </a:lnR>
                    <a:lnT>
                      <a:noFill/>
                    </a:lnT>
                    <a:lnB>
                      <a:noFill/>
                    </a:lnB>
                  </a:tcPr>
                </a:tc>
                <a:tc>
                  <a:txBody>
                    <a:bodyPr/>
                    <a:lstStyle/>
                    <a:p>
                      <a:r>
                        <a:rPr lang="en-IN" sz="1400" dirty="0"/>
                        <a:t>Vertical (scale-up with a larger server)</a:t>
                      </a:r>
                    </a:p>
                  </a:txBody>
                  <a:tcPr marL="69069" marR="69069" marT="34534" marB="34534" anchor="ctr">
                    <a:lnL>
                      <a:noFill/>
                    </a:lnL>
                    <a:lnR>
                      <a:noFill/>
                    </a:lnR>
                    <a:lnT>
                      <a:noFill/>
                    </a:lnT>
                    <a:lnB>
                      <a:noFill/>
                    </a:lnB>
                  </a:tcPr>
                </a:tc>
                <a:tc>
                  <a:txBody>
                    <a:bodyPr/>
                    <a:lstStyle/>
                    <a:p>
                      <a:r>
                        <a:rPr lang="en-IN" sz="1400" dirty="0"/>
                        <a:t>Horizontal (scale-out across commodity servers)</a:t>
                      </a:r>
                    </a:p>
                  </a:txBody>
                  <a:tcPr marL="69069" marR="69069" marT="34534" marB="34534" anchor="ctr">
                    <a:lnL>
                      <a:noFill/>
                    </a:lnL>
                    <a:lnR>
                      <a:noFill/>
                    </a:lnR>
                    <a:lnT>
                      <a:noFill/>
                    </a:lnT>
                    <a:lnB>
                      <a:noFill/>
                    </a:lnB>
                  </a:tcPr>
                </a:tc>
                <a:extLst>
                  <a:ext uri="{0D108BD9-81ED-4DB2-BD59-A6C34878D82A}">
                    <a16:rowId xmlns:a16="http://schemas.microsoft.com/office/drawing/2014/main" val="1775477327"/>
                  </a:ext>
                </a:extLst>
              </a:tr>
              <a:tr h="690689">
                <a:tc>
                  <a:txBody>
                    <a:bodyPr/>
                    <a:lstStyle/>
                    <a:p>
                      <a:r>
                        <a:rPr lang="en-IN" sz="1400"/>
                        <a:t>Multi-Record ACID Transactions</a:t>
                      </a:r>
                    </a:p>
                  </a:txBody>
                  <a:tcPr marL="69069" marR="69069" marT="34534" marB="34534" anchor="ctr">
                    <a:lnL>
                      <a:noFill/>
                    </a:lnL>
                    <a:lnR>
                      <a:noFill/>
                    </a:lnR>
                    <a:lnT>
                      <a:noFill/>
                    </a:lnT>
                    <a:lnB>
                      <a:noFill/>
                    </a:lnB>
                  </a:tcPr>
                </a:tc>
                <a:tc>
                  <a:txBody>
                    <a:bodyPr/>
                    <a:lstStyle/>
                    <a:p>
                      <a:r>
                        <a:rPr lang="en-IN" sz="1400"/>
                        <a:t>Supported</a:t>
                      </a:r>
                    </a:p>
                  </a:txBody>
                  <a:tcPr marL="69069" marR="69069" marT="34534" marB="34534" anchor="ctr">
                    <a:lnL>
                      <a:noFill/>
                    </a:lnL>
                    <a:lnR>
                      <a:noFill/>
                    </a:lnR>
                    <a:lnT>
                      <a:noFill/>
                    </a:lnT>
                    <a:lnB>
                      <a:noFill/>
                    </a:lnB>
                  </a:tcPr>
                </a:tc>
                <a:tc>
                  <a:txBody>
                    <a:bodyPr/>
                    <a:lstStyle/>
                    <a:p>
                      <a:r>
                        <a:rPr lang="en-IN" sz="1400" dirty="0"/>
                        <a:t>Most do not support multi-record ACID transactions. However, some — like MongoDB — do.</a:t>
                      </a:r>
                    </a:p>
                  </a:txBody>
                  <a:tcPr marL="69069" marR="69069" marT="34534" marB="34534" anchor="ctr">
                    <a:lnL>
                      <a:noFill/>
                    </a:lnL>
                    <a:lnR>
                      <a:noFill/>
                    </a:lnR>
                    <a:lnT>
                      <a:noFill/>
                    </a:lnT>
                    <a:lnB>
                      <a:noFill/>
                    </a:lnB>
                  </a:tcPr>
                </a:tc>
                <a:extLst>
                  <a:ext uri="{0D108BD9-81ED-4DB2-BD59-A6C34878D82A}">
                    <a16:rowId xmlns:a16="http://schemas.microsoft.com/office/drawing/2014/main" val="1600110907"/>
                  </a:ext>
                </a:extLst>
              </a:tr>
              <a:tr h="276275">
                <a:tc>
                  <a:txBody>
                    <a:bodyPr/>
                    <a:lstStyle/>
                    <a:p>
                      <a:r>
                        <a:rPr lang="en-IN" sz="1400"/>
                        <a:t>Joins</a:t>
                      </a:r>
                    </a:p>
                  </a:txBody>
                  <a:tcPr marL="69069" marR="69069" marT="34534" marB="34534" anchor="ctr">
                    <a:lnL>
                      <a:noFill/>
                    </a:lnL>
                    <a:lnR>
                      <a:noFill/>
                    </a:lnR>
                    <a:lnT>
                      <a:noFill/>
                    </a:lnT>
                    <a:lnB>
                      <a:noFill/>
                    </a:lnB>
                  </a:tcPr>
                </a:tc>
                <a:tc>
                  <a:txBody>
                    <a:bodyPr/>
                    <a:lstStyle/>
                    <a:p>
                      <a:r>
                        <a:rPr lang="en-IN" sz="1400"/>
                        <a:t>Typically required</a:t>
                      </a:r>
                    </a:p>
                  </a:txBody>
                  <a:tcPr marL="69069" marR="69069" marT="34534" marB="34534" anchor="ctr">
                    <a:lnL>
                      <a:noFill/>
                    </a:lnL>
                    <a:lnR>
                      <a:noFill/>
                    </a:lnR>
                    <a:lnT>
                      <a:noFill/>
                    </a:lnT>
                    <a:lnB>
                      <a:noFill/>
                    </a:lnB>
                  </a:tcPr>
                </a:tc>
                <a:tc>
                  <a:txBody>
                    <a:bodyPr/>
                    <a:lstStyle/>
                    <a:p>
                      <a:r>
                        <a:rPr lang="en-IN" sz="1400" dirty="0"/>
                        <a:t>Typically not required</a:t>
                      </a:r>
                    </a:p>
                  </a:txBody>
                  <a:tcPr marL="69069" marR="69069" marT="34534" marB="34534" anchor="ctr">
                    <a:lnL>
                      <a:noFill/>
                    </a:lnL>
                    <a:lnR>
                      <a:noFill/>
                    </a:lnR>
                    <a:lnT>
                      <a:noFill/>
                    </a:lnT>
                    <a:lnB>
                      <a:noFill/>
                    </a:lnB>
                  </a:tcPr>
                </a:tc>
                <a:extLst>
                  <a:ext uri="{0D108BD9-81ED-4DB2-BD59-A6C34878D82A}">
                    <a16:rowId xmlns:a16="http://schemas.microsoft.com/office/drawing/2014/main" val="2349477411"/>
                  </a:ext>
                </a:extLst>
              </a:tr>
              <a:tr h="897895">
                <a:tc>
                  <a:txBody>
                    <a:bodyPr/>
                    <a:lstStyle/>
                    <a:p>
                      <a:r>
                        <a:rPr lang="en-IN" sz="1400"/>
                        <a:t>Data to Object Mapping</a:t>
                      </a:r>
                    </a:p>
                  </a:txBody>
                  <a:tcPr marL="69069" marR="69069" marT="34534" marB="34534" anchor="ctr">
                    <a:lnL>
                      <a:noFill/>
                    </a:lnL>
                    <a:lnR>
                      <a:noFill/>
                    </a:lnR>
                    <a:lnT>
                      <a:noFill/>
                    </a:lnT>
                    <a:lnB>
                      <a:noFill/>
                    </a:lnB>
                  </a:tcPr>
                </a:tc>
                <a:tc>
                  <a:txBody>
                    <a:bodyPr/>
                    <a:lstStyle/>
                    <a:p>
                      <a:r>
                        <a:rPr lang="en-IN" sz="1400" dirty="0"/>
                        <a:t>Requires ORM (object-relational mapping)</a:t>
                      </a:r>
                    </a:p>
                  </a:txBody>
                  <a:tcPr marL="69069" marR="69069" marT="34534" marB="34534" anchor="ctr">
                    <a:lnL>
                      <a:noFill/>
                    </a:lnL>
                    <a:lnR>
                      <a:noFill/>
                    </a:lnR>
                    <a:lnT>
                      <a:noFill/>
                    </a:lnT>
                    <a:lnB>
                      <a:noFill/>
                    </a:lnB>
                  </a:tcPr>
                </a:tc>
                <a:tc>
                  <a:txBody>
                    <a:bodyPr/>
                    <a:lstStyle/>
                    <a:p>
                      <a:r>
                        <a:rPr lang="en-IN" sz="1400" dirty="0"/>
                        <a:t>Many do not require ORMs. MongoDB documents map directly to data structures in most popular programming languages.</a:t>
                      </a:r>
                    </a:p>
                  </a:txBody>
                  <a:tcPr marL="69069" marR="69069" marT="34534" marB="34534" anchor="ctr">
                    <a:lnL>
                      <a:noFill/>
                    </a:lnL>
                    <a:lnR>
                      <a:noFill/>
                    </a:lnR>
                    <a:lnT>
                      <a:noFill/>
                    </a:lnT>
                    <a:lnB>
                      <a:noFill/>
                    </a:lnB>
                  </a:tcPr>
                </a:tc>
                <a:extLst>
                  <a:ext uri="{0D108BD9-81ED-4DB2-BD59-A6C34878D82A}">
                    <a16:rowId xmlns:a16="http://schemas.microsoft.com/office/drawing/2014/main" val="519440709"/>
                  </a:ext>
                </a:extLst>
              </a:tr>
            </a:tbl>
          </a:graphicData>
        </a:graphic>
      </p:graphicFrame>
      <p:graphicFrame>
        <p:nvGraphicFramePr>
          <p:cNvPr id="5" name="Table 4"/>
          <p:cNvGraphicFramePr>
            <a:graphicFrameLocks noGrp="1"/>
          </p:cNvGraphicFramePr>
          <p:nvPr/>
        </p:nvGraphicFramePr>
        <p:xfrm>
          <a:off x="838200" y="1825625"/>
          <a:ext cx="10212324" cy="355211"/>
        </p:xfrm>
        <a:graphic>
          <a:graphicData uri="http://schemas.openxmlformats.org/drawingml/2006/table">
            <a:tbl>
              <a:tblPr/>
              <a:tblGrid>
                <a:gridCol w="3404108">
                  <a:extLst>
                    <a:ext uri="{9D8B030D-6E8A-4147-A177-3AD203B41FA5}">
                      <a16:colId xmlns:a16="http://schemas.microsoft.com/office/drawing/2014/main" val="468853893"/>
                    </a:ext>
                  </a:extLst>
                </a:gridCol>
                <a:gridCol w="3404108">
                  <a:extLst>
                    <a:ext uri="{9D8B030D-6E8A-4147-A177-3AD203B41FA5}">
                      <a16:colId xmlns:a16="http://schemas.microsoft.com/office/drawing/2014/main" val="3429223467"/>
                    </a:ext>
                  </a:extLst>
                </a:gridCol>
                <a:gridCol w="3404108">
                  <a:extLst>
                    <a:ext uri="{9D8B030D-6E8A-4147-A177-3AD203B41FA5}">
                      <a16:colId xmlns:a16="http://schemas.microsoft.com/office/drawing/2014/main" val="3619870787"/>
                    </a:ext>
                  </a:extLst>
                </a:gridCol>
              </a:tblGrid>
              <a:tr h="355211">
                <a:tc>
                  <a:txBody>
                    <a:bodyPr/>
                    <a:lstStyle/>
                    <a:p>
                      <a:endParaRPr lang="en-IN" sz="1700" dirty="0"/>
                    </a:p>
                  </a:txBody>
                  <a:tcPr marL="88803" marR="88803" marT="44401" marB="44401" anchor="ctr">
                    <a:lnL>
                      <a:noFill/>
                    </a:lnL>
                    <a:lnR>
                      <a:noFill/>
                    </a:lnR>
                    <a:lnT>
                      <a:noFill/>
                    </a:lnT>
                    <a:lnB>
                      <a:noFill/>
                    </a:lnB>
                  </a:tcPr>
                </a:tc>
                <a:tc>
                  <a:txBody>
                    <a:bodyPr/>
                    <a:lstStyle/>
                    <a:p>
                      <a:r>
                        <a:rPr lang="en-IN" sz="1700" dirty="0"/>
                        <a:t>SQL Databases</a:t>
                      </a:r>
                    </a:p>
                  </a:txBody>
                  <a:tcPr marL="88803" marR="88803" marT="44401" marB="44401" anchor="ctr">
                    <a:lnL>
                      <a:noFill/>
                    </a:lnL>
                    <a:lnR>
                      <a:noFill/>
                    </a:lnR>
                    <a:lnT>
                      <a:noFill/>
                    </a:lnT>
                    <a:lnB>
                      <a:noFill/>
                    </a:lnB>
                  </a:tcPr>
                </a:tc>
                <a:tc>
                  <a:txBody>
                    <a:bodyPr/>
                    <a:lstStyle/>
                    <a:p>
                      <a:r>
                        <a:rPr lang="en-IN" sz="1700" dirty="0"/>
                        <a:t>NoSQL Databases</a:t>
                      </a:r>
                    </a:p>
                  </a:txBody>
                  <a:tcPr marL="88803" marR="88803" marT="44401" marB="44401" anchor="ctr">
                    <a:lnL>
                      <a:noFill/>
                    </a:lnL>
                    <a:lnR>
                      <a:noFill/>
                    </a:lnR>
                    <a:lnT>
                      <a:noFill/>
                    </a:lnT>
                    <a:lnB>
                      <a:noFill/>
                    </a:lnB>
                  </a:tcPr>
                </a:tc>
                <a:extLst>
                  <a:ext uri="{0D108BD9-81ED-4DB2-BD59-A6C34878D82A}">
                    <a16:rowId xmlns:a16="http://schemas.microsoft.com/office/drawing/2014/main" val="2323809319"/>
                  </a:ext>
                </a:extLst>
              </a:tr>
            </a:tbl>
          </a:graphicData>
        </a:graphic>
      </p:graphicFrame>
    </p:spTree>
    <p:extLst>
      <p:ext uri="{BB962C8B-B14F-4D97-AF65-F5344CB8AC3E}">
        <p14:creationId xmlns:p14="http://schemas.microsoft.com/office/powerpoint/2010/main" val="185907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NoSQL Databases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To this end, a new class of databases emerged, which mainly follow the BASE properties</a:t>
            </a:r>
          </a:p>
          <a:p>
            <a:pPr lvl="1">
              <a:buFont typeface="Wingdings" pitchFamily="2" charset="2"/>
              <a:buChar char="§"/>
            </a:pPr>
            <a:r>
              <a:rPr lang="en-US" dirty="0" smtClean="0"/>
              <a:t>These were dubbed as NoSQL databases </a:t>
            </a:r>
          </a:p>
          <a:p>
            <a:pPr lvl="1">
              <a:buFont typeface="Wingdings" pitchFamily="2" charset="2"/>
              <a:buChar char="§"/>
            </a:pPr>
            <a:r>
              <a:rPr lang="en-US" dirty="0" smtClean="0"/>
              <a:t>E.g., Amazon’s Dynamo and Google’s </a:t>
            </a:r>
            <a:r>
              <a:rPr lang="en-US" dirty="0" err="1" smtClean="0"/>
              <a:t>Bigtable</a:t>
            </a:r>
            <a:endParaRPr lang="en-US" dirty="0" smtClean="0"/>
          </a:p>
          <a:p>
            <a:pPr lvl="1">
              <a:buFont typeface="Wingdings" pitchFamily="2" charset="2"/>
              <a:buChar char="§"/>
            </a:pPr>
            <a:endParaRPr lang="en-US" dirty="0"/>
          </a:p>
          <a:p>
            <a:pPr>
              <a:buFont typeface="Wingdings" pitchFamily="2" charset="2"/>
              <a:buChar char="§"/>
            </a:pPr>
            <a:r>
              <a:rPr lang="en-US" dirty="0"/>
              <a:t>Main characteristics of NoSQL databases include:</a:t>
            </a:r>
          </a:p>
          <a:p>
            <a:pPr lvl="1">
              <a:buFont typeface="Wingdings" pitchFamily="2" charset="2"/>
              <a:buChar char="§"/>
            </a:pPr>
            <a:r>
              <a:rPr lang="en-US" sz="2600" dirty="0">
                <a:solidFill>
                  <a:srgbClr val="0070C0"/>
                </a:solidFill>
              </a:rPr>
              <a:t>No strict schema requirements</a:t>
            </a:r>
          </a:p>
          <a:p>
            <a:pPr lvl="1">
              <a:buFont typeface="Wingdings" pitchFamily="2" charset="2"/>
              <a:buChar char="§"/>
            </a:pPr>
            <a:r>
              <a:rPr lang="en-US" sz="2600" dirty="0">
                <a:solidFill>
                  <a:srgbClr val="0070C0"/>
                </a:solidFill>
              </a:rPr>
              <a:t>No strict adherence to ACID properties </a:t>
            </a:r>
          </a:p>
          <a:p>
            <a:pPr lvl="1">
              <a:buFont typeface="Wingdings" pitchFamily="2" charset="2"/>
              <a:buChar char="§"/>
            </a:pPr>
            <a:r>
              <a:rPr lang="en-US" sz="2600" dirty="0">
                <a:solidFill>
                  <a:srgbClr val="0070C0"/>
                </a:solidFill>
              </a:rPr>
              <a:t>Consistency is traded in favor of Availability</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137194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Types of NoSQL Databases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endParaRPr lang="en-US" sz="2600" dirty="0"/>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endParaRPr lang="en-US" sz="2400" dirty="0">
              <a:solidFill>
                <a:schemeClr val="tx1"/>
              </a:solidFill>
            </a:endParaRP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endParaRPr lang="en-US" sz="2400" dirty="0">
              <a:solidFill>
                <a:schemeClr val="tx1"/>
              </a:solidFill>
            </a:endParaRP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endParaRPr lang="en-US" sz="2400" dirty="0">
              <a:solidFill>
                <a:schemeClr val="tx1"/>
              </a:solidFill>
            </a:endParaRP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endParaRPr lang="en-US" sz="2400" dirty="0">
              <a:solidFill>
                <a:schemeClr val="tx1"/>
              </a:solidFill>
            </a:endParaRP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2320539" y="5511326"/>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Document Stores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Documents are stored in some standard format or encoding (e.g., XML, JSON, PDF or Office Documents)</a:t>
            </a:r>
          </a:p>
          <a:p>
            <a:pPr lvl="1">
              <a:buFont typeface="Wingdings" pitchFamily="2" charset="2"/>
              <a:buChar char="§"/>
            </a:pPr>
            <a:r>
              <a:rPr lang="en-US" sz="2600" dirty="0"/>
              <a:t>These are typically referred to as Binary Large Objects (BLOBs)</a:t>
            </a:r>
          </a:p>
          <a:p>
            <a:pPr lvl="1">
              <a:buFont typeface="Wingdings" pitchFamily="2" charset="2"/>
              <a:buChar char="§"/>
            </a:pPr>
            <a:endParaRPr lang="en-US" sz="2600" dirty="0"/>
          </a:p>
          <a:p>
            <a:pPr>
              <a:buFont typeface="Wingdings" pitchFamily="2" charset="2"/>
              <a:buChar char="§"/>
            </a:pPr>
            <a:r>
              <a:rPr lang="en-US" dirty="0"/>
              <a:t>Documents can be indexed</a:t>
            </a:r>
          </a:p>
          <a:p>
            <a:pPr lvl="1">
              <a:buFont typeface="Wingdings" pitchFamily="2" charset="2"/>
              <a:buChar char="§"/>
            </a:pPr>
            <a:r>
              <a:rPr lang="en-US" sz="2600" dirty="0"/>
              <a:t>This allows document stores to outperform traditional file systems</a:t>
            </a:r>
          </a:p>
          <a:p>
            <a:pPr lvl="1">
              <a:buFont typeface="Wingdings" pitchFamily="2" charset="2"/>
              <a:buChar char="§"/>
            </a:pPr>
            <a:endParaRPr lang="en-US" sz="2600" dirty="0"/>
          </a:p>
          <a:p>
            <a:pPr>
              <a:buFont typeface="Wingdings" pitchFamily="2" charset="2"/>
              <a:buChar char="§"/>
            </a:pPr>
            <a:r>
              <a:rPr lang="en-US" dirty="0"/>
              <a:t>E.g., MongoDB and CouchDB (both can be queried using </a:t>
            </a:r>
            <a:r>
              <a:rPr lang="en-US" dirty="0" err="1"/>
              <a:t>MapReduce</a:t>
            </a:r>
            <a:r>
              <a:rPr lang="en-US" dirty="0"/>
              <a:t>)</a:t>
            </a: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315517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Types of NoSQL Databases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endParaRPr lang="en-US" sz="2600" dirty="0"/>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endParaRPr lang="en-US" sz="2400" dirty="0">
              <a:solidFill>
                <a:schemeClr val="tx1"/>
              </a:solidFill>
            </a:endParaRP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endParaRPr lang="en-US" sz="2400" dirty="0">
              <a:solidFill>
                <a:schemeClr val="tx1"/>
              </a:solidFill>
            </a:endParaRP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endParaRPr lang="en-US" sz="2400" dirty="0">
              <a:solidFill>
                <a:schemeClr val="tx1"/>
              </a:solidFill>
            </a:endParaRP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endParaRPr lang="en-US" sz="2400" dirty="0">
              <a:solidFill>
                <a:schemeClr val="tx1"/>
              </a:solidFill>
            </a:endParaRP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4610100" y="5511326"/>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1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smtClean="0"/>
              <a:t>Graph Databases</a:t>
            </a:r>
            <a:endParaRPr lang="en-US" dirty="0"/>
          </a:p>
        </p:txBody>
      </p:sp>
      <p:sp>
        <p:nvSpPr>
          <p:cNvPr id="3" name="Content Placeholder 2"/>
          <p:cNvSpPr>
            <a:spLocks noGrp="1"/>
          </p:cNvSpPr>
          <p:nvPr>
            <p:ph idx="1"/>
          </p:nvPr>
        </p:nvSpPr>
        <p:spPr>
          <a:xfrm>
            <a:off x="1981200" y="1143000"/>
            <a:ext cx="8458200" cy="5715000"/>
          </a:xfrm>
        </p:spPr>
        <p:txBody>
          <a:bodyPr>
            <a:normAutofit fontScale="92500" lnSpcReduction="10000"/>
          </a:bodyPr>
          <a:lstStyle/>
          <a:p>
            <a:pPr>
              <a:buFont typeface="Wingdings" pitchFamily="2" charset="2"/>
              <a:buChar char="§"/>
            </a:pPr>
            <a:r>
              <a:rPr lang="en-US" sz="2600" dirty="0"/>
              <a:t>Data are represented as vertices and edges</a:t>
            </a:r>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endParaRPr lang="en-US" sz="2600" dirty="0"/>
          </a:p>
          <a:p>
            <a:pPr>
              <a:buFont typeface="Wingdings" pitchFamily="2" charset="2"/>
              <a:buChar char="§"/>
            </a:pPr>
            <a:r>
              <a:rPr lang="en-US" sz="2600" dirty="0"/>
              <a:t>Graph databases are powerful for graph-like queries (e.g., find the shortest path between two elements)</a:t>
            </a:r>
          </a:p>
          <a:p>
            <a:pPr>
              <a:buFont typeface="Wingdings" pitchFamily="2" charset="2"/>
              <a:buChar char="§"/>
            </a:pPr>
            <a:endParaRPr lang="en-US" sz="2600" dirty="0"/>
          </a:p>
          <a:p>
            <a:pPr>
              <a:buFont typeface="Wingdings" pitchFamily="2" charset="2"/>
              <a:buChar char="§"/>
            </a:pPr>
            <a:r>
              <a:rPr lang="en-US" sz="2600" dirty="0"/>
              <a:t>E.g., Neo4j and </a:t>
            </a:r>
            <a:r>
              <a:rPr lang="en-US" sz="2600" dirty="0" err="1"/>
              <a:t>VertexDB</a:t>
            </a:r>
            <a:endParaRPr lang="en-US" sz="2600"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Oval 3"/>
          <p:cNvSpPr/>
          <p:nvPr/>
        </p:nvSpPr>
        <p:spPr>
          <a:xfrm>
            <a:off x="3642612" y="2705925"/>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1</a:t>
            </a:r>
          </a:p>
          <a:p>
            <a:pPr algn="ctr"/>
            <a:r>
              <a:rPr lang="en-US" sz="1200" dirty="0">
                <a:solidFill>
                  <a:schemeClr val="tx1"/>
                </a:solidFill>
              </a:rPr>
              <a:t>Name: Alice</a:t>
            </a:r>
          </a:p>
          <a:p>
            <a:pPr algn="ctr"/>
            <a:r>
              <a:rPr lang="en-US" sz="1200" dirty="0">
                <a:solidFill>
                  <a:schemeClr val="tx1"/>
                </a:solidFill>
              </a:rPr>
              <a:t>Age: 18</a:t>
            </a:r>
            <a:endParaRPr lang="en-US" sz="1200" dirty="0">
              <a:solidFill>
                <a:schemeClr val="tx1"/>
              </a:solidFill>
            </a:endParaRPr>
          </a:p>
        </p:txBody>
      </p:sp>
      <p:sp>
        <p:nvSpPr>
          <p:cNvPr id="5" name="Oval 4"/>
          <p:cNvSpPr/>
          <p:nvPr/>
        </p:nvSpPr>
        <p:spPr>
          <a:xfrm>
            <a:off x="6538212" y="1597820"/>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Id: 2</a:t>
            </a:r>
          </a:p>
          <a:p>
            <a:pPr algn="ctr"/>
            <a:r>
              <a:rPr lang="en-US" sz="1200" dirty="0">
                <a:solidFill>
                  <a:schemeClr val="tx1"/>
                </a:solidFill>
              </a:rPr>
              <a:t>Name: Bob</a:t>
            </a:r>
          </a:p>
          <a:p>
            <a:pPr algn="ctr"/>
            <a:r>
              <a:rPr lang="en-US" sz="1200" dirty="0">
                <a:solidFill>
                  <a:schemeClr val="tx1"/>
                </a:solidFill>
              </a:rPr>
              <a:t>Age: 22</a:t>
            </a:r>
            <a:endParaRPr lang="en-US" sz="1200" dirty="0">
              <a:solidFill>
                <a:schemeClr val="tx1"/>
              </a:solidFill>
            </a:endParaRPr>
          </a:p>
        </p:txBody>
      </p:sp>
      <p:sp>
        <p:nvSpPr>
          <p:cNvPr id="6" name="Oval 5"/>
          <p:cNvSpPr/>
          <p:nvPr/>
        </p:nvSpPr>
        <p:spPr>
          <a:xfrm>
            <a:off x="5745606" y="3911983"/>
            <a:ext cx="1143000" cy="11430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Id: 3</a:t>
            </a:r>
          </a:p>
          <a:p>
            <a:pPr algn="ctr"/>
            <a:r>
              <a:rPr lang="en-US" sz="1200" dirty="0"/>
              <a:t>Name: Chess</a:t>
            </a:r>
          </a:p>
          <a:p>
            <a:pPr algn="ctr"/>
            <a:r>
              <a:rPr lang="en-US" sz="1200" dirty="0"/>
              <a:t>Type: Group</a:t>
            </a:r>
            <a:endParaRPr lang="en-US" sz="1200" dirty="0"/>
          </a:p>
        </p:txBody>
      </p:sp>
      <p:cxnSp>
        <p:nvCxnSpPr>
          <p:cNvPr id="8" name="Curved Connector 7"/>
          <p:cNvCxnSpPr>
            <a:stCxn id="4" idx="7"/>
            <a:endCxn id="5" idx="2"/>
          </p:cNvCxnSpPr>
          <p:nvPr/>
        </p:nvCxnSpPr>
        <p:spPr>
          <a:xfrm rot="5400000" flipH="1" flipV="1">
            <a:off x="5226223" y="1561323"/>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5" idx="3"/>
            <a:endCxn id="4" idx="6"/>
          </p:cNvCxnSpPr>
          <p:nvPr/>
        </p:nvCxnSpPr>
        <p:spPr>
          <a:xfrm rot="5400000">
            <a:off x="5393611" y="1965434"/>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4"/>
            <a:endCxn id="6" idx="2"/>
          </p:cNvCxnSpPr>
          <p:nvPr/>
        </p:nvCxnSpPr>
        <p:spPr>
          <a:xfrm rot="16200000" flipH="1">
            <a:off x="4662580" y="3400457"/>
            <a:ext cx="634558" cy="15314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6" idx="1"/>
          </p:cNvCxnSpPr>
          <p:nvPr/>
        </p:nvCxnSpPr>
        <p:spPr>
          <a:xfrm rot="16200000" flipV="1">
            <a:off x="5049821" y="3216197"/>
            <a:ext cx="537755" cy="11885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79" name="Curved Connector 78"/>
          <p:cNvCxnSpPr>
            <a:stCxn id="5" idx="4"/>
            <a:endCxn id="6" idx="0"/>
          </p:cNvCxnSpPr>
          <p:nvPr/>
        </p:nvCxnSpPr>
        <p:spPr>
          <a:xfrm rot="5400000">
            <a:off x="6127829" y="2930098"/>
            <a:ext cx="1171163"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 idx="7"/>
            <a:endCxn id="5" idx="5"/>
          </p:cNvCxnSpPr>
          <p:nvPr/>
        </p:nvCxnSpPr>
        <p:spPr>
          <a:xfrm rot="5400000" flipH="1" flipV="1">
            <a:off x="6364553" y="2930099"/>
            <a:ext cx="1505939"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20486742">
            <a:off x="4532911" y="1719959"/>
            <a:ext cx="1337226" cy="646331"/>
          </a:xfrm>
          <a:prstGeom prst="rect">
            <a:avLst/>
          </a:prstGeom>
          <a:noFill/>
        </p:spPr>
        <p:txBody>
          <a:bodyPr wrap="none" rtlCol="0">
            <a:spAutoFit/>
          </a:bodyPr>
          <a:lstStyle/>
          <a:p>
            <a:r>
              <a:rPr lang="en-US" sz="1200" dirty="0"/>
              <a:t>Id:100</a:t>
            </a:r>
          </a:p>
          <a:p>
            <a:r>
              <a:rPr lang="en-US" sz="1200" dirty="0"/>
              <a:t>Label: knows</a:t>
            </a:r>
          </a:p>
          <a:p>
            <a:r>
              <a:rPr lang="en-US" sz="1200" dirty="0"/>
              <a:t>Since: 2001/10/03</a:t>
            </a:r>
            <a:endParaRPr lang="en-US" sz="1200" dirty="0"/>
          </a:p>
        </p:txBody>
      </p:sp>
      <p:sp>
        <p:nvSpPr>
          <p:cNvPr id="91" name="TextBox 90"/>
          <p:cNvSpPr txBox="1"/>
          <p:nvPr/>
        </p:nvSpPr>
        <p:spPr>
          <a:xfrm rot="20486742">
            <a:off x="5065395" y="2507112"/>
            <a:ext cx="1337226" cy="646331"/>
          </a:xfrm>
          <a:prstGeom prst="rect">
            <a:avLst/>
          </a:prstGeom>
          <a:noFill/>
        </p:spPr>
        <p:txBody>
          <a:bodyPr wrap="none" rtlCol="0">
            <a:spAutoFit/>
          </a:bodyPr>
          <a:lstStyle/>
          <a:p>
            <a:r>
              <a:rPr lang="en-US" sz="1200" dirty="0"/>
              <a:t>Id:101</a:t>
            </a:r>
          </a:p>
          <a:p>
            <a:r>
              <a:rPr lang="en-US" sz="1200" dirty="0"/>
              <a:t>Label: knows</a:t>
            </a:r>
          </a:p>
          <a:p>
            <a:r>
              <a:rPr lang="en-US" sz="1200" dirty="0"/>
              <a:t>Since: 2001/10/03</a:t>
            </a:r>
            <a:endParaRPr lang="en-US" sz="1200" dirty="0"/>
          </a:p>
        </p:txBody>
      </p:sp>
      <p:sp>
        <p:nvSpPr>
          <p:cNvPr id="92" name="TextBox 91"/>
          <p:cNvSpPr txBox="1"/>
          <p:nvPr/>
        </p:nvSpPr>
        <p:spPr>
          <a:xfrm rot="1144732">
            <a:off x="5057430" y="3336422"/>
            <a:ext cx="1191929" cy="461665"/>
          </a:xfrm>
          <a:prstGeom prst="rect">
            <a:avLst/>
          </a:prstGeom>
          <a:noFill/>
        </p:spPr>
        <p:txBody>
          <a:bodyPr wrap="none" rtlCol="0">
            <a:spAutoFit/>
          </a:bodyPr>
          <a:lstStyle/>
          <a:p>
            <a:r>
              <a:rPr lang="en-US" sz="1200" dirty="0"/>
              <a:t>Id:103</a:t>
            </a:r>
          </a:p>
          <a:p>
            <a:r>
              <a:rPr lang="en-US" sz="1200" dirty="0"/>
              <a:t>Label: Members</a:t>
            </a:r>
          </a:p>
        </p:txBody>
      </p:sp>
      <p:sp>
        <p:nvSpPr>
          <p:cNvPr id="93" name="TextBox 92"/>
          <p:cNvSpPr txBox="1"/>
          <p:nvPr/>
        </p:nvSpPr>
        <p:spPr>
          <a:xfrm rot="19087203">
            <a:off x="6862978" y="3180711"/>
            <a:ext cx="1191929" cy="461665"/>
          </a:xfrm>
          <a:prstGeom prst="rect">
            <a:avLst/>
          </a:prstGeom>
          <a:noFill/>
        </p:spPr>
        <p:txBody>
          <a:bodyPr wrap="none" rtlCol="0">
            <a:spAutoFit/>
          </a:bodyPr>
          <a:lstStyle/>
          <a:p>
            <a:r>
              <a:rPr lang="en-US" sz="1200" dirty="0"/>
              <a:t>Id:104</a:t>
            </a:r>
          </a:p>
          <a:p>
            <a:r>
              <a:rPr lang="en-US" sz="1200" dirty="0"/>
              <a:t>Label: Members</a:t>
            </a:r>
          </a:p>
        </p:txBody>
      </p:sp>
      <p:sp>
        <p:nvSpPr>
          <p:cNvPr id="94" name="TextBox 93"/>
          <p:cNvSpPr txBox="1"/>
          <p:nvPr/>
        </p:nvSpPr>
        <p:spPr>
          <a:xfrm rot="19046389">
            <a:off x="5776451" y="2789345"/>
            <a:ext cx="1337226" cy="646331"/>
          </a:xfrm>
          <a:prstGeom prst="rect">
            <a:avLst/>
          </a:prstGeom>
          <a:noFill/>
        </p:spPr>
        <p:txBody>
          <a:bodyPr wrap="none" rtlCol="0">
            <a:spAutoFit/>
          </a:bodyPr>
          <a:lstStyle/>
          <a:p>
            <a:r>
              <a:rPr lang="en-US" sz="1200" dirty="0"/>
              <a:t>Id:105</a:t>
            </a:r>
          </a:p>
          <a:p>
            <a:r>
              <a:rPr lang="en-US" sz="1200" dirty="0"/>
              <a:t>Label: </a:t>
            </a:r>
            <a:r>
              <a:rPr lang="en-US" sz="1200" dirty="0" err="1"/>
              <a:t>is_member</a:t>
            </a:r>
            <a:endParaRPr lang="en-US" sz="1200" dirty="0"/>
          </a:p>
          <a:p>
            <a:r>
              <a:rPr lang="en-US" sz="1200" dirty="0"/>
              <a:t>Since: 2011/02/14</a:t>
            </a:r>
            <a:endParaRPr lang="en-US" sz="1200" dirty="0"/>
          </a:p>
        </p:txBody>
      </p:sp>
      <p:sp>
        <p:nvSpPr>
          <p:cNvPr id="95" name="TextBox 94"/>
          <p:cNvSpPr txBox="1"/>
          <p:nvPr/>
        </p:nvSpPr>
        <p:spPr>
          <a:xfrm rot="1437996">
            <a:off x="4055785" y="4351881"/>
            <a:ext cx="1337226" cy="646331"/>
          </a:xfrm>
          <a:prstGeom prst="rect">
            <a:avLst/>
          </a:prstGeom>
          <a:noFill/>
        </p:spPr>
        <p:txBody>
          <a:bodyPr wrap="none" rtlCol="0">
            <a:spAutoFit/>
          </a:bodyPr>
          <a:lstStyle/>
          <a:p>
            <a:r>
              <a:rPr lang="en-US" sz="1200" dirty="0"/>
              <a:t>Id:102</a:t>
            </a:r>
          </a:p>
          <a:p>
            <a:r>
              <a:rPr lang="en-US" sz="1200" dirty="0"/>
              <a:t>Label: </a:t>
            </a:r>
            <a:r>
              <a:rPr lang="en-US" sz="1200" dirty="0" err="1"/>
              <a:t>is_member</a:t>
            </a:r>
            <a:endParaRPr lang="en-US" sz="1200" dirty="0"/>
          </a:p>
          <a:p>
            <a:r>
              <a:rPr lang="en-US" sz="1200" dirty="0"/>
              <a:t>Since: 2005/07/01</a:t>
            </a:r>
            <a:endParaRPr lang="en-US" sz="1200" dirty="0"/>
          </a:p>
        </p:txBody>
      </p:sp>
    </p:spTree>
    <p:extLst>
      <p:ext uri="{BB962C8B-B14F-4D97-AF65-F5344CB8AC3E}">
        <p14:creationId xmlns:p14="http://schemas.microsoft.com/office/powerpoint/2010/main" val="49307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0" grpId="0"/>
      <p:bldP spid="91" grpId="0"/>
      <p:bldP spid="92" grpId="0"/>
      <p:bldP spid="93" grpId="0"/>
      <p:bldP spid="94" grpId="0"/>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Types of NoSQL Databases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endParaRPr lang="en-US" sz="2600" dirty="0"/>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endParaRPr lang="en-US" sz="2400" dirty="0">
              <a:solidFill>
                <a:schemeClr val="tx1"/>
              </a:solidFill>
            </a:endParaRP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endParaRPr lang="en-US" sz="2400" dirty="0">
              <a:solidFill>
                <a:schemeClr val="tx1"/>
              </a:solidFill>
            </a:endParaRP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endParaRPr lang="en-US" sz="2400" dirty="0">
              <a:solidFill>
                <a:schemeClr val="tx1"/>
              </a:solidFill>
            </a:endParaRP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endParaRPr lang="en-US" sz="2400" dirty="0">
              <a:solidFill>
                <a:schemeClr val="tx1"/>
              </a:solidFill>
            </a:endParaRP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6806369" y="5464325"/>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572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Key-Value Stores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Keys are mapped to (possibly) more complex value (e.g., lists)</a:t>
            </a:r>
          </a:p>
          <a:p>
            <a:pPr>
              <a:buFont typeface="Wingdings" pitchFamily="2" charset="2"/>
              <a:buChar char="§"/>
            </a:pPr>
            <a:endParaRPr lang="en-US" dirty="0"/>
          </a:p>
          <a:p>
            <a:pPr>
              <a:buFont typeface="Wingdings" pitchFamily="2" charset="2"/>
              <a:buChar char="§"/>
            </a:pPr>
            <a:r>
              <a:rPr lang="en-US" dirty="0"/>
              <a:t>Keys can be stored in a hash table and can be distributed easily</a:t>
            </a:r>
          </a:p>
          <a:p>
            <a:pPr>
              <a:buFont typeface="Wingdings" pitchFamily="2" charset="2"/>
              <a:buChar char="§"/>
            </a:pPr>
            <a:endParaRPr lang="en-US" dirty="0"/>
          </a:p>
          <a:p>
            <a:pPr>
              <a:buFont typeface="Wingdings" pitchFamily="2" charset="2"/>
              <a:buChar char="§"/>
            </a:pPr>
            <a:r>
              <a:rPr lang="en-US" dirty="0"/>
              <a:t>Such stores typically support regular CRUD (create, read, update, and delete) operations</a:t>
            </a:r>
          </a:p>
          <a:p>
            <a:pPr lvl="1">
              <a:buFont typeface="Wingdings" pitchFamily="2" charset="2"/>
              <a:buChar char="§"/>
            </a:pPr>
            <a:r>
              <a:rPr lang="en-US" sz="2600" dirty="0"/>
              <a:t>That is, no joins and aggregate functions</a:t>
            </a:r>
          </a:p>
          <a:p>
            <a:pPr lvl="1">
              <a:buFont typeface="Wingdings" pitchFamily="2" charset="2"/>
              <a:buChar char="§"/>
            </a:pPr>
            <a:endParaRPr lang="en-US" dirty="0"/>
          </a:p>
          <a:p>
            <a:pPr>
              <a:buFont typeface="Wingdings" pitchFamily="2" charset="2"/>
              <a:buChar char="§"/>
            </a:pPr>
            <a:r>
              <a:rPr lang="en-US" dirty="0"/>
              <a:t>E.g., Amazon </a:t>
            </a:r>
            <a:r>
              <a:rPr lang="en-US" dirty="0" err="1"/>
              <a:t>DynamoDB</a:t>
            </a:r>
            <a:r>
              <a:rPr lang="en-US" dirty="0"/>
              <a:t> and Apache Cassandra</a:t>
            </a:r>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148883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Types of NoSQL Databases</a:t>
            </a:r>
            <a:endParaRPr lang="en-US" dirty="0"/>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dirty="0"/>
              <a:t>Here is a limited taxonomy of NoSQL databases:</a:t>
            </a:r>
            <a:endParaRPr lang="en-US" sz="2600" dirty="0">
              <a:solidFill>
                <a:srgbClr val="0070C0"/>
              </a:solidFill>
            </a:endParaRPr>
          </a:p>
          <a:p>
            <a:pPr lvl="2">
              <a:buFont typeface="Wingdings" pitchFamily="2" charset="2"/>
              <a:buChar char="§"/>
            </a:pPr>
            <a:endParaRPr lang="en-US" sz="1800" dirty="0"/>
          </a:p>
          <a:p>
            <a:pPr lvl="1">
              <a:buFont typeface="Wingdings" pitchFamily="2" charset="2"/>
              <a:buChar char="§"/>
            </a:pPr>
            <a:endParaRPr lang="en-US" sz="1800" dirty="0"/>
          </a:p>
        </p:txBody>
      </p:sp>
      <p:sp>
        <p:nvSpPr>
          <p:cNvPr id="5" name="Rounded Rectangle 4"/>
          <p:cNvSpPr/>
          <p:nvPr/>
        </p:nvSpPr>
        <p:spPr>
          <a:xfrm>
            <a:off x="4353374" y="2438400"/>
            <a:ext cx="3276600" cy="10668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NoSQL Databases</a:t>
            </a:r>
            <a:endParaRPr lang="en-US" sz="2600" dirty="0"/>
          </a:p>
        </p:txBody>
      </p:sp>
      <p:sp>
        <p:nvSpPr>
          <p:cNvPr id="6" name="Rounded Rectangle 5"/>
          <p:cNvSpPr/>
          <p:nvPr/>
        </p:nvSpPr>
        <p:spPr>
          <a:xfrm>
            <a:off x="17526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Document Stores</a:t>
            </a:r>
            <a:endParaRPr lang="en-US" sz="2400" dirty="0">
              <a:solidFill>
                <a:schemeClr val="tx1"/>
              </a:solidFill>
            </a:endParaRPr>
          </a:p>
        </p:txBody>
      </p:sp>
      <p:sp>
        <p:nvSpPr>
          <p:cNvPr id="7" name="Rounded Rectangle 6"/>
          <p:cNvSpPr/>
          <p:nvPr/>
        </p:nvSpPr>
        <p:spPr>
          <a:xfrm>
            <a:off x="3962400" y="4267200"/>
            <a:ext cx="2057400"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Graph Databases</a:t>
            </a:r>
            <a:endParaRPr lang="en-US" sz="2400" dirty="0">
              <a:solidFill>
                <a:schemeClr val="tx1"/>
              </a:solidFill>
            </a:endParaRPr>
          </a:p>
        </p:txBody>
      </p:sp>
      <p:sp>
        <p:nvSpPr>
          <p:cNvPr id="8" name="Rounded Rectangle 7"/>
          <p:cNvSpPr/>
          <p:nvPr/>
        </p:nvSpPr>
        <p:spPr>
          <a:xfrm>
            <a:off x="616223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Key-Value Stores</a:t>
            </a:r>
            <a:endParaRPr lang="en-US" sz="2400" dirty="0">
              <a:solidFill>
                <a:schemeClr val="tx1"/>
              </a:solidFill>
            </a:endParaRPr>
          </a:p>
        </p:txBody>
      </p:sp>
      <p:sp>
        <p:nvSpPr>
          <p:cNvPr id="9" name="Rounded Rectangle 8"/>
          <p:cNvSpPr/>
          <p:nvPr/>
        </p:nvSpPr>
        <p:spPr>
          <a:xfrm>
            <a:off x="8365621" y="4248684"/>
            <a:ext cx="2050279" cy="9906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Columnar Databases</a:t>
            </a:r>
            <a:endParaRPr lang="en-US" sz="2400" dirty="0">
              <a:solidFill>
                <a:schemeClr val="tx1"/>
              </a:solidFill>
            </a:endParaRPr>
          </a:p>
        </p:txBody>
      </p:sp>
      <p:cxnSp>
        <p:nvCxnSpPr>
          <p:cNvPr id="11" name="Straight Arrow Connector 10"/>
          <p:cNvCxnSpPr>
            <a:stCxn id="5" idx="2"/>
            <a:endCxn id="6" idx="0"/>
          </p:cNvCxnSpPr>
          <p:nvPr/>
        </p:nvCxnSpPr>
        <p:spPr>
          <a:xfrm flipH="1">
            <a:off x="2781300" y="3505200"/>
            <a:ext cx="32103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7" idx="0"/>
          </p:cNvCxnSpPr>
          <p:nvPr/>
        </p:nvCxnSpPr>
        <p:spPr>
          <a:xfrm flipH="1">
            <a:off x="4991100" y="3505200"/>
            <a:ext cx="1000574" cy="762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8" idx="0"/>
          </p:cNvCxnSpPr>
          <p:nvPr/>
        </p:nvCxnSpPr>
        <p:spPr>
          <a:xfrm>
            <a:off x="5991674" y="3505200"/>
            <a:ext cx="119569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5991674" y="3505200"/>
            <a:ext cx="3399086" cy="7434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Up Arrow 17"/>
          <p:cNvSpPr/>
          <p:nvPr/>
        </p:nvSpPr>
        <p:spPr>
          <a:xfrm>
            <a:off x="9009760" y="5410200"/>
            <a:ext cx="762000" cy="762000"/>
          </a:xfrm>
          <a:prstGeom prst="up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04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1209</Words>
  <Application>Microsoft Office PowerPoint</Application>
  <PresentationFormat>Widescreen</PresentationFormat>
  <Paragraphs>232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NoSQL Databases</vt:lpstr>
      <vt:lpstr>NoSQL Databases</vt:lpstr>
      <vt:lpstr>Types of NoSQL Databases</vt:lpstr>
      <vt:lpstr>Document Stores</vt:lpstr>
      <vt:lpstr>Types of NoSQL Databases</vt:lpstr>
      <vt:lpstr>Graph Databases</vt:lpstr>
      <vt:lpstr>Types of NoSQL Databases</vt:lpstr>
      <vt:lpstr>Key-Value Stores</vt:lpstr>
      <vt:lpstr>Types of NoSQL Databases</vt:lpstr>
      <vt:lpstr>Columnar Databases</vt:lpstr>
      <vt:lpstr>Summary</vt:lpstr>
      <vt:lpstr>Summary (Cont’d)</vt:lpstr>
      <vt:lpstr>Summary (Cont’d)</vt:lpstr>
      <vt:lpstr>What are the benefits of NoSQL databases? </vt:lpstr>
      <vt:lpstr>What are the drawbacks of NoSQL databases? </vt:lpstr>
      <vt:lpstr>Differences between SQL and NoSQL </vt:lpstr>
      <vt:lpstr>Differences between SQL and NoSQL </vt:lpstr>
      <vt:lpstr>Differences between SQL and NoSQL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Databases</dc:title>
  <dc:creator>c6292</dc:creator>
  <cp:lastModifiedBy>c6292</cp:lastModifiedBy>
  <cp:revision>1</cp:revision>
  <dcterms:created xsi:type="dcterms:W3CDTF">2022-08-30T07:11:44Z</dcterms:created>
  <dcterms:modified xsi:type="dcterms:W3CDTF">2022-08-30T07:11:50Z</dcterms:modified>
</cp:coreProperties>
</file>