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57" r:id="rId3"/>
    <p:sldId id="258" r:id="rId4"/>
    <p:sldId id="259" r:id="rId5"/>
    <p:sldId id="260" r:id="rId6"/>
    <p:sldId id="270" r:id="rId7"/>
    <p:sldId id="312" r:id="rId8"/>
    <p:sldId id="313" r:id="rId9"/>
    <p:sldId id="314" r:id="rId10"/>
    <p:sldId id="317" r:id="rId11"/>
    <p:sldId id="333" r:id="rId12"/>
    <p:sldId id="334" r:id="rId13"/>
    <p:sldId id="335" r:id="rId14"/>
    <p:sldId id="32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329A-FC4F-469F-B58B-A6C92614AA3C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F3872-2AA0-45ED-8F0F-9CC834CD6D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202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CC41311A-2840-4464-A65D-635CB091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BD1F37AF-6162-4EF3-9E7B-DEB6F82C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57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xmlns="" id="{79CD2B87-2D38-457D-82B7-51096303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xmlns="" id="{5542F819-003A-4FBB-9583-FD1975E4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xmlns="" id="{09E309EB-EE0A-4CB2-95B3-F6FB2505D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xmlns="" id="{933A17CB-EBFB-4530-9BB9-D995651D0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>
            <a:extLst>
              <a:ext uri="{FF2B5EF4-FFF2-40B4-BE49-F238E27FC236}">
                <a16:creationId xmlns:a16="http://schemas.microsoft.com/office/drawing/2014/main" xmlns="" id="{B2A48EF2-97E1-41D9-B64A-234200A7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7" name="Rectangle 1027">
            <a:extLst>
              <a:ext uri="{FF2B5EF4-FFF2-40B4-BE49-F238E27FC236}">
                <a16:creationId xmlns:a16="http://schemas.microsoft.com/office/drawing/2014/main" xmlns="" id="{9854B09E-7920-4D83-B45E-CDC915C5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58</a:t>
            </a:r>
          </a:p>
        </p:txBody>
      </p:sp>
      <p:sp>
        <p:nvSpPr>
          <p:cNvPr id="123908" name="Rectangle 1028">
            <a:extLst>
              <a:ext uri="{FF2B5EF4-FFF2-40B4-BE49-F238E27FC236}">
                <a16:creationId xmlns:a16="http://schemas.microsoft.com/office/drawing/2014/main" xmlns="" id="{04FE0234-FB00-40D0-8CF7-80A6DFB9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9" name="Rectangle 1029">
            <a:extLst>
              <a:ext uri="{FF2B5EF4-FFF2-40B4-BE49-F238E27FC236}">
                <a16:creationId xmlns:a16="http://schemas.microsoft.com/office/drawing/2014/main" xmlns="" id="{6913C55E-BA84-4A45-95A4-B2498EFD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10" name="Rectangle 1030">
            <a:extLst>
              <a:ext uri="{FF2B5EF4-FFF2-40B4-BE49-F238E27FC236}">
                <a16:creationId xmlns:a16="http://schemas.microsoft.com/office/drawing/2014/main" xmlns="" id="{EC77BA7D-AB53-47C0-8553-D8C0F5A61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3911" name="Rectangle 1031">
            <a:extLst>
              <a:ext uri="{FF2B5EF4-FFF2-40B4-BE49-F238E27FC236}">
                <a16:creationId xmlns:a16="http://schemas.microsoft.com/office/drawing/2014/main" xmlns="" id="{94BAEF40-EA17-4C37-A559-0F59B3FB3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xmlns="" id="{ACEFEF18-12E3-4146-9DB5-52ED1E72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5" name="Rectangle 1027">
            <a:extLst>
              <a:ext uri="{FF2B5EF4-FFF2-40B4-BE49-F238E27FC236}">
                <a16:creationId xmlns:a16="http://schemas.microsoft.com/office/drawing/2014/main" xmlns="" id="{C8FDF11C-DFA6-40B2-89F4-7D7EF507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59</a:t>
            </a:r>
          </a:p>
        </p:txBody>
      </p:sp>
      <p:sp>
        <p:nvSpPr>
          <p:cNvPr id="125956" name="Rectangle 1028">
            <a:extLst>
              <a:ext uri="{FF2B5EF4-FFF2-40B4-BE49-F238E27FC236}">
                <a16:creationId xmlns:a16="http://schemas.microsoft.com/office/drawing/2014/main" xmlns="" id="{D2CD5B66-D0E5-4B20-B07C-32C2D1A5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7" name="Rectangle 1029">
            <a:extLst>
              <a:ext uri="{FF2B5EF4-FFF2-40B4-BE49-F238E27FC236}">
                <a16:creationId xmlns:a16="http://schemas.microsoft.com/office/drawing/2014/main" xmlns="" id="{6754E75B-7A92-4661-A21C-3DCF15EF7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8" name="Rectangle 1030">
            <a:extLst>
              <a:ext uri="{FF2B5EF4-FFF2-40B4-BE49-F238E27FC236}">
                <a16:creationId xmlns:a16="http://schemas.microsoft.com/office/drawing/2014/main" xmlns="" id="{6F64665A-F3E6-49B0-B1AA-FB99BD750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5959" name="Rectangle 1031">
            <a:extLst>
              <a:ext uri="{FF2B5EF4-FFF2-40B4-BE49-F238E27FC236}">
                <a16:creationId xmlns:a16="http://schemas.microsoft.com/office/drawing/2014/main" xmlns="" id="{6A6F9A58-0E35-4D13-BEC7-CB20D178D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xmlns="" id="{B287FAE1-81CF-4CE9-B7D6-3A40E315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xmlns="" id="{6E1E8D32-CAE9-4678-94A8-3C91AD7A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62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xmlns="" id="{00F0F0E2-CA27-4BF2-A72B-1E546C4B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xmlns="" id="{9F90EE93-C406-4611-A0CF-43C9B2FF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xmlns="" id="{54C609B0-FBD7-4686-899C-AD7DEF91D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xmlns="" id="{06CD4672-604A-40EF-AAE0-E84AE87F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>
            <a:extLst>
              <a:ext uri="{FF2B5EF4-FFF2-40B4-BE49-F238E27FC236}">
                <a16:creationId xmlns:a16="http://schemas.microsoft.com/office/drawing/2014/main" xmlns="" id="{7E64B04F-BDE7-40E6-A59A-5D70D650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xmlns="" id="{E7DCBBB9-4B11-40A8-A89F-1F66D9A1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62</a:t>
            </a:r>
          </a:p>
        </p:txBody>
      </p:sp>
      <p:sp>
        <p:nvSpPr>
          <p:cNvPr id="164868" name="Rectangle 1028">
            <a:extLst>
              <a:ext uri="{FF2B5EF4-FFF2-40B4-BE49-F238E27FC236}">
                <a16:creationId xmlns:a16="http://schemas.microsoft.com/office/drawing/2014/main" xmlns="" id="{BAE47C4A-1513-4B3A-A78D-9B0BE2FB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9" name="Rectangle 1029">
            <a:extLst>
              <a:ext uri="{FF2B5EF4-FFF2-40B4-BE49-F238E27FC236}">
                <a16:creationId xmlns:a16="http://schemas.microsoft.com/office/drawing/2014/main" xmlns="" id="{5CC1CED5-37C4-42DD-9B27-13349976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70" name="Rectangle 1030">
            <a:extLst>
              <a:ext uri="{FF2B5EF4-FFF2-40B4-BE49-F238E27FC236}">
                <a16:creationId xmlns:a16="http://schemas.microsoft.com/office/drawing/2014/main" xmlns="" id="{7684F6C9-A904-4D45-97E5-F32F195DC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4871" name="Rectangle 1031">
            <a:extLst>
              <a:ext uri="{FF2B5EF4-FFF2-40B4-BE49-F238E27FC236}">
                <a16:creationId xmlns:a16="http://schemas.microsoft.com/office/drawing/2014/main" xmlns="" id="{11D0ECD0-CCA6-47DB-83E7-44487C1AC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>
            <a:extLst>
              <a:ext uri="{FF2B5EF4-FFF2-40B4-BE49-F238E27FC236}">
                <a16:creationId xmlns:a16="http://schemas.microsoft.com/office/drawing/2014/main" xmlns="" id="{12CEA4F9-5C32-4823-8EA5-29B2A855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5" name="Rectangle 1027">
            <a:extLst>
              <a:ext uri="{FF2B5EF4-FFF2-40B4-BE49-F238E27FC236}">
                <a16:creationId xmlns:a16="http://schemas.microsoft.com/office/drawing/2014/main" xmlns="" id="{FA8F9BB2-1B30-4BDE-83A6-04576DFC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62</a:t>
            </a:r>
          </a:p>
        </p:txBody>
      </p:sp>
      <p:sp>
        <p:nvSpPr>
          <p:cNvPr id="166916" name="Rectangle 1028">
            <a:extLst>
              <a:ext uri="{FF2B5EF4-FFF2-40B4-BE49-F238E27FC236}">
                <a16:creationId xmlns:a16="http://schemas.microsoft.com/office/drawing/2014/main" xmlns="" id="{155472A3-6781-4FCA-BF32-771BC733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7" name="Rectangle 1029">
            <a:extLst>
              <a:ext uri="{FF2B5EF4-FFF2-40B4-BE49-F238E27FC236}">
                <a16:creationId xmlns:a16="http://schemas.microsoft.com/office/drawing/2014/main" xmlns="" id="{2213259F-E2C8-4BD3-B506-A07B8E2B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8" name="Rectangle 1030">
            <a:extLst>
              <a:ext uri="{FF2B5EF4-FFF2-40B4-BE49-F238E27FC236}">
                <a16:creationId xmlns:a16="http://schemas.microsoft.com/office/drawing/2014/main" xmlns="" id="{BFE98D2B-6E5A-4A87-87AD-DED873595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6919" name="Rectangle 1031">
            <a:extLst>
              <a:ext uri="{FF2B5EF4-FFF2-40B4-BE49-F238E27FC236}">
                <a16:creationId xmlns:a16="http://schemas.microsoft.com/office/drawing/2014/main" xmlns="" id="{39BE2995-0D79-482D-A72A-96DFB0F7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xmlns="" id="{E38F815A-04BA-4A84-897E-016D45EC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xmlns="" id="{6A32B814-7640-4C60-9A77-D8A9F8FE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76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xmlns="" id="{EAB5E5AA-1929-4B34-AEB8-FD2A86C3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xmlns="" id="{61B36366-C262-4B67-8590-F247F640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xmlns="" id="{35570CCB-281E-4AC1-B689-322DAEC21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xmlns="" id="{C2C28566-F055-4C4D-A587-420A06F96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xmlns="" id="{1072D37D-B9AD-47C9-81B1-AFBB44BE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xmlns="" id="{2973A233-C474-47DA-9C66-B448ACAE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2138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93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65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37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0938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b="0" i="1"/>
              <a:t>84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xmlns="" id="{A274D981-FFB1-4FCE-B5D1-795508F1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xmlns="" id="{37060AAA-0B4E-4E24-93A4-92453E68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xmlns="" id="{F7519F1D-9FEA-4ABF-AD57-530381780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xmlns="" id="{F6BA5BB9-A7DE-49C6-ADD6-7F4208FE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3580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F4649-B30A-46C5-BE30-CD493BE8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5F74D0-D887-4D6B-B70E-D0708907E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CD9FC3-69CF-409D-A97B-73CC7E90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606A18-BB19-4652-83A5-890EE7C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523507-BE19-4F16-96E3-3DBEFF66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36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1727E-9118-40B0-A26F-3AE34834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87C514-5151-4D27-86E9-7919329C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0C8E-58F9-4B1A-AA72-8AA3798D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F6BC0-B3D5-4A2F-8392-9E87700E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3DA5E6-B6A7-4BF2-BCD7-3BB12541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05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1D4585-6C2D-4388-9DA6-C4430150C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9A64CC-A711-445A-B04F-036EBE1A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14C836-B2D7-40BA-92D6-6ED0E2BF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9B9C3-C362-455B-B6AF-CD5D3C88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DB90DD-3C1F-41E3-87E4-89036989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3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53C2-61DA-4E16-8A8D-D8F1BA0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AB8A7-6119-46D9-9A71-FF4F26A5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5500C-EAC6-42B6-9BD1-58FAD73E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A5070C-3C1E-44E3-B3D8-D6D5045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1FED31-59E2-41E5-ABC1-68DA415C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79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BB291-701E-4956-8129-8A2B2925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FAAE76-92AF-41B4-87B0-641D175D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01318A-E624-46CA-A5EF-14E01254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94197E-99C3-429F-A1CC-2228E646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257685-8B7F-45F8-965C-C317D56D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16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5468C-73D1-4018-B4D7-542C660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40184E-334E-4312-9337-390A0C7DA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51E560-9491-40AC-833B-7AE9891B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41EA47-8A3E-4ACF-AACC-CD5E5AA5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EF661C-40B1-445F-BE9B-72A4F2A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F139D8-7688-4FFA-B4A7-61D8A62D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3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9FF23-82C1-4AF7-8BA2-8417D87F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E282A7-4441-492B-9CC4-F5A6A9A3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E28728-C9F6-4219-8949-C398D035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3E7762-5FA5-4227-B5DD-D24CD8655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457627-FD14-417E-803C-0806F2E39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376D0C-F0AD-408F-8CF0-0E6F1901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47D935-8484-4C3F-811C-628DE050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BD2CFA-3E78-4D97-AC3D-E0CD8E8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78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ACD86-4F0A-4B2C-9199-ACEAF3B4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18C9EC-B88D-41B0-8598-15E2619C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E6C8D-6F21-4F31-B364-2773414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8710E7-3384-4759-8974-BC84045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61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B3097F-13F7-457E-A3C7-EF548A1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77CBF9-0E70-4259-993F-63DA36AF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E1EDE7-461D-4B48-8430-E47A3FE2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3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1F0D8-6A70-4E64-A716-2523B93E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7F8A4-DD64-4585-8D20-3E88B3CB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FD7A-C8F5-4E38-BD83-28376695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593DCF-2558-4CF4-90B5-FE8606A7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FB601-0D60-4934-95C5-16850BE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72AAA5-6DF9-486F-96C3-51E6D143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21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9C1C6-1D6D-4C23-A2B9-7D369185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2E84EF-536B-4E99-B6AF-488E98E6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2F49EA-C311-4BAB-8221-FDDD4690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AA7B18-9E07-4BCB-B7BF-7D2B04EC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CD7A36-18FA-48CA-993B-7C596E81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A0960B-65D2-4813-A8C6-49B03D99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2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59C04A-7C66-428D-BA38-A561E9CF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5FC276-1BEF-450F-BC54-67198A23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79880F-2656-4E7D-96AB-3987F6FE2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2950-2C4C-41DB-B484-23ACEAF03913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AE631-B50C-42C9-A344-A178791A3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2BD1D-3AE4-41D0-A69B-C6C8AE5EB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EC77-9936-4FE5-BE53-47A35EE6E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93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77034-9527-49F2-AE2F-14719E63B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7C1F1D-06C0-4CBA-B868-3C35726D9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Dr.U.K.Sridevi</a:t>
            </a:r>
            <a:endParaRPr lang="en-US" dirty="0"/>
          </a:p>
          <a:p>
            <a:r>
              <a:rPr lang="en-US" dirty="0"/>
              <a:t>Department of Applied Mathematics and Computational Sciences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18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8" name="Picture 6" descr="C:\My Documents\Course Tech\Artwork\FINAL BMPS CH 11\fig11-23.jpg">
            <a:extLst>
              <a:ext uri="{FF2B5EF4-FFF2-40B4-BE49-F238E27FC236}">
                <a16:creationId xmlns:a16="http://schemas.microsoft.com/office/drawing/2014/main" xmlns="" id="{70005FF3-F67D-4D38-BFFC-F1E2BC282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631"/>
          <a:stretch/>
        </p:blipFill>
        <p:spPr bwMode="auto">
          <a:xfrm>
            <a:off x="4114801" y="1600200"/>
            <a:ext cx="5229225" cy="39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1079" name="Text Box 7">
            <a:extLst>
              <a:ext uri="{FF2B5EF4-FFF2-40B4-BE49-F238E27FC236}">
                <a16:creationId xmlns:a16="http://schemas.microsoft.com/office/drawing/2014/main" xmlns="" id="{584D0994-7F85-4939-A321-BF0AB73C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981075"/>
            <a:ext cx="5275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Representing The 1:M Relationship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3" name="Picture 4099" descr="C:\My Documents\Course Tech\Artwork\FINAL BMPS CH 11\fig11-24.jpg">
            <a:extLst>
              <a:ext uri="{FF2B5EF4-FFF2-40B4-BE49-F238E27FC236}">
                <a16:creationId xmlns:a16="http://schemas.microsoft.com/office/drawing/2014/main" xmlns="" id="{A6655F52-B13C-40C3-B647-EDA24D6E6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114"/>
          <a:stretch/>
        </p:blipFill>
        <p:spPr bwMode="auto">
          <a:xfrm>
            <a:off x="3810001" y="1570038"/>
            <a:ext cx="6188075" cy="44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44" name="Text Box 4100">
            <a:extLst>
              <a:ext uri="{FF2B5EF4-FFF2-40B4-BE49-F238E27FC236}">
                <a16:creationId xmlns:a16="http://schemas.microsoft.com/office/drawing/2014/main" xmlns="" id="{456EEF4D-F686-41E6-8A8A-00991327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1004888"/>
            <a:ext cx="6627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Representing The 1:1 And 1:M Relationships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3" name="Picture 2053" descr="C:\My Documents\Course Tech\Artwork\FINAL BMPS CH 11\fig11-25.jpg">
            <a:extLst>
              <a:ext uri="{FF2B5EF4-FFF2-40B4-BE49-F238E27FC236}">
                <a16:creationId xmlns:a16="http://schemas.microsoft.com/office/drawing/2014/main" xmlns="" id="{2233292E-B148-4681-A002-42FC8416D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915"/>
          <a:stretch/>
        </p:blipFill>
        <p:spPr bwMode="auto">
          <a:xfrm>
            <a:off x="4038601" y="1447802"/>
            <a:ext cx="5438775" cy="4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5894" name="Text Box 2054">
            <a:extLst>
              <a:ext uri="{FF2B5EF4-FFF2-40B4-BE49-F238E27FC236}">
                <a16:creationId xmlns:a16="http://schemas.microsoft.com/office/drawing/2014/main" xmlns="" id="{1D586C74-050D-4C59-AF12-24D16C11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6" y="990600"/>
            <a:ext cx="5237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Employee-Dependent Relationship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1027">
            <a:extLst>
              <a:ext uri="{FF2B5EF4-FFF2-40B4-BE49-F238E27FC236}">
                <a16:creationId xmlns:a16="http://schemas.microsoft.com/office/drawing/2014/main" xmlns="" id="{DDD79E00-4FE0-4517-B98F-8D1E9C53A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7010400" cy="609600"/>
          </a:xfrm>
        </p:spPr>
        <p:txBody>
          <a:bodyPr/>
          <a:lstStyle/>
          <a:p>
            <a:r>
              <a:rPr lang="en-US" altLang="en-US" sz="2400"/>
              <a:t>Representing M:N Relationships</a:t>
            </a:r>
          </a:p>
        </p:txBody>
      </p:sp>
      <p:pic>
        <p:nvPicPr>
          <p:cNvPr id="167943" name="Picture 1031" descr="C:\My Documents\Course Tech\Artwork\FINAL BMPS CH 11\fig11-26.jpg">
            <a:extLst>
              <a:ext uri="{FF2B5EF4-FFF2-40B4-BE49-F238E27FC236}">
                <a16:creationId xmlns:a16="http://schemas.microsoft.com/office/drawing/2014/main" xmlns="" id="{08B335FE-51E4-4C4B-9B72-179180018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337"/>
          <a:stretch/>
        </p:blipFill>
        <p:spPr bwMode="auto">
          <a:xfrm>
            <a:off x="3962401" y="2514601"/>
            <a:ext cx="5749925" cy="31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7944" name="Rectangle 1032">
            <a:extLst>
              <a:ext uri="{FF2B5EF4-FFF2-40B4-BE49-F238E27FC236}">
                <a16:creationId xmlns:a16="http://schemas.microsoft.com/office/drawing/2014/main" xmlns="" id="{9B2D9545-079C-4F4E-B876-BC934A789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3200"/>
              <a:t>Object Schemas: The Graphical Representation of Objects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9" name="Picture 7" descr="C:\My Documents\Course Tech\Artwork\FINAL BMPS CH 11\fig11-33.jpg">
            <a:extLst>
              <a:ext uri="{FF2B5EF4-FFF2-40B4-BE49-F238E27FC236}">
                <a16:creationId xmlns:a16="http://schemas.microsoft.com/office/drawing/2014/main" xmlns="" id="{C7ECC008-A271-44C9-BF3E-5F2E8FC4C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169"/>
          <a:stretch/>
        </p:blipFill>
        <p:spPr bwMode="auto">
          <a:xfrm>
            <a:off x="2004390" y="1905001"/>
            <a:ext cx="7629939" cy="34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1320" name="Text Box 8">
            <a:extLst>
              <a:ext uri="{FF2B5EF4-FFF2-40B4-BE49-F238E27FC236}">
                <a16:creationId xmlns:a16="http://schemas.microsoft.com/office/drawing/2014/main" xmlns="" id="{040CD300-CA75-45E4-B6E8-A4EB5AC5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6" y="981075"/>
            <a:ext cx="4002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An Invoice Representation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E5D7071-BE18-4C2B-92FD-DFEDE49A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642937"/>
            <a:ext cx="94869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13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0825A4-16A9-48C1-B627-97EB0EA4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676275"/>
            <a:ext cx="101155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0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9C1C33-193C-45F0-98C4-FE8D6504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65125"/>
            <a:ext cx="9915525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5BA710-BF7E-4228-ACC8-F6CD97BF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766762"/>
            <a:ext cx="97631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96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E046FE-FD98-49D8-B230-28D189E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6" y="212035"/>
            <a:ext cx="10231501" cy="4081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AE2F65-3470-4664-88F7-4CAC979A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34" y="4530587"/>
            <a:ext cx="8600040" cy="21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8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8B93-E506-4C1D-8B8D-B6971E8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Object-Based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713F58-0097-49B5-871F-9C6CBBB3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514475"/>
            <a:ext cx="10005392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48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A0108D-03F6-4D3B-AB08-CC09B5D0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516835"/>
            <a:ext cx="10217426" cy="5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4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071E09-DC02-46DB-8ACF-5A651D4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471487"/>
            <a:ext cx="9355413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AC901C-CBF9-4609-9377-7B9D8BA3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90600"/>
            <a:ext cx="9582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xmlns="" id="{C6B8A290-1A23-4E40-81E2-E3CC00D86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2800"/>
              <a:t>OODBMS: Advantages and Disadvantages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xmlns="" id="{996F784B-B80C-40A9-AA0B-38DE6FF4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4944" y="1981200"/>
            <a:ext cx="4169664" cy="4419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77500" lnSpcReduction="20000"/>
          </a:bodyPr>
          <a:lstStyle/>
          <a:p>
            <a:r>
              <a:rPr lang="en-US" altLang="en-US" sz="2400" b="1" dirty="0"/>
              <a:t>Advantages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More semantic information.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Support for complex objects.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Extensibility of data types.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Improved performance with efficient caching.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Versioning.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Faster development and easy maintenance through inheritance and reusability. 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Technology-driven product for next generation DBMS.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Potential to integrate DBMSs into a single environment.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1117A5-1CAB-4148-AE88-E02574A2EA7E}"/>
              </a:ext>
            </a:extLst>
          </p:cNvPr>
          <p:cNvSpPr txBox="1">
            <a:spLocks noChangeArrowheads="1"/>
          </p:cNvSpPr>
          <p:nvPr/>
        </p:nvSpPr>
        <p:spPr>
          <a:xfrm>
            <a:off x="5827776" y="1981200"/>
            <a:ext cx="5169408" cy="457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 opposition from the established players.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theoretical foundation.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Retrogressive to the old pointer systems.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standard 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 hoc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language.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business data design and management tools.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Steep learning curve.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resources.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10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3DD2AC-0A87-4C44-9338-6D975AB43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b="10430"/>
          <a:stretch/>
        </p:blipFill>
        <p:spPr>
          <a:xfrm>
            <a:off x="838199" y="543340"/>
            <a:ext cx="10386391" cy="56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7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438D08-43FF-4A6C-841D-9D393304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443716"/>
            <a:ext cx="10199618" cy="55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A8C52D6-660C-4ADD-A826-76EB6AB0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251792"/>
            <a:ext cx="10919791" cy="5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3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8AC6C-E6EF-42FD-BF46-8BD84935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461"/>
            <a:ext cx="10515600" cy="3195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Sharing Objects</a:t>
            </a:r>
            <a:endParaRPr lang="en-IN" dirty="0"/>
          </a:p>
        </p:txBody>
      </p:sp>
      <p:pic>
        <p:nvPicPr>
          <p:cNvPr id="4" name="Picture 6" descr="C:\My Documents\Course Tech\Artwork\FINAL BMPS CH 11\fig11-19.jpg">
            <a:extLst>
              <a:ext uri="{FF2B5EF4-FFF2-40B4-BE49-F238E27FC236}">
                <a16:creationId xmlns:a16="http://schemas.microsoft.com/office/drawing/2014/main" xmlns="" id="{8C5AB31F-0597-4AAA-966F-8F4A806C8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344" b="7327"/>
          <a:stretch/>
        </p:blipFill>
        <p:spPr bwMode="auto">
          <a:xfrm>
            <a:off x="564282" y="198783"/>
            <a:ext cx="9706153" cy="56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26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1027">
            <a:extLst>
              <a:ext uri="{FF2B5EF4-FFF2-40B4-BE49-F238E27FC236}">
                <a16:creationId xmlns:a16="http://schemas.microsoft.com/office/drawing/2014/main" xmlns="" id="{8533925D-F8C0-439B-B7B1-C8C095F50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2057400"/>
            <a:ext cx="7010400" cy="5334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/>
              <a:t>Class-Subclass Relationships</a:t>
            </a:r>
          </a:p>
        </p:txBody>
      </p:sp>
      <p:sp>
        <p:nvSpPr>
          <p:cNvPr id="120839" name="Rectangle 1031">
            <a:extLst>
              <a:ext uri="{FF2B5EF4-FFF2-40B4-BE49-F238E27FC236}">
                <a16:creationId xmlns:a16="http://schemas.microsoft.com/office/drawing/2014/main" xmlns="" id="{1281772B-185F-453A-BD5A-EB5913A41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3200"/>
              <a:t>Object Schemas: The Graphical Representation of Objects</a:t>
            </a:r>
            <a:endParaRPr lang="en-US" altLang="en-US" sz="2800"/>
          </a:p>
        </p:txBody>
      </p:sp>
      <p:pic>
        <p:nvPicPr>
          <p:cNvPr id="120840" name="Picture 1032" descr="C:\My Documents\Course Tech\Artwork\FINAL BMPS CH 11\fig11-20.jpg">
            <a:extLst>
              <a:ext uri="{FF2B5EF4-FFF2-40B4-BE49-F238E27FC236}">
                <a16:creationId xmlns:a16="http://schemas.microsoft.com/office/drawing/2014/main" xmlns="" id="{165D2460-3F85-4A8D-BABE-EF1A5848E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859"/>
          <a:stretch/>
        </p:blipFill>
        <p:spPr bwMode="auto">
          <a:xfrm>
            <a:off x="3657600" y="2895600"/>
            <a:ext cx="6032500" cy="20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6" name="Picture 1030" descr="C:\My Documents\Course Tech\Artwork\FINAL BMPS CH 11\fig11-21.jpg">
            <a:extLst>
              <a:ext uri="{FF2B5EF4-FFF2-40B4-BE49-F238E27FC236}">
                <a16:creationId xmlns:a16="http://schemas.microsoft.com/office/drawing/2014/main" xmlns="" id="{C12E19B7-FB49-406F-8576-F49D694D9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393"/>
          <a:stretch/>
        </p:blipFill>
        <p:spPr bwMode="auto">
          <a:xfrm>
            <a:off x="4038601" y="1905000"/>
            <a:ext cx="5502275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887" name="Text Box 1031">
            <a:extLst>
              <a:ext uri="{FF2B5EF4-FFF2-40B4-BE49-F238E27FC236}">
                <a16:creationId xmlns:a16="http://schemas.microsoft.com/office/drawing/2014/main" xmlns="" id="{A8B2BDFA-8F88-4252-959D-9F013697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990600"/>
            <a:ext cx="49685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Employee Object Representation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051">
            <a:extLst>
              <a:ext uri="{FF2B5EF4-FFF2-40B4-BE49-F238E27FC236}">
                <a16:creationId xmlns:a16="http://schemas.microsoft.com/office/drawing/2014/main" xmlns="" id="{E9497041-CCFA-4D02-BB9E-66E989A6D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2057400"/>
            <a:ext cx="7010400" cy="4495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Interobject Relationships: Attribute-Class Link</a:t>
            </a:r>
          </a:p>
          <a:p>
            <a:pPr lvl="1"/>
            <a:r>
              <a:rPr lang="en-US" altLang="en-US" b="1"/>
              <a:t>A </a:t>
            </a:r>
            <a:r>
              <a:rPr lang="en-US" altLang="en-US" b="1">
                <a:solidFill>
                  <a:srgbClr val="D60093"/>
                </a:solidFill>
              </a:rPr>
              <a:t>attribute-class</a:t>
            </a:r>
            <a:r>
              <a:rPr lang="en-US" altLang="en-US" b="1"/>
              <a:t> or </a:t>
            </a:r>
            <a:r>
              <a:rPr lang="en-US" altLang="en-US" b="1">
                <a:solidFill>
                  <a:srgbClr val="D60093"/>
                </a:solidFill>
              </a:rPr>
              <a:t>interobject relationship</a:t>
            </a:r>
            <a:r>
              <a:rPr lang="en-US" altLang="en-US" b="1"/>
              <a:t> is created when an object’s attribute references another object of the same or different class.</a:t>
            </a:r>
          </a:p>
          <a:p>
            <a:pPr lvl="1">
              <a:spcBef>
                <a:spcPct val="60000"/>
              </a:spcBef>
            </a:pPr>
            <a:r>
              <a:rPr lang="en-US" altLang="en-US" b="1"/>
              <a:t>Relationship Representation:</a:t>
            </a:r>
            <a:endParaRPr lang="en-US" altLang="en-US"/>
          </a:p>
          <a:p>
            <a:pPr lvl="2">
              <a:spcBef>
                <a:spcPct val="40000"/>
              </a:spcBef>
            </a:pPr>
            <a:r>
              <a:rPr lang="en-US" altLang="en-US" sz="1800" b="1"/>
              <a:t>Representing 1:M Relationships</a:t>
            </a:r>
          </a:p>
          <a:p>
            <a:pPr lvl="2">
              <a:spcBef>
                <a:spcPct val="40000"/>
              </a:spcBef>
            </a:pPr>
            <a:r>
              <a:rPr lang="en-US" altLang="en-US" sz="1800" b="1"/>
              <a:t>Representing M:N Relationships</a:t>
            </a:r>
          </a:p>
          <a:p>
            <a:pPr lvl="2">
              <a:spcBef>
                <a:spcPct val="40000"/>
              </a:spcBef>
            </a:pPr>
            <a:r>
              <a:rPr lang="en-US" altLang="en-US" sz="1800" b="1"/>
              <a:t>Representing M:N Relationships with an Intersection Class</a:t>
            </a:r>
            <a:endParaRPr lang="en-US" altLang="en-US"/>
          </a:p>
        </p:txBody>
      </p:sp>
      <p:sp>
        <p:nvSpPr>
          <p:cNvPr id="124933" name="Rectangle 2053">
            <a:extLst>
              <a:ext uri="{FF2B5EF4-FFF2-40B4-BE49-F238E27FC236}">
                <a16:creationId xmlns:a16="http://schemas.microsoft.com/office/drawing/2014/main" xmlns="" id="{E54759A6-B4A6-4B12-AE32-8A17D5DF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3200"/>
              <a:t>Object Schemas: The Graphical Representation of Objects</a:t>
            </a:r>
            <a:endParaRPr lang="en-US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210</Words>
  <Application>Microsoft Office PowerPoint</Application>
  <PresentationFormat>Custom</PresentationFormat>
  <Paragraphs>47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Object Database</vt:lpstr>
      <vt:lpstr>Object-Based Databases</vt:lpstr>
      <vt:lpstr>Slide 3</vt:lpstr>
      <vt:lpstr>Slide 4</vt:lpstr>
      <vt:lpstr>Slide 5</vt:lpstr>
      <vt:lpstr>Slide 6</vt:lpstr>
      <vt:lpstr>Object Schemas: The Graphical Representation of Objects</vt:lpstr>
      <vt:lpstr>Slide 8</vt:lpstr>
      <vt:lpstr>Object Schemas: The Graphical Representation of Objects</vt:lpstr>
      <vt:lpstr>Slide 10</vt:lpstr>
      <vt:lpstr>Slide 11</vt:lpstr>
      <vt:lpstr>Slide 12</vt:lpstr>
      <vt:lpstr>Object Schemas: The Graphical Representation of Objects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OODBMS: Advantages and 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hi</cp:lastModifiedBy>
  <cp:revision>5</cp:revision>
  <dcterms:created xsi:type="dcterms:W3CDTF">2020-07-28T13:05:23Z</dcterms:created>
  <dcterms:modified xsi:type="dcterms:W3CDTF">2020-08-05T06:39:59Z</dcterms:modified>
</cp:coreProperties>
</file>