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94" r:id="rId1"/>
  </p:sldMasterIdLst>
  <p:notesMasterIdLst>
    <p:notesMasterId r:id="rId61"/>
  </p:notesMasterIdLst>
  <p:sldIdLst>
    <p:sldId id="256" r:id="rId2"/>
    <p:sldId id="450" r:id="rId3"/>
    <p:sldId id="451" r:id="rId4"/>
    <p:sldId id="452" r:id="rId5"/>
    <p:sldId id="453" r:id="rId6"/>
    <p:sldId id="454" r:id="rId7"/>
    <p:sldId id="471" r:id="rId8"/>
    <p:sldId id="455" r:id="rId9"/>
    <p:sldId id="472" r:id="rId10"/>
    <p:sldId id="456" r:id="rId11"/>
    <p:sldId id="457" r:id="rId12"/>
    <p:sldId id="458" r:id="rId13"/>
    <p:sldId id="460" r:id="rId14"/>
    <p:sldId id="461" r:id="rId15"/>
    <p:sldId id="462" r:id="rId16"/>
    <p:sldId id="474" r:id="rId17"/>
    <p:sldId id="463" r:id="rId18"/>
    <p:sldId id="475" r:id="rId19"/>
    <p:sldId id="476" r:id="rId20"/>
    <p:sldId id="464" r:id="rId21"/>
    <p:sldId id="465" r:id="rId22"/>
    <p:sldId id="513" r:id="rId23"/>
    <p:sldId id="511" r:id="rId24"/>
    <p:sldId id="512" r:id="rId25"/>
    <p:sldId id="478" r:id="rId26"/>
    <p:sldId id="480" r:id="rId27"/>
    <p:sldId id="510" r:id="rId28"/>
    <p:sldId id="479" r:id="rId29"/>
    <p:sldId id="467" r:id="rId30"/>
    <p:sldId id="468" r:id="rId31"/>
    <p:sldId id="469" r:id="rId32"/>
    <p:sldId id="470" r:id="rId33"/>
    <p:sldId id="481" r:id="rId34"/>
    <p:sldId id="482" r:id="rId35"/>
    <p:sldId id="483" r:id="rId36"/>
    <p:sldId id="484" r:id="rId37"/>
    <p:sldId id="509" r:id="rId38"/>
    <p:sldId id="485" r:id="rId39"/>
    <p:sldId id="486" r:id="rId40"/>
    <p:sldId id="487" r:id="rId41"/>
    <p:sldId id="488" r:id="rId42"/>
    <p:sldId id="490" r:id="rId43"/>
    <p:sldId id="491" r:id="rId44"/>
    <p:sldId id="492" r:id="rId45"/>
    <p:sldId id="493" r:id="rId46"/>
    <p:sldId id="494" r:id="rId47"/>
    <p:sldId id="495" r:id="rId48"/>
    <p:sldId id="496" r:id="rId49"/>
    <p:sldId id="497" r:id="rId50"/>
    <p:sldId id="498" r:id="rId51"/>
    <p:sldId id="499" r:id="rId52"/>
    <p:sldId id="506" r:id="rId53"/>
    <p:sldId id="500" r:id="rId54"/>
    <p:sldId id="501" r:id="rId55"/>
    <p:sldId id="502" r:id="rId56"/>
    <p:sldId id="503" r:id="rId57"/>
    <p:sldId id="507" r:id="rId58"/>
    <p:sldId id="508" r:id="rId59"/>
    <p:sldId id="504"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66" autoAdjust="0"/>
    <p:restoredTop sz="94660"/>
  </p:normalViewPr>
  <p:slideViewPr>
    <p:cSldViewPr>
      <p:cViewPr varScale="1">
        <p:scale>
          <a:sx n="75" d="100"/>
          <a:sy n="75" d="100"/>
        </p:scale>
        <p:origin x="456" y="5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F42815-AE94-4972-B888-B5D851717718}" type="datetimeFigureOut">
              <a:rPr lang="en-US" smtClean="0"/>
              <a:pPr/>
              <a:t>11/11/2020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30BA88-E67C-4FE3-B0D3-BC96183CECE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EC0452-FE11-463F-AA38-86055C5E6772}" type="datetime1">
              <a:rPr lang="en-US" smtClean="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AADE5-AE8F-47AB-BA97-5A6AE5AA06FA}" type="datetime1">
              <a:rPr lang="en-US" smtClean="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D673CD-3AA5-4F88-B8CB-AAA45769E6EB}" type="datetime1">
              <a:rPr lang="en-US" smtClean="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76300" y="0"/>
            <a:ext cx="10363200" cy="1143000"/>
          </a:xfrm>
        </p:spPr>
        <p:txBody>
          <a:bodyPr/>
          <a:lstStyle/>
          <a:p>
            <a:r>
              <a:rPr lang="en-US"/>
              <a:t>Click to edit Master title style</a:t>
            </a:r>
          </a:p>
        </p:txBody>
      </p:sp>
      <p:sp>
        <p:nvSpPr>
          <p:cNvPr id="3" name="Table Placeholder 2"/>
          <p:cNvSpPr>
            <a:spLocks noGrp="1"/>
          </p:cNvSpPr>
          <p:nvPr>
            <p:ph type="tbl" idx="1"/>
          </p:nvPr>
        </p:nvSpPr>
        <p:spPr>
          <a:xfrm>
            <a:off x="914400" y="1981200"/>
            <a:ext cx="103632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5A5F1D-08A6-467F-8414-C0E33D77884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EBE891-D587-42B3-8701-8A3412F278BF}" type="datetime1">
              <a:rPr lang="en-US" smtClean="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27D592-F2A3-4702-B399-D3EAC4B3C34C}" type="datetime1">
              <a:rPr lang="en-US" smtClean="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AA0DCC-55C3-428E-A8EA-F47A9755F391}" type="datetime1">
              <a:rPr lang="en-US" smtClean="0"/>
              <a:pPr/>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F1BA4C-B9C5-47F2-8EA6-B6F1D3264376}" type="datetime1">
              <a:rPr lang="en-US" smtClean="0"/>
              <a:pPr/>
              <a:t>11/11/2020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C7C38D-A828-43B3-9B85-8390A723E13A}" type="datetime1">
              <a:rPr lang="en-US" smtClean="0"/>
              <a:pPr/>
              <a:t>11/11/2020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44381B-7F99-449C-BF7C-DCB0C958B981}" type="datetime1">
              <a:rPr lang="en-US" smtClean="0"/>
              <a:pPr/>
              <a:t>11/11/2020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A6BC4-DD17-4617-9758-203D29EE8594}" type="datetime1">
              <a:rPr lang="en-US" smtClean="0"/>
              <a:pPr/>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436B07E-582C-4317-95FB-8F6870789C89}" type="datetime1">
              <a:rPr lang="en-US" smtClean="0"/>
              <a:pPr/>
              <a:t>11/11/2020</a:t>
            </a:fld>
            <a:endParaRPr lang="en-US" dirty="0"/>
          </a:p>
        </p:txBody>
      </p:sp>
      <p:sp>
        <p:nvSpPr>
          <p:cNvPr id="9" name="Slide Number Placeholder 8"/>
          <p:cNvSpPr>
            <a:spLocks noGrp="1"/>
          </p:cNvSpPr>
          <p:nvPr>
            <p:ph type="sldNum" sz="quarter" idx="11"/>
          </p:nvPr>
        </p:nvSpPr>
        <p:spPr/>
        <p:txBody>
          <a:bodyPr/>
          <a:lstStyle/>
          <a:p>
            <a:fld id="{4FAB73BC-B049-4115-A692-8D63A059BFB8}"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FAB73BC-B049-4115-A692-8D63A059BFB8}" type="slidenum">
              <a:rPr lang="en-US" smtClean="0"/>
              <a:pPr/>
              <a:t>‹#›</a:t>
            </a:fld>
            <a:endParaRPr lang="en-US"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7FDF12A6-79B1-4669-9D5F-D3673CDECC7D}" type="datetime1">
              <a:rPr lang="en-US" smtClean="0"/>
              <a:pPr/>
              <a:t>11/11/2020</a:t>
            </a:fld>
            <a:endParaRPr lang="en-US" dirty="0"/>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10058400" cy="2593975"/>
          </a:xfrm>
        </p:spPr>
        <p:txBody>
          <a:bodyPr/>
          <a:lstStyle/>
          <a:p>
            <a:pPr algn="ctr"/>
            <a:r>
              <a:rPr lang="en-US" sz="6000" dirty="0"/>
              <a:t>Memory Management Policies</a:t>
            </a:r>
          </a:p>
        </p:txBody>
      </p:sp>
    </p:spTree>
    <p:extLst>
      <p:ext uri="{BB962C8B-B14F-4D97-AF65-F5344CB8AC3E}">
        <p14:creationId xmlns:p14="http://schemas.microsoft.com/office/powerpoint/2010/main" val="4176535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pPr>
              <a:defRPr/>
            </a:pPr>
            <a:fld id="{12D63054-0F84-4C88-A011-5D68B17FD7C9}" type="slidenum">
              <a:rPr lang="en-US"/>
              <a:pPr>
                <a:defRPr/>
              </a:pPr>
              <a:t>10</a:t>
            </a:fld>
            <a:endParaRPr lang="en-US"/>
          </a:p>
        </p:txBody>
      </p:sp>
      <p:sp>
        <p:nvSpPr>
          <p:cNvPr id="9219" name="Rectangle 2"/>
          <p:cNvSpPr>
            <a:spLocks noGrp="1" noChangeArrowheads="1"/>
          </p:cNvSpPr>
          <p:nvPr>
            <p:ph type="title"/>
          </p:nvPr>
        </p:nvSpPr>
        <p:spPr/>
        <p:txBody>
          <a:bodyPr/>
          <a:lstStyle/>
          <a:p>
            <a:pPr eaLnBrk="1" hangingPunct="1"/>
            <a:r>
              <a:rPr lang="en-US" dirty="0"/>
              <a:t>Freeing  Swap Space</a:t>
            </a:r>
          </a:p>
        </p:txBody>
      </p:sp>
      <p:sp>
        <p:nvSpPr>
          <p:cNvPr id="9220" name="Rectangle 4"/>
          <p:cNvSpPr>
            <a:spLocks noChangeArrowheads="1"/>
          </p:cNvSpPr>
          <p:nvPr/>
        </p:nvSpPr>
        <p:spPr bwMode="auto">
          <a:xfrm>
            <a:off x="812800" y="1924050"/>
            <a:ext cx="3479800" cy="666750"/>
          </a:xfrm>
          <a:prstGeom prst="rect">
            <a:avLst/>
          </a:prstGeom>
          <a:solidFill>
            <a:schemeClr val="bg1"/>
          </a:solidFill>
          <a:ln w="9525">
            <a:solidFill>
              <a:schemeClr val="tx1"/>
            </a:solidFill>
            <a:miter lim="800000"/>
            <a:headEnd/>
            <a:tailEnd/>
          </a:ln>
        </p:spPr>
        <p:txBody>
          <a:bodyPr wrap="none" anchor="ctr"/>
          <a:lstStyle/>
          <a:p>
            <a:r>
              <a:rPr lang="en-US" sz="2400" b="1">
                <a:solidFill>
                  <a:srgbClr val="3333CC"/>
                </a:solidFill>
              </a:rPr>
              <a:t>251</a:t>
            </a:r>
            <a:r>
              <a:rPr lang="en-US">
                <a:solidFill>
                  <a:srgbClr val="3333CC"/>
                </a:solidFill>
              </a:rPr>
              <a:t>  </a:t>
            </a:r>
            <a:r>
              <a:rPr lang="en-US"/>
              <a:t>                  </a:t>
            </a:r>
            <a:r>
              <a:rPr lang="en-US" sz="2400" b="1">
                <a:solidFill>
                  <a:srgbClr val="3333CC"/>
                </a:solidFill>
              </a:rPr>
              <a:t>9750</a:t>
            </a:r>
          </a:p>
        </p:txBody>
      </p:sp>
      <p:sp>
        <p:nvSpPr>
          <p:cNvPr id="9221" name="Line 8"/>
          <p:cNvSpPr>
            <a:spLocks noChangeShapeType="1"/>
          </p:cNvSpPr>
          <p:nvPr/>
        </p:nvSpPr>
        <p:spPr bwMode="auto">
          <a:xfrm>
            <a:off x="4292600" y="2286000"/>
            <a:ext cx="3759200" cy="0"/>
          </a:xfrm>
          <a:prstGeom prst="line">
            <a:avLst/>
          </a:prstGeom>
          <a:noFill/>
          <a:ln w="25400">
            <a:solidFill>
              <a:schemeClr val="tx1"/>
            </a:solidFill>
            <a:round/>
            <a:headEnd/>
            <a:tailEnd type="triangle" w="lg" len="lg"/>
          </a:ln>
        </p:spPr>
        <p:txBody>
          <a:bodyPr/>
          <a:lstStyle/>
          <a:p>
            <a:endParaRPr lang="en-US"/>
          </a:p>
        </p:txBody>
      </p:sp>
      <p:sp>
        <p:nvSpPr>
          <p:cNvPr id="9222" name="Text Box 9"/>
          <p:cNvSpPr txBox="1">
            <a:spLocks noChangeArrowheads="1"/>
          </p:cNvSpPr>
          <p:nvPr/>
        </p:nvSpPr>
        <p:spPr bwMode="auto">
          <a:xfrm>
            <a:off x="4500034" y="1820864"/>
            <a:ext cx="2133469" cy="400110"/>
          </a:xfrm>
          <a:prstGeom prst="rect">
            <a:avLst/>
          </a:prstGeom>
          <a:noFill/>
          <a:ln w="9525">
            <a:noFill/>
            <a:miter lim="800000"/>
            <a:headEnd/>
            <a:tailEnd/>
          </a:ln>
        </p:spPr>
        <p:txBody>
          <a:bodyPr wrap="none">
            <a:spAutoFit/>
          </a:bodyPr>
          <a:lstStyle/>
          <a:p>
            <a:r>
              <a:rPr lang="en-US" sz="2000" b="1" dirty="0">
                <a:solidFill>
                  <a:srgbClr val="FF3300"/>
                </a:solidFill>
              </a:rPr>
              <a:t>50 unit free at 101</a:t>
            </a:r>
          </a:p>
        </p:txBody>
      </p:sp>
      <p:sp>
        <p:nvSpPr>
          <p:cNvPr id="9223" name="Text Box 14"/>
          <p:cNvSpPr txBox="1">
            <a:spLocks noChangeArrowheads="1"/>
          </p:cNvSpPr>
          <p:nvPr/>
        </p:nvSpPr>
        <p:spPr bwMode="auto">
          <a:xfrm>
            <a:off x="1934634" y="2592388"/>
            <a:ext cx="771365" cy="461665"/>
          </a:xfrm>
          <a:prstGeom prst="rect">
            <a:avLst/>
          </a:prstGeom>
          <a:noFill/>
          <a:ln w="9525">
            <a:noFill/>
            <a:miter lim="800000"/>
            <a:headEnd/>
            <a:tailEnd/>
          </a:ln>
        </p:spPr>
        <p:txBody>
          <a:bodyPr wrap="none">
            <a:spAutoFit/>
          </a:bodyPr>
          <a:lstStyle/>
          <a:p>
            <a:r>
              <a:rPr lang="en-US" sz="2400" b="1"/>
              <a:t>Map</a:t>
            </a:r>
          </a:p>
        </p:txBody>
      </p:sp>
      <p:sp>
        <p:nvSpPr>
          <p:cNvPr id="9224" name="Text Box 15"/>
          <p:cNvSpPr txBox="1">
            <a:spLocks noChangeArrowheads="1"/>
          </p:cNvSpPr>
          <p:nvPr/>
        </p:nvSpPr>
        <p:spPr bwMode="auto">
          <a:xfrm>
            <a:off x="791633" y="1335088"/>
            <a:ext cx="1208729" cy="461665"/>
          </a:xfrm>
          <a:prstGeom prst="rect">
            <a:avLst/>
          </a:prstGeom>
          <a:noFill/>
          <a:ln w="9525">
            <a:noFill/>
            <a:miter lim="800000"/>
            <a:headEnd/>
            <a:tailEnd/>
          </a:ln>
        </p:spPr>
        <p:txBody>
          <a:bodyPr wrap="none">
            <a:spAutoFit/>
          </a:bodyPr>
          <a:lstStyle/>
          <a:p>
            <a:r>
              <a:rPr lang="en-US" sz="2400" b="1"/>
              <a:t>Address</a:t>
            </a:r>
          </a:p>
        </p:txBody>
      </p:sp>
      <p:sp>
        <p:nvSpPr>
          <p:cNvPr id="9225" name="Text Box 16"/>
          <p:cNvSpPr txBox="1">
            <a:spLocks noChangeArrowheads="1"/>
          </p:cNvSpPr>
          <p:nvPr/>
        </p:nvSpPr>
        <p:spPr bwMode="auto">
          <a:xfrm>
            <a:off x="3001433" y="1335088"/>
            <a:ext cx="732893" cy="461665"/>
          </a:xfrm>
          <a:prstGeom prst="rect">
            <a:avLst/>
          </a:prstGeom>
          <a:noFill/>
          <a:ln w="9525">
            <a:noFill/>
            <a:miter lim="800000"/>
            <a:headEnd/>
            <a:tailEnd/>
          </a:ln>
        </p:spPr>
        <p:txBody>
          <a:bodyPr wrap="none">
            <a:spAutoFit/>
          </a:bodyPr>
          <a:lstStyle/>
          <a:p>
            <a:r>
              <a:rPr lang="en-US" sz="2400" b="1"/>
              <a:t>Unit</a:t>
            </a:r>
          </a:p>
        </p:txBody>
      </p:sp>
      <p:grpSp>
        <p:nvGrpSpPr>
          <p:cNvPr id="2" name="Group 21"/>
          <p:cNvGrpSpPr>
            <a:grpSpLocks/>
          </p:cNvGrpSpPr>
          <p:nvPr/>
        </p:nvGrpSpPr>
        <p:grpSpPr bwMode="auto">
          <a:xfrm>
            <a:off x="8026400" y="1371600"/>
            <a:ext cx="3479800" cy="1352550"/>
            <a:chOff x="3768" y="1440"/>
            <a:chExt cx="1644" cy="852"/>
          </a:xfrm>
        </p:grpSpPr>
        <p:sp>
          <p:nvSpPr>
            <p:cNvPr id="9229" name="Rectangle 5"/>
            <p:cNvSpPr>
              <a:spLocks noChangeArrowheads="1"/>
            </p:cNvSpPr>
            <p:nvPr/>
          </p:nvSpPr>
          <p:spPr bwMode="auto">
            <a:xfrm>
              <a:off x="3768" y="1440"/>
              <a:ext cx="1644" cy="420"/>
            </a:xfrm>
            <a:prstGeom prst="rect">
              <a:avLst/>
            </a:prstGeom>
            <a:solidFill>
              <a:schemeClr val="bg1"/>
            </a:solidFill>
            <a:ln w="9525">
              <a:solidFill>
                <a:schemeClr val="tx1"/>
              </a:solidFill>
              <a:miter lim="800000"/>
              <a:headEnd/>
              <a:tailEnd/>
            </a:ln>
          </p:spPr>
          <p:txBody>
            <a:bodyPr wrap="none" anchor="ctr"/>
            <a:lstStyle/>
            <a:p>
              <a:r>
                <a:rPr lang="en-US" sz="2400" b="1" dirty="0">
                  <a:solidFill>
                    <a:srgbClr val="3333CC"/>
                  </a:solidFill>
                </a:rPr>
                <a:t>101</a:t>
              </a:r>
              <a:r>
                <a:rPr lang="en-US" dirty="0">
                  <a:solidFill>
                    <a:srgbClr val="3333CC"/>
                  </a:solidFill>
                </a:rPr>
                <a:t> </a:t>
              </a:r>
              <a:r>
                <a:rPr lang="en-US" dirty="0"/>
                <a:t>                   </a:t>
              </a:r>
              <a:r>
                <a:rPr lang="en-US" sz="2400" b="1" dirty="0">
                  <a:solidFill>
                    <a:srgbClr val="3333CC"/>
                  </a:solidFill>
                </a:rPr>
                <a:t>    50</a:t>
              </a:r>
            </a:p>
          </p:txBody>
        </p:sp>
        <p:sp>
          <p:nvSpPr>
            <p:cNvPr id="9230" name="Rectangle 19"/>
            <p:cNvSpPr>
              <a:spLocks noChangeArrowheads="1"/>
            </p:cNvSpPr>
            <p:nvPr/>
          </p:nvSpPr>
          <p:spPr bwMode="auto">
            <a:xfrm>
              <a:off x="3768" y="1872"/>
              <a:ext cx="1644" cy="420"/>
            </a:xfrm>
            <a:prstGeom prst="rect">
              <a:avLst/>
            </a:prstGeom>
            <a:solidFill>
              <a:schemeClr val="bg1"/>
            </a:solidFill>
            <a:ln w="9525">
              <a:solidFill>
                <a:schemeClr val="tx1"/>
              </a:solidFill>
              <a:miter lim="800000"/>
              <a:headEnd/>
              <a:tailEnd/>
            </a:ln>
          </p:spPr>
          <p:txBody>
            <a:bodyPr wrap="none" anchor="ctr"/>
            <a:lstStyle/>
            <a:p>
              <a:r>
                <a:rPr lang="en-US" sz="2400" b="1" dirty="0">
                  <a:solidFill>
                    <a:srgbClr val="3333CC"/>
                  </a:solidFill>
                </a:rPr>
                <a:t>251</a:t>
              </a:r>
              <a:r>
                <a:rPr lang="en-US" dirty="0">
                  <a:solidFill>
                    <a:srgbClr val="3333CC"/>
                  </a:solidFill>
                </a:rPr>
                <a:t> </a:t>
              </a:r>
              <a:r>
                <a:rPr lang="en-US" dirty="0"/>
                <a:t>                   </a:t>
              </a:r>
              <a:r>
                <a:rPr lang="en-US" sz="2400" b="1" dirty="0">
                  <a:solidFill>
                    <a:srgbClr val="3333CC"/>
                  </a:solidFill>
                </a:rPr>
                <a:t>9750</a:t>
              </a:r>
            </a:p>
          </p:txBody>
        </p:sp>
      </p:grpSp>
      <p:sp>
        <p:nvSpPr>
          <p:cNvPr id="9227" name="Text Box 32"/>
          <p:cNvSpPr txBox="1">
            <a:spLocks noChangeArrowheads="1"/>
          </p:cNvSpPr>
          <p:nvPr/>
        </p:nvSpPr>
        <p:spPr bwMode="auto">
          <a:xfrm>
            <a:off x="508000" y="4705351"/>
            <a:ext cx="10744200" cy="854075"/>
          </a:xfrm>
          <a:prstGeom prst="rect">
            <a:avLst/>
          </a:prstGeom>
          <a:noFill/>
          <a:ln w="9525">
            <a:noFill/>
            <a:miter lim="800000"/>
            <a:headEnd/>
            <a:tailEnd/>
          </a:ln>
        </p:spPr>
        <p:txBody>
          <a:bodyPr>
            <a:spAutoFit/>
          </a:bodyPr>
          <a:lstStyle/>
          <a:p>
            <a:pPr>
              <a:spcBef>
                <a:spcPct val="50000"/>
              </a:spcBef>
            </a:pPr>
            <a:r>
              <a:rPr lang="en-US" sz="2000" b="1">
                <a:solidFill>
                  <a:srgbClr val="008000"/>
                </a:solidFill>
              </a:rPr>
              <a:t>Case 1:</a:t>
            </a:r>
            <a:r>
              <a:rPr lang="en-US" sz="2000" b="1">
                <a:solidFill>
                  <a:srgbClr val="FF3300"/>
                </a:solidFill>
              </a:rPr>
              <a:t> Free resources fill a hole, </a:t>
            </a:r>
          </a:p>
          <a:p>
            <a:pPr>
              <a:spcBef>
                <a:spcPct val="50000"/>
              </a:spcBef>
            </a:pPr>
            <a:r>
              <a:rPr lang="en-US" sz="2000" b="1">
                <a:solidFill>
                  <a:srgbClr val="FF3300"/>
                </a:solidFill>
              </a:rPr>
              <a:t>            but not contiguous to any resources in the map</a:t>
            </a:r>
          </a:p>
        </p:txBody>
      </p:sp>
      <p:sp>
        <p:nvSpPr>
          <p:cNvPr id="9228" name="Line 33"/>
          <p:cNvSpPr>
            <a:spLocks noChangeShapeType="1"/>
          </p:cNvSpPr>
          <p:nvPr/>
        </p:nvSpPr>
        <p:spPr bwMode="auto">
          <a:xfrm flipV="1">
            <a:off x="3175000" y="2819400"/>
            <a:ext cx="4800600" cy="1771650"/>
          </a:xfrm>
          <a:prstGeom prst="line">
            <a:avLst/>
          </a:prstGeom>
          <a:noFill/>
          <a:ln w="63500">
            <a:solidFill>
              <a:srgbClr val="339966"/>
            </a:solidFill>
            <a:round/>
            <a:headEnd/>
            <a:tailEnd type="triangle" w="lg" len="lg"/>
          </a:ln>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pPr>
              <a:defRPr/>
            </a:pPr>
            <a:fld id="{D76611B0-EF0C-4201-A33E-A71384E4EBF5}" type="slidenum">
              <a:rPr lang="en-US"/>
              <a:pPr>
                <a:defRPr/>
              </a:pPr>
              <a:t>11</a:t>
            </a:fld>
            <a:endParaRPr lang="en-US"/>
          </a:p>
        </p:txBody>
      </p:sp>
      <p:sp>
        <p:nvSpPr>
          <p:cNvPr id="10243" name="Rectangle 2"/>
          <p:cNvSpPr>
            <a:spLocks noGrp="1" noChangeArrowheads="1"/>
          </p:cNvSpPr>
          <p:nvPr>
            <p:ph type="title"/>
          </p:nvPr>
        </p:nvSpPr>
        <p:spPr/>
        <p:txBody>
          <a:bodyPr/>
          <a:lstStyle/>
          <a:p>
            <a:pPr eaLnBrk="1" hangingPunct="1"/>
            <a:r>
              <a:rPr lang="en-US" dirty="0"/>
              <a:t>Freeing Swap Space                        1          100</a:t>
            </a:r>
          </a:p>
        </p:txBody>
      </p:sp>
      <p:sp>
        <p:nvSpPr>
          <p:cNvPr id="10244" name="Rectangle 3"/>
          <p:cNvSpPr>
            <a:spLocks noChangeArrowheads="1"/>
          </p:cNvSpPr>
          <p:nvPr/>
        </p:nvSpPr>
        <p:spPr bwMode="auto">
          <a:xfrm>
            <a:off x="812800" y="1924050"/>
            <a:ext cx="3479800" cy="666750"/>
          </a:xfrm>
          <a:prstGeom prst="rect">
            <a:avLst/>
          </a:prstGeom>
          <a:solidFill>
            <a:schemeClr val="bg1"/>
          </a:solidFill>
          <a:ln w="9525">
            <a:solidFill>
              <a:schemeClr val="tx1"/>
            </a:solidFill>
            <a:miter lim="800000"/>
            <a:headEnd/>
            <a:tailEnd/>
          </a:ln>
        </p:spPr>
        <p:txBody>
          <a:bodyPr wrap="none" anchor="ctr"/>
          <a:lstStyle/>
          <a:p>
            <a:r>
              <a:rPr lang="en-US" sz="2400" b="1">
                <a:solidFill>
                  <a:srgbClr val="3333CC"/>
                </a:solidFill>
              </a:rPr>
              <a:t>251</a:t>
            </a:r>
            <a:r>
              <a:rPr lang="en-US">
                <a:solidFill>
                  <a:srgbClr val="3333CC"/>
                </a:solidFill>
              </a:rPr>
              <a:t>  </a:t>
            </a:r>
            <a:r>
              <a:rPr lang="en-US"/>
              <a:t>                  </a:t>
            </a:r>
            <a:r>
              <a:rPr lang="en-US" sz="2400" b="1">
                <a:solidFill>
                  <a:srgbClr val="3333CC"/>
                </a:solidFill>
              </a:rPr>
              <a:t>9750</a:t>
            </a:r>
          </a:p>
        </p:txBody>
      </p:sp>
      <p:sp>
        <p:nvSpPr>
          <p:cNvPr id="10245" name="Line 4"/>
          <p:cNvSpPr>
            <a:spLocks noChangeShapeType="1"/>
          </p:cNvSpPr>
          <p:nvPr/>
        </p:nvSpPr>
        <p:spPr bwMode="auto">
          <a:xfrm>
            <a:off x="4292600" y="2286000"/>
            <a:ext cx="3759200" cy="0"/>
          </a:xfrm>
          <a:prstGeom prst="line">
            <a:avLst/>
          </a:prstGeom>
          <a:noFill/>
          <a:ln w="25400">
            <a:solidFill>
              <a:schemeClr val="tx1"/>
            </a:solidFill>
            <a:round/>
            <a:headEnd/>
            <a:tailEnd type="triangle" w="lg" len="lg"/>
          </a:ln>
        </p:spPr>
        <p:txBody>
          <a:bodyPr/>
          <a:lstStyle/>
          <a:p>
            <a:endParaRPr lang="en-US"/>
          </a:p>
        </p:txBody>
      </p:sp>
      <p:sp>
        <p:nvSpPr>
          <p:cNvPr id="10246" name="Text Box 5"/>
          <p:cNvSpPr txBox="1">
            <a:spLocks noChangeArrowheads="1"/>
          </p:cNvSpPr>
          <p:nvPr/>
        </p:nvSpPr>
        <p:spPr bwMode="auto">
          <a:xfrm>
            <a:off x="4500034" y="1820864"/>
            <a:ext cx="2133469" cy="400110"/>
          </a:xfrm>
          <a:prstGeom prst="rect">
            <a:avLst/>
          </a:prstGeom>
          <a:noFill/>
          <a:ln w="9525">
            <a:noFill/>
            <a:miter lim="800000"/>
            <a:headEnd/>
            <a:tailEnd/>
          </a:ln>
        </p:spPr>
        <p:txBody>
          <a:bodyPr wrap="none">
            <a:spAutoFit/>
          </a:bodyPr>
          <a:lstStyle/>
          <a:p>
            <a:r>
              <a:rPr lang="en-US" sz="2000" b="1">
                <a:solidFill>
                  <a:srgbClr val="FF3300"/>
                </a:solidFill>
              </a:rPr>
              <a:t>50 unit free at 101</a:t>
            </a:r>
          </a:p>
        </p:txBody>
      </p:sp>
      <p:sp>
        <p:nvSpPr>
          <p:cNvPr id="10247" name="Line 8"/>
          <p:cNvSpPr>
            <a:spLocks noChangeShapeType="1"/>
          </p:cNvSpPr>
          <p:nvPr/>
        </p:nvSpPr>
        <p:spPr bwMode="auto">
          <a:xfrm>
            <a:off x="9804400" y="2724150"/>
            <a:ext cx="0" cy="990600"/>
          </a:xfrm>
          <a:prstGeom prst="line">
            <a:avLst/>
          </a:prstGeom>
          <a:noFill/>
          <a:ln w="25400">
            <a:solidFill>
              <a:schemeClr val="tx1"/>
            </a:solidFill>
            <a:round/>
            <a:headEnd/>
            <a:tailEnd type="triangle" w="lg" len="lg"/>
          </a:ln>
        </p:spPr>
        <p:txBody>
          <a:bodyPr/>
          <a:lstStyle/>
          <a:p>
            <a:endParaRPr lang="en-US"/>
          </a:p>
        </p:txBody>
      </p:sp>
      <p:sp>
        <p:nvSpPr>
          <p:cNvPr id="10248" name="Text Box 9"/>
          <p:cNvSpPr txBox="1">
            <a:spLocks noChangeArrowheads="1"/>
          </p:cNvSpPr>
          <p:nvPr/>
        </p:nvSpPr>
        <p:spPr bwMode="auto">
          <a:xfrm>
            <a:off x="1934634" y="2592388"/>
            <a:ext cx="771365" cy="461665"/>
          </a:xfrm>
          <a:prstGeom prst="rect">
            <a:avLst/>
          </a:prstGeom>
          <a:noFill/>
          <a:ln w="9525">
            <a:noFill/>
            <a:miter lim="800000"/>
            <a:headEnd/>
            <a:tailEnd/>
          </a:ln>
        </p:spPr>
        <p:txBody>
          <a:bodyPr wrap="none">
            <a:spAutoFit/>
          </a:bodyPr>
          <a:lstStyle/>
          <a:p>
            <a:r>
              <a:rPr lang="en-US" sz="2400" b="1"/>
              <a:t>Map</a:t>
            </a:r>
          </a:p>
        </p:txBody>
      </p:sp>
      <p:sp>
        <p:nvSpPr>
          <p:cNvPr id="10249" name="Text Box 10"/>
          <p:cNvSpPr txBox="1">
            <a:spLocks noChangeArrowheads="1"/>
          </p:cNvSpPr>
          <p:nvPr/>
        </p:nvSpPr>
        <p:spPr bwMode="auto">
          <a:xfrm>
            <a:off x="791633" y="1335088"/>
            <a:ext cx="1208729" cy="461665"/>
          </a:xfrm>
          <a:prstGeom prst="rect">
            <a:avLst/>
          </a:prstGeom>
          <a:noFill/>
          <a:ln w="9525">
            <a:noFill/>
            <a:miter lim="800000"/>
            <a:headEnd/>
            <a:tailEnd/>
          </a:ln>
        </p:spPr>
        <p:txBody>
          <a:bodyPr wrap="none">
            <a:spAutoFit/>
          </a:bodyPr>
          <a:lstStyle/>
          <a:p>
            <a:r>
              <a:rPr lang="en-US" sz="2400" b="1"/>
              <a:t>Address</a:t>
            </a:r>
          </a:p>
        </p:txBody>
      </p:sp>
      <p:sp>
        <p:nvSpPr>
          <p:cNvPr id="10250" name="Text Box 11"/>
          <p:cNvSpPr txBox="1">
            <a:spLocks noChangeArrowheads="1"/>
          </p:cNvSpPr>
          <p:nvPr/>
        </p:nvSpPr>
        <p:spPr bwMode="auto">
          <a:xfrm>
            <a:off x="3001433" y="1335088"/>
            <a:ext cx="732893" cy="461665"/>
          </a:xfrm>
          <a:prstGeom prst="rect">
            <a:avLst/>
          </a:prstGeom>
          <a:noFill/>
          <a:ln w="9525">
            <a:noFill/>
            <a:miter lim="800000"/>
            <a:headEnd/>
            <a:tailEnd/>
          </a:ln>
        </p:spPr>
        <p:txBody>
          <a:bodyPr wrap="none">
            <a:spAutoFit/>
          </a:bodyPr>
          <a:lstStyle/>
          <a:p>
            <a:r>
              <a:rPr lang="en-US" sz="2400" b="1"/>
              <a:t>Unit</a:t>
            </a:r>
          </a:p>
        </p:txBody>
      </p:sp>
      <p:grpSp>
        <p:nvGrpSpPr>
          <p:cNvPr id="2" name="Group 12"/>
          <p:cNvGrpSpPr>
            <a:grpSpLocks/>
          </p:cNvGrpSpPr>
          <p:nvPr/>
        </p:nvGrpSpPr>
        <p:grpSpPr bwMode="auto">
          <a:xfrm>
            <a:off x="8026400" y="1371600"/>
            <a:ext cx="3479800" cy="1352550"/>
            <a:chOff x="3768" y="1440"/>
            <a:chExt cx="1644" cy="852"/>
          </a:xfrm>
        </p:grpSpPr>
        <p:sp>
          <p:nvSpPr>
            <p:cNvPr id="10258" name="Rectangle 13"/>
            <p:cNvSpPr>
              <a:spLocks noChangeArrowheads="1"/>
            </p:cNvSpPr>
            <p:nvPr/>
          </p:nvSpPr>
          <p:spPr bwMode="auto">
            <a:xfrm>
              <a:off x="3768" y="1440"/>
              <a:ext cx="1644" cy="420"/>
            </a:xfrm>
            <a:prstGeom prst="rect">
              <a:avLst/>
            </a:prstGeom>
            <a:solidFill>
              <a:schemeClr val="bg1"/>
            </a:solidFill>
            <a:ln w="9525">
              <a:solidFill>
                <a:schemeClr val="tx1"/>
              </a:solidFill>
              <a:miter lim="800000"/>
              <a:headEnd/>
              <a:tailEnd/>
            </a:ln>
          </p:spPr>
          <p:txBody>
            <a:bodyPr wrap="none" anchor="ctr"/>
            <a:lstStyle/>
            <a:p>
              <a:r>
                <a:rPr lang="en-US" sz="2400" b="1" dirty="0">
                  <a:solidFill>
                    <a:srgbClr val="3333CC"/>
                  </a:solidFill>
                </a:rPr>
                <a:t>101</a:t>
              </a:r>
              <a:r>
                <a:rPr lang="en-US" dirty="0">
                  <a:solidFill>
                    <a:srgbClr val="3333CC"/>
                  </a:solidFill>
                </a:rPr>
                <a:t> </a:t>
              </a:r>
              <a:r>
                <a:rPr lang="en-US" dirty="0"/>
                <a:t>                   </a:t>
              </a:r>
              <a:r>
                <a:rPr lang="en-US" sz="2400" b="1" dirty="0">
                  <a:solidFill>
                    <a:srgbClr val="3333CC"/>
                  </a:solidFill>
                </a:rPr>
                <a:t>    50</a:t>
              </a:r>
            </a:p>
          </p:txBody>
        </p:sp>
        <p:sp>
          <p:nvSpPr>
            <p:cNvPr id="10259" name="Rectangle 14"/>
            <p:cNvSpPr>
              <a:spLocks noChangeArrowheads="1"/>
            </p:cNvSpPr>
            <p:nvPr/>
          </p:nvSpPr>
          <p:spPr bwMode="auto">
            <a:xfrm>
              <a:off x="3768" y="1872"/>
              <a:ext cx="1644" cy="420"/>
            </a:xfrm>
            <a:prstGeom prst="rect">
              <a:avLst/>
            </a:prstGeom>
            <a:solidFill>
              <a:schemeClr val="bg1"/>
            </a:solidFill>
            <a:ln w="9525">
              <a:solidFill>
                <a:schemeClr val="tx1"/>
              </a:solidFill>
              <a:miter lim="800000"/>
              <a:headEnd/>
              <a:tailEnd/>
            </a:ln>
          </p:spPr>
          <p:txBody>
            <a:bodyPr wrap="none" anchor="ctr"/>
            <a:lstStyle/>
            <a:p>
              <a:r>
                <a:rPr lang="en-US" sz="2400" b="1">
                  <a:solidFill>
                    <a:srgbClr val="3333CC"/>
                  </a:solidFill>
                </a:rPr>
                <a:t>251</a:t>
              </a:r>
              <a:r>
                <a:rPr lang="en-US">
                  <a:solidFill>
                    <a:srgbClr val="3333CC"/>
                  </a:solidFill>
                </a:rPr>
                <a:t> </a:t>
              </a:r>
              <a:r>
                <a:rPr lang="en-US"/>
                <a:t>                   </a:t>
              </a:r>
              <a:r>
                <a:rPr lang="en-US" sz="2400" b="1">
                  <a:solidFill>
                    <a:srgbClr val="3333CC"/>
                  </a:solidFill>
                </a:rPr>
                <a:t>9750</a:t>
              </a:r>
            </a:p>
          </p:txBody>
        </p:sp>
      </p:grpSp>
      <p:sp>
        <p:nvSpPr>
          <p:cNvPr id="10252" name="Text Box 15"/>
          <p:cNvSpPr txBox="1">
            <a:spLocks noChangeArrowheads="1"/>
          </p:cNvSpPr>
          <p:nvPr/>
        </p:nvSpPr>
        <p:spPr bwMode="auto">
          <a:xfrm>
            <a:off x="6862234" y="3040064"/>
            <a:ext cx="2003625" cy="400110"/>
          </a:xfrm>
          <a:prstGeom prst="rect">
            <a:avLst/>
          </a:prstGeom>
          <a:noFill/>
          <a:ln w="9525">
            <a:noFill/>
            <a:miter lim="800000"/>
            <a:headEnd/>
            <a:tailEnd/>
          </a:ln>
        </p:spPr>
        <p:txBody>
          <a:bodyPr wrap="none">
            <a:spAutoFit/>
          </a:bodyPr>
          <a:lstStyle/>
          <a:p>
            <a:r>
              <a:rPr lang="en-US" sz="2000" b="1" dirty="0">
                <a:solidFill>
                  <a:srgbClr val="FF3300"/>
                </a:solidFill>
              </a:rPr>
              <a:t>100 unit free at 1</a:t>
            </a:r>
          </a:p>
        </p:txBody>
      </p:sp>
      <p:grpSp>
        <p:nvGrpSpPr>
          <p:cNvPr id="3" name="Group 16"/>
          <p:cNvGrpSpPr>
            <a:grpSpLocks/>
          </p:cNvGrpSpPr>
          <p:nvPr/>
        </p:nvGrpSpPr>
        <p:grpSpPr bwMode="auto">
          <a:xfrm>
            <a:off x="8102600" y="3733800"/>
            <a:ext cx="3479800" cy="1352550"/>
            <a:chOff x="3768" y="1440"/>
            <a:chExt cx="1644" cy="852"/>
          </a:xfrm>
        </p:grpSpPr>
        <p:sp>
          <p:nvSpPr>
            <p:cNvPr id="10256" name="Rectangle 17"/>
            <p:cNvSpPr>
              <a:spLocks noChangeArrowheads="1"/>
            </p:cNvSpPr>
            <p:nvPr/>
          </p:nvSpPr>
          <p:spPr bwMode="auto">
            <a:xfrm>
              <a:off x="3768" y="1440"/>
              <a:ext cx="1644" cy="420"/>
            </a:xfrm>
            <a:prstGeom prst="rect">
              <a:avLst/>
            </a:prstGeom>
            <a:solidFill>
              <a:schemeClr val="bg1"/>
            </a:solidFill>
            <a:ln w="9525">
              <a:solidFill>
                <a:schemeClr val="tx1"/>
              </a:solidFill>
              <a:miter lim="800000"/>
              <a:headEnd/>
              <a:tailEnd/>
            </a:ln>
          </p:spPr>
          <p:txBody>
            <a:bodyPr wrap="none" anchor="ctr"/>
            <a:lstStyle/>
            <a:p>
              <a:r>
                <a:rPr lang="en-US" sz="2400" b="1" dirty="0">
                  <a:solidFill>
                    <a:srgbClr val="3333CC"/>
                  </a:solidFill>
                </a:rPr>
                <a:t>1</a:t>
              </a:r>
              <a:r>
                <a:rPr lang="en-US" dirty="0">
                  <a:solidFill>
                    <a:srgbClr val="3333CC"/>
                  </a:solidFill>
                </a:rPr>
                <a:t> </a:t>
              </a:r>
              <a:r>
                <a:rPr lang="en-US" dirty="0"/>
                <a:t>                   </a:t>
              </a:r>
              <a:r>
                <a:rPr lang="en-US" sz="2400" b="1" dirty="0">
                  <a:solidFill>
                    <a:srgbClr val="3333CC"/>
                  </a:solidFill>
                </a:rPr>
                <a:t>      150</a:t>
              </a:r>
            </a:p>
          </p:txBody>
        </p:sp>
        <p:sp>
          <p:nvSpPr>
            <p:cNvPr id="10257" name="Rectangle 18"/>
            <p:cNvSpPr>
              <a:spLocks noChangeArrowheads="1"/>
            </p:cNvSpPr>
            <p:nvPr/>
          </p:nvSpPr>
          <p:spPr bwMode="auto">
            <a:xfrm>
              <a:off x="3768" y="1872"/>
              <a:ext cx="1644" cy="420"/>
            </a:xfrm>
            <a:prstGeom prst="rect">
              <a:avLst/>
            </a:prstGeom>
            <a:solidFill>
              <a:schemeClr val="bg1"/>
            </a:solidFill>
            <a:ln w="9525">
              <a:solidFill>
                <a:schemeClr val="tx1"/>
              </a:solidFill>
              <a:miter lim="800000"/>
              <a:headEnd/>
              <a:tailEnd/>
            </a:ln>
          </p:spPr>
          <p:txBody>
            <a:bodyPr wrap="none" anchor="ctr"/>
            <a:lstStyle/>
            <a:p>
              <a:r>
                <a:rPr lang="en-US" sz="2400" b="1">
                  <a:solidFill>
                    <a:srgbClr val="3333CC"/>
                  </a:solidFill>
                </a:rPr>
                <a:t>251</a:t>
              </a:r>
              <a:r>
                <a:rPr lang="en-US">
                  <a:solidFill>
                    <a:srgbClr val="3333CC"/>
                  </a:solidFill>
                </a:rPr>
                <a:t> </a:t>
              </a:r>
              <a:r>
                <a:rPr lang="en-US"/>
                <a:t>                   </a:t>
              </a:r>
              <a:r>
                <a:rPr lang="en-US" sz="2400" b="1">
                  <a:solidFill>
                    <a:srgbClr val="3333CC"/>
                  </a:solidFill>
                </a:rPr>
                <a:t>9750</a:t>
              </a:r>
            </a:p>
          </p:txBody>
        </p:sp>
      </p:grpSp>
      <p:sp>
        <p:nvSpPr>
          <p:cNvPr id="10254" name="Text Box 26"/>
          <p:cNvSpPr txBox="1">
            <a:spLocks noChangeArrowheads="1"/>
          </p:cNvSpPr>
          <p:nvPr/>
        </p:nvSpPr>
        <p:spPr bwMode="auto">
          <a:xfrm>
            <a:off x="381000" y="5734051"/>
            <a:ext cx="10744200" cy="854075"/>
          </a:xfrm>
          <a:prstGeom prst="rect">
            <a:avLst/>
          </a:prstGeom>
          <a:noFill/>
          <a:ln w="9525">
            <a:noFill/>
            <a:miter lim="800000"/>
            <a:headEnd/>
            <a:tailEnd/>
          </a:ln>
        </p:spPr>
        <p:txBody>
          <a:bodyPr>
            <a:spAutoFit/>
          </a:bodyPr>
          <a:lstStyle/>
          <a:p>
            <a:pPr>
              <a:spcBef>
                <a:spcPct val="50000"/>
              </a:spcBef>
            </a:pPr>
            <a:r>
              <a:rPr lang="en-US" sz="2000" b="1">
                <a:solidFill>
                  <a:srgbClr val="008000"/>
                </a:solidFill>
              </a:rPr>
              <a:t>Case 2:</a:t>
            </a:r>
            <a:r>
              <a:rPr lang="en-US" sz="2000" b="1">
                <a:solidFill>
                  <a:srgbClr val="FF3300"/>
                </a:solidFill>
              </a:rPr>
              <a:t> Free resources fill a hole, </a:t>
            </a:r>
          </a:p>
          <a:p>
            <a:pPr>
              <a:spcBef>
                <a:spcPct val="50000"/>
              </a:spcBef>
            </a:pPr>
            <a:r>
              <a:rPr lang="en-US" sz="2000" b="1">
                <a:solidFill>
                  <a:srgbClr val="FF3300"/>
                </a:solidFill>
              </a:rPr>
              <a:t>             and immediately precedes an entry in the map</a:t>
            </a:r>
          </a:p>
        </p:txBody>
      </p:sp>
      <p:sp>
        <p:nvSpPr>
          <p:cNvPr id="10255" name="Line 27"/>
          <p:cNvSpPr>
            <a:spLocks noChangeShapeType="1"/>
          </p:cNvSpPr>
          <p:nvPr/>
        </p:nvSpPr>
        <p:spPr bwMode="auto">
          <a:xfrm flipV="1">
            <a:off x="2463800" y="4381500"/>
            <a:ext cx="5435600" cy="1409700"/>
          </a:xfrm>
          <a:prstGeom prst="line">
            <a:avLst/>
          </a:prstGeom>
          <a:noFill/>
          <a:ln w="63500">
            <a:solidFill>
              <a:srgbClr val="339966"/>
            </a:solidFill>
            <a:round/>
            <a:headEnd/>
            <a:tailEnd type="triangle" w="lg" len="lg"/>
          </a:ln>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p:txBody>
          <a:bodyPr/>
          <a:lstStyle/>
          <a:p>
            <a:pPr>
              <a:defRPr/>
            </a:pPr>
            <a:fld id="{8B6CB01A-FCEC-4391-BFC3-82C268BF04F4}" type="slidenum">
              <a:rPr lang="en-US"/>
              <a:pPr>
                <a:defRPr/>
              </a:pPr>
              <a:t>12</a:t>
            </a:fld>
            <a:endParaRPr lang="en-US"/>
          </a:p>
        </p:txBody>
      </p:sp>
      <p:sp>
        <p:nvSpPr>
          <p:cNvPr id="11267" name="Rectangle 2"/>
          <p:cNvSpPr>
            <a:spLocks noGrp="1" noChangeArrowheads="1"/>
          </p:cNvSpPr>
          <p:nvPr>
            <p:ph type="title"/>
          </p:nvPr>
        </p:nvSpPr>
        <p:spPr/>
        <p:txBody>
          <a:bodyPr/>
          <a:lstStyle/>
          <a:p>
            <a:pPr eaLnBrk="1" hangingPunct="1"/>
            <a:r>
              <a:rPr lang="en-US"/>
              <a:t>Freeing Swap Space</a:t>
            </a:r>
          </a:p>
        </p:txBody>
      </p:sp>
      <p:sp>
        <p:nvSpPr>
          <p:cNvPr id="11268" name="Rectangle 3"/>
          <p:cNvSpPr>
            <a:spLocks noChangeArrowheads="1"/>
          </p:cNvSpPr>
          <p:nvPr/>
        </p:nvSpPr>
        <p:spPr bwMode="auto">
          <a:xfrm>
            <a:off x="812800" y="1924050"/>
            <a:ext cx="3479800" cy="666750"/>
          </a:xfrm>
          <a:prstGeom prst="rect">
            <a:avLst/>
          </a:prstGeom>
          <a:solidFill>
            <a:schemeClr val="bg1"/>
          </a:solidFill>
          <a:ln w="9525">
            <a:solidFill>
              <a:schemeClr val="tx1"/>
            </a:solidFill>
            <a:miter lim="800000"/>
            <a:headEnd/>
            <a:tailEnd/>
          </a:ln>
        </p:spPr>
        <p:txBody>
          <a:bodyPr wrap="none" anchor="ctr"/>
          <a:lstStyle/>
          <a:p>
            <a:r>
              <a:rPr lang="en-US" sz="2400" b="1">
                <a:solidFill>
                  <a:srgbClr val="3333CC"/>
                </a:solidFill>
              </a:rPr>
              <a:t>251</a:t>
            </a:r>
            <a:r>
              <a:rPr lang="en-US">
                <a:solidFill>
                  <a:srgbClr val="3333CC"/>
                </a:solidFill>
              </a:rPr>
              <a:t>  </a:t>
            </a:r>
            <a:r>
              <a:rPr lang="en-US"/>
              <a:t>                  </a:t>
            </a:r>
            <a:r>
              <a:rPr lang="en-US" sz="2400" b="1">
                <a:solidFill>
                  <a:srgbClr val="3333CC"/>
                </a:solidFill>
              </a:rPr>
              <a:t>9750</a:t>
            </a:r>
          </a:p>
        </p:txBody>
      </p:sp>
      <p:sp>
        <p:nvSpPr>
          <p:cNvPr id="11269" name="Line 4"/>
          <p:cNvSpPr>
            <a:spLocks noChangeShapeType="1"/>
          </p:cNvSpPr>
          <p:nvPr/>
        </p:nvSpPr>
        <p:spPr bwMode="auto">
          <a:xfrm>
            <a:off x="4292600" y="2286000"/>
            <a:ext cx="3759200" cy="0"/>
          </a:xfrm>
          <a:prstGeom prst="line">
            <a:avLst/>
          </a:prstGeom>
          <a:noFill/>
          <a:ln w="25400">
            <a:solidFill>
              <a:schemeClr val="tx1"/>
            </a:solidFill>
            <a:round/>
            <a:headEnd/>
            <a:tailEnd type="triangle" w="lg" len="lg"/>
          </a:ln>
        </p:spPr>
        <p:txBody>
          <a:bodyPr/>
          <a:lstStyle/>
          <a:p>
            <a:endParaRPr lang="en-US"/>
          </a:p>
        </p:txBody>
      </p:sp>
      <p:sp>
        <p:nvSpPr>
          <p:cNvPr id="11270" name="Text Box 5"/>
          <p:cNvSpPr txBox="1">
            <a:spLocks noChangeArrowheads="1"/>
          </p:cNvSpPr>
          <p:nvPr/>
        </p:nvSpPr>
        <p:spPr bwMode="auto">
          <a:xfrm>
            <a:off x="4500034" y="1820864"/>
            <a:ext cx="2133469" cy="400110"/>
          </a:xfrm>
          <a:prstGeom prst="rect">
            <a:avLst/>
          </a:prstGeom>
          <a:noFill/>
          <a:ln w="9525">
            <a:noFill/>
            <a:miter lim="800000"/>
            <a:headEnd/>
            <a:tailEnd/>
          </a:ln>
        </p:spPr>
        <p:txBody>
          <a:bodyPr wrap="none">
            <a:spAutoFit/>
          </a:bodyPr>
          <a:lstStyle/>
          <a:p>
            <a:r>
              <a:rPr lang="en-US" sz="2000" b="1" dirty="0">
                <a:solidFill>
                  <a:srgbClr val="FF3300"/>
                </a:solidFill>
              </a:rPr>
              <a:t>50 unit free at 101</a:t>
            </a:r>
          </a:p>
        </p:txBody>
      </p:sp>
      <p:sp>
        <p:nvSpPr>
          <p:cNvPr id="11271" name="Line 6"/>
          <p:cNvSpPr>
            <a:spLocks noChangeShapeType="1"/>
          </p:cNvSpPr>
          <p:nvPr/>
        </p:nvSpPr>
        <p:spPr bwMode="auto">
          <a:xfrm>
            <a:off x="4216400" y="4438650"/>
            <a:ext cx="3759200" cy="0"/>
          </a:xfrm>
          <a:prstGeom prst="line">
            <a:avLst/>
          </a:prstGeom>
          <a:noFill/>
          <a:ln w="25400">
            <a:solidFill>
              <a:schemeClr val="tx1"/>
            </a:solidFill>
            <a:round/>
            <a:headEnd type="triangle" w="lg" len="lg"/>
            <a:tailEnd type="none" w="lg" len="lg"/>
          </a:ln>
        </p:spPr>
        <p:txBody>
          <a:bodyPr/>
          <a:lstStyle/>
          <a:p>
            <a:endParaRPr lang="en-US"/>
          </a:p>
        </p:txBody>
      </p:sp>
      <p:sp>
        <p:nvSpPr>
          <p:cNvPr id="11272" name="Text Box 7"/>
          <p:cNvSpPr txBox="1">
            <a:spLocks noChangeArrowheads="1"/>
          </p:cNvSpPr>
          <p:nvPr/>
        </p:nvSpPr>
        <p:spPr bwMode="auto">
          <a:xfrm>
            <a:off x="4525434" y="3973514"/>
            <a:ext cx="1979453" cy="400110"/>
          </a:xfrm>
          <a:prstGeom prst="rect">
            <a:avLst/>
          </a:prstGeom>
          <a:noFill/>
          <a:ln w="9525">
            <a:noFill/>
            <a:miter lim="800000"/>
            <a:headEnd/>
            <a:tailEnd/>
          </a:ln>
        </p:spPr>
        <p:txBody>
          <a:bodyPr wrap="none">
            <a:spAutoFit/>
          </a:bodyPr>
          <a:lstStyle/>
          <a:p>
            <a:r>
              <a:rPr lang="en-US" sz="2000" b="1" dirty="0">
                <a:solidFill>
                  <a:srgbClr val="FF3300"/>
                </a:solidFill>
              </a:rPr>
              <a:t>Allocate 200 unit</a:t>
            </a:r>
          </a:p>
        </p:txBody>
      </p:sp>
      <p:sp>
        <p:nvSpPr>
          <p:cNvPr id="11273" name="Line 8"/>
          <p:cNvSpPr>
            <a:spLocks noChangeShapeType="1"/>
          </p:cNvSpPr>
          <p:nvPr/>
        </p:nvSpPr>
        <p:spPr bwMode="auto">
          <a:xfrm>
            <a:off x="9804400" y="2724150"/>
            <a:ext cx="0" cy="990600"/>
          </a:xfrm>
          <a:prstGeom prst="line">
            <a:avLst/>
          </a:prstGeom>
          <a:noFill/>
          <a:ln w="25400">
            <a:solidFill>
              <a:schemeClr val="tx1"/>
            </a:solidFill>
            <a:round/>
            <a:headEnd/>
            <a:tailEnd type="triangle" w="lg" len="lg"/>
          </a:ln>
        </p:spPr>
        <p:txBody>
          <a:bodyPr/>
          <a:lstStyle/>
          <a:p>
            <a:endParaRPr lang="en-US"/>
          </a:p>
        </p:txBody>
      </p:sp>
      <p:sp>
        <p:nvSpPr>
          <p:cNvPr id="11274" name="Text Box 9"/>
          <p:cNvSpPr txBox="1">
            <a:spLocks noChangeArrowheads="1"/>
          </p:cNvSpPr>
          <p:nvPr/>
        </p:nvSpPr>
        <p:spPr bwMode="auto">
          <a:xfrm>
            <a:off x="1934634" y="2592388"/>
            <a:ext cx="771365" cy="461665"/>
          </a:xfrm>
          <a:prstGeom prst="rect">
            <a:avLst/>
          </a:prstGeom>
          <a:noFill/>
          <a:ln w="9525">
            <a:noFill/>
            <a:miter lim="800000"/>
            <a:headEnd/>
            <a:tailEnd/>
          </a:ln>
        </p:spPr>
        <p:txBody>
          <a:bodyPr wrap="none">
            <a:spAutoFit/>
          </a:bodyPr>
          <a:lstStyle/>
          <a:p>
            <a:r>
              <a:rPr lang="en-US" sz="2400" b="1"/>
              <a:t>Map</a:t>
            </a:r>
          </a:p>
        </p:txBody>
      </p:sp>
      <p:sp>
        <p:nvSpPr>
          <p:cNvPr id="11275" name="Text Box 10"/>
          <p:cNvSpPr txBox="1">
            <a:spLocks noChangeArrowheads="1"/>
          </p:cNvSpPr>
          <p:nvPr/>
        </p:nvSpPr>
        <p:spPr bwMode="auto">
          <a:xfrm>
            <a:off x="791633" y="1335088"/>
            <a:ext cx="1208729" cy="461665"/>
          </a:xfrm>
          <a:prstGeom prst="rect">
            <a:avLst/>
          </a:prstGeom>
          <a:noFill/>
          <a:ln w="9525">
            <a:noFill/>
            <a:miter lim="800000"/>
            <a:headEnd/>
            <a:tailEnd/>
          </a:ln>
        </p:spPr>
        <p:txBody>
          <a:bodyPr wrap="none">
            <a:spAutoFit/>
          </a:bodyPr>
          <a:lstStyle/>
          <a:p>
            <a:r>
              <a:rPr lang="en-US" sz="2400" b="1"/>
              <a:t>Address</a:t>
            </a:r>
          </a:p>
        </p:txBody>
      </p:sp>
      <p:sp>
        <p:nvSpPr>
          <p:cNvPr id="11276" name="Text Box 11"/>
          <p:cNvSpPr txBox="1">
            <a:spLocks noChangeArrowheads="1"/>
          </p:cNvSpPr>
          <p:nvPr/>
        </p:nvSpPr>
        <p:spPr bwMode="auto">
          <a:xfrm>
            <a:off x="3001433" y="1335088"/>
            <a:ext cx="732893" cy="461665"/>
          </a:xfrm>
          <a:prstGeom prst="rect">
            <a:avLst/>
          </a:prstGeom>
          <a:noFill/>
          <a:ln w="9525">
            <a:noFill/>
            <a:miter lim="800000"/>
            <a:headEnd/>
            <a:tailEnd/>
          </a:ln>
        </p:spPr>
        <p:txBody>
          <a:bodyPr wrap="none">
            <a:spAutoFit/>
          </a:bodyPr>
          <a:lstStyle/>
          <a:p>
            <a:r>
              <a:rPr lang="en-US" sz="2400" b="1"/>
              <a:t>Unit</a:t>
            </a:r>
          </a:p>
        </p:txBody>
      </p:sp>
      <p:grpSp>
        <p:nvGrpSpPr>
          <p:cNvPr id="2" name="Group 12"/>
          <p:cNvGrpSpPr>
            <a:grpSpLocks/>
          </p:cNvGrpSpPr>
          <p:nvPr/>
        </p:nvGrpSpPr>
        <p:grpSpPr bwMode="auto">
          <a:xfrm>
            <a:off x="8026400" y="1371600"/>
            <a:ext cx="3479800" cy="1352550"/>
            <a:chOff x="3768" y="1440"/>
            <a:chExt cx="1644" cy="852"/>
          </a:xfrm>
        </p:grpSpPr>
        <p:sp>
          <p:nvSpPr>
            <p:cNvPr id="11290" name="Rectangle 13"/>
            <p:cNvSpPr>
              <a:spLocks noChangeArrowheads="1"/>
            </p:cNvSpPr>
            <p:nvPr/>
          </p:nvSpPr>
          <p:spPr bwMode="auto">
            <a:xfrm>
              <a:off x="3768" y="1440"/>
              <a:ext cx="1644" cy="420"/>
            </a:xfrm>
            <a:prstGeom prst="rect">
              <a:avLst/>
            </a:prstGeom>
            <a:solidFill>
              <a:schemeClr val="bg1"/>
            </a:solidFill>
            <a:ln w="9525">
              <a:solidFill>
                <a:schemeClr val="tx1"/>
              </a:solidFill>
              <a:miter lim="800000"/>
              <a:headEnd/>
              <a:tailEnd/>
            </a:ln>
          </p:spPr>
          <p:txBody>
            <a:bodyPr wrap="none" anchor="ctr"/>
            <a:lstStyle/>
            <a:p>
              <a:r>
                <a:rPr lang="en-US" sz="2400" b="1">
                  <a:solidFill>
                    <a:srgbClr val="3333CC"/>
                  </a:solidFill>
                </a:rPr>
                <a:t>101</a:t>
              </a:r>
              <a:r>
                <a:rPr lang="en-US">
                  <a:solidFill>
                    <a:srgbClr val="3333CC"/>
                  </a:solidFill>
                </a:rPr>
                <a:t> </a:t>
              </a:r>
              <a:r>
                <a:rPr lang="en-US"/>
                <a:t>                   </a:t>
              </a:r>
              <a:r>
                <a:rPr lang="en-US" sz="2400" b="1">
                  <a:solidFill>
                    <a:srgbClr val="3333CC"/>
                  </a:solidFill>
                </a:rPr>
                <a:t>    50</a:t>
              </a:r>
            </a:p>
          </p:txBody>
        </p:sp>
        <p:sp>
          <p:nvSpPr>
            <p:cNvPr id="11291" name="Rectangle 14"/>
            <p:cNvSpPr>
              <a:spLocks noChangeArrowheads="1"/>
            </p:cNvSpPr>
            <p:nvPr/>
          </p:nvSpPr>
          <p:spPr bwMode="auto">
            <a:xfrm>
              <a:off x="3768" y="1872"/>
              <a:ext cx="1644" cy="420"/>
            </a:xfrm>
            <a:prstGeom prst="rect">
              <a:avLst/>
            </a:prstGeom>
            <a:solidFill>
              <a:schemeClr val="bg1"/>
            </a:solidFill>
            <a:ln w="9525">
              <a:solidFill>
                <a:schemeClr val="tx1"/>
              </a:solidFill>
              <a:miter lim="800000"/>
              <a:headEnd/>
              <a:tailEnd/>
            </a:ln>
          </p:spPr>
          <p:txBody>
            <a:bodyPr wrap="none" anchor="ctr"/>
            <a:lstStyle/>
            <a:p>
              <a:r>
                <a:rPr lang="en-US" sz="2400" b="1">
                  <a:solidFill>
                    <a:srgbClr val="3333CC"/>
                  </a:solidFill>
                </a:rPr>
                <a:t>251</a:t>
              </a:r>
              <a:r>
                <a:rPr lang="en-US">
                  <a:solidFill>
                    <a:srgbClr val="3333CC"/>
                  </a:solidFill>
                </a:rPr>
                <a:t> </a:t>
              </a:r>
              <a:r>
                <a:rPr lang="en-US"/>
                <a:t>                   </a:t>
              </a:r>
              <a:r>
                <a:rPr lang="en-US" sz="2400" b="1">
                  <a:solidFill>
                    <a:srgbClr val="3333CC"/>
                  </a:solidFill>
                </a:rPr>
                <a:t>9750</a:t>
              </a:r>
            </a:p>
          </p:txBody>
        </p:sp>
      </p:grpSp>
      <p:sp>
        <p:nvSpPr>
          <p:cNvPr id="11278" name="Text Box 15"/>
          <p:cNvSpPr txBox="1">
            <a:spLocks noChangeArrowheads="1"/>
          </p:cNvSpPr>
          <p:nvPr/>
        </p:nvSpPr>
        <p:spPr bwMode="auto">
          <a:xfrm>
            <a:off x="6862234" y="3040064"/>
            <a:ext cx="2003625" cy="400110"/>
          </a:xfrm>
          <a:prstGeom prst="rect">
            <a:avLst/>
          </a:prstGeom>
          <a:noFill/>
          <a:ln w="9525">
            <a:noFill/>
            <a:miter lim="800000"/>
            <a:headEnd/>
            <a:tailEnd/>
          </a:ln>
        </p:spPr>
        <p:txBody>
          <a:bodyPr wrap="none">
            <a:spAutoFit/>
          </a:bodyPr>
          <a:lstStyle/>
          <a:p>
            <a:r>
              <a:rPr lang="en-US" sz="2000" b="1" dirty="0">
                <a:solidFill>
                  <a:srgbClr val="FF3300"/>
                </a:solidFill>
              </a:rPr>
              <a:t>100 unit free at 1</a:t>
            </a:r>
          </a:p>
        </p:txBody>
      </p:sp>
      <p:grpSp>
        <p:nvGrpSpPr>
          <p:cNvPr id="3" name="Group 16"/>
          <p:cNvGrpSpPr>
            <a:grpSpLocks/>
          </p:cNvGrpSpPr>
          <p:nvPr/>
        </p:nvGrpSpPr>
        <p:grpSpPr bwMode="auto">
          <a:xfrm>
            <a:off x="8102600" y="3733800"/>
            <a:ext cx="3479800" cy="1352550"/>
            <a:chOff x="3768" y="1440"/>
            <a:chExt cx="1644" cy="852"/>
          </a:xfrm>
        </p:grpSpPr>
        <p:sp>
          <p:nvSpPr>
            <p:cNvPr id="11288" name="Rectangle 17"/>
            <p:cNvSpPr>
              <a:spLocks noChangeArrowheads="1"/>
            </p:cNvSpPr>
            <p:nvPr/>
          </p:nvSpPr>
          <p:spPr bwMode="auto">
            <a:xfrm>
              <a:off x="3768" y="1440"/>
              <a:ext cx="1644" cy="420"/>
            </a:xfrm>
            <a:prstGeom prst="rect">
              <a:avLst/>
            </a:prstGeom>
            <a:solidFill>
              <a:schemeClr val="bg1"/>
            </a:solidFill>
            <a:ln w="9525">
              <a:solidFill>
                <a:schemeClr val="tx1"/>
              </a:solidFill>
              <a:miter lim="800000"/>
              <a:headEnd/>
              <a:tailEnd/>
            </a:ln>
          </p:spPr>
          <p:txBody>
            <a:bodyPr wrap="none" anchor="ctr"/>
            <a:lstStyle/>
            <a:p>
              <a:r>
                <a:rPr lang="en-US" sz="2400" b="1" dirty="0">
                  <a:solidFill>
                    <a:srgbClr val="3333CC"/>
                  </a:solidFill>
                </a:rPr>
                <a:t>1</a:t>
              </a:r>
              <a:r>
                <a:rPr lang="en-US" dirty="0">
                  <a:solidFill>
                    <a:srgbClr val="3333CC"/>
                  </a:solidFill>
                </a:rPr>
                <a:t> </a:t>
              </a:r>
              <a:r>
                <a:rPr lang="en-US" dirty="0"/>
                <a:t>                   </a:t>
              </a:r>
              <a:r>
                <a:rPr lang="en-US" sz="2400" b="1" dirty="0">
                  <a:solidFill>
                    <a:srgbClr val="3333CC"/>
                  </a:solidFill>
                </a:rPr>
                <a:t>      150</a:t>
              </a:r>
            </a:p>
          </p:txBody>
        </p:sp>
        <p:sp>
          <p:nvSpPr>
            <p:cNvPr id="11289" name="Rectangle 18"/>
            <p:cNvSpPr>
              <a:spLocks noChangeArrowheads="1"/>
            </p:cNvSpPr>
            <p:nvPr/>
          </p:nvSpPr>
          <p:spPr bwMode="auto">
            <a:xfrm>
              <a:off x="3768" y="1872"/>
              <a:ext cx="1644" cy="420"/>
            </a:xfrm>
            <a:prstGeom prst="rect">
              <a:avLst/>
            </a:prstGeom>
            <a:solidFill>
              <a:schemeClr val="bg1"/>
            </a:solidFill>
            <a:ln w="9525">
              <a:solidFill>
                <a:schemeClr val="tx1"/>
              </a:solidFill>
              <a:miter lim="800000"/>
              <a:headEnd/>
              <a:tailEnd/>
            </a:ln>
          </p:spPr>
          <p:txBody>
            <a:bodyPr wrap="none" anchor="ctr"/>
            <a:lstStyle/>
            <a:p>
              <a:r>
                <a:rPr lang="en-US" sz="2400" b="1" dirty="0">
                  <a:solidFill>
                    <a:srgbClr val="3333CC"/>
                  </a:solidFill>
                </a:rPr>
                <a:t>251</a:t>
              </a:r>
              <a:r>
                <a:rPr lang="en-US" dirty="0">
                  <a:solidFill>
                    <a:srgbClr val="3333CC"/>
                  </a:solidFill>
                </a:rPr>
                <a:t> </a:t>
              </a:r>
              <a:r>
                <a:rPr lang="en-US" dirty="0"/>
                <a:t>                   </a:t>
              </a:r>
              <a:r>
                <a:rPr lang="en-US" sz="2400" b="1" dirty="0">
                  <a:solidFill>
                    <a:srgbClr val="3333CC"/>
                  </a:solidFill>
                </a:rPr>
                <a:t>9750</a:t>
              </a:r>
            </a:p>
          </p:txBody>
        </p:sp>
      </p:grpSp>
      <p:grpSp>
        <p:nvGrpSpPr>
          <p:cNvPr id="4" name="Group 19"/>
          <p:cNvGrpSpPr>
            <a:grpSpLocks/>
          </p:cNvGrpSpPr>
          <p:nvPr/>
        </p:nvGrpSpPr>
        <p:grpSpPr bwMode="auto">
          <a:xfrm>
            <a:off x="711200" y="3752850"/>
            <a:ext cx="3479800" cy="1352550"/>
            <a:chOff x="3768" y="1440"/>
            <a:chExt cx="1644" cy="852"/>
          </a:xfrm>
        </p:grpSpPr>
        <p:sp>
          <p:nvSpPr>
            <p:cNvPr id="11286" name="Rectangle 20"/>
            <p:cNvSpPr>
              <a:spLocks noChangeArrowheads="1"/>
            </p:cNvSpPr>
            <p:nvPr/>
          </p:nvSpPr>
          <p:spPr bwMode="auto">
            <a:xfrm>
              <a:off x="3768" y="1440"/>
              <a:ext cx="1644" cy="420"/>
            </a:xfrm>
            <a:prstGeom prst="rect">
              <a:avLst/>
            </a:prstGeom>
            <a:solidFill>
              <a:schemeClr val="bg1"/>
            </a:solidFill>
            <a:ln w="9525">
              <a:solidFill>
                <a:schemeClr val="tx1"/>
              </a:solidFill>
              <a:miter lim="800000"/>
              <a:headEnd/>
              <a:tailEnd/>
            </a:ln>
          </p:spPr>
          <p:txBody>
            <a:bodyPr wrap="none" anchor="ctr"/>
            <a:lstStyle/>
            <a:p>
              <a:r>
                <a:rPr lang="en-US" sz="2400" b="1" dirty="0">
                  <a:solidFill>
                    <a:srgbClr val="3333CC"/>
                  </a:solidFill>
                </a:rPr>
                <a:t>1</a:t>
              </a:r>
              <a:r>
                <a:rPr lang="en-US" dirty="0">
                  <a:solidFill>
                    <a:srgbClr val="3333CC"/>
                  </a:solidFill>
                </a:rPr>
                <a:t> </a:t>
              </a:r>
              <a:r>
                <a:rPr lang="en-US" dirty="0"/>
                <a:t>                   </a:t>
              </a:r>
              <a:r>
                <a:rPr lang="en-US" sz="2400" b="1" dirty="0">
                  <a:solidFill>
                    <a:srgbClr val="3333CC"/>
                  </a:solidFill>
                </a:rPr>
                <a:t>      150</a:t>
              </a:r>
            </a:p>
          </p:txBody>
        </p:sp>
        <p:sp>
          <p:nvSpPr>
            <p:cNvPr id="11287" name="Rectangle 21"/>
            <p:cNvSpPr>
              <a:spLocks noChangeArrowheads="1"/>
            </p:cNvSpPr>
            <p:nvPr/>
          </p:nvSpPr>
          <p:spPr bwMode="auto">
            <a:xfrm>
              <a:off x="3768" y="1872"/>
              <a:ext cx="1644" cy="420"/>
            </a:xfrm>
            <a:prstGeom prst="rect">
              <a:avLst/>
            </a:prstGeom>
            <a:solidFill>
              <a:schemeClr val="bg1"/>
            </a:solidFill>
            <a:ln w="9525">
              <a:solidFill>
                <a:schemeClr val="tx1"/>
              </a:solidFill>
              <a:miter lim="800000"/>
              <a:headEnd/>
              <a:tailEnd/>
            </a:ln>
          </p:spPr>
          <p:txBody>
            <a:bodyPr wrap="none" anchor="ctr"/>
            <a:lstStyle/>
            <a:p>
              <a:r>
                <a:rPr lang="en-US" sz="2400" b="1" dirty="0">
                  <a:solidFill>
                    <a:srgbClr val="3333CC"/>
                  </a:solidFill>
                </a:rPr>
                <a:t>451</a:t>
              </a:r>
              <a:r>
                <a:rPr lang="en-US" dirty="0">
                  <a:solidFill>
                    <a:srgbClr val="3333CC"/>
                  </a:solidFill>
                </a:rPr>
                <a:t> </a:t>
              </a:r>
              <a:r>
                <a:rPr lang="en-US" dirty="0"/>
                <a:t>                   </a:t>
              </a:r>
              <a:r>
                <a:rPr lang="en-US" sz="2400" b="1" dirty="0">
                  <a:solidFill>
                    <a:srgbClr val="3333CC"/>
                  </a:solidFill>
                </a:rPr>
                <a:t>9550</a:t>
              </a:r>
            </a:p>
          </p:txBody>
        </p:sp>
      </p:grpSp>
      <p:sp>
        <p:nvSpPr>
          <p:cNvPr id="11281" name="Rectangle 22"/>
          <p:cNvSpPr>
            <a:spLocks noChangeArrowheads="1"/>
          </p:cNvSpPr>
          <p:nvPr/>
        </p:nvSpPr>
        <p:spPr bwMode="auto">
          <a:xfrm>
            <a:off x="685800" y="5810250"/>
            <a:ext cx="3479800" cy="666750"/>
          </a:xfrm>
          <a:prstGeom prst="rect">
            <a:avLst/>
          </a:prstGeom>
          <a:solidFill>
            <a:schemeClr val="bg1"/>
          </a:solidFill>
          <a:ln w="9525">
            <a:solidFill>
              <a:schemeClr val="tx1"/>
            </a:solidFill>
            <a:miter lim="800000"/>
            <a:headEnd/>
            <a:tailEnd/>
          </a:ln>
        </p:spPr>
        <p:txBody>
          <a:bodyPr wrap="none" anchor="ctr"/>
          <a:lstStyle/>
          <a:p>
            <a:r>
              <a:rPr lang="en-US" sz="2400" b="1" dirty="0">
                <a:solidFill>
                  <a:srgbClr val="3333CC"/>
                </a:solidFill>
              </a:rPr>
              <a:t>1</a:t>
            </a:r>
            <a:r>
              <a:rPr lang="en-US" dirty="0">
                <a:solidFill>
                  <a:srgbClr val="3333CC"/>
                </a:solidFill>
              </a:rPr>
              <a:t>  </a:t>
            </a:r>
            <a:r>
              <a:rPr lang="en-US" dirty="0"/>
              <a:t>                   </a:t>
            </a:r>
            <a:r>
              <a:rPr lang="en-US" sz="2400" b="1" dirty="0">
                <a:solidFill>
                  <a:srgbClr val="3333CC"/>
                </a:solidFill>
              </a:rPr>
              <a:t>10000</a:t>
            </a:r>
          </a:p>
        </p:txBody>
      </p:sp>
      <p:sp>
        <p:nvSpPr>
          <p:cNvPr id="11282" name="Line 23"/>
          <p:cNvSpPr>
            <a:spLocks noChangeShapeType="1"/>
          </p:cNvSpPr>
          <p:nvPr/>
        </p:nvSpPr>
        <p:spPr bwMode="auto">
          <a:xfrm>
            <a:off x="2489200" y="5105400"/>
            <a:ext cx="0" cy="704850"/>
          </a:xfrm>
          <a:prstGeom prst="line">
            <a:avLst/>
          </a:prstGeom>
          <a:noFill/>
          <a:ln w="25400">
            <a:solidFill>
              <a:schemeClr val="tx1"/>
            </a:solidFill>
            <a:round/>
            <a:headEnd/>
            <a:tailEnd type="triangle" w="lg" len="lg"/>
          </a:ln>
        </p:spPr>
        <p:txBody>
          <a:bodyPr/>
          <a:lstStyle/>
          <a:p>
            <a:endParaRPr lang="en-US"/>
          </a:p>
        </p:txBody>
      </p:sp>
      <p:sp>
        <p:nvSpPr>
          <p:cNvPr id="11283" name="Text Box 24"/>
          <p:cNvSpPr txBox="1">
            <a:spLocks noChangeArrowheads="1"/>
          </p:cNvSpPr>
          <p:nvPr/>
        </p:nvSpPr>
        <p:spPr bwMode="auto">
          <a:xfrm>
            <a:off x="2696634" y="5268914"/>
            <a:ext cx="2263312" cy="400110"/>
          </a:xfrm>
          <a:prstGeom prst="rect">
            <a:avLst/>
          </a:prstGeom>
          <a:noFill/>
          <a:ln w="9525">
            <a:noFill/>
            <a:miter lim="800000"/>
            <a:headEnd/>
            <a:tailEnd/>
          </a:ln>
        </p:spPr>
        <p:txBody>
          <a:bodyPr wrap="none">
            <a:spAutoFit/>
          </a:bodyPr>
          <a:lstStyle/>
          <a:p>
            <a:r>
              <a:rPr lang="en-US" sz="2000" b="1" dirty="0">
                <a:solidFill>
                  <a:srgbClr val="FF3300"/>
                </a:solidFill>
              </a:rPr>
              <a:t>300 unit free at 151</a:t>
            </a:r>
          </a:p>
        </p:txBody>
      </p:sp>
      <p:sp>
        <p:nvSpPr>
          <p:cNvPr id="11284" name="Text Box 26"/>
          <p:cNvSpPr txBox="1">
            <a:spLocks noChangeArrowheads="1"/>
          </p:cNvSpPr>
          <p:nvPr/>
        </p:nvSpPr>
        <p:spPr bwMode="auto">
          <a:xfrm>
            <a:off x="6858000" y="5334001"/>
            <a:ext cx="4572000" cy="1015663"/>
          </a:xfrm>
          <a:prstGeom prst="rect">
            <a:avLst/>
          </a:prstGeom>
          <a:noFill/>
          <a:ln w="9525">
            <a:noFill/>
            <a:miter lim="800000"/>
            <a:headEnd/>
            <a:tailEnd/>
          </a:ln>
        </p:spPr>
        <p:txBody>
          <a:bodyPr>
            <a:spAutoFit/>
          </a:bodyPr>
          <a:lstStyle/>
          <a:p>
            <a:pPr>
              <a:spcBef>
                <a:spcPct val="50000"/>
              </a:spcBef>
            </a:pPr>
            <a:r>
              <a:rPr lang="en-US" sz="2000" b="1">
                <a:solidFill>
                  <a:srgbClr val="008000"/>
                </a:solidFill>
              </a:rPr>
              <a:t>Case 3:</a:t>
            </a:r>
            <a:r>
              <a:rPr lang="en-US" sz="2000" b="1">
                <a:solidFill>
                  <a:srgbClr val="FF3300"/>
                </a:solidFill>
              </a:rPr>
              <a:t> Free resources fill a hole,  and completely fills the gap between entries in the map</a:t>
            </a:r>
          </a:p>
        </p:txBody>
      </p:sp>
      <p:sp>
        <p:nvSpPr>
          <p:cNvPr id="11285" name="Line 27"/>
          <p:cNvSpPr>
            <a:spLocks noChangeShapeType="1"/>
          </p:cNvSpPr>
          <p:nvPr/>
        </p:nvSpPr>
        <p:spPr bwMode="auto">
          <a:xfrm flipH="1">
            <a:off x="4216401" y="5861050"/>
            <a:ext cx="2588684" cy="292100"/>
          </a:xfrm>
          <a:prstGeom prst="line">
            <a:avLst/>
          </a:prstGeom>
          <a:noFill/>
          <a:ln w="63500">
            <a:solidFill>
              <a:srgbClr val="339966"/>
            </a:solidFill>
            <a:round/>
            <a:headEnd/>
            <a:tailEnd type="triangle" w="lg" len="lg"/>
          </a:ln>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100EF15E-98CA-4B8B-BE12-7BBCA15FAA0E}" type="slidenum">
              <a:rPr lang="en-US"/>
              <a:pPr>
                <a:defRPr/>
              </a:pPr>
              <a:t>13</a:t>
            </a:fld>
            <a:endParaRPr lang="en-US"/>
          </a:p>
        </p:txBody>
      </p:sp>
      <p:sp>
        <p:nvSpPr>
          <p:cNvPr id="13315" name="Rectangle 2"/>
          <p:cNvSpPr>
            <a:spLocks noGrp="1" noChangeArrowheads="1"/>
          </p:cNvSpPr>
          <p:nvPr>
            <p:ph type="title"/>
          </p:nvPr>
        </p:nvSpPr>
        <p:spPr/>
        <p:txBody>
          <a:bodyPr/>
          <a:lstStyle/>
          <a:p>
            <a:pPr eaLnBrk="1" hangingPunct="1"/>
            <a:r>
              <a:rPr lang="en-US"/>
              <a:t>Swapping Process Out</a:t>
            </a:r>
          </a:p>
        </p:txBody>
      </p:sp>
      <p:sp>
        <p:nvSpPr>
          <p:cNvPr id="13316" name="Rectangle 3"/>
          <p:cNvSpPr>
            <a:spLocks noGrp="1" noChangeArrowheads="1"/>
          </p:cNvSpPr>
          <p:nvPr>
            <p:ph type="body" idx="1"/>
          </p:nvPr>
        </p:nvSpPr>
        <p:spPr>
          <a:xfrm>
            <a:off x="914400" y="1428750"/>
            <a:ext cx="10134600" cy="4667250"/>
          </a:xfrm>
        </p:spPr>
        <p:txBody>
          <a:bodyPr/>
          <a:lstStyle/>
          <a:p>
            <a:pPr marL="609600" indent="-609600" algn="just" eaLnBrk="1" hangingPunct="1"/>
            <a:r>
              <a:rPr lang="en-US" altLang="ko-KR" dirty="0">
                <a:ea typeface="굴림" pitchFamily="50" charset="-127"/>
              </a:rPr>
              <a:t>Memory </a:t>
            </a:r>
            <a:r>
              <a:rPr lang="en-US" altLang="ko-KR" dirty="0">
                <a:ea typeface="굴림" pitchFamily="50" charset="-127"/>
                <a:sym typeface="Wingdings" pitchFamily="2" charset="2"/>
              </a:rPr>
              <a:t> Swap device</a:t>
            </a:r>
          </a:p>
          <a:p>
            <a:pPr marL="609600" indent="-609600" algn="just" eaLnBrk="1" hangingPunct="1"/>
            <a:r>
              <a:rPr lang="en-US" altLang="ko-KR" sz="2800" dirty="0">
                <a:ea typeface="굴림" pitchFamily="50" charset="-127"/>
                <a:sym typeface="Wingdings" pitchFamily="2" charset="2"/>
              </a:rPr>
              <a:t>Kernel swaps process out when it needs memory, in the below cases</a:t>
            </a:r>
            <a:endParaRPr lang="en-US" altLang="ko-KR" sz="3600" dirty="0">
              <a:ea typeface="굴림" pitchFamily="50" charset="-127"/>
            </a:endParaRPr>
          </a:p>
          <a:p>
            <a:pPr marL="1371600" lvl="2" indent="-457200" algn="just" eaLnBrk="1" hangingPunct="1">
              <a:buFontTx/>
              <a:buAutoNum type="arabicPeriod"/>
            </a:pPr>
            <a:r>
              <a:rPr lang="en-US" altLang="ko-KR" sz="2800" dirty="0">
                <a:ea typeface="굴림" pitchFamily="50" charset="-127"/>
              </a:rPr>
              <a:t>When fork() called for allocating space to child process</a:t>
            </a:r>
          </a:p>
          <a:p>
            <a:pPr marL="1371600" lvl="2" indent="-457200" algn="just" eaLnBrk="1" hangingPunct="1">
              <a:buFontTx/>
              <a:buAutoNum type="arabicPeriod"/>
            </a:pPr>
            <a:r>
              <a:rPr lang="en-US" altLang="ko-KR" sz="2800" dirty="0">
                <a:ea typeface="굴림" pitchFamily="50" charset="-127"/>
              </a:rPr>
              <a:t>When </a:t>
            </a:r>
            <a:r>
              <a:rPr lang="en-US" altLang="ko-KR" sz="2800" dirty="0" err="1">
                <a:ea typeface="굴림" pitchFamily="50" charset="-127"/>
              </a:rPr>
              <a:t>brk</a:t>
            </a:r>
            <a:r>
              <a:rPr lang="en-US" altLang="ko-KR" sz="2800" dirty="0">
                <a:ea typeface="굴림" pitchFamily="50" charset="-127"/>
              </a:rPr>
              <a:t>() called for increasing the size of process</a:t>
            </a:r>
          </a:p>
          <a:p>
            <a:pPr marL="1371600" lvl="2" indent="-457200" algn="just" eaLnBrk="1" hangingPunct="1">
              <a:buFontTx/>
              <a:buAutoNum type="arabicPeriod"/>
            </a:pPr>
            <a:r>
              <a:rPr lang="en-US" altLang="ko-KR" sz="2800" dirty="0">
                <a:ea typeface="굴림" pitchFamily="50" charset="-127"/>
              </a:rPr>
              <a:t>When process become larger by growth of its stack</a:t>
            </a:r>
          </a:p>
          <a:p>
            <a:pPr marL="1371600" lvl="2" indent="-457200" algn="just" eaLnBrk="1" hangingPunct="1">
              <a:buFontTx/>
              <a:buAutoNum type="arabicPeriod"/>
            </a:pPr>
            <a:r>
              <a:rPr lang="en-US" altLang="ko-KR" sz="2800" dirty="0">
                <a:ea typeface="굴림" pitchFamily="50" charset="-127"/>
              </a:rPr>
              <a:t>Previously swapped out process want to swap in but not enough memory</a:t>
            </a:r>
          </a:p>
          <a:p>
            <a:pPr marL="609600" indent="-609600" algn="just" eaLnBrk="1" hangingPunct="1"/>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FB87A7B6-C1EE-4EFD-A523-9C8BD12C699A}" type="slidenum">
              <a:rPr lang="en-US"/>
              <a:pPr>
                <a:defRPr/>
              </a:pPr>
              <a:t>14</a:t>
            </a:fld>
            <a:endParaRPr lang="en-US"/>
          </a:p>
        </p:txBody>
      </p:sp>
      <p:sp>
        <p:nvSpPr>
          <p:cNvPr id="14339" name="Rectangle 2"/>
          <p:cNvSpPr>
            <a:spLocks noGrp="1" noChangeArrowheads="1"/>
          </p:cNvSpPr>
          <p:nvPr>
            <p:ph type="title"/>
          </p:nvPr>
        </p:nvSpPr>
        <p:spPr/>
        <p:txBody>
          <a:bodyPr/>
          <a:lstStyle/>
          <a:p>
            <a:pPr eaLnBrk="1" hangingPunct="1"/>
            <a:r>
              <a:rPr lang="en-US" dirty="0"/>
              <a:t>Swapping Process Out</a:t>
            </a:r>
          </a:p>
        </p:txBody>
      </p:sp>
      <p:sp>
        <p:nvSpPr>
          <p:cNvPr id="14340" name="Rectangle 3"/>
          <p:cNvSpPr>
            <a:spLocks noGrp="1" noChangeArrowheads="1"/>
          </p:cNvSpPr>
          <p:nvPr>
            <p:ph type="body" idx="1"/>
          </p:nvPr>
        </p:nvSpPr>
        <p:spPr>
          <a:xfrm>
            <a:off x="660400" y="1466850"/>
            <a:ext cx="10388600" cy="4629150"/>
          </a:xfrm>
        </p:spPr>
        <p:txBody>
          <a:bodyPr>
            <a:normAutofit/>
          </a:bodyPr>
          <a:lstStyle/>
          <a:p>
            <a:pPr algn="just"/>
            <a:r>
              <a:rPr lang="en-US" dirty="0"/>
              <a:t>When the kernel decides that a process is eligible for swapping from main memory, it decrements the reference count of each region in the process and swaps the region out if its reference count drops to 0. </a:t>
            </a:r>
          </a:p>
          <a:p>
            <a:pPr algn="just"/>
            <a:r>
              <a:rPr lang="en-US" dirty="0"/>
              <a:t>The kernel allocates space on a  swap device and locks the process in memory (for cases 1 -3) , preventing the swapper from swapping it out, while the current swap operation is in progress.</a:t>
            </a:r>
          </a:p>
          <a:p>
            <a:pPr algn="just"/>
            <a:r>
              <a:rPr lang="en-US" dirty="0"/>
              <a:t>The kernel saves the swap address of the region in the region table entry.</a:t>
            </a:r>
          </a:p>
          <a:p>
            <a:pPr algn="just" eaLnBrk="1" hangingPunct="1"/>
            <a:r>
              <a:rPr lang="en-US" dirty="0"/>
              <a:t>The kernel must gather the page addresses of data at primary memory to be swapped out</a:t>
            </a:r>
          </a:p>
          <a:p>
            <a:pPr algn="just" eaLnBrk="1" hangingPunct="1"/>
            <a:r>
              <a:rPr lang="en-US" dirty="0"/>
              <a:t>Kernel copies the physical memory assigned to a process to the allocated space on the swap device</a:t>
            </a:r>
          </a:p>
          <a:p>
            <a:pPr algn="just" eaLnBrk="1" hangingPunct="1"/>
            <a:r>
              <a:rPr lang="en-US" dirty="0"/>
              <a:t>The mapping between physical memory and swap device is kept in page table entry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5"/>
          <p:cNvSpPr>
            <a:spLocks noGrp="1"/>
          </p:cNvSpPr>
          <p:nvPr>
            <p:ph type="sldNum" sz="quarter" idx="12"/>
          </p:nvPr>
        </p:nvSpPr>
        <p:spPr/>
        <p:txBody>
          <a:bodyPr/>
          <a:lstStyle/>
          <a:p>
            <a:pPr>
              <a:defRPr/>
            </a:pPr>
            <a:fld id="{57B1B91A-D342-42EE-B94A-997CFBFB65CD}" type="slidenum">
              <a:rPr lang="en-US"/>
              <a:pPr>
                <a:defRPr/>
              </a:pPr>
              <a:t>15</a:t>
            </a:fld>
            <a:endParaRPr lang="en-US"/>
          </a:p>
        </p:txBody>
      </p:sp>
      <p:sp>
        <p:nvSpPr>
          <p:cNvPr id="15363" name="Rectangle 2"/>
          <p:cNvSpPr>
            <a:spLocks noGrp="1" noChangeArrowheads="1"/>
          </p:cNvSpPr>
          <p:nvPr>
            <p:ph type="title"/>
          </p:nvPr>
        </p:nvSpPr>
        <p:spPr/>
        <p:txBody>
          <a:bodyPr/>
          <a:lstStyle/>
          <a:p>
            <a:pPr eaLnBrk="1" hangingPunct="1"/>
            <a:r>
              <a:rPr lang="en-US"/>
              <a:t>Swapping Process Out</a:t>
            </a:r>
          </a:p>
        </p:txBody>
      </p:sp>
      <p:sp>
        <p:nvSpPr>
          <p:cNvPr id="15364" name="Text Box 62"/>
          <p:cNvSpPr txBox="1">
            <a:spLocks noChangeArrowheads="1"/>
          </p:cNvSpPr>
          <p:nvPr/>
        </p:nvSpPr>
        <p:spPr bwMode="auto">
          <a:xfrm>
            <a:off x="2336800" y="5948363"/>
            <a:ext cx="6053196" cy="523220"/>
          </a:xfrm>
          <a:prstGeom prst="rect">
            <a:avLst/>
          </a:prstGeom>
          <a:noFill/>
          <a:ln w="9525">
            <a:noFill/>
            <a:miter lim="800000"/>
            <a:headEnd/>
            <a:tailEnd/>
          </a:ln>
        </p:spPr>
        <p:txBody>
          <a:bodyPr wrap="none">
            <a:spAutoFit/>
          </a:bodyPr>
          <a:lstStyle/>
          <a:p>
            <a:pPr latinLnBrk="1"/>
            <a:r>
              <a:rPr kumimoji="1" lang="en-US" altLang="ko-KR" sz="2800" b="1" dirty="0">
                <a:latin typeface="Times New Roman" pitchFamily="18" charset="0"/>
                <a:ea typeface="Batang" pitchFamily="18" charset="-127"/>
              </a:rPr>
              <a:t>Mapping process onto the swap device</a:t>
            </a:r>
          </a:p>
        </p:txBody>
      </p:sp>
      <p:grpSp>
        <p:nvGrpSpPr>
          <p:cNvPr id="2" name="Group 73"/>
          <p:cNvGrpSpPr>
            <a:grpSpLocks/>
          </p:cNvGrpSpPr>
          <p:nvPr/>
        </p:nvGrpSpPr>
        <p:grpSpPr bwMode="auto">
          <a:xfrm>
            <a:off x="651934" y="1757364"/>
            <a:ext cx="10481733" cy="3665537"/>
            <a:chOff x="308" y="1107"/>
            <a:chExt cx="4952" cy="2309"/>
          </a:xfrm>
        </p:grpSpPr>
        <p:sp>
          <p:nvSpPr>
            <p:cNvPr id="15366" name="Rectangle 5"/>
            <p:cNvSpPr>
              <a:spLocks noChangeArrowheads="1"/>
            </p:cNvSpPr>
            <p:nvPr/>
          </p:nvSpPr>
          <p:spPr bwMode="auto">
            <a:xfrm>
              <a:off x="1045" y="3172"/>
              <a:ext cx="1686" cy="244"/>
            </a:xfrm>
            <a:prstGeom prst="rect">
              <a:avLst/>
            </a:prstGeom>
            <a:noFill/>
            <a:ln w="9525">
              <a:noFill/>
              <a:miter lim="800000"/>
              <a:headEnd/>
              <a:tailEnd/>
            </a:ln>
          </p:spPr>
          <p:txBody>
            <a:bodyPr/>
            <a:lstStyle/>
            <a:p>
              <a:pPr>
                <a:spcBef>
                  <a:spcPct val="20000"/>
                </a:spcBef>
                <a:buClr>
                  <a:schemeClr val="accent2"/>
                </a:buClr>
              </a:pPr>
              <a:r>
                <a:rPr lang="en-US" altLang="ko-KR">
                  <a:solidFill>
                    <a:srgbClr val="3333CC"/>
                  </a:solidFill>
                  <a:latin typeface="Times New Roman" pitchFamily="18" charset="0"/>
                  <a:ea typeface="굴림" pitchFamily="50" charset="-127"/>
                </a:rPr>
                <a:t>                   :</a:t>
              </a:r>
            </a:p>
          </p:txBody>
        </p:sp>
        <p:sp>
          <p:nvSpPr>
            <p:cNvPr id="15367" name="Rectangle 6"/>
            <p:cNvSpPr>
              <a:spLocks noChangeArrowheads="1"/>
            </p:cNvSpPr>
            <p:nvPr/>
          </p:nvSpPr>
          <p:spPr bwMode="auto">
            <a:xfrm>
              <a:off x="1045" y="2928"/>
              <a:ext cx="1686" cy="244"/>
            </a:xfrm>
            <a:prstGeom prst="rect">
              <a:avLst/>
            </a:prstGeom>
            <a:noFill/>
            <a:ln w="9525">
              <a:noFill/>
              <a:miter lim="800000"/>
              <a:headEnd/>
              <a:tailEnd/>
            </a:ln>
          </p:spPr>
          <p:txBody>
            <a:bodyPr/>
            <a:lstStyle/>
            <a:p>
              <a:pPr>
                <a:spcBef>
                  <a:spcPct val="20000"/>
                </a:spcBef>
                <a:buClr>
                  <a:schemeClr val="accent2"/>
                </a:buClr>
              </a:pPr>
              <a:r>
                <a:rPr lang="en-US" altLang="ko-KR" dirty="0">
                  <a:solidFill>
                    <a:srgbClr val="3333CC"/>
                  </a:solidFill>
                  <a:latin typeface="Times New Roman" pitchFamily="18" charset="0"/>
                  <a:ea typeface="굴림" pitchFamily="50" charset="-127"/>
                </a:rPr>
                <a:t>128k                         401k</a:t>
              </a:r>
            </a:p>
          </p:txBody>
        </p:sp>
        <p:sp>
          <p:nvSpPr>
            <p:cNvPr id="15368" name="Rectangle 7"/>
            <p:cNvSpPr>
              <a:spLocks noChangeArrowheads="1"/>
            </p:cNvSpPr>
            <p:nvPr/>
          </p:nvSpPr>
          <p:spPr bwMode="auto">
            <a:xfrm>
              <a:off x="1045" y="2684"/>
              <a:ext cx="1686" cy="244"/>
            </a:xfrm>
            <a:prstGeom prst="rect">
              <a:avLst/>
            </a:prstGeom>
            <a:noFill/>
            <a:ln w="9525">
              <a:noFill/>
              <a:miter lim="800000"/>
              <a:headEnd/>
              <a:tailEnd/>
            </a:ln>
          </p:spPr>
          <p:txBody>
            <a:bodyPr/>
            <a:lstStyle/>
            <a:p>
              <a:pPr>
                <a:spcBef>
                  <a:spcPct val="20000"/>
                </a:spcBef>
                <a:buClr>
                  <a:schemeClr val="accent2"/>
                </a:buClr>
              </a:pPr>
              <a:r>
                <a:rPr lang="en-US" altLang="ko-KR">
                  <a:solidFill>
                    <a:srgbClr val="3333CC"/>
                  </a:solidFill>
                  <a:latin typeface="Times New Roman" pitchFamily="18" charset="0"/>
                  <a:ea typeface="굴림" pitchFamily="50" charset="-127"/>
                </a:rPr>
                <a:t>                   :</a:t>
              </a:r>
            </a:p>
          </p:txBody>
        </p:sp>
        <p:sp>
          <p:nvSpPr>
            <p:cNvPr id="15369" name="Rectangle 8"/>
            <p:cNvSpPr>
              <a:spLocks noChangeArrowheads="1"/>
            </p:cNvSpPr>
            <p:nvPr/>
          </p:nvSpPr>
          <p:spPr bwMode="auto">
            <a:xfrm>
              <a:off x="1045" y="2440"/>
              <a:ext cx="1686" cy="244"/>
            </a:xfrm>
            <a:prstGeom prst="rect">
              <a:avLst/>
            </a:prstGeom>
            <a:noFill/>
            <a:ln w="9525">
              <a:noFill/>
              <a:miter lim="800000"/>
              <a:headEnd/>
              <a:tailEnd/>
            </a:ln>
          </p:spPr>
          <p:txBody>
            <a:bodyPr/>
            <a:lstStyle/>
            <a:p>
              <a:pPr>
                <a:spcBef>
                  <a:spcPct val="20000"/>
                </a:spcBef>
                <a:buClr>
                  <a:schemeClr val="accent2"/>
                </a:buClr>
              </a:pPr>
              <a:r>
                <a:rPr lang="en-US" altLang="ko-KR">
                  <a:solidFill>
                    <a:srgbClr val="3333CC"/>
                  </a:solidFill>
                  <a:latin typeface="Times New Roman" pitchFamily="18" charset="0"/>
                  <a:ea typeface="굴림" pitchFamily="50" charset="-127"/>
                </a:rPr>
                <a:t>66k                           595k</a:t>
              </a:r>
            </a:p>
          </p:txBody>
        </p:sp>
        <p:sp>
          <p:nvSpPr>
            <p:cNvPr id="15370" name="Rectangle 9"/>
            <p:cNvSpPr>
              <a:spLocks noChangeArrowheads="1"/>
            </p:cNvSpPr>
            <p:nvPr/>
          </p:nvSpPr>
          <p:spPr bwMode="auto">
            <a:xfrm>
              <a:off x="1045" y="2196"/>
              <a:ext cx="1686" cy="244"/>
            </a:xfrm>
            <a:prstGeom prst="rect">
              <a:avLst/>
            </a:prstGeom>
            <a:noFill/>
            <a:ln w="9525">
              <a:noFill/>
              <a:miter lim="800000"/>
              <a:headEnd/>
              <a:tailEnd/>
            </a:ln>
          </p:spPr>
          <p:txBody>
            <a:bodyPr/>
            <a:lstStyle/>
            <a:p>
              <a:pPr>
                <a:spcBef>
                  <a:spcPct val="20000"/>
                </a:spcBef>
                <a:buClr>
                  <a:schemeClr val="accent2"/>
                </a:buClr>
              </a:pPr>
              <a:r>
                <a:rPr lang="en-US" altLang="ko-KR" dirty="0">
                  <a:solidFill>
                    <a:srgbClr val="3333CC"/>
                  </a:solidFill>
                  <a:latin typeface="Times New Roman" pitchFamily="18" charset="0"/>
                  <a:ea typeface="굴림" pitchFamily="50" charset="-127"/>
                </a:rPr>
                <a:t>65k                           573k</a:t>
              </a:r>
            </a:p>
          </p:txBody>
        </p:sp>
        <p:sp>
          <p:nvSpPr>
            <p:cNvPr id="15371" name="Rectangle 10"/>
            <p:cNvSpPr>
              <a:spLocks noChangeArrowheads="1"/>
            </p:cNvSpPr>
            <p:nvPr/>
          </p:nvSpPr>
          <p:spPr bwMode="auto">
            <a:xfrm>
              <a:off x="1045" y="1952"/>
              <a:ext cx="1686" cy="244"/>
            </a:xfrm>
            <a:prstGeom prst="rect">
              <a:avLst/>
            </a:prstGeom>
            <a:noFill/>
            <a:ln w="9525">
              <a:noFill/>
              <a:miter lim="800000"/>
              <a:headEnd/>
              <a:tailEnd/>
            </a:ln>
          </p:spPr>
          <p:txBody>
            <a:bodyPr/>
            <a:lstStyle/>
            <a:p>
              <a:pPr>
                <a:spcBef>
                  <a:spcPct val="20000"/>
                </a:spcBef>
                <a:buClr>
                  <a:schemeClr val="accent2"/>
                </a:buClr>
              </a:pPr>
              <a:r>
                <a:rPr lang="en-US" altLang="ko-KR">
                  <a:solidFill>
                    <a:srgbClr val="3333CC"/>
                  </a:solidFill>
                  <a:latin typeface="Times New Roman" pitchFamily="18" charset="0"/>
                  <a:ea typeface="굴림" pitchFamily="50" charset="-127"/>
                </a:rPr>
                <a:t>                   :</a:t>
              </a:r>
            </a:p>
          </p:txBody>
        </p:sp>
        <p:sp>
          <p:nvSpPr>
            <p:cNvPr id="15372" name="Rectangle 11"/>
            <p:cNvSpPr>
              <a:spLocks noChangeArrowheads="1"/>
            </p:cNvSpPr>
            <p:nvPr/>
          </p:nvSpPr>
          <p:spPr bwMode="auto">
            <a:xfrm>
              <a:off x="1045" y="1708"/>
              <a:ext cx="1686" cy="244"/>
            </a:xfrm>
            <a:prstGeom prst="rect">
              <a:avLst/>
            </a:prstGeom>
            <a:noFill/>
            <a:ln w="9525">
              <a:noFill/>
              <a:miter lim="800000"/>
              <a:headEnd/>
              <a:tailEnd/>
            </a:ln>
          </p:spPr>
          <p:txBody>
            <a:bodyPr/>
            <a:lstStyle/>
            <a:p>
              <a:pPr>
                <a:spcBef>
                  <a:spcPct val="20000"/>
                </a:spcBef>
                <a:buClr>
                  <a:schemeClr val="accent2"/>
                </a:buClr>
              </a:pPr>
              <a:r>
                <a:rPr lang="en-US" altLang="ko-KR" dirty="0">
                  <a:solidFill>
                    <a:srgbClr val="3333CC"/>
                  </a:solidFill>
                  <a:latin typeface="Times New Roman" pitchFamily="18" charset="0"/>
                  <a:ea typeface="굴림" pitchFamily="50" charset="-127"/>
                </a:rPr>
                <a:t>1k                             432k</a:t>
              </a:r>
            </a:p>
          </p:txBody>
        </p:sp>
        <p:sp>
          <p:nvSpPr>
            <p:cNvPr id="15373" name="Rectangle 12"/>
            <p:cNvSpPr>
              <a:spLocks noChangeArrowheads="1"/>
            </p:cNvSpPr>
            <p:nvPr/>
          </p:nvSpPr>
          <p:spPr bwMode="auto">
            <a:xfrm>
              <a:off x="1045" y="1464"/>
              <a:ext cx="1686" cy="244"/>
            </a:xfrm>
            <a:prstGeom prst="rect">
              <a:avLst/>
            </a:prstGeom>
            <a:noFill/>
            <a:ln w="9525">
              <a:noFill/>
              <a:miter lim="800000"/>
              <a:headEnd/>
              <a:tailEnd/>
            </a:ln>
          </p:spPr>
          <p:txBody>
            <a:bodyPr/>
            <a:lstStyle/>
            <a:p>
              <a:pPr>
                <a:spcBef>
                  <a:spcPct val="20000"/>
                </a:spcBef>
                <a:buClr>
                  <a:schemeClr val="accent2"/>
                </a:buClr>
              </a:pPr>
              <a:r>
                <a:rPr lang="en-US" altLang="ko-KR" dirty="0">
                  <a:solidFill>
                    <a:srgbClr val="3333CC"/>
                  </a:solidFill>
                  <a:latin typeface="Times New Roman" pitchFamily="18" charset="0"/>
                  <a:ea typeface="굴림" pitchFamily="50" charset="-127"/>
                </a:rPr>
                <a:t>0                               278k</a:t>
              </a:r>
            </a:p>
          </p:txBody>
        </p:sp>
        <p:sp>
          <p:nvSpPr>
            <p:cNvPr id="15374" name="Line 13"/>
            <p:cNvSpPr>
              <a:spLocks noChangeShapeType="1"/>
            </p:cNvSpPr>
            <p:nvPr/>
          </p:nvSpPr>
          <p:spPr bwMode="auto">
            <a:xfrm>
              <a:off x="1045" y="1464"/>
              <a:ext cx="1686" cy="0"/>
            </a:xfrm>
            <a:prstGeom prst="line">
              <a:avLst/>
            </a:prstGeom>
            <a:noFill/>
            <a:ln w="12700">
              <a:solidFill>
                <a:schemeClr val="tx1"/>
              </a:solidFill>
              <a:round/>
              <a:headEnd/>
              <a:tailEnd/>
            </a:ln>
          </p:spPr>
          <p:txBody>
            <a:bodyPr/>
            <a:lstStyle/>
            <a:p>
              <a:endParaRPr lang="en-US"/>
            </a:p>
          </p:txBody>
        </p:sp>
        <p:sp>
          <p:nvSpPr>
            <p:cNvPr id="15375" name="Line 14"/>
            <p:cNvSpPr>
              <a:spLocks noChangeShapeType="1"/>
            </p:cNvSpPr>
            <p:nvPr/>
          </p:nvSpPr>
          <p:spPr bwMode="auto">
            <a:xfrm>
              <a:off x="1045" y="1708"/>
              <a:ext cx="1686" cy="0"/>
            </a:xfrm>
            <a:prstGeom prst="line">
              <a:avLst/>
            </a:prstGeom>
            <a:noFill/>
            <a:ln w="12700">
              <a:solidFill>
                <a:schemeClr val="tx1"/>
              </a:solidFill>
              <a:round/>
              <a:headEnd/>
              <a:tailEnd/>
            </a:ln>
          </p:spPr>
          <p:txBody>
            <a:bodyPr/>
            <a:lstStyle/>
            <a:p>
              <a:endParaRPr lang="en-US"/>
            </a:p>
          </p:txBody>
        </p:sp>
        <p:sp>
          <p:nvSpPr>
            <p:cNvPr id="15376" name="Line 15"/>
            <p:cNvSpPr>
              <a:spLocks noChangeShapeType="1"/>
            </p:cNvSpPr>
            <p:nvPr/>
          </p:nvSpPr>
          <p:spPr bwMode="auto">
            <a:xfrm>
              <a:off x="1045" y="1952"/>
              <a:ext cx="1686" cy="0"/>
            </a:xfrm>
            <a:prstGeom prst="line">
              <a:avLst/>
            </a:prstGeom>
            <a:noFill/>
            <a:ln w="12700">
              <a:solidFill>
                <a:schemeClr val="tx1"/>
              </a:solidFill>
              <a:round/>
              <a:headEnd/>
              <a:tailEnd/>
            </a:ln>
          </p:spPr>
          <p:txBody>
            <a:bodyPr/>
            <a:lstStyle/>
            <a:p>
              <a:endParaRPr lang="en-US"/>
            </a:p>
          </p:txBody>
        </p:sp>
        <p:sp>
          <p:nvSpPr>
            <p:cNvPr id="15377" name="Line 16"/>
            <p:cNvSpPr>
              <a:spLocks noChangeShapeType="1"/>
            </p:cNvSpPr>
            <p:nvPr/>
          </p:nvSpPr>
          <p:spPr bwMode="auto">
            <a:xfrm>
              <a:off x="1045" y="2196"/>
              <a:ext cx="1686" cy="0"/>
            </a:xfrm>
            <a:prstGeom prst="line">
              <a:avLst/>
            </a:prstGeom>
            <a:noFill/>
            <a:ln w="12700">
              <a:solidFill>
                <a:schemeClr val="tx1"/>
              </a:solidFill>
              <a:round/>
              <a:headEnd/>
              <a:tailEnd/>
            </a:ln>
          </p:spPr>
          <p:txBody>
            <a:bodyPr/>
            <a:lstStyle/>
            <a:p>
              <a:endParaRPr lang="en-US"/>
            </a:p>
          </p:txBody>
        </p:sp>
        <p:sp>
          <p:nvSpPr>
            <p:cNvPr id="15378" name="Line 17"/>
            <p:cNvSpPr>
              <a:spLocks noChangeShapeType="1"/>
            </p:cNvSpPr>
            <p:nvPr/>
          </p:nvSpPr>
          <p:spPr bwMode="auto">
            <a:xfrm>
              <a:off x="1045" y="2440"/>
              <a:ext cx="1686" cy="0"/>
            </a:xfrm>
            <a:prstGeom prst="line">
              <a:avLst/>
            </a:prstGeom>
            <a:noFill/>
            <a:ln w="12700">
              <a:solidFill>
                <a:schemeClr val="tx1"/>
              </a:solidFill>
              <a:round/>
              <a:headEnd/>
              <a:tailEnd/>
            </a:ln>
          </p:spPr>
          <p:txBody>
            <a:bodyPr/>
            <a:lstStyle/>
            <a:p>
              <a:endParaRPr lang="en-US"/>
            </a:p>
          </p:txBody>
        </p:sp>
        <p:sp>
          <p:nvSpPr>
            <p:cNvPr id="15379" name="Line 18"/>
            <p:cNvSpPr>
              <a:spLocks noChangeShapeType="1"/>
            </p:cNvSpPr>
            <p:nvPr/>
          </p:nvSpPr>
          <p:spPr bwMode="auto">
            <a:xfrm>
              <a:off x="1045" y="2684"/>
              <a:ext cx="1686" cy="0"/>
            </a:xfrm>
            <a:prstGeom prst="line">
              <a:avLst/>
            </a:prstGeom>
            <a:noFill/>
            <a:ln w="12700">
              <a:solidFill>
                <a:schemeClr val="tx1"/>
              </a:solidFill>
              <a:round/>
              <a:headEnd/>
              <a:tailEnd/>
            </a:ln>
          </p:spPr>
          <p:txBody>
            <a:bodyPr/>
            <a:lstStyle/>
            <a:p>
              <a:endParaRPr lang="en-US"/>
            </a:p>
          </p:txBody>
        </p:sp>
        <p:sp>
          <p:nvSpPr>
            <p:cNvPr id="15380" name="Line 19"/>
            <p:cNvSpPr>
              <a:spLocks noChangeShapeType="1"/>
            </p:cNvSpPr>
            <p:nvPr/>
          </p:nvSpPr>
          <p:spPr bwMode="auto">
            <a:xfrm>
              <a:off x="1045" y="2928"/>
              <a:ext cx="1686" cy="0"/>
            </a:xfrm>
            <a:prstGeom prst="line">
              <a:avLst/>
            </a:prstGeom>
            <a:noFill/>
            <a:ln w="12700">
              <a:solidFill>
                <a:schemeClr val="tx1"/>
              </a:solidFill>
              <a:round/>
              <a:headEnd/>
              <a:tailEnd/>
            </a:ln>
          </p:spPr>
          <p:txBody>
            <a:bodyPr/>
            <a:lstStyle/>
            <a:p>
              <a:endParaRPr lang="en-US"/>
            </a:p>
          </p:txBody>
        </p:sp>
        <p:sp>
          <p:nvSpPr>
            <p:cNvPr id="15381" name="Line 20"/>
            <p:cNvSpPr>
              <a:spLocks noChangeShapeType="1"/>
            </p:cNvSpPr>
            <p:nvPr/>
          </p:nvSpPr>
          <p:spPr bwMode="auto">
            <a:xfrm>
              <a:off x="1045" y="3172"/>
              <a:ext cx="1686" cy="0"/>
            </a:xfrm>
            <a:prstGeom prst="line">
              <a:avLst/>
            </a:prstGeom>
            <a:noFill/>
            <a:ln w="12700">
              <a:solidFill>
                <a:schemeClr val="tx1"/>
              </a:solidFill>
              <a:round/>
              <a:headEnd/>
              <a:tailEnd/>
            </a:ln>
          </p:spPr>
          <p:txBody>
            <a:bodyPr/>
            <a:lstStyle/>
            <a:p>
              <a:endParaRPr lang="en-US"/>
            </a:p>
          </p:txBody>
        </p:sp>
        <p:sp>
          <p:nvSpPr>
            <p:cNvPr id="15382" name="Line 21"/>
            <p:cNvSpPr>
              <a:spLocks noChangeShapeType="1"/>
            </p:cNvSpPr>
            <p:nvPr/>
          </p:nvSpPr>
          <p:spPr bwMode="auto">
            <a:xfrm>
              <a:off x="1045" y="3416"/>
              <a:ext cx="1686" cy="0"/>
            </a:xfrm>
            <a:prstGeom prst="line">
              <a:avLst/>
            </a:prstGeom>
            <a:noFill/>
            <a:ln w="28575" cap="sq">
              <a:solidFill>
                <a:schemeClr val="tx1"/>
              </a:solidFill>
              <a:round/>
              <a:headEnd/>
              <a:tailEnd/>
            </a:ln>
          </p:spPr>
          <p:txBody>
            <a:bodyPr/>
            <a:lstStyle/>
            <a:p>
              <a:endParaRPr lang="en-US"/>
            </a:p>
          </p:txBody>
        </p:sp>
        <p:sp>
          <p:nvSpPr>
            <p:cNvPr id="15383" name="Line 22"/>
            <p:cNvSpPr>
              <a:spLocks noChangeShapeType="1"/>
            </p:cNvSpPr>
            <p:nvPr/>
          </p:nvSpPr>
          <p:spPr bwMode="auto">
            <a:xfrm>
              <a:off x="1045" y="1464"/>
              <a:ext cx="0" cy="1952"/>
            </a:xfrm>
            <a:prstGeom prst="line">
              <a:avLst/>
            </a:prstGeom>
            <a:noFill/>
            <a:ln w="28575" cap="sq">
              <a:solidFill>
                <a:schemeClr val="tx1"/>
              </a:solidFill>
              <a:round/>
              <a:headEnd/>
              <a:tailEnd/>
            </a:ln>
          </p:spPr>
          <p:txBody>
            <a:bodyPr/>
            <a:lstStyle/>
            <a:p>
              <a:endParaRPr lang="en-US"/>
            </a:p>
          </p:txBody>
        </p:sp>
        <p:sp>
          <p:nvSpPr>
            <p:cNvPr id="15384" name="Line 23"/>
            <p:cNvSpPr>
              <a:spLocks noChangeShapeType="1"/>
            </p:cNvSpPr>
            <p:nvPr/>
          </p:nvSpPr>
          <p:spPr bwMode="auto">
            <a:xfrm>
              <a:off x="2731" y="1464"/>
              <a:ext cx="0" cy="1952"/>
            </a:xfrm>
            <a:prstGeom prst="line">
              <a:avLst/>
            </a:prstGeom>
            <a:noFill/>
            <a:ln w="28575" cap="sq">
              <a:solidFill>
                <a:schemeClr val="tx1"/>
              </a:solidFill>
              <a:round/>
              <a:headEnd/>
              <a:tailEnd/>
            </a:ln>
          </p:spPr>
          <p:txBody>
            <a:bodyPr/>
            <a:lstStyle/>
            <a:p>
              <a:endParaRPr lang="en-US"/>
            </a:p>
          </p:txBody>
        </p:sp>
        <p:sp>
          <p:nvSpPr>
            <p:cNvPr id="15385" name="Rectangle 25"/>
            <p:cNvSpPr>
              <a:spLocks noChangeArrowheads="1"/>
            </p:cNvSpPr>
            <p:nvPr/>
          </p:nvSpPr>
          <p:spPr bwMode="auto">
            <a:xfrm>
              <a:off x="3996" y="2422"/>
              <a:ext cx="1264" cy="240"/>
            </a:xfrm>
            <a:prstGeom prst="rect">
              <a:avLst/>
            </a:prstGeom>
            <a:noFill/>
            <a:ln w="9525">
              <a:noFill/>
              <a:miter lim="800000"/>
              <a:headEnd/>
              <a:tailEnd/>
            </a:ln>
          </p:spPr>
          <p:txBody>
            <a:bodyPr/>
            <a:lstStyle/>
            <a:p>
              <a:pPr>
                <a:spcBef>
                  <a:spcPct val="20000"/>
                </a:spcBef>
                <a:buClr>
                  <a:schemeClr val="accent2"/>
                </a:buClr>
              </a:pPr>
              <a:endParaRPr lang="en-US">
                <a:solidFill>
                  <a:srgbClr val="3333CC"/>
                </a:solidFill>
                <a:latin typeface="Times New Roman" pitchFamily="18" charset="0"/>
              </a:endParaRPr>
            </a:p>
          </p:txBody>
        </p:sp>
        <p:sp>
          <p:nvSpPr>
            <p:cNvPr id="15386" name="Rectangle 26"/>
            <p:cNvSpPr>
              <a:spLocks noChangeArrowheads="1"/>
            </p:cNvSpPr>
            <p:nvPr/>
          </p:nvSpPr>
          <p:spPr bwMode="auto">
            <a:xfrm>
              <a:off x="3996" y="2183"/>
              <a:ext cx="1264" cy="239"/>
            </a:xfrm>
            <a:prstGeom prst="rect">
              <a:avLst/>
            </a:prstGeom>
            <a:noFill/>
            <a:ln w="9525">
              <a:noFill/>
              <a:miter lim="800000"/>
              <a:headEnd/>
              <a:tailEnd/>
            </a:ln>
          </p:spPr>
          <p:txBody>
            <a:bodyPr/>
            <a:lstStyle/>
            <a:p>
              <a:pPr>
                <a:spcBef>
                  <a:spcPct val="20000"/>
                </a:spcBef>
                <a:buClr>
                  <a:schemeClr val="accent2"/>
                </a:buClr>
              </a:pPr>
              <a:endParaRPr lang="en-US">
                <a:solidFill>
                  <a:srgbClr val="3333CC"/>
                </a:solidFill>
                <a:latin typeface="Times New Roman" pitchFamily="18" charset="0"/>
              </a:endParaRPr>
            </a:p>
          </p:txBody>
        </p:sp>
        <p:sp>
          <p:nvSpPr>
            <p:cNvPr id="15387" name="Rectangle 27"/>
            <p:cNvSpPr>
              <a:spLocks noChangeArrowheads="1"/>
            </p:cNvSpPr>
            <p:nvPr/>
          </p:nvSpPr>
          <p:spPr bwMode="auto">
            <a:xfrm>
              <a:off x="3996" y="1943"/>
              <a:ext cx="1264" cy="240"/>
            </a:xfrm>
            <a:prstGeom prst="rect">
              <a:avLst/>
            </a:prstGeom>
            <a:noFill/>
            <a:ln w="9525">
              <a:noFill/>
              <a:miter lim="800000"/>
              <a:headEnd/>
              <a:tailEnd/>
            </a:ln>
          </p:spPr>
          <p:txBody>
            <a:bodyPr/>
            <a:lstStyle/>
            <a:p>
              <a:pPr>
                <a:spcBef>
                  <a:spcPct val="20000"/>
                </a:spcBef>
                <a:buClr>
                  <a:schemeClr val="accent2"/>
                </a:buClr>
              </a:pPr>
              <a:endParaRPr lang="en-US">
                <a:solidFill>
                  <a:srgbClr val="3333CC"/>
                </a:solidFill>
                <a:latin typeface="Times New Roman" pitchFamily="18" charset="0"/>
              </a:endParaRPr>
            </a:p>
          </p:txBody>
        </p:sp>
        <p:sp>
          <p:nvSpPr>
            <p:cNvPr id="15388" name="Rectangle 28"/>
            <p:cNvSpPr>
              <a:spLocks noChangeArrowheads="1"/>
            </p:cNvSpPr>
            <p:nvPr/>
          </p:nvSpPr>
          <p:spPr bwMode="auto">
            <a:xfrm>
              <a:off x="3996" y="1704"/>
              <a:ext cx="1264" cy="239"/>
            </a:xfrm>
            <a:prstGeom prst="rect">
              <a:avLst/>
            </a:prstGeom>
            <a:noFill/>
            <a:ln w="9525">
              <a:noFill/>
              <a:miter lim="800000"/>
              <a:headEnd/>
              <a:tailEnd/>
            </a:ln>
          </p:spPr>
          <p:txBody>
            <a:bodyPr/>
            <a:lstStyle/>
            <a:p>
              <a:pPr>
                <a:spcBef>
                  <a:spcPct val="20000"/>
                </a:spcBef>
                <a:buClr>
                  <a:schemeClr val="accent2"/>
                </a:buClr>
              </a:pPr>
              <a:endParaRPr lang="en-US">
                <a:solidFill>
                  <a:srgbClr val="3333CC"/>
                </a:solidFill>
                <a:latin typeface="Times New Roman" pitchFamily="18" charset="0"/>
              </a:endParaRPr>
            </a:p>
          </p:txBody>
        </p:sp>
        <p:sp>
          <p:nvSpPr>
            <p:cNvPr id="15389" name="Rectangle 29"/>
            <p:cNvSpPr>
              <a:spLocks noChangeArrowheads="1"/>
            </p:cNvSpPr>
            <p:nvPr/>
          </p:nvSpPr>
          <p:spPr bwMode="auto">
            <a:xfrm>
              <a:off x="3996" y="1464"/>
              <a:ext cx="1264" cy="240"/>
            </a:xfrm>
            <a:prstGeom prst="rect">
              <a:avLst/>
            </a:prstGeom>
            <a:noFill/>
            <a:ln w="9525">
              <a:noFill/>
              <a:miter lim="800000"/>
              <a:headEnd/>
              <a:tailEnd/>
            </a:ln>
          </p:spPr>
          <p:txBody>
            <a:bodyPr/>
            <a:lstStyle/>
            <a:p>
              <a:pPr>
                <a:spcBef>
                  <a:spcPct val="20000"/>
                </a:spcBef>
                <a:buClr>
                  <a:schemeClr val="accent2"/>
                </a:buClr>
              </a:pPr>
              <a:endParaRPr lang="en-US">
                <a:solidFill>
                  <a:srgbClr val="3333CC"/>
                </a:solidFill>
                <a:latin typeface="Times New Roman" pitchFamily="18" charset="0"/>
              </a:endParaRPr>
            </a:p>
          </p:txBody>
        </p:sp>
        <p:sp>
          <p:nvSpPr>
            <p:cNvPr id="15390" name="Line 30"/>
            <p:cNvSpPr>
              <a:spLocks noChangeShapeType="1"/>
            </p:cNvSpPr>
            <p:nvPr/>
          </p:nvSpPr>
          <p:spPr bwMode="auto">
            <a:xfrm>
              <a:off x="3996" y="1464"/>
              <a:ext cx="1264" cy="0"/>
            </a:xfrm>
            <a:prstGeom prst="line">
              <a:avLst/>
            </a:prstGeom>
            <a:noFill/>
            <a:ln w="28575" cap="sq">
              <a:solidFill>
                <a:schemeClr val="tx1"/>
              </a:solidFill>
              <a:round/>
              <a:headEnd/>
              <a:tailEnd/>
            </a:ln>
          </p:spPr>
          <p:txBody>
            <a:bodyPr/>
            <a:lstStyle/>
            <a:p>
              <a:endParaRPr lang="en-US"/>
            </a:p>
          </p:txBody>
        </p:sp>
        <p:sp>
          <p:nvSpPr>
            <p:cNvPr id="15391" name="Line 31"/>
            <p:cNvSpPr>
              <a:spLocks noChangeShapeType="1"/>
            </p:cNvSpPr>
            <p:nvPr/>
          </p:nvSpPr>
          <p:spPr bwMode="auto">
            <a:xfrm>
              <a:off x="3996" y="1704"/>
              <a:ext cx="1264" cy="0"/>
            </a:xfrm>
            <a:prstGeom prst="line">
              <a:avLst/>
            </a:prstGeom>
            <a:noFill/>
            <a:ln w="12700">
              <a:solidFill>
                <a:schemeClr val="tx1"/>
              </a:solidFill>
              <a:round/>
              <a:headEnd/>
              <a:tailEnd/>
            </a:ln>
          </p:spPr>
          <p:txBody>
            <a:bodyPr/>
            <a:lstStyle/>
            <a:p>
              <a:endParaRPr lang="en-US"/>
            </a:p>
          </p:txBody>
        </p:sp>
        <p:sp>
          <p:nvSpPr>
            <p:cNvPr id="15392" name="Line 32"/>
            <p:cNvSpPr>
              <a:spLocks noChangeShapeType="1"/>
            </p:cNvSpPr>
            <p:nvPr/>
          </p:nvSpPr>
          <p:spPr bwMode="auto">
            <a:xfrm>
              <a:off x="3996" y="1943"/>
              <a:ext cx="1264" cy="0"/>
            </a:xfrm>
            <a:prstGeom prst="line">
              <a:avLst/>
            </a:prstGeom>
            <a:noFill/>
            <a:ln w="12700">
              <a:solidFill>
                <a:schemeClr val="tx1"/>
              </a:solidFill>
              <a:round/>
              <a:headEnd/>
              <a:tailEnd/>
            </a:ln>
          </p:spPr>
          <p:txBody>
            <a:bodyPr/>
            <a:lstStyle/>
            <a:p>
              <a:endParaRPr lang="en-US"/>
            </a:p>
          </p:txBody>
        </p:sp>
        <p:sp>
          <p:nvSpPr>
            <p:cNvPr id="15393" name="Line 33"/>
            <p:cNvSpPr>
              <a:spLocks noChangeShapeType="1"/>
            </p:cNvSpPr>
            <p:nvPr/>
          </p:nvSpPr>
          <p:spPr bwMode="auto">
            <a:xfrm>
              <a:off x="3996" y="2183"/>
              <a:ext cx="1264" cy="0"/>
            </a:xfrm>
            <a:prstGeom prst="line">
              <a:avLst/>
            </a:prstGeom>
            <a:noFill/>
            <a:ln w="12700">
              <a:solidFill>
                <a:schemeClr val="tx1"/>
              </a:solidFill>
              <a:round/>
              <a:headEnd/>
              <a:tailEnd/>
            </a:ln>
          </p:spPr>
          <p:txBody>
            <a:bodyPr/>
            <a:lstStyle/>
            <a:p>
              <a:endParaRPr lang="en-US"/>
            </a:p>
          </p:txBody>
        </p:sp>
        <p:sp>
          <p:nvSpPr>
            <p:cNvPr id="15394" name="Line 34"/>
            <p:cNvSpPr>
              <a:spLocks noChangeShapeType="1"/>
            </p:cNvSpPr>
            <p:nvPr/>
          </p:nvSpPr>
          <p:spPr bwMode="auto">
            <a:xfrm>
              <a:off x="3996" y="2422"/>
              <a:ext cx="1264" cy="0"/>
            </a:xfrm>
            <a:prstGeom prst="line">
              <a:avLst/>
            </a:prstGeom>
            <a:noFill/>
            <a:ln w="12700">
              <a:solidFill>
                <a:schemeClr val="tx1"/>
              </a:solidFill>
              <a:round/>
              <a:headEnd/>
              <a:tailEnd/>
            </a:ln>
          </p:spPr>
          <p:txBody>
            <a:bodyPr/>
            <a:lstStyle/>
            <a:p>
              <a:endParaRPr lang="en-US"/>
            </a:p>
          </p:txBody>
        </p:sp>
        <p:sp>
          <p:nvSpPr>
            <p:cNvPr id="15395" name="Line 35"/>
            <p:cNvSpPr>
              <a:spLocks noChangeShapeType="1"/>
            </p:cNvSpPr>
            <p:nvPr/>
          </p:nvSpPr>
          <p:spPr bwMode="auto">
            <a:xfrm>
              <a:off x="3996" y="2662"/>
              <a:ext cx="1264" cy="0"/>
            </a:xfrm>
            <a:prstGeom prst="line">
              <a:avLst/>
            </a:prstGeom>
            <a:noFill/>
            <a:ln w="28575" cap="sq">
              <a:solidFill>
                <a:schemeClr val="tx1"/>
              </a:solidFill>
              <a:round/>
              <a:headEnd/>
              <a:tailEnd/>
            </a:ln>
          </p:spPr>
          <p:txBody>
            <a:bodyPr/>
            <a:lstStyle/>
            <a:p>
              <a:endParaRPr lang="en-US"/>
            </a:p>
          </p:txBody>
        </p:sp>
        <p:sp>
          <p:nvSpPr>
            <p:cNvPr id="15396" name="Line 36"/>
            <p:cNvSpPr>
              <a:spLocks noChangeShapeType="1"/>
            </p:cNvSpPr>
            <p:nvPr/>
          </p:nvSpPr>
          <p:spPr bwMode="auto">
            <a:xfrm>
              <a:off x="3996" y="1464"/>
              <a:ext cx="0" cy="1198"/>
            </a:xfrm>
            <a:prstGeom prst="line">
              <a:avLst/>
            </a:prstGeom>
            <a:noFill/>
            <a:ln w="28575" cap="sq">
              <a:solidFill>
                <a:schemeClr val="tx1"/>
              </a:solidFill>
              <a:round/>
              <a:headEnd/>
              <a:tailEnd/>
            </a:ln>
          </p:spPr>
          <p:txBody>
            <a:bodyPr/>
            <a:lstStyle/>
            <a:p>
              <a:endParaRPr lang="en-US"/>
            </a:p>
          </p:txBody>
        </p:sp>
        <p:sp>
          <p:nvSpPr>
            <p:cNvPr id="15397" name="Line 37"/>
            <p:cNvSpPr>
              <a:spLocks noChangeShapeType="1"/>
            </p:cNvSpPr>
            <p:nvPr/>
          </p:nvSpPr>
          <p:spPr bwMode="auto">
            <a:xfrm>
              <a:off x="5260" y="1464"/>
              <a:ext cx="0" cy="1198"/>
            </a:xfrm>
            <a:prstGeom prst="line">
              <a:avLst/>
            </a:prstGeom>
            <a:noFill/>
            <a:ln w="28575" cap="sq">
              <a:solidFill>
                <a:schemeClr val="tx1"/>
              </a:solidFill>
              <a:round/>
              <a:headEnd/>
              <a:tailEnd/>
            </a:ln>
          </p:spPr>
          <p:txBody>
            <a:bodyPr/>
            <a:lstStyle/>
            <a:p>
              <a:endParaRPr lang="en-US"/>
            </a:p>
          </p:txBody>
        </p:sp>
        <p:sp>
          <p:nvSpPr>
            <p:cNvPr id="15398" name="Line 38"/>
            <p:cNvSpPr>
              <a:spLocks noChangeShapeType="1"/>
            </p:cNvSpPr>
            <p:nvPr/>
          </p:nvSpPr>
          <p:spPr bwMode="auto">
            <a:xfrm>
              <a:off x="2815" y="1560"/>
              <a:ext cx="1012" cy="1"/>
            </a:xfrm>
            <a:prstGeom prst="line">
              <a:avLst/>
            </a:prstGeom>
            <a:noFill/>
            <a:ln w="9525">
              <a:solidFill>
                <a:schemeClr val="tx1"/>
              </a:solidFill>
              <a:round/>
              <a:headEnd/>
              <a:tailEnd type="triangle" w="med" len="med"/>
            </a:ln>
          </p:spPr>
          <p:txBody>
            <a:bodyPr/>
            <a:lstStyle/>
            <a:p>
              <a:endParaRPr lang="en-US"/>
            </a:p>
          </p:txBody>
        </p:sp>
        <p:sp>
          <p:nvSpPr>
            <p:cNvPr id="15399" name="Line 39"/>
            <p:cNvSpPr>
              <a:spLocks noChangeShapeType="1"/>
            </p:cNvSpPr>
            <p:nvPr/>
          </p:nvSpPr>
          <p:spPr bwMode="auto">
            <a:xfrm>
              <a:off x="2815" y="1848"/>
              <a:ext cx="1012" cy="1"/>
            </a:xfrm>
            <a:prstGeom prst="line">
              <a:avLst/>
            </a:prstGeom>
            <a:noFill/>
            <a:ln w="9525">
              <a:solidFill>
                <a:schemeClr val="tx1"/>
              </a:solidFill>
              <a:round/>
              <a:headEnd/>
              <a:tailEnd type="triangle" w="med" len="med"/>
            </a:ln>
          </p:spPr>
          <p:txBody>
            <a:bodyPr/>
            <a:lstStyle/>
            <a:p>
              <a:endParaRPr lang="en-US"/>
            </a:p>
          </p:txBody>
        </p:sp>
        <p:sp>
          <p:nvSpPr>
            <p:cNvPr id="15400" name="Line 40"/>
            <p:cNvSpPr>
              <a:spLocks noChangeShapeType="1"/>
            </p:cNvSpPr>
            <p:nvPr/>
          </p:nvSpPr>
          <p:spPr bwMode="auto">
            <a:xfrm flipV="1">
              <a:off x="2815" y="2088"/>
              <a:ext cx="1096" cy="240"/>
            </a:xfrm>
            <a:prstGeom prst="line">
              <a:avLst/>
            </a:prstGeom>
            <a:noFill/>
            <a:ln w="9525">
              <a:solidFill>
                <a:schemeClr val="tx1"/>
              </a:solidFill>
              <a:round/>
              <a:headEnd/>
              <a:tailEnd type="triangle" w="med" len="med"/>
            </a:ln>
          </p:spPr>
          <p:txBody>
            <a:bodyPr/>
            <a:lstStyle/>
            <a:p>
              <a:endParaRPr lang="en-US"/>
            </a:p>
          </p:txBody>
        </p:sp>
        <p:sp>
          <p:nvSpPr>
            <p:cNvPr id="15401" name="Line 41"/>
            <p:cNvSpPr>
              <a:spLocks noChangeShapeType="1"/>
            </p:cNvSpPr>
            <p:nvPr/>
          </p:nvSpPr>
          <p:spPr bwMode="auto">
            <a:xfrm flipV="1">
              <a:off x="2815" y="2328"/>
              <a:ext cx="1096" cy="240"/>
            </a:xfrm>
            <a:prstGeom prst="line">
              <a:avLst/>
            </a:prstGeom>
            <a:noFill/>
            <a:ln w="9525">
              <a:solidFill>
                <a:schemeClr val="tx1"/>
              </a:solidFill>
              <a:round/>
              <a:headEnd/>
              <a:tailEnd type="triangle" w="med" len="med"/>
            </a:ln>
          </p:spPr>
          <p:txBody>
            <a:bodyPr/>
            <a:lstStyle/>
            <a:p>
              <a:endParaRPr lang="en-US"/>
            </a:p>
          </p:txBody>
        </p:sp>
        <p:sp>
          <p:nvSpPr>
            <p:cNvPr id="15402" name="Line 42"/>
            <p:cNvSpPr>
              <a:spLocks noChangeShapeType="1"/>
            </p:cNvSpPr>
            <p:nvPr/>
          </p:nvSpPr>
          <p:spPr bwMode="auto">
            <a:xfrm flipV="1">
              <a:off x="2815" y="2568"/>
              <a:ext cx="1096" cy="480"/>
            </a:xfrm>
            <a:prstGeom prst="line">
              <a:avLst/>
            </a:prstGeom>
            <a:noFill/>
            <a:ln w="9525">
              <a:solidFill>
                <a:schemeClr val="tx1"/>
              </a:solidFill>
              <a:round/>
              <a:headEnd/>
              <a:tailEnd type="triangle" w="med" len="med"/>
            </a:ln>
          </p:spPr>
          <p:txBody>
            <a:bodyPr/>
            <a:lstStyle/>
            <a:p>
              <a:endParaRPr lang="en-US"/>
            </a:p>
          </p:txBody>
        </p:sp>
        <p:sp>
          <p:nvSpPr>
            <p:cNvPr id="15403" name="Text Box 63"/>
            <p:cNvSpPr txBox="1">
              <a:spLocks noChangeArrowheads="1"/>
            </p:cNvSpPr>
            <p:nvPr/>
          </p:nvSpPr>
          <p:spPr bwMode="auto">
            <a:xfrm>
              <a:off x="308" y="1107"/>
              <a:ext cx="1079" cy="213"/>
            </a:xfrm>
            <a:prstGeom prst="rect">
              <a:avLst/>
            </a:prstGeom>
            <a:noFill/>
            <a:ln w="9525">
              <a:noFill/>
              <a:miter lim="800000"/>
              <a:headEnd/>
              <a:tailEnd/>
            </a:ln>
          </p:spPr>
          <p:txBody>
            <a:bodyPr wrap="none">
              <a:spAutoFit/>
            </a:bodyPr>
            <a:lstStyle/>
            <a:p>
              <a:pPr latinLnBrk="1"/>
              <a:r>
                <a:rPr kumimoji="1" lang="en-US" altLang="ko-KR" sz="1600">
                  <a:latin typeface="Lucida Console" pitchFamily="49" charset="0"/>
                  <a:ea typeface="HY그래픽M" pitchFamily="18" charset="-127"/>
                </a:rPr>
                <a:t>Virtual Addresses</a:t>
              </a:r>
            </a:p>
          </p:txBody>
        </p:sp>
        <p:sp>
          <p:nvSpPr>
            <p:cNvPr id="15404" name="Text Box 64"/>
            <p:cNvSpPr txBox="1">
              <a:spLocks noChangeArrowheads="1"/>
            </p:cNvSpPr>
            <p:nvPr/>
          </p:nvSpPr>
          <p:spPr bwMode="auto">
            <a:xfrm>
              <a:off x="4103" y="1128"/>
              <a:ext cx="729" cy="213"/>
            </a:xfrm>
            <a:prstGeom prst="rect">
              <a:avLst/>
            </a:prstGeom>
            <a:noFill/>
            <a:ln w="9525">
              <a:noFill/>
              <a:miter lim="800000"/>
              <a:headEnd/>
              <a:tailEnd/>
            </a:ln>
          </p:spPr>
          <p:txBody>
            <a:bodyPr wrap="none">
              <a:spAutoFit/>
            </a:bodyPr>
            <a:lstStyle/>
            <a:p>
              <a:pPr latinLnBrk="1"/>
              <a:r>
                <a:rPr kumimoji="1" lang="en-US" altLang="ko-KR" sz="1600">
                  <a:latin typeface="Lucida Console" pitchFamily="49" charset="0"/>
                  <a:ea typeface="HY그래픽M" pitchFamily="18" charset="-127"/>
                </a:rPr>
                <a:t>Swap device</a:t>
              </a:r>
            </a:p>
          </p:txBody>
        </p:sp>
        <p:sp>
          <p:nvSpPr>
            <p:cNvPr id="15405" name="Text Box 65"/>
            <p:cNvSpPr txBox="1">
              <a:spLocks noChangeArrowheads="1"/>
            </p:cNvSpPr>
            <p:nvPr/>
          </p:nvSpPr>
          <p:spPr bwMode="auto">
            <a:xfrm>
              <a:off x="3388" y="1311"/>
              <a:ext cx="262" cy="213"/>
            </a:xfrm>
            <a:prstGeom prst="rect">
              <a:avLst/>
            </a:prstGeom>
            <a:noFill/>
            <a:ln w="9525">
              <a:noFill/>
              <a:miter lim="800000"/>
              <a:headEnd/>
              <a:tailEnd/>
            </a:ln>
          </p:spPr>
          <p:txBody>
            <a:bodyPr wrap="none">
              <a:spAutoFit/>
            </a:bodyPr>
            <a:lstStyle/>
            <a:p>
              <a:pPr latinLnBrk="1"/>
              <a:r>
                <a:rPr kumimoji="1" lang="en-US" altLang="ko-KR" sz="1600">
                  <a:latin typeface="Lucida Console" pitchFamily="49" charset="0"/>
                  <a:ea typeface="HY그래픽M" pitchFamily="18" charset="-127"/>
                </a:rPr>
                <a:t>684</a:t>
              </a:r>
            </a:p>
          </p:txBody>
        </p:sp>
        <p:sp>
          <p:nvSpPr>
            <p:cNvPr id="15406" name="Text Box 66"/>
            <p:cNvSpPr txBox="1">
              <a:spLocks noChangeArrowheads="1"/>
            </p:cNvSpPr>
            <p:nvPr/>
          </p:nvSpPr>
          <p:spPr bwMode="auto">
            <a:xfrm>
              <a:off x="3304" y="2559"/>
              <a:ext cx="262" cy="213"/>
            </a:xfrm>
            <a:prstGeom prst="rect">
              <a:avLst/>
            </a:prstGeom>
            <a:noFill/>
            <a:ln w="9525">
              <a:noFill/>
              <a:miter lim="800000"/>
              <a:headEnd/>
              <a:tailEnd/>
            </a:ln>
          </p:spPr>
          <p:txBody>
            <a:bodyPr wrap="none">
              <a:spAutoFit/>
            </a:bodyPr>
            <a:lstStyle/>
            <a:p>
              <a:pPr latinLnBrk="1"/>
              <a:r>
                <a:rPr kumimoji="1" lang="en-US" altLang="ko-KR" sz="1600">
                  <a:latin typeface="Lucida Console" pitchFamily="49" charset="0"/>
                  <a:ea typeface="HY그래픽M" pitchFamily="18" charset="-127"/>
                </a:rPr>
                <a:t>690</a:t>
              </a:r>
            </a:p>
          </p:txBody>
        </p:sp>
        <p:sp>
          <p:nvSpPr>
            <p:cNvPr id="15407" name="Text Box 68"/>
            <p:cNvSpPr txBox="1">
              <a:spLocks noChangeArrowheads="1"/>
            </p:cNvSpPr>
            <p:nvPr/>
          </p:nvSpPr>
          <p:spPr bwMode="auto">
            <a:xfrm>
              <a:off x="530" y="1435"/>
              <a:ext cx="294" cy="252"/>
            </a:xfrm>
            <a:prstGeom prst="rect">
              <a:avLst/>
            </a:prstGeom>
            <a:noFill/>
            <a:ln w="9525">
              <a:noFill/>
              <a:miter lim="800000"/>
              <a:headEnd/>
              <a:tailEnd/>
            </a:ln>
          </p:spPr>
          <p:txBody>
            <a:bodyPr wrap="none">
              <a:spAutoFit/>
            </a:bodyPr>
            <a:lstStyle/>
            <a:p>
              <a:r>
                <a:rPr lang="en-US" sz="2000" b="1" dirty="0">
                  <a:solidFill>
                    <a:srgbClr val="FF3300"/>
                  </a:solidFill>
                </a:rPr>
                <a:t>Text</a:t>
              </a:r>
            </a:p>
          </p:txBody>
        </p:sp>
        <p:sp>
          <p:nvSpPr>
            <p:cNvPr id="15408" name="Text Box 69"/>
            <p:cNvSpPr txBox="1">
              <a:spLocks noChangeArrowheads="1"/>
            </p:cNvSpPr>
            <p:nvPr/>
          </p:nvSpPr>
          <p:spPr bwMode="auto">
            <a:xfrm>
              <a:off x="530" y="2167"/>
              <a:ext cx="323" cy="252"/>
            </a:xfrm>
            <a:prstGeom prst="rect">
              <a:avLst/>
            </a:prstGeom>
            <a:noFill/>
            <a:ln w="9525">
              <a:noFill/>
              <a:miter lim="800000"/>
              <a:headEnd/>
              <a:tailEnd/>
            </a:ln>
          </p:spPr>
          <p:txBody>
            <a:bodyPr wrap="none">
              <a:spAutoFit/>
            </a:bodyPr>
            <a:lstStyle/>
            <a:p>
              <a:r>
                <a:rPr lang="en-US" sz="2000" b="1" dirty="0">
                  <a:solidFill>
                    <a:srgbClr val="FF3300"/>
                  </a:solidFill>
                </a:rPr>
                <a:t>Data</a:t>
              </a:r>
            </a:p>
          </p:txBody>
        </p:sp>
        <p:sp>
          <p:nvSpPr>
            <p:cNvPr id="15409" name="Text Box 70"/>
            <p:cNvSpPr txBox="1">
              <a:spLocks noChangeArrowheads="1"/>
            </p:cNvSpPr>
            <p:nvPr/>
          </p:nvSpPr>
          <p:spPr bwMode="auto">
            <a:xfrm>
              <a:off x="506" y="2899"/>
              <a:ext cx="354" cy="252"/>
            </a:xfrm>
            <a:prstGeom prst="rect">
              <a:avLst/>
            </a:prstGeom>
            <a:noFill/>
            <a:ln w="9525">
              <a:noFill/>
              <a:miter lim="800000"/>
              <a:headEnd/>
              <a:tailEnd/>
            </a:ln>
          </p:spPr>
          <p:txBody>
            <a:bodyPr wrap="none">
              <a:spAutoFit/>
            </a:bodyPr>
            <a:lstStyle/>
            <a:p>
              <a:r>
                <a:rPr lang="en-US" sz="2000" b="1" dirty="0">
                  <a:solidFill>
                    <a:srgbClr val="FF3300"/>
                  </a:solidFill>
                </a:rPr>
                <a:t>Stack</a:t>
              </a:r>
            </a:p>
          </p:txBody>
        </p:sp>
        <p:sp>
          <p:nvSpPr>
            <p:cNvPr id="15410" name="Text Box 71"/>
            <p:cNvSpPr txBox="1">
              <a:spLocks noChangeArrowheads="1"/>
            </p:cNvSpPr>
            <p:nvPr/>
          </p:nvSpPr>
          <p:spPr bwMode="auto">
            <a:xfrm>
              <a:off x="1874" y="1115"/>
              <a:ext cx="913" cy="233"/>
            </a:xfrm>
            <a:prstGeom prst="rect">
              <a:avLst/>
            </a:prstGeom>
            <a:noFill/>
            <a:ln w="9525">
              <a:noFill/>
              <a:miter lim="800000"/>
              <a:headEnd/>
              <a:tailEnd/>
            </a:ln>
          </p:spPr>
          <p:txBody>
            <a:bodyPr wrap="none">
              <a:spAutoFit/>
            </a:bodyPr>
            <a:lstStyle/>
            <a:p>
              <a:r>
                <a:rPr lang="en-US"/>
                <a:t>Physical Addresses</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Swapping Process In</a:t>
            </a:r>
          </a:p>
        </p:txBody>
      </p:sp>
      <p:sp>
        <p:nvSpPr>
          <p:cNvPr id="3" name="Content Placeholder 2"/>
          <p:cNvSpPr>
            <a:spLocks noGrp="1"/>
          </p:cNvSpPr>
          <p:nvPr>
            <p:ph idx="1"/>
          </p:nvPr>
        </p:nvSpPr>
        <p:spPr/>
        <p:txBody>
          <a:bodyPr>
            <a:normAutofit fontScale="92500" lnSpcReduction="10000"/>
          </a:bodyPr>
          <a:lstStyle/>
          <a:p>
            <a:pPr algn="just"/>
            <a:r>
              <a:rPr lang="en-US" dirty="0"/>
              <a:t>Process 0, the swapper, is the only process that swaps processes into memory from swap devices. </a:t>
            </a:r>
          </a:p>
          <a:p>
            <a:pPr algn="just"/>
            <a:r>
              <a:rPr lang="en-US" dirty="0"/>
              <a:t>At the conclusion of system initialization, the swapper goes into an infinite loop, where its only task is to do process swapping.</a:t>
            </a:r>
          </a:p>
          <a:p>
            <a:pPr algn="just"/>
            <a:r>
              <a:rPr lang="en-US" dirty="0"/>
              <a:t>It attempts to swap processes in from the swap device, and it swaps processes out if it needs space in main memory. </a:t>
            </a:r>
          </a:p>
          <a:p>
            <a:pPr algn="just"/>
            <a:r>
              <a:rPr lang="en-US" dirty="0"/>
              <a:t>The swapper sleeps if there is no work for it to do (for example, if there are no processes to swap in) or if it is unable to do any work (there are no processes eligible to swap out) ; the kernel periodically wakes it up.</a:t>
            </a:r>
          </a:p>
          <a:p>
            <a:pPr algn="just"/>
            <a:r>
              <a:rPr lang="en-US" dirty="0"/>
              <a:t>When the swapper wakes up to swap processes in, it examines all processes that are in the state "ready to run but swapped out" and selects one that has been swapped out the longest.</a:t>
            </a:r>
          </a:p>
          <a:p>
            <a:pPr algn="just"/>
            <a:r>
              <a:rPr lang="en-US" dirty="0"/>
              <a:t>If there is enough free memory available, the swapper swaps the process in, reversing the operation done for swapping out: It allocates physical memory, reads the process from the swap device, and frees the swap space.</a:t>
            </a:r>
          </a:p>
        </p:txBody>
      </p:sp>
      <p:sp>
        <p:nvSpPr>
          <p:cNvPr id="4" name="Slide Number Placeholder 3"/>
          <p:cNvSpPr>
            <a:spLocks noGrp="1"/>
          </p:cNvSpPr>
          <p:nvPr>
            <p:ph type="sldNum" sz="quarter" idx="12"/>
          </p:nvPr>
        </p:nvSpPr>
        <p:spPr/>
        <p:txBody>
          <a:bodyPr/>
          <a:lstStyle/>
          <a:p>
            <a:fld id="{4CE482DC-2269-4F26-9D2A-7E44B1A4CD85}"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5"/>
          <p:cNvSpPr>
            <a:spLocks noGrp="1"/>
          </p:cNvSpPr>
          <p:nvPr>
            <p:ph type="sldNum" sz="quarter" idx="12"/>
          </p:nvPr>
        </p:nvSpPr>
        <p:spPr/>
        <p:txBody>
          <a:bodyPr/>
          <a:lstStyle/>
          <a:p>
            <a:pPr>
              <a:defRPr/>
            </a:pPr>
            <a:fld id="{41631071-CA16-4BB7-8481-5D9922A6FCA0}" type="slidenum">
              <a:rPr lang="en-US"/>
              <a:pPr>
                <a:defRPr/>
              </a:pPr>
              <a:t>17</a:t>
            </a:fld>
            <a:endParaRPr lang="en-US"/>
          </a:p>
        </p:txBody>
      </p:sp>
      <p:sp>
        <p:nvSpPr>
          <p:cNvPr id="16387" name="Rectangle 2"/>
          <p:cNvSpPr>
            <a:spLocks noGrp="1" noChangeArrowheads="1"/>
          </p:cNvSpPr>
          <p:nvPr>
            <p:ph type="title"/>
          </p:nvPr>
        </p:nvSpPr>
        <p:spPr/>
        <p:txBody>
          <a:bodyPr/>
          <a:lstStyle/>
          <a:p>
            <a:pPr eaLnBrk="1" hangingPunct="1"/>
            <a:r>
              <a:rPr lang="en-US" dirty="0"/>
              <a:t>Swapping Process In</a:t>
            </a:r>
          </a:p>
        </p:txBody>
      </p:sp>
      <p:sp>
        <p:nvSpPr>
          <p:cNvPr id="16388" name="Text Box 4"/>
          <p:cNvSpPr txBox="1">
            <a:spLocks noChangeArrowheads="1"/>
          </p:cNvSpPr>
          <p:nvPr/>
        </p:nvSpPr>
        <p:spPr bwMode="auto">
          <a:xfrm>
            <a:off x="2336801" y="5948363"/>
            <a:ext cx="5246886" cy="523220"/>
          </a:xfrm>
          <a:prstGeom prst="rect">
            <a:avLst/>
          </a:prstGeom>
          <a:noFill/>
          <a:ln w="9525">
            <a:noFill/>
            <a:miter lim="800000"/>
            <a:headEnd/>
            <a:tailEnd/>
          </a:ln>
        </p:spPr>
        <p:txBody>
          <a:bodyPr wrap="none">
            <a:spAutoFit/>
          </a:bodyPr>
          <a:lstStyle/>
          <a:p>
            <a:pPr latinLnBrk="1"/>
            <a:r>
              <a:rPr kumimoji="1" lang="en-US" altLang="ko-KR" sz="2800" b="1">
                <a:latin typeface="Times New Roman" pitchFamily="18" charset="0"/>
                <a:ea typeface="Batang" pitchFamily="18" charset="-127"/>
              </a:rPr>
              <a:t>Swapping a process into memory</a:t>
            </a:r>
          </a:p>
        </p:txBody>
      </p:sp>
      <p:sp>
        <p:nvSpPr>
          <p:cNvPr id="16389" name="Rectangle 6"/>
          <p:cNvSpPr>
            <a:spLocks noChangeArrowheads="1"/>
          </p:cNvSpPr>
          <p:nvPr/>
        </p:nvSpPr>
        <p:spPr bwMode="auto">
          <a:xfrm>
            <a:off x="2211918" y="5035550"/>
            <a:ext cx="3568700" cy="387350"/>
          </a:xfrm>
          <a:prstGeom prst="rect">
            <a:avLst/>
          </a:prstGeom>
          <a:noFill/>
          <a:ln w="9525">
            <a:noFill/>
            <a:miter lim="800000"/>
            <a:headEnd/>
            <a:tailEnd/>
          </a:ln>
        </p:spPr>
        <p:txBody>
          <a:bodyPr/>
          <a:lstStyle/>
          <a:p>
            <a:pPr>
              <a:spcBef>
                <a:spcPct val="20000"/>
              </a:spcBef>
              <a:buClr>
                <a:schemeClr val="accent2"/>
              </a:buClr>
            </a:pPr>
            <a:r>
              <a:rPr lang="en-US" altLang="ko-KR">
                <a:solidFill>
                  <a:srgbClr val="3333CC"/>
                </a:solidFill>
                <a:latin typeface="Times New Roman" pitchFamily="18" charset="0"/>
                <a:ea typeface="굴림" pitchFamily="50" charset="-127"/>
              </a:rPr>
              <a:t>                   :</a:t>
            </a:r>
          </a:p>
        </p:txBody>
      </p:sp>
      <p:sp>
        <p:nvSpPr>
          <p:cNvPr id="16390" name="Rectangle 7"/>
          <p:cNvSpPr>
            <a:spLocks noChangeArrowheads="1"/>
          </p:cNvSpPr>
          <p:nvPr/>
        </p:nvSpPr>
        <p:spPr bwMode="auto">
          <a:xfrm>
            <a:off x="2211918" y="4648200"/>
            <a:ext cx="3568700" cy="387350"/>
          </a:xfrm>
          <a:prstGeom prst="rect">
            <a:avLst/>
          </a:prstGeom>
          <a:noFill/>
          <a:ln w="9525">
            <a:noFill/>
            <a:miter lim="800000"/>
            <a:headEnd/>
            <a:tailEnd/>
          </a:ln>
        </p:spPr>
        <p:txBody>
          <a:bodyPr/>
          <a:lstStyle/>
          <a:p>
            <a:pPr>
              <a:spcBef>
                <a:spcPct val="20000"/>
              </a:spcBef>
              <a:buClr>
                <a:schemeClr val="accent2"/>
              </a:buClr>
            </a:pPr>
            <a:r>
              <a:rPr lang="en-US" altLang="ko-KR">
                <a:solidFill>
                  <a:srgbClr val="3333CC"/>
                </a:solidFill>
                <a:latin typeface="Times New Roman" pitchFamily="18" charset="0"/>
                <a:ea typeface="굴림" pitchFamily="50" charset="-127"/>
              </a:rPr>
              <a:t>128k                         401k</a:t>
            </a:r>
          </a:p>
        </p:txBody>
      </p:sp>
      <p:sp>
        <p:nvSpPr>
          <p:cNvPr id="16391" name="Rectangle 8"/>
          <p:cNvSpPr>
            <a:spLocks noChangeArrowheads="1"/>
          </p:cNvSpPr>
          <p:nvPr/>
        </p:nvSpPr>
        <p:spPr bwMode="auto">
          <a:xfrm>
            <a:off x="2211918" y="4260850"/>
            <a:ext cx="3568700" cy="387350"/>
          </a:xfrm>
          <a:prstGeom prst="rect">
            <a:avLst/>
          </a:prstGeom>
          <a:noFill/>
          <a:ln w="9525">
            <a:noFill/>
            <a:miter lim="800000"/>
            <a:headEnd/>
            <a:tailEnd/>
          </a:ln>
        </p:spPr>
        <p:txBody>
          <a:bodyPr/>
          <a:lstStyle/>
          <a:p>
            <a:pPr>
              <a:spcBef>
                <a:spcPct val="20000"/>
              </a:spcBef>
              <a:buClr>
                <a:schemeClr val="accent2"/>
              </a:buClr>
            </a:pPr>
            <a:r>
              <a:rPr lang="en-US" altLang="ko-KR">
                <a:solidFill>
                  <a:srgbClr val="3333CC"/>
                </a:solidFill>
                <a:latin typeface="Times New Roman" pitchFamily="18" charset="0"/>
                <a:ea typeface="굴림" pitchFamily="50" charset="-127"/>
              </a:rPr>
              <a:t>                   :</a:t>
            </a:r>
          </a:p>
        </p:txBody>
      </p:sp>
      <p:sp>
        <p:nvSpPr>
          <p:cNvPr id="16392" name="Rectangle 9"/>
          <p:cNvSpPr>
            <a:spLocks noChangeArrowheads="1"/>
          </p:cNvSpPr>
          <p:nvPr/>
        </p:nvSpPr>
        <p:spPr bwMode="auto">
          <a:xfrm>
            <a:off x="2211918" y="3873500"/>
            <a:ext cx="3568700" cy="387350"/>
          </a:xfrm>
          <a:prstGeom prst="rect">
            <a:avLst/>
          </a:prstGeom>
          <a:noFill/>
          <a:ln w="9525">
            <a:noFill/>
            <a:miter lim="800000"/>
            <a:headEnd/>
            <a:tailEnd/>
          </a:ln>
        </p:spPr>
        <p:txBody>
          <a:bodyPr/>
          <a:lstStyle/>
          <a:p>
            <a:pPr>
              <a:spcBef>
                <a:spcPct val="20000"/>
              </a:spcBef>
              <a:buClr>
                <a:schemeClr val="accent2"/>
              </a:buClr>
            </a:pPr>
            <a:r>
              <a:rPr lang="en-US" altLang="ko-KR">
                <a:solidFill>
                  <a:srgbClr val="3333CC"/>
                </a:solidFill>
                <a:latin typeface="Times New Roman" pitchFamily="18" charset="0"/>
                <a:ea typeface="굴림" pitchFamily="50" charset="-127"/>
              </a:rPr>
              <a:t>66k                           595k</a:t>
            </a:r>
          </a:p>
        </p:txBody>
      </p:sp>
      <p:sp>
        <p:nvSpPr>
          <p:cNvPr id="16393" name="Rectangle 10"/>
          <p:cNvSpPr>
            <a:spLocks noChangeArrowheads="1"/>
          </p:cNvSpPr>
          <p:nvPr/>
        </p:nvSpPr>
        <p:spPr bwMode="auto">
          <a:xfrm>
            <a:off x="2211918" y="3486150"/>
            <a:ext cx="3568700" cy="387350"/>
          </a:xfrm>
          <a:prstGeom prst="rect">
            <a:avLst/>
          </a:prstGeom>
          <a:noFill/>
          <a:ln w="9525">
            <a:noFill/>
            <a:miter lim="800000"/>
            <a:headEnd/>
            <a:tailEnd/>
          </a:ln>
        </p:spPr>
        <p:txBody>
          <a:bodyPr/>
          <a:lstStyle/>
          <a:p>
            <a:pPr>
              <a:spcBef>
                <a:spcPct val="20000"/>
              </a:spcBef>
              <a:buClr>
                <a:schemeClr val="accent2"/>
              </a:buClr>
            </a:pPr>
            <a:r>
              <a:rPr lang="en-US" altLang="ko-KR">
                <a:solidFill>
                  <a:srgbClr val="3333CC"/>
                </a:solidFill>
                <a:latin typeface="Times New Roman" pitchFamily="18" charset="0"/>
                <a:ea typeface="굴림" pitchFamily="50" charset="-127"/>
              </a:rPr>
              <a:t>65k                           573k</a:t>
            </a:r>
          </a:p>
        </p:txBody>
      </p:sp>
      <p:sp>
        <p:nvSpPr>
          <p:cNvPr id="16394" name="Rectangle 11"/>
          <p:cNvSpPr>
            <a:spLocks noChangeArrowheads="1"/>
          </p:cNvSpPr>
          <p:nvPr/>
        </p:nvSpPr>
        <p:spPr bwMode="auto">
          <a:xfrm>
            <a:off x="2211918" y="3098800"/>
            <a:ext cx="3568700" cy="387350"/>
          </a:xfrm>
          <a:prstGeom prst="rect">
            <a:avLst/>
          </a:prstGeom>
          <a:noFill/>
          <a:ln w="9525">
            <a:noFill/>
            <a:miter lim="800000"/>
            <a:headEnd/>
            <a:tailEnd/>
          </a:ln>
        </p:spPr>
        <p:txBody>
          <a:bodyPr/>
          <a:lstStyle/>
          <a:p>
            <a:pPr>
              <a:spcBef>
                <a:spcPct val="20000"/>
              </a:spcBef>
              <a:buClr>
                <a:schemeClr val="accent2"/>
              </a:buClr>
            </a:pPr>
            <a:r>
              <a:rPr lang="en-US" altLang="ko-KR">
                <a:solidFill>
                  <a:srgbClr val="3333CC"/>
                </a:solidFill>
                <a:latin typeface="Times New Roman" pitchFamily="18" charset="0"/>
                <a:ea typeface="굴림" pitchFamily="50" charset="-127"/>
              </a:rPr>
              <a:t>                   :</a:t>
            </a:r>
          </a:p>
        </p:txBody>
      </p:sp>
      <p:sp>
        <p:nvSpPr>
          <p:cNvPr id="16395" name="Rectangle 12"/>
          <p:cNvSpPr>
            <a:spLocks noChangeArrowheads="1"/>
          </p:cNvSpPr>
          <p:nvPr/>
        </p:nvSpPr>
        <p:spPr bwMode="auto">
          <a:xfrm>
            <a:off x="2211918" y="2711450"/>
            <a:ext cx="3568700" cy="387350"/>
          </a:xfrm>
          <a:prstGeom prst="rect">
            <a:avLst/>
          </a:prstGeom>
          <a:noFill/>
          <a:ln w="9525">
            <a:noFill/>
            <a:miter lim="800000"/>
            <a:headEnd/>
            <a:tailEnd/>
          </a:ln>
        </p:spPr>
        <p:txBody>
          <a:bodyPr/>
          <a:lstStyle/>
          <a:p>
            <a:pPr>
              <a:spcBef>
                <a:spcPct val="20000"/>
              </a:spcBef>
              <a:buClr>
                <a:schemeClr val="accent2"/>
              </a:buClr>
            </a:pPr>
            <a:r>
              <a:rPr lang="en-US" altLang="ko-KR">
                <a:solidFill>
                  <a:srgbClr val="3333CC"/>
                </a:solidFill>
                <a:latin typeface="Times New Roman" pitchFamily="18" charset="0"/>
                <a:ea typeface="굴림" pitchFamily="50" charset="-127"/>
              </a:rPr>
              <a:t>1k                             432k</a:t>
            </a:r>
          </a:p>
        </p:txBody>
      </p:sp>
      <p:sp>
        <p:nvSpPr>
          <p:cNvPr id="16396" name="Rectangle 13"/>
          <p:cNvSpPr>
            <a:spLocks noChangeArrowheads="1"/>
          </p:cNvSpPr>
          <p:nvPr/>
        </p:nvSpPr>
        <p:spPr bwMode="auto">
          <a:xfrm>
            <a:off x="2211918" y="2324100"/>
            <a:ext cx="3568700" cy="387350"/>
          </a:xfrm>
          <a:prstGeom prst="rect">
            <a:avLst/>
          </a:prstGeom>
          <a:noFill/>
          <a:ln w="9525">
            <a:noFill/>
            <a:miter lim="800000"/>
            <a:headEnd/>
            <a:tailEnd/>
          </a:ln>
        </p:spPr>
        <p:txBody>
          <a:bodyPr/>
          <a:lstStyle/>
          <a:p>
            <a:pPr>
              <a:spcBef>
                <a:spcPct val="20000"/>
              </a:spcBef>
              <a:buClr>
                <a:schemeClr val="accent2"/>
              </a:buClr>
            </a:pPr>
            <a:r>
              <a:rPr lang="en-US" altLang="ko-KR">
                <a:solidFill>
                  <a:srgbClr val="3333CC"/>
                </a:solidFill>
                <a:latin typeface="Times New Roman" pitchFamily="18" charset="0"/>
                <a:ea typeface="굴림" pitchFamily="50" charset="-127"/>
              </a:rPr>
              <a:t>0                               278k</a:t>
            </a:r>
          </a:p>
        </p:txBody>
      </p:sp>
      <p:sp>
        <p:nvSpPr>
          <p:cNvPr id="16397" name="Line 14"/>
          <p:cNvSpPr>
            <a:spLocks noChangeShapeType="1"/>
          </p:cNvSpPr>
          <p:nvPr/>
        </p:nvSpPr>
        <p:spPr bwMode="auto">
          <a:xfrm>
            <a:off x="2211918" y="2324100"/>
            <a:ext cx="3568700" cy="0"/>
          </a:xfrm>
          <a:prstGeom prst="line">
            <a:avLst/>
          </a:prstGeom>
          <a:noFill/>
          <a:ln w="12700">
            <a:solidFill>
              <a:schemeClr val="tx1"/>
            </a:solidFill>
            <a:round/>
            <a:headEnd/>
            <a:tailEnd/>
          </a:ln>
        </p:spPr>
        <p:txBody>
          <a:bodyPr/>
          <a:lstStyle/>
          <a:p>
            <a:endParaRPr lang="en-US"/>
          </a:p>
        </p:txBody>
      </p:sp>
      <p:sp>
        <p:nvSpPr>
          <p:cNvPr id="16398" name="Line 15"/>
          <p:cNvSpPr>
            <a:spLocks noChangeShapeType="1"/>
          </p:cNvSpPr>
          <p:nvPr/>
        </p:nvSpPr>
        <p:spPr bwMode="auto">
          <a:xfrm>
            <a:off x="2211918" y="2711450"/>
            <a:ext cx="3568700" cy="0"/>
          </a:xfrm>
          <a:prstGeom prst="line">
            <a:avLst/>
          </a:prstGeom>
          <a:noFill/>
          <a:ln w="12700">
            <a:solidFill>
              <a:schemeClr val="tx1"/>
            </a:solidFill>
            <a:round/>
            <a:headEnd/>
            <a:tailEnd/>
          </a:ln>
        </p:spPr>
        <p:txBody>
          <a:bodyPr/>
          <a:lstStyle/>
          <a:p>
            <a:endParaRPr lang="en-US"/>
          </a:p>
        </p:txBody>
      </p:sp>
      <p:sp>
        <p:nvSpPr>
          <p:cNvPr id="16399" name="Line 16"/>
          <p:cNvSpPr>
            <a:spLocks noChangeShapeType="1"/>
          </p:cNvSpPr>
          <p:nvPr/>
        </p:nvSpPr>
        <p:spPr bwMode="auto">
          <a:xfrm>
            <a:off x="2211918" y="3098800"/>
            <a:ext cx="3568700" cy="0"/>
          </a:xfrm>
          <a:prstGeom prst="line">
            <a:avLst/>
          </a:prstGeom>
          <a:noFill/>
          <a:ln w="12700">
            <a:solidFill>
              <a:schemeClr val="tx1"/>
            </a:solidFill>
            <a:round/>
            <a:headEnd/>
            <a:tailEnd/>
          </a:ln>
        </p:spPr>
        <p:txBody>
          <a:bodyPr/>
          <a:lstStyle/>
          <a:p>
            <a:endParaRPr lang="en-US"/>
          </a:p>
        </p:txBody>
      </p:sp>
      <p:sp>
        <p:nvSpPr>
          <p:cNvPr id="16400" name="Line 17"/>
          <p:cNvSpPr>
            <a:spLocks noChangeShapeType="1"/>
          </p:cNvSpPr>
          <p:nvPr/>
        </p:nvSpPr>
        <p:spPr bwMode="auto">
          <a:xfrm>
            <a:off x="2211918" y="3486150"/>
            <a:ext cx="3568700" cy="0"/>
          </a:xfrm>
          <a:prstGeom prst="line">
            <a:avLst/>
          </a:prstGeom>
          <a:noFill/>
          <a:ln w="12700">
            <a:solidFill>
              <a:schemeClr val="tx1"/>
            </a:solidFill>
            <a:round/>
            <a:headEnd/>
            <a:tailEnd/>
          </a:ln>
        </p:spPr>
        <p:txBody>
          <a:bodyPr/>
          <a:lstStyle/>
          <a:p>
            <a:endParaRPr lang="en-US"/>
          </a:p>
        </p:txBody>
      </p:sp>
      <p:sp>
        <p:nvSpPr>
          <p:cNvPr id="16401" name="Line 18"/>
          <p:cNvSpPr>
            <a:spLocks noChangeShapeType="1"/>
          </p:cNvSpPr>
          <p:nvPr/>
        </p:nvSpPr>
        <p:spPr bwMode="auto">
          <a:xfrm>
            <a:off x="2211918" y="3873500"/>
            <a:ext cx="3568700" cy="0"/>
          </a:xfrm>
          <a:prstGeom prst="line">
            <a:avLst/>
          </a:prstGeom>
          <a:noFill/>
          <a:ln w="12700">
            <a:solidFill>
              <a:schemeClr val="tx1"/>
            </a:solidFill>
            <a:round/>
            <a:headEnd/>
            <a:tailEnd/>
          </a:ln>
        </p:spPr>
        <p:txBody>
          <a:bodyPr/>
          <a:lstStyle/>
          <a:p>
            <a:endParaRPr lang="en-US"/>
          </a:p>
        </p:txBody>
      </p:sp>
      <p:sp>
        <p:nvSpPr>
          <p:cNvPr id="16402" name="Line 19"/>
          <p:cNvSpPr>
            <a:spLocks noChangeShapeType="1"/>
          </p:cNvSpPr>
          <p:nvPr/>
        </p:nvSpPr>
        <p:spPr bwMode="auto">
          <a:xfrm>
            <a:off x="2211918" y="4260850"/>
            <a:ext cx="3568700" cy="0"/>
          </a:xfrm>
          <a:prstGeom prst="line">
            <a:avLst/>
          </a:prstGeom>
          <a:noFill/>
          <a:ln w="12700">
            <a:solidFill>
              <a:schemeClr val="tx1"/>
            </a:solidFill>
            <a:round/>
            <a:headEnd/>
            <a:tailEnd/>
          </a:ln>
        </p:spPr>
        <p:txBody>
          <a:bodyPr/>
          <a:lstStyle/>
          <a:p>
            <a:endParaRPr lang="en-US"/>
          </a:p>
        </p:txBody>
      </p:sp>
      <p:sp>
        <p:nvSpPr>
          <p:cNvPr id="16403" name="Line 20"/>
          <p:cNvSpPr>
            <a:spLocks noChangeShapeType="1"/>
          </p:cNvSpPr>
          <p:nvPr/>
        </p:nvSpPr>
        <p:spPr bwMode="auto">
          <a:xfrm>
            <a:off x="2211918" y="4648200"/>
            <a:ext cx="3568700" cy="0"/>
          </a:xfrm>
          <a:prstGeom prst="line">
            <a:avLst/>
          </a:prstGeom>
          <a:noFill/>
          <a:ln w="12700">
            <a:solidFill>
              <a:schemeClr val="tx1"/>
            </a:solidFill>
            <a:round/>
            <a:headEnd/>
            <a:tailEnd/>
          </a:ln>
        </p:spPr>
        <p:txBody>
          <a:bodyPr/>
          <a:lstStyle/>
          <a:p>
            <a:endParaRPr lang="en-US"/>
          </a:p>
        </p:txBody>
      </p:sp>
      <p:sp>
        <p:nvSpPr>
          <p:cNvPr id="16404" name="Line 21"/>
          <p:cNvSpPr>
            <a:spLocks noChangeShapeType="1"/>
          </p:cNvSpPr>
          <p:nvPr/>
        </p:nvSpPr>
        <p:spPr bwMode="auto">
          <a:xfrm>
            <a:off x="2211918" y="5035550"/>
            <a:ext cx="3568700" cy="0"/>
          </a:xfrm>
          <a:prstGeom prst="line">
            <a:avLst/>
          </a:prstGeom>
          <a:noFill/>
          <a:ln w="12700">
            <a:solidFill>
              <a:schemeClr val="tx1"/>
            </a:solidFill>
            <a:round/>
            <a:headEnd/>
            <a:tailEnd/>
          </a:ln>
        </p:spPr>
        <p:txBody>
          <a:bodyPr/>
          <a:lstStyle/>
          <a:p>
            <a:endParaRPr lang="en-US"/>
          </a:p>
        </p:txBody>
      </p:sp>
      <p:sp>
        <p:nvSpPr>
          <p:cNvPr id="16405" name="Line 22"/>
          <p:cNvSpPr>
            <a:spLocks noChangeShapeType="1"/>
          </p:cNvSpPr>
          <p:nvPr/>
        </p:nvSpPr>
        <p:spPr bwMode="auto">
          <a:xfrm>
            <a:off x="2211918" y="5422900"/>
            <a:ext cx="3568700" cy="0"/>
          </a:xfrm>
          <a:prstGeom prst="line">
            <a:avLst/>
          </a:prstGeom>
          <a:noFill/>
          <a:ln w="28575" cap="sq">
            <a:solidFill>
              <a:schemeClr val="tx1"/>
            </a:solidFill>
            <a:round/>
            <a:headEnd/>
            <a:tailEnd/>
          </a:ln>
        </p:spPr>
        <p:txBody>
          <a:bodyPr/>
          <a:lstStyle/>
          <a:p>
            <a:endParaRPr lang="en-US"/>
          </a:p>
        </p:txBody>
      </p:sp>
      <p:sp>
        <p:nvSpPr>
          <p:cNvPr id="16406" name="Line 23"/>
          <p:cNvSpPr>
            <a:spLocks noChangeShapeType="1"/>
          </p:cNvSpPr>
          <p:nvPr/>
        </p:nvSpPr>
        <p:spPr bwMode="auto">
          <a:xfrm>
            <a:off x="2211917" y="2324100"/>
            <a:ext cx="0" cy="3098800"/>
          </a:xfrm>
          <a:prstGeom prst="line">
            <a:avLst/>
          </a:prstGeom>
          <a:noFill/>
          <a:ln w="28575" cap="sq">
            <a:solidFill>
              <a:schemeClr val="tx1"/>
            </a:solidFill>
            <a:round/>
            <a:headEnd/>
            <a:tailEnd/>
          </a:ln>
        </p:spPr>
        <p:txBody>
          <a:bodyPr/>
          <a:lstStyle/>
          <a:p>
            <a:endParaRPr lang="en-US"/>
          </a:p>
        </p:txBody>
      </p:sp>
      <p:sp>
        <p:nvSpPr>
          <p:cNvPr id="16407" name="Line 24"/>
          <p:cNvSpPr>
            <a:spLocks noChangeShapeType="1"/>
          </p:cNvSpPr>
          <p:nvPr/>
        </p:nvSpPr>
        <p:spPr bwMode="auto">
          <a:xfrm>
            <a:off x="5780617" y="2324100"/>
            <a:ext cx="0" cy="3098800"/>
          </a:xfrm>
          <a:prstGeom prst="line">
            <a:avLst/>
          </a:prstGeom>
          <a:noFill/>
          <a:ln w="28575" cap="sq">
            <a:solidFill>
              <a:schemeClr val="tx1"/>
            </a:solidFill>
            <a:round/>
            <a:headEnd/>
            <a:tailEnd/>
          </a:ln>
        </p:spPr>
        <p:txBody>
          <a:bodyPr/>
          <a:lstStyle/>
          <a:p>
            <a:endParaRPr lang="en-US"/>
          </a:p>
        </p:txBody>
      </p:sp>
      <p:sp>
        <p:nvSpPr>
          <p:cNvPr id="16408" name="Rectangle 25"/>
          <p:cNvSpPr>
            <a:spLocks noChangeArrowheads="1"/>
          </p:cNvSpPr>
          <p:nvPr/>
        </p:nvSpPr>
        <p:spPr bwMode="auto">
          <a:xfrm>
            <a:off x="8458200" y="3844925"/>
            <a:ext cx="2675467" cy="381000"/>
          </a:xfrm>
          <a:prstGeom prst="rect">
            <a:avLst/>
          </a:prstGeom>
          <a:noFill/>
          <a:ln w="9525">
            <a:noFill/>
            <a:miter lim="800000"/>
            <a:headEnd/>
            <a:tailEnd/>
          </a:ln>
        </p:spPr>
        <p:txBody>
          <a:bodyPr/>
          <a:lstStyle/>
          <a:p>
            <a:pPr>
              <a:spcBef>
                <a:spcPct val="20000"/>
              </a:spcBef>
              <a:buClr>
                <a:schemeClr val="accent2"/>
              </a:buClr>
            </a:pPr>
            <a:endParaRPr lang="en-US">
              <a:solidFill>
                <a:srgbClr val="3333CC"/>
              </a:solidFill>
              <a:latin typeface="Times New Roman" pitchFamily="18" charset="0"/>
            </a:endParaRPr>
          </a:p>
        </p:txBody>
      </p:sp>
      <p:sp>
        <p:nvSpPr>
          <p:cNvPr id="16409" name="Rectangle 26"/>
          <p:cNvSpPr>
            <a:spLocks noChangeArrowheads="1"/>
          </p:cNvSpPr>
          <p:nvPr/>
        </p:nvSpPr>
        <p:spPr bwMode="auto">
          <a:xfrm>
            <a:off x="8458200" y="3465513"/>
            <a:ext cx="2675467" cy="379412"/>
          </a:xfrm>
          <a:prstGeom prst="rect">
            <a:avLst/>
          </a:prstGeom>
          <a:noFill/>
          <a:ln w="9525">
            <a:noFill/>
            <a:miter lim="800000"/>
            <a:headEnd/>
            <a:tailEnd/>
          </a:ln>
        </p:spPr>
        <p:txBody>
          <a:bodyPr/>
          <a:lstStyle/>
          <a:p>
            <a:pPr>
              <a:spcBef>
                <a:spcPct val="20000"/>
              </a:spcBef>
              <a:buClr>
                <a:schemeClr val="accent2"/>
              </a:buClr>
            </a:pPr>
            <a:endParaRPr lang="en-US">
              <a:solidFill>
                <a:srgbClr val="3333CC"/>
              </a:solidFill>
              <a:latin typeface="Times New Roman" pitchFamily="18" charset="0"/>
            </a:endParaRPr>
          </a:p>
        </p:txBody>
      </p:sp>
      <p:sp>
        <p:nvSpPr>
          <p:cNvPr id="16410" name="Rectangle 27"/>
          <p:cNvSpPr>
            <a:spLocks noChangeArrowheads="1"/>
          </p:cNvSpPr>
          <p:nvPr/>
        </p:nvSpPr>
        <p:spPr bwMode="auto">
          <a:xfrm>
            <a:off x="8458200" y="3084513"/>
            <a:ext cx="2675467" cy="381000"/>
          </a:xfrm>
          <a:prstGeom prst="rect">
            <a:avLst/>
          </a:prstGeom>
          <a:noFill/>
          <a:ln w="9525">
            <a:noFill/>
            <a:miter lim="800000"/>
            <a:headEnd/>
            <a:tailEnd/>
          </a:ln>
        </p:spPr>
        <p:txBody>
          <a:bodyPr/>
          <a:lstStyle/>
          <a:p>
            <a:pPr>
              <a:spcBef>
                <a:spcPct val="20000"/>
              </a:spcBef>
              <a:buClr>
                <a:schemeClr val="accent2"/>
              </a:buClr>
            </a:pPr>
            <a:endParaRPr lang="en-US">
              <a:solidFill>
                <a:srgbClr val="3333CC"/>
              </a:solidFill>
              <a:latin typeface="Times New Roman" pitchFamily="18" charset="0"/>
            </a:endParaRPr>
          </a:p>
        </p:txBody>
      </p:sp>
      <p:sp>
        <p:nvSpPr>
          <p:cNvPr id="16411" name="Rectangle 28"/>
          <p:cNvSpPr>
            <a:spLocks noChangeArrowheads="1"/>
          </p:cNvSpPr>
          <p:nvPr/>
        </p:nvSpPr>
        <p:spPr bwMode="auto">
          <a:xfrm>
            <a:off x="8458200" y="2705101"/>
            <a:ext cx="2675467" cy="379413"/>
          </a:xfrm>
          <a:prstGeom prst="rect">
            <a:avLst/>
          </a:prstGeom>
          <a:noFill/>
          <a:ln w="9525">
            <a:noFill/>
            <a:miter lim="800000"/>
            <a:headEnd/>
            <a:tailEnd/>
          </a:ln>
        </p:spPr>
        <p:txBody>
          <a:bodyPr/>
          <a:lstStyle/>
          <a:p>
            <a:pPr>
              <a:spcBef>
                <a:spcPct val="20000"/>
              </a:spcBef>
              <a:buClr>
                <a:schemeClr val="accent2"/>
              </a:buClr>
            </a:pPr>
            <a:endParaRPr lang="en-US">
              <a:solidFill>
                <a:srgbClr val="3333CC"/>
              </a:solidFill>
              <a:latin typeface="Times New Roman" pitchFamily="18" charset="0"/>
            </a:endParaRPr>
          </a:p>
        </p:txBody>
      </p:sp>
      <p:sp>
        <p:nvSpPr>
          <p:cNvPr id="16412" name="Rectangle 29"/>
          <p:cNvSpPr>
            <a:spLocks noChangeArrowheads="1"/>
          </p:cNvSpPr>
          <p:nvPr/>
        </p:nvSpPr>
        <p:spPr bwMode="auto">
          <a:xfrm>
            <a:off x="8458200" y="2324100"/>
            <a:ext cx="2675467" cy="381000"/>
          </a:xfrm>
          <a:prstGeom prst="rect">
            <a:avLst/>
          </a:prstGeom>
          <a:noFill/>
          <a:ln w="9525">
            <a:noFill/>
            <a:miter lim="800000"/>
            <a:headEnd/>
            <a:tailEnd/>
          </a:ln>
        </p:spPr>
        <p:txBody>
          <a:bodyPr/>
          <a:lstStyle/>
          <a:p>
            <a:pPr>
              <a:spcBef>
                <a:spcPct val="20000"/>
              </a:spcBef>
              <a:buClr>
                <a:schemeClr val="accent2"/>
              </a:buClr>
            </a:pPr>
            <a:endParaRPr lang="en-US">
              <a:solidFill>
                <a:srgbClr val="3333CC"/>
              </a:solidFill>
              <a:latin typeface="Times New Roman" pitchFamily="18" charset="0"/>
            </a:endParaRPr>
          </a:p>
        </p:txBody>
      </p:sp>
      <p:sp>
        <p:nvSpPr>
          <p:cNvPr id="16413" name="Line 30"/>
          <p:cNvSpPr>
            <a:spLocks noChangeShapeType="1"/>
          </p:cNvSpPr>
          <p:nvPr/>
        </p:nvSpPr>
        <p:spPr bwMode="auto">
          <a:xfrm>
            <a:off x="8458200" y="2324100"/>
            <a:ext cx="2675467" cy="0"/>
          </a:xfrm>
          <a:prstGeom prst="line">
            <a:avLst/>
          </a:prstGeom>
          <a:noFill/>
          <a:ln w="28575" cap="sq">
            <a:solidFill>
              <a:schemeClr val="tx1"/>
            </a:solidFill>
            <a:round/>
            <a:headEnd/>
            <a:tailEnd/>
          </a:ln>
        </p:spPr>
        <p:txBody>
          <a:bodyPr/>
          <a:lstStyle/>
          <a:p>
            <a:endParaRPr lang="en-US"/>
          </a:p>
        </p:txBody>
      </p:sp>
      <p:sp>
        <p:nvSpPr>
          <p:cNvPr id="16414" name="Line 31"/>
          <p:cNvSpPr>
            <a:spLocks noChangeShapeType="1"/>
          </p:cNvSpPr>
          <p:nvPr/>
        </p:nvSpPr>
        <p:spPr bwMode="auto">
          <a:xfrm>
            <a:off x="8458200" y="2705100"/>
            <a:ext cx="2675467" cy="0"/>
          </a:xfrm>
          <a:prstGeom prst="line">
            <a:avLst/>
          </a:prstGeom>
          <a:noFill/>
          <a:ln w="12700">
            <a:solidFill>
              <a:schemeClr val="tx1"/>
            </a:solidFill>
            <a:round/>
            <a:headEnd/>
            <a:tailEnd/>
          </a:ln>
        </p:spPr>
        <p:txBody>
          <a:bodyPr/>
          <a:lstStyle/>
          <a:p>
            <a:endParaRPr lang="en-US"/>
          </a:p>
        </p:txBody>
      </p:sp>
      <p:sp>
        <p:nvSpPr>
          <p:cNvPr id="16415" name="Line 32"/>
          <p:cNvSpPr>
            <a:spLocks noChangeShapeType="1"/>
          </p:cNvSpPr>
          <p:nvPr/>
        </p:nvSpPr>
        <p:spPr bwMode="auto">
          <a:xfrm>
            <a:off x="8458200" y="3084513"/>
            <a:ext cx="2675467" cy="0"/>
          </a:xfrm>
          <a:prstGeom prst="line">
            <a:avLst/>
          </a:prstGeom>
          <a:noFill/>
          <a:ln w="12700">
            <a:solidFill>
              <a:schemeClr val="tx1"/>
            </a:solidFill>
            <a:round/>
            <a:headEnd/>
            <a:tailEnd/>
          </a:ln>
        </p:spPr>
        <p:txBody>
          <a:bodyPr/>
          <a:lstStyle/>
          <a:p>
            <a:endParaRPr lang="en-US"/>
          </a:p>
        </p:txBody>
      </p:sp>
      <p:sp>
        <p:nvSpPr>
          <p:cNvPr id="16416" name="Line 33"/>
          <p:cNvSpPr>
            <a:spLocks noChangeShapeType="1"/>
          </p:cNvSpPr>
          <p:nvPr/>
        </p:nvSpPr>
        <p:spPr bwMode="auto">
          <a:xfrm>
            <a:off x="8458200" y="3465513"/>
            <a:ext cx="2675467" cy="0"/>
          </a:xfrm>
          <a:prstGeom prst="line">
            <a:avLst/>
          </a:prstGeom>
          <a:noFill/>
          <a:ln w="12700">
            <a:solidFill>
              <a:schemeClr val="tx1"/>
            </a:solidFill>
            <a:round/>
            <a:headEnd/>
            <a:tailEnd/>
          </a:ln>
        </p:spPr>
        <p:txBody>
          <a:bodyPr/>
          <a:lstStyle/>
          <a:p>
            <a:endParaRPr lang="en-US"/>
          </a:p>
        </p:txBody>
      </p:sp>
      <p:sp>
        <p:nvSpPr>
          <p:cNvPr id="16417" name="Line 34"/>
          <p:cNvSpPr>
            <a:spLocks noChangeShapeType="1"/>
          </p:cNvSpPr>
          <p:nvPr/>
        </p:nvSpPr>
        <p:spPr bwMode="auto">
          <a:xfrm>
            <a:off x="8458200" y="3844925"/>
            <a:ext cx="2675467" cy="0"/>
          </a:xfrm>
          <a:prstGeom prst="line">
            <a:avLst/>
          </a:prstGeom>
          <a:noFill/>
          <a:ln w="12700">
            <a:solidFill>
              <a:schemeClr val="tx1"/>
            </a:solidFill>
            <a:round/>
            <a:headEnd/>
            <a:tailEnd/>
          </a:ln>
        </p:spPr>
        <p:txBody>
          <a:bodyPr/>
          <a:lstStyle/>
          <a:p>
            <a:endParaRPr lang="en-US"/>
          </a:p>
        </p:txBody>
      </p:sp>
      <p:sp>
        <p:nvSpPr>
          <p:cNvPr id="16418" name="Line 35"/>
          <p:cNvSpPr>
            <a:spLocks noChangeShapeType="1"/>
          </p:cNvSpPr>
          <p:nvPr/>
        </p:nvSpPr>
        <p:spPr bwMode="auto">
          <a:xfrm>
            <a:off x="8458200" y="4225925"/>
            <a:ext cx="2675467" cy="0"/>
          </a:xfrm>
          <a:prstGeom prst="line">
            <a:avLst/>
          </a:prstGeom>
          <a:noFill/>
          <a:ln w="28575" cap="sq">
            <a:solidFill>
              <a:schemeClr val="tx1"/>
            </a:solidFill>
            <a:round/>
            <a:headEnd/>
            <a:tailEnd/>
          </a:ln>
        </p:spPr>
        <p:txBody>
          <a:bodyPr/>
          <a:lstStyle/>
          <a:p>
            <a:endParaRPr lang="en-US"/>
          </a:p>
        </p:txBody>
      </p:sp>
      <p:sp>
        <p:nvSpPr>
          <p:cNvPr id="16419" name="Line 36"/>
          <p:cNvSpPr>
            <a:spLocks noChangeShapeType="1"/>
          </p:cNvSpPr>
          <p:nvPr/>
        </p:nvSpPr>
        <p:spPr bwMode="auto">
          <a:xfrm>
            <a:off x="8458200" y="2324101"/>
            <a:ext cx="0" cy="1901825"/>
          </a:xfrm>
          <a:prstGeom prst="line">
            <a:avLst/>
          </a:prstGeom>
          <a:noFill/>
          <a:ln w="28575" cap="sq">
            <a:solidFill>
              <a:schemeClr val="tx1"/>
            </a:solidFill>
            <a:round/>
            <a:headEnd/>
            <a:tailEnd/>
          </a:ln>
        </p:spPr>
        <p:txBody>
          <a:bodyPr/>
          <a:lstStyle/>
          <a:p>
            <a:endParaRPr lang="en-US"/>
          </a:p>
        </p:txBody>
      </p:sp>
      <p:sp>
        <p:nvSpPr>
          <p:cNvPr id="16420" name="Line 37"/>
          <p:cNvSpPr>
            <a:spLocks noChangeShapeType="1"/>
          </p:cNvSpPr>
          <p:nvPr/>
        </p:nvSpPr>
        <p:spPr bwMode="auto">
          <a:xfrm>
            <a:off x="11133667" y="2324101"/>
            <a:ext cx="0" cy="1901825"/>
          </a:xfrm>
          <a:prstGeom prst="line">
            <a:avLst/>
          </a:prstGeom>
          <a:noFill/>
          <a:ln w="28575" cap="sq">
            <a:solidFill>
              <a:schemeClr val="tx1"/>
            </a:solidFill>
            <a:round/>
            <a:headEnd/>
            <a:tailEnd/>
          </a:ln>
        </p:spPr>
        <p:txBody>
          <a:bodyPr/>
          <a:lstStyle/>
          <a:p>
            <a:endParaRPr lang="en-US"/>
          </a:p>
        </p:txBody>
      </p:sp>
      <p:sp>
        <p:nvSpPr>
          <p:cNvPr id="16421" name="Line 38"/>
          <p:cNvSpPr>
            <a:spLocks noChangeShapeType="1"/>
          </p:cNvSpPr>
          <p:nvPr/>
        </p:nvSpPr>
        <p:spPr bwMode="auto">
          <a:xfrm>
            <a:off x="5958417" y="2476500"/>
            <a:ext cx="2142067" cy="1588"/>
          </a:xfrm>
          <a:prstGeom prst="line">
            <a:avLst/>
          </a:prstGeom>
          <a:noFill/>
          <a:ln w="9525">
            <a:solidFill>
              <a:schemeClr val="tx1"/>
            </a:solidFill>
            <a:round/>
            <a:headEnd type="triangle" w="lg" len="lg"/>
            <a:tailEnd/>
          </a:ln>
        </p:spPr>
        <p:txBody>
          <a:bodyPr/>
          <a:lstStyle/>
          <a:p>
            <a:endParaRPr lang="en-US"/>
          </a:p>
        </p:txBody>
      </p:sp>
      <p:sp>
        <p:nvSpPr>
          <p:cNvPr id="16422" name="Line 39"/>
          <p:cNvSpPr>
            <a:spLocks noChangeShapeType="1"/>
          </p:cNvSpPr>
          <p:nvPr/>
        </p:nvSpPr>
        <p:spPr bwMode="auto">
          <a:xfrm>
            <a:off x="5958417" y="2933700"/>
            <a:ext cx="2142067" cy="1588"/>
          </a:xfrm>
          <a:prstGeom prst="line">
            <a:avLst/>
          </a:prstGeom>
          <a:noFill/>
          <a:ln w="9525">
            <a:solidFill>
              <a:schemeClr val="tx1"/>
            </a:solidFill>
            <a:round/>
            <a:headEnd type="triangle" w="lg" len="lg"/>
            <a:tailEnd/>
          </a:ln>
        </p:spPr>
        <p:txBody>
          <a:bodyPr/>
          <a:lstStyle/>
          <a:p>
            <a:endParaRPr lang="en-US"/>
          </a:p>
        </p:txBody>
      </p:sp>
      <p:sp>
        <p:nvSpPr>
          <p:cNvPr id="16423" name="Line 40"/>
          <p:cNvSpPr>
            <a:spLocks noChangeShapeType="1"/>
          </p:cNvSpPr>
          <p:nvPr/>
        </p:nvSpPr>
        <p:spPr bwMode="auto">
          <a:xfrm flipV="1">
            <a:off x="5958417" y="3314700"/>
            <a:ext cx="2319867" cy="381000"/>
          </a:xfrm>
          <a:prstGeom prst="line">
            <a:avLst/>
          </a:prstGeom>
          <a:noFill/>
          <a:ln w="9525">
            <a:solidFill>
              <a:schemeClr val="tx1"/>
            </a:solidFill>
            <a:round/>
            <a:headEnd type="triangle" w="lg" len="lg"/>
            <a:tailEnd/>
          </a:ln>
        </p:spPr>
        <p:txBody>
          <a:bodyPr/>
          <a:lstStyle/>
          <a:p>
            <a:endParaRPr lang="en-US"/>
          </a:p>
        </p:txBody>
      </p:sp>
      <p:sp>
        <p:nvSpPr>
          <p:cNvPr id="16424" name="Line 41"/>
          <p:cNvSpPr>
            <a:spLocks noChangeShapeType="1"/>
          </p:cNvSpPr>
          <p:nvPr/>
        </p:nvSpPr>
        <p:spPr bwMode="auto">
          <a:xfrm flipV="1">
            <a:off x="5958417" y="3695700"/>
            <a:ext cx="2319867" cy="381000"/>
          </a:xfrm>
          <a:prstGeom prst="line">
            <a:avLst/>
          </a:prstGeom>
          <a:noFill/>
          <a:ln w="9525">
            <a:solidFill>
              <a:schemeClr val="tx1"/>
            </a:solidFill>
            <a:round/>
            <a:headEnd type="triangle" w="lg" len="lg"/>
            <a:tailEnd/>
          </a:ln>
        </p:spPr>
        <p:txBody>
          <a:bodyPr/>
          <a:lstStyle/>
          <a:p>
            <a:endParaRPr lang="en-US"/>
          </a:p>
        </p:txBody>
      </p:sp>
      <p:sp>
        <p:nvSpPr>
          <p:cNvPr id="16425" name="Line 42"/>
          <p:cNvSpPr>
            <a:spLocks noChangeShapeType="1"/>
          </p:cNvSpPr>
          <p:nvPr/>
        </p:nvSpPr>
        <p:spPr bwMode="auto">
          <a:xfrm flipV="1">
            <a:off x="5958417" y="4076700"/>
            <a:ext cx="2319867" cy="762000"/>
          </a:xfrm>
          <a:prstGeom prst="line">
            <a:avLst/>
          </a:prstGeom>
          <a:noFill/>
          <a:ln w="9525">
            <a:solidFill>
              <a:schemeClr val="tx1"/>
            </a:solidFill>
            <a:round/>
            <a:headEnd type="triangle" w="lg" len="lg"/>
            <a:tailEnd/>
          </a:ln>
        </p:spPr>
        <p:txBody>
          <a:bodyPr/>
          <a:lstStyle/>
          <a:p>
            <a:endParaRPr lang="en-US"/>
          </a:p>
        </p:txBody>
      </p:sp>
      <p:sp>
        <p:nvSpPr>
          <p:cNvPr id="16426" name="Text Box 43"/>
          <p:cNvSpPr txBox="1">
            <a:spLocks noChangeArrowheads="1"/>
          </p:cNvSpPr>
          <p:nvPr/>
        </p:nvSpPr>
        <p:spPr bwMode="auto">
          <a:xfrm>
            <a:off x="651933" y="1757363"/>
            <a:ext cx="2282997" cy="338554"/>
          </a:xfrm>
          <a:prstGeom prst="rect">
            <a:avLst/>
          </a:prstGeom>
          <a:noFill/>
          <a:ln w="9525">
            <a:noFill/>
            <a:miter lim="800000"/>
            <a:headEnd/>
            <a:tailEnd/>
          </a:ln>
        </p:spPr>
        <p:txBody>
          <a:bodyPr wrap="none">
            <a:spAutoFit/>
          </a:bodyPr>
          <a:lstStyle/>
          <a:p>
            <a:pPr latinLnBrk="1"/>
            <a:r>
              <a:rPr kumimoji="1" lang="en-US" altLang="ko-KR" sz="1600">
                <a:latin typeface="Lucida Console" pitchFamily="49" charset="0"/>
                <a:ea typeface="HY그래픽M" pitchFamily="18" charset="-127"/>
              </a:rPr>
              <a:t>Virtual Addresses</a:t>
            </a:r>
          </a:p>
        </p:txBody>
      </p:sp>
      <p:sp>
        <p:nvSpPr>
          <p:cNvPr id="16427" name="Text Box 44"/>
          <p:cNvSpPr txBox="1">
            <a:spLocks noChangeArrowheads="1"/>
          </p:cNvSpPr>
          <p:nvPr/>
        </p:nvSpPr>
        <p:spPr bwMode="auto">
          <a:xfrm>
            <a:off x="8684684" y="1790700"/>
            <a:ext cx="1542410" cy="338554"/>
          </a:xfrm>
          <a:prstGeom prst="rect">
            <a:avLst/>
          </a:prstGeom>
          <a:noFill/>
          <a:ln w="9525">
            <a:noFill/>
            <a:miter lim="800000"/>
            <a:headEnd/>
            <a:tailEnd/>
          </a:ln>
        </p:spPr>
        <p:txBody>
          <a:bodyPr wrap="none">
            <a:spAutoFit/>
          </a:bodyPr>
          <a:lstStyle/>
          <a:p>
            <a:pPr latinLnBrk="1"/>
            <a:r>
              <a:rPr kumimoji="1" lang="en-US" altLang="ko-KR" sz="1600">
                <a:latin typeface="Lucida Console" pitchFamily="49" charset="0"/>
                <a:ea typeface="HY그래픽M" pitchFamily="18" charset="-127"/>
              </a:rPr>
              <a:t>Swap device</a:t>
            </a:r>
          </a:p>
        </p:txBody>
      </p:sp>
      <p:sp>
        <p:nvSpPr>
          <p:cNvPr id="16428" name="Text Box 45"/>
          <p:cNvSpPr txBox="1">
            <a:spLocks noChangeArrowheads="1"/>
          </p:cNvSpPr>
          <p:nvPr/>
        </p:nvSpPr>
        <p:spPr bwMode="auto">
          <a:xfrm>
            <a:off x="7171267" y="2081213"/>
            <a:ext cx="554960" cy="338554"/>
          </a:xfrm>
          <a:prstGeom prst="rect">
            <a:avLst/>
          </a:prstGeom>
          <a:noFill/>
          <a:ln w="9525">
            <a:noFill/>
            <a:miter lim="800000"/>
            <a:headEnd/>
            <a:tailEnd/>
          </a:ln>
        </p:spPr>
        <p:txBody>
          <a:bodyPr wrap="none">
            <a:spAutoFit/>
          </a:bodyPr>
          <a:lstStyle/>
          <a:p>
            <a:pPr latinLnBrk="1"/>
            <a:r>
              <a:rPr kumimoji="1" lang="en-US" altLang="ko-KR" sz="1600">
                <a:latin typeface="Lucida Console" pitchFamily="49" charset="0"/>
                <a:ea typeface="HY그래픽M" pitchFamily="18" charset="-127"/>
              </a:rPr>
              <a:t>684</a:t>
            </a:r>
          </a:p>
        </p:txBody>
      </p:sp>
      <p:sp>
        <p:nvSpPr>
          <p:cNvPr id="16429" name="Text Box 46"/>
          <p:cNvSpPr txBox="1">
            <a:spLocks noChangeArrowheads="1"/>
          </p:cNvSpPr>
          <p:nvPr/>
        </p:nvSpPr>
        <p:spPr bwMode="auto">
          <a:xfrm>
            <a:off x="6993467" y="4062413"/>
            <a:ext cx="554960" cy="338554"/>
          </a:xfrm>
          <a:prstGeom prst="rect">
            <a:avLst/>
          </a:prstGeom>
          <a:noFill/>
          <a:ln w="9525">
            <a:noFill/>
            <a:miter lim="800000"/>
            <a:headEnd/>
            <a:tailEnd/>
          </a:ln>
        </p:spPr>
        <p:txBody>
          <a:bodyPr wrap="none">
            <a:spAutoFit/>
          </a:bodyPr>
          <a:lstStyle/>
          <a:p>
            <a:pPr latinLnBrk="1"/>
            <a:r>
              <a:rPr kumimoji="1" lang="en-US" altLang="ko-KR" sz="1600">
                <a:latin typeface="Lucida Console" pitchFamily="49" charset="0"/>
                <a:ea typeface="HY그래픽M" pitchFamily="18" charset="-127"/>
              </a:rPr>
              <a:t>690</a:t>
            </a:r>
          </a:p>
        </p:txBody>
      </p:sp>
      <p:sp>
        <p:nvSpPr>
          <p:cNvPr id="16430" name="Text Box 47"/>
          <p:cNvSpPr txBox="1">
            <a:spLocks noChangeArrowheads="1"/>
          </p:cNvSpPr>
          <p:nvPr/>
        </p:nvSpPr>
        <p:spPr bwMode="auto">
          <a:xfrm>
            <a:off x="1121834" y="2278064"/>
            <a:ext cx="621709" cy="400110"/>
          </a:xfrm>
          <a:prstGeom prst="rect">
            <a:avLst/>
          </a:prstGeom>
          <a:noFill/>
          <a:ln w="9525">
            <a:noFill/>
            <a:miter lim="800000"/>
            <a:headEnd/>
            <a:tailEnd/>
          </a:ln>
        </p:spPr>
        <p:txBody>
          <a:bodyPr wrap="none">
            <a:spAutoFit/>
          </a:bodyPr>
          <a:lstStyle/>
          <a:p>
            <a:r>
              <a:rPr lang="en-US" sz="2000" b="1">
                <a:solidFill>
                  <a:srgbClr val="FF3300"/>
                </a:solidFill>
              </a:rPr>
              <a:t>Text</a:t>
            </a:r>
          </a:p>
        </p:txBody>
      </p:sp>
      <p:sp>
        <p:nvSpPr>
          <p:cNvPr id="16431" name="Text Box 48"/>
          <p:cNvSpPr txBox="1">
            <a:spLocks noChangeArrowheads="1"/>
          </p:cNvSpPr>
          <p:nvPr/>
        </p:nvSpPr>
        <p:spPr bwMode="auto">
          <a:xfrm>
            <a:off x="1121834" y="3440114"/>
            <a:ext cx="683136" cy="400110"/>
          </a:xfrm>
          <a:prstGeom prst="rect">
            <a:avLst/>
          </a:prstGeom>
          <a:noFill/>
          <a:ln w="9525">
            <a:noFill/>
            <a:miter lim="800000"/>
            <a:headEnd/>
            <a:tailEnd/>
          </a:ln>
        </p:spPr>
        <p:txBody>
          <a:bodyPr wrap="none">
            <a:spAutoFit/>
          </a:bodyPr>
          <a:lstStyle/>
          <a:p>
            <a:r>
              <a:rPr lang="en-US" sz="2000" b="1">
                <a:solidFill>
                  <a:srgbClr val="FF3300"/>
                </a:solidFill>
              </a:rPr>
              <a:t>Data</a:t>
            </a:r>
          </a:p>
        </p:txBody>
      </p:sp>
      <p:sp>
        <p:nvSpPr>
          <p:cNvPr id="16432" name="Text Box 49"/>
          <p:cNvSpPr txBox="1">
            <a:spLocks noChangeArrowheads="1"/>
          </p:cNvSpPr>
          <p:nvPr/>
        </p:nvSpPr>
        <p:spPr bwMode="auto">
          <a:xfrm>
            <a:off x="1071034" y="4602164"/>
            <a:ext cx="749629" cy="400110"/>
          </a:xfrm>
          <a:prstGeom prst="rect">
            <a:avLst/>
          </a:prstGeom>
          <a:noFill/>
          <a:ln w="9525">
            <a:noFill/>
            <a:miter lim="800000"/>
            <a:headEnd/>
            <a:tailEnd/>
          </a:ln>
        </p:spPr>
        <p:txBody>
          <a:bodyPr wrap="none">
            <a:spAutoFit/>
          </a:bodyPr>
          <a:lstStyle/>
          <a:p>
            <a:r>
              <a:rPr lang="en-US" sz="2000" b="1">
                <a:solidFill>
                  <a:srgbClr val="FF3300"/>
                </a:solidFill>
              </a:rPr>
              <a:t>Stack</a:t>
            </a:r>
          </a:p>
        </p:txBody>
      </p:sp>
      <p:sp>
        <p:nvSpPr>
          <p:cNvPr id="16433" name="Text Box 50"/>
          <p:cNvSpPr txBox="1">
            <a:spLocks noChangeArrowheads="1"/>
          </p:cNvSpPr>
          <p:nvPr/>
        </p:nvSpPr>
        <p:spPr bwMode="auto">
          <a:xfrm>
            <a:off x="3966633" y="1770063"/>
            <a:ext cx="1931811" cy="369332"/>
          </a:xfrm>
          <a:prstGeom prst="rect">
            <a:avLst/>
          </a:prstGeom>
          <a:noFill/>
          <a:ln w="9525">
            <a:noFill/>
            <a:miter lim="800000"/>
            <a:headEnd/>
            <a:tailEnd/>
          </a:ln>
        </p:spPr>
        <p:txBody>
          <a:bodyPr wrap="none">
            <a:spAutoFit/>
          </a:bodyPr>
          <a:lstStyle/>
          <a:p>
            <a:r>
              <a:rPr lang="en-US"/>
              <a:t>Physical Addresses</a:t>
            </a:r>
          </a:p>
        </p:txBody>
      </p:sp>
      <p:sp>
        <p:nvSpPr>
          <p:cNvPr id="50" name="TextBox 49"/>
          <p:cNvSpPr txBox="1"/>
          <p:nvPr/>
        </p:nvSpPr>
        <p:spPr>
          <a:xfrm>
            <a:off x="7848600" y="5029200"/>
            <a:ext cx="2819400" cy="646331"/>
          </a:xfrm>
          <a:prstGeom prst="rect">
            <a:avLst/>
          </a:prstGeom>
          <a:noFill/>
        </p:spPr>
        <p:txBody>
          <a:bodyPr wrap="square" rtlCol="0">
            <a:spAutoFit/>
          </a:bodyPr>
          <a:lstStyle/>
          <a:p>
            <a:r>
              <a:rPr lang="en-US" dirty="0"/>
              <a:t>Done with the help of memory map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 swapping in and out process</a:t>
            </a:r>
          </a:p>
        </p:txBody>
      </p:sp>
      <p:sp>
        <p:nvSpPr>
          <p:cNvPr id="4" name="Slide Number Placeholder 3"/>
          <p:cNvSpPr>
            <a:spLocks noGrp="1"/>
          </p:cNvSpPr>
          <p:nvPr>
            <p:ph type="sldNum" sz="quarter" idx="12"/>
          </p:nvPr>
        </p:nvSpPr>
        <p:spPr/>
        <p:txBody>
          <a:bodyPr/>
          <a:lstStyle/>
          <a:p>
            <a:fld id="{4CE482DC-2269-4F26-9D2A-7E44B1A4CD85}" type="slidenum">
              <a:rPr lang="en-US" smtClean="0"/>
              <a:pPr/>
              <a:t>18</a:t>
            </a:fld>
            <a:endParaRPr lang="en-US" dirty="0"/>
          </a:p>
        </p:txBody>
      </p:sp>
      <p:pic>
        <p:nvPicPr>
          <p:cNvPr id="3074" name="Picture 2"/>
          <p:cNvPicPr>
            <a:picLocks noChangeAspect="1" noChangeArrowheads="1"/>
          </p:cNvPicPr>
          <p:nvPr/>
        </p:nvPicPr>
        <p:blipFill>
          <a:blip r:embed="rId2"/>
          <a:srcRect/>
          <a:stretch>
            <a:fillRect/>
          </a:stretch>
        </p:blipFill>
        <p:spPr bwMode="auto">
          <a:xfrm>
            <a:off x="1295400" y="1600200"/>
            <a:ext cx="8920200" cy="4820704"/>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 swapping in and out process</a:t>
            </a:r>
          </a:p>
        </p:txBody>
      </p:sp>
      <p:sp>
        <p:nvSpPr>
          <p:cNvPr id="4" name="Slide Number Placeholder 3"/>
          <p:cNvSpPr>
            <a:spLocks noGrp="1"/>
          </p:cNvSpPr>
          <p:nvPr>
            <p:ph type="sldNum" sz="quarter" idx="12"/>
          </p:nvPr>
        </p:nvSpPr>
        <p:spPr/>
        <p:txBody>
          <a:bodyPr/>
          <a:lstStyle/>
          <a:p>
            <a:fld id="{4CE482DC-2269-4F26-9D2A-7E44B1A4CD85}" type="slidenum">
              <a:rPr lang="en-US" smtClean="0"/>
              <a:pPr/>
              <a:t>19</a:t>
            </a:fld>
            <a:endParaRPr lang="en-US" dirty="0"/>
          </a:p>
        </p:txBody>
      </p:sp>
      <p:pic>
        <p:nvPicPr>
          <p:cNvPr id="4098" name="Picture 2"/>
          <p:cNvPicPr>
            <a:picLocks noChangeAspect="1" noChangeArrowheads="1"/>
          </p:cNvPicPr>
          <p:nvPr/>
        </p:nvPicPr>
        <p:blipFill>
          <a:blip r:embed="rId2"/>
          <a:srcRect/>
          <a:stretch>
            <a:fillRect/>
          </a:stretch>
        </p:blipFill>
        <p:spPr bwMode="auto">
          <a:xfrm>
            <a:off x="990600" y="1524000"/>
            <a:ext cx="9753600" cy="504281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D8620260-058A-4781-BC4C-6CAE6F6E29A0}" type="slidenum">
              <a:rPr lang="en-US"/>
              <a:pPr>
                <a:defRPr/>
              </a:pPr>
              <a:t>2</a:t>
            </a:fld>
            <a:endParaRPr lang="en-US"/>
          </a:p>
        </p:txBody>
      </p:sp>
      <p:sp>
        <p:nvSpPr>
          <p:cNvPr id="3075" name="Rectangle 2"/>
          <p:cNvSpPr>
            <a:spLocks noGrp="1" noChangeArrowheads="1"/>
          </p:cNvSpPr>
          <p:nvPr>
            <p:ph type="title"/>
          </p:nvPr>
        </p:nvSpPr>
        <p:spPr/>
        <p:txBody>
          <a:bodyPr/>
          <a:lstStyle/>
          <a:p>
            <a:pPr eaLnBrk="1" hangingPunct="1"/>
            <a:r>
              <a:rPr lang="en-US"/>
              <a:t>Memory</a:t>
            </a:r>
          </a:p>
        </p:txBody>
      </p:sp>
      <p:sp>
        <p:nvSpPr>
          <p:cNvPr id="3076" name="Rectangle 3"/>
          <p:cNvSpPr>
            <a:spLocks noGrp="1" noChangeArrowheads="1"/>
          </p:cNvSpPr>
          <p:nvPr>
            <p:ph type="body" idx="1"/>
          </p:nvPr>
        </p:nvSpPr>
        <p:spPr>
          <a:xfrm>
            <a:off x="584200" y="1447800"/>
            <a:ext cx="10312400" cy="4648200"/>
          </a:xfrm>
        </p:spPr>
        <p:txBody>
          <a:bodyPr>
            <a:normAutofit/>
          </a:bodyPr>
          <a:lstStyle/>
          <a:p>
            <a:pPr>
              <a:lnSpc>
                <a:spcPct val="80000"/>
              </a:lnSpc>
            </a:pPr>
            <a:r>
              <a:rPr lang="en-US" dirty="0"/>
              <a:t>Primary memory is a precious resource that frequently cannot contain all active processes in the system</a:t>
            </a:r>
          </a:p>
          <a:p>
            <a:pPr>
              <a:lnSpc>
                <a:spcPct val="80000"/>
              </a:lnSpc>
            </a:pPr>
            <a:endParaRPr lang="en-US" dirty="0"/>
          </a:p>
          <a:p>
            <a:r>
              <a:rPr lang="en-US" dirty="0"/>
              <a:t>At least part of a process must be contained in primary memory to run; the CPU cannot execute a process that exists entirely in secondary memory.</a:t>
            </a:r>
          </a:p>
          <a:p>
            <a:endParaRPr lang="en-US" dirty="0"/>
          </a:p>
          <a:p>
            <a:pPr>
              <a:lnSpc>
                <a:spcPct val="80000"/>
              </a:lnSpc>
            </a:pPr>
            <a:r>
              <a:rPr lang="en-US" dirty="0"/>
              <a:t>The memory management system decides which processes should reside (at least partially) in main memory</a:t>
            </a:r>
          </a:p>
          <a:p>
            <a:pPr>
              <a:lnSpc>
                <a:spcPct val="80000"/>
              </a:lnSpc>
            </a:pPr>
            <a:endParaRPr lang="en-US" dirty="0"/>
          </a:p>
          <a:p>
            <a:pPr>
              <a:lnSpc>
                <a:spcPct val="80000"/>
              </a:lnSpc>
            </a:pPr>
            <a:r>
              <a:rPr lang="en-US" dirty="0"/>
              <a:t>It monitors the amount of available primary memory and may periodically write processes to a secondary device called the swap device to provide more space in primary memory</a:t>
            </a:r>
          </a:p>
          <a:p>
            <a:pPr>
              <a:lnSpc>
                <a:spcPct val="80000"/>
              </a:lnSpc>
            </a:pPr>
            <a:endParaRPr lang="en-US" dirty="0"/>
          </a:p>
          <a:p>
            <a:pPr>
              <a:lnSpc>
                <a:spcPct val="80000"/>
              </a:lnSpc>
            </a:pPr>
            <a:r>
              <a:rPr lang="en-US" dirty="0"/>
              <a:t>At a later time, the kernel reads the data from swap device back to main memory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E592F0FD-5013-4EB8-A789-5FDD6DFE7218}" type="slidenum">
              <a:rPr lang="en-US"/>
              <a:pPr>
                <a:defRPr/>
              </a:pPr>
              <a:t>20</a:t>
            </a:fld>
            <a:endParaRPr lang="en-US"/>
          </a:p>
        </p:txBody>
      </p:sp>
      <p:sp>
        <p:nvSpPr>
          <p:cNvPr id="17411" name="Rectangle 2"/>
          <p:cNvSpPr>
            <a:spLocks noGrp="1" noChangeArrowheads="1"/>
          </p:cNvSpPr>
          <p:nvPr>
            <p:ph type="title"/>
          </p:nvPr>
        </p:nvSpPr>
        <p:spPr/>
        <p:txBody>
          <a:bodyPr/>
          <a:lstStyle/>
          <a:p>
            <a:pPr eaLnBrk="1" hangingPunct="1"/>
            <a:r>
              <a:rPr lang="en-US"/>
              <a:t>Fork Swap</a:t>
            </a:r>
          </a:p>
        </p:txBody>
      </p:sp>
      <p:sp>
        <p:nvSpPr>
          <p:cNvPr id="17412" name="Rectangle 3"/>
          <p:cNvSpPr>
            <a:spLocks noGrp="1" noChangeArrowheads="1"/>
          </p:cNvSpPr>
          <p:nvPr>
            <p:ph type="body" idx="1"/>
          </p:nvPr>
        </p:nvSpPr>
        <p:spPr>
          <a:xfrm>
            <a:off x="914400" y="1543050"/>
            <a:ext cx="9829800" cy="4552950"/>
          </a:xfrm>
        </p:spPr>
        <p:txBody>
          <a:bodyPr/>
          <a:lstStyle/>
          <a:p>
            <a:pPr algn="just"/>
            <a:r>
              <a:rPr lang="en-US" dirty="0"/>
              <a:t>The description of the fork system call assumed that the parent process found enough memory to create the child context. </a:t>
            </a:r>
          </a:p>
          <a:p>
            <a:pPr algn="just"/>
            <a:r>
              <a:rPr lang="en-US" dirty="0"/>
              <a:t>Otherwise, the kernel swaps the process out without freeing the memory occupied by the in-core (parent) copy. </a:t>
            </a:r>
          </a:p>
          <a:p>
            <a:pPr algn="just"/>
            <a:r>
              <a:rPr lang="en-US" dirty="0"/>
              <a:t>When the swap is complete, the child process exists on the swap device; the parent places the child in the "ready-to-run" state  and returns to user mode. </a:t>
            </a:r>
          </a:p>
          <a:p>
            <a:pPr algn="just"/>
            <a:r>
              <a:rPr lang="en-US" dirty="0"/>
              <a:t>Since the child is in the "ready-to-run" state. the swapper will eventually swap it into memory, where the kernel will </a:t>
            </a:r>
            <a:r>
              <a:rPr lang="en-US"/>
              <a:t>schedule it</a:t>
            </a:r>
            <a:r>
              <a:rPr lang="en-US" dirty="0"/>
              <a:t>; the child will complete its part of the fork system call and return to user mode.</a:t>
            </a:r>
            <a:endParaRPr lang="en-US" altLang="ko-KR" dirty="0">
              <a:ea typeface="굴림" pitchFamily="50" charset="-127"/>
            </a:endParaRPr>
          </a:p>
          <a:p>
            <a:pPr algn="just" eaLnBrk="1" hangingPunct="1"/>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69E25110-4DDA-470B-B123-9523022562E9}" type="slidenum">
              <a:rPr lang="en-US"/>
              <a:pPr>
                <a:defRPr/>
              </a:pPr>
              <a:t>21</a:t>
            </a:fld>
            <a:endParaRPr lang="en-US"/>
          </a:p>
        </p:txBody>
      </p:sp>
      <p:sp>
        <p:nvSpPr>
          <p:cNvPr id="18435" name="Rectangle 2"/>
          <p:cNvSpPr>
            <a:spLocks noGrp="1" noChangeArrowheads="1"/>
          </p:cNvSpPr>
          <p:nvPr>
            <p:ph type="title"/>
          </p:nvPr>
        </p:nvSpPr>
        <p:spPr/>
        <p:txBody>
          <a:bodyPr/>
          <a:lstStyle/>
          <a:p>
            <a:pPr eaLnBrk="1" hangingPunct="1"/>
            <a:r>
              <a:rPr lang="en-US" dirty="0"/>
              <a:t>Expansion Swap</a:t>
            </a:r>
          </a:p>
        </p:txBody>
      </p:sp>
      <p:sp>
        <p:nvSpPr>
          <p:cNvPr id="18436" name="Rectangle 3"/>
          <p:cNvSpPr>
            <a:spLocks noGrp="1" noChangeArrowheads="1"/>
          </p:cNvSpPr>
          <p:nvPr>
            <p:ph type="body" idx="1"/>
          </p:nvPr>
        </p:nvSpPr>
        <p:spPr/>
        <p:txBody>
          <a:bodyPr>
            <a:normAutofit/>
          </a:bodyPr>
          <a:lstStyle/>
          <a:p>
            <a:pPr algn="just"/>
            <a:r>
              <a:rPr lang="en-US" dirty="0"/>
              <a:t>If a process requires more physical memory than is currently allocated to it, either as a result of user stack growth or invocation of the </a:t>
            </a:r>
            <a:r>
              <a:rPr lang="en-US" dirty="0" err="1"/>
              <a:t>brk</a:t>
            </a:r>
            <a:r>
              <a:rPr lang="en-US" dirty="0"/>
              <a:t> system call and if it needs more memory than is currently available, the kernel does an expansion swap of the process. </a:t>
            </a:r>
          </a:p>
          <a:p>
            <a:pPr algn="just"/>
            <a:r>
              <a:rPr lang="en-US" dirty="0"/>
              <a:t>It reserves enough space on the swap device to contain the memory space of the process, including the newly requested space. </a:t>
            </a:r>
          </a:p>
          <a:p>
            <a:pPr algn="just"/>
            <a:r>
              <a:rPr lang="en-US" dirty="0"/>
              <a:t>Then, it adjusts the address translation mapping of the process to account for the new virtual memory but does not assign physical memory (since none was available).</a:t>
            </a:r>
          </a:p>
          <a:p>
            <a:pPr algn="just"/>
            <a:r>
              <a:rPr lang="en-US" dirty="0"/>
              <a:t>Finally, it swaps the process out in a normal swapping operation, zeroing out the newly allocated space on the swap device. </a:t>
            </a:r>
          </a:p>
          <a:p>
            <a:pPr algn="just"/>
            <a:r>
              <a:rPr lang="en-US" dirty="0"/>
              <a:t>When the kernel later swaps the process into memory, it will allocate physical memory according to the new (augmented size) address translation map. </a:t>
            </a:r>
          </a:p>
          <a:p>
            <a:pPr algn="just"/>
            <a:r>
              <a:rPr lang="en-US" dirty="0"/>
              <a:t>When the process resumes execution, it will have enough memory.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E482DC-2269-4F26-9D2A-7E44B1A4CD85}" type="slidenum">
              <a:rPr lang="en-US" smtClean="0"/>
              <a:pPr/>
              <a:t>22</a:t>
            </a:fld>
            <a:endParaRPr lang="en-US" dirty="0"/>
          </a:p>
        </p:txBody>
      </p:sp>
      <p:pic>
        <p:nvPicPr>
          <p:cNvPr id="9218" name="Picture 2"/>
          <p:cNvPicPr>
            <a:picLocks noChangeAspect="1" noChangeArrowheads="1"/>
          </p:cNvPicPr>
          <p:nvPr/>
        </p:nvPicPr>
        <p:blipFill>
          <a:blip r:embed="rId2"/>
          <a:srcRect/>
          <a:stretch>
            <a:fillRect/>
          </a:stretch>
        </p:blipFill>
        <p:spPr bwMode="auto">
          <a:xfrm>
            <a:off x="1143000" y="685800"/>
            <a:ext cx="8767763" cy="479804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E482DC-2269-4F26-9D2A-7E44B1A4CD85}" type="slidenum">
              <a:rPr lang="en-US" smtClean="0"/>
              <a:pPr/>
              <a:t>23</a:t>
            </a:fld>
            <a:endParaRPr lang="en-US" dirty="0"/>
          </a:p>
        </p:txBody>
      </p:sp>
      <p:pic>
        <p:nvPicPr>
          <p:cNvPr id="7170" name="Picture 2"/>
          <p:cNvPicPr>
            <a:picLocks noChangeAspect="1" noChangeArrowheads="1"/>
          </p:cNvPicPr>
          <p:nvPr/>
        </p:nvPicPr>
        <p:blipFill>
          <a:blip r:embed="rId2"/>
          <a:srcRect/>
          <a:stretch>
            <a:fillRect/>
          </a:stretch>
        </p:blipFill>
        <p:spPr bwMode="auto">
          <a:xfrm>
            <a:off x="3290888" y="200025"/>
            <a:ext cx="5610225" cy="64579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24</a:t>
            </a:fld>
            <a:endParaRPr lang="en-US" dirty="0"/>
          </a:p>
        </p:txBody>
      </p:sp>
      <p:pic>
        <p:nvPicPr>
          <p:cNvPr id="8195" name="Picture 3"/>
          <p:cNvPicPr>
            <a:picLocks noChangeAspect="1" noChangeArrowheads="1"/>
          </p:cNvPicPr>
          <p:nvPr/>
        </p:nvPicPr>
        <p:blipFill>
          <a:blip r:embed="rId2"/>
          <a:srcRect/>
          <a:stretch>
            <a:fillRect/>
          </a:stretch>
        </p:blipFill>
        <p:spPr bwMode="auto">
          <a:xfrm>
            <a:off x="3200400" y="228600"/>
            <a:ext cx="5781675" cy="6205019"/>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Demand Paging</a:t>
            </a:r>
          </a:p>
        </p:txBody>
      </p:sp>
      <p:sp>
        <p:nvSpPr>
          <p:cNvPr id="3" name="Content Placeholder 2"/>
          <p:cNvSpPr>
            <a:spLocks noGrp="1"/>
          </p:cNvSpPr>
          <p:nvPr>
            <p:ph idx="1"/>
          </p:nvPr>
        </p:nvSpPr>
        <p:spPr/>
        <p:txBody>
          <a:bodyPr/>
          <a:lstStyle/>
          <a:p>
            <a:pPr algn="just"/>
            <a:r>
              <a:rPr lang="en-US" dirty="0"/>
              <a:t>Machines whose memory architecture is based on pages and whose CPU has </a:t>
            </a:r>
            <a:r>
              <a:rPr lang="en-US" dirty="0" err="1"/>
              <a:t>restartable</a:t>
            </a:r>
            <a:r>
              <a:rPr lang="en-US" dirty="0"/>
              <a:t> instructions can support a kernel that implements a demand paging algorithm, swapping pages of memory between main memory and a swap device.</a:t>
            </a:r>
          </a:p>
          <a:p>
            <a:pPr algn="just"/>
            <a:r>
              <a:rPr lang="en-US" dirty="0"/>
              <a:t>Demand paging systems free processes from size limitations otherwise imposed by the amount of physical memory available on a machine.</a:t>
            </a:r>
          </a:p>
          <a:p>
            <a:pPr algn="just"/>
            <a:r>
              <a:rPr lang="en-US" dirty="0"/>
              <a:t>Since a process may not fit into physical memory, the kernel must load its relevant portions into memory dynamically and execute it even though other parts are not loaded.</a:t>
            </a:r>
          </a:p>
          <a:p>
            <a:pPr algn="just"/>
            <a:r>
              <a:rPr lang="en-US" dirty="0"/>
              <a:t>Processes tend to execute instructions in small portions of their text space, such as program loops and frequently called subroutines, and their data references tend to cluster in small subsets of the total data space of the process. This is known as the </a:t>
            </a:r>
            <a:r>
              <a:rPr lang="en-US" b="1" dirty="0"/>
              <a:t>principle of "locality."</a:t>
            </a:r>
          </a:p>
          <a:p>
            <a:pPr algn="just"/>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Paging</a:t>
            </a:r>
          </a:p>
        </p:txBody>
      </p:sp>
      <p:sp>
        <p:nvSpPr>
          <p:cNvPr id="3" name="Content Placeholder 2"/>
          <p:cNvSpPr>
            <a:spLocks noGrp="1"/>
          </p:cNvSpPr>
          <p:nvPr>
            <p:ph idx="1"/>
          </p:nvPr>
        </p:nvSpPr>
        <p:spPr/>
        <p:txBody>
          <a:bodyPr/>
          <a:lstStyle/>
          <a:p>
            <a:pPr algn="just"/>
            <a:r>
              <a:rPr lang="en-US" b="1" dirty="0"/>
              <a:t>Working set of a process </a:t>
            </a:r>
            <a:r>
              <a:rPr lang="en-US" dirty="0"/>
              <a:t>is the set of pages that the process has referenced in its last n memory references; the number n is called the </a:t>
            </a:r>
            <a:r>
              <a:rPr lang="en-US" b="1" dirty="0"/>
              <a:t>window </a:t>
            </a:r>
            <a:r>
              <a:rPr lang="en-US" dirty="0"/>
              <a:t>of the working set. </a:t>
            </a:r>
          </a:p>
          <a:p>
            <a:pPr algn="just"/>
            <a:r>
              <a:rPr lang="en-US" dirty="0"/>
              <a:t>Because the working set is a fraction of the entire process, more processes may fit simultaneously into main memory than in a swapping system, potentially increasing system throughput because of reduced swapping traffic. </a:t>
            </a:r>
          </a:p>
          <a:p>
            <a:pPr algn="just"/>
            <a:r>
              <a:rPr lang="en-US" dirty="0"/>
              <a:t>When a process addresses a page that is not in its working set, it incurs a page fault; in handling the fault, the kernel updates the working set, reading in pages from a secondary device if necessary.</a:t>
            </a:r>
          </a:p>
        </p:txBody>
      </p:sp>
      <p:sp>
        <p:nvSpPr>
          <p:cNvPr id="4" name="Slide Number Placeholder 3"/>
          <p:cNvSpPr>
            <a:spLocks noGrp="1"/>
          </p:cNvSpPr>
          <p:nvPr>
            <p:ph type="sldNum" sz="quarter" idx="12"/>
          </p:nvPr>
        </p:nvSpPr>
        <p:spPr/>
        <p:txBody>
          <a:bodyPr/>
          <a:lstStyle/>
          <a:p>
            <a:fld id="{4CE482DC-2269-4F26-9D2A-7E44B1A4CD85}"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E482DC-2269-4F26-9D2A-7E44B1A4CD85}" type="slidenum">
              <a:rPr lang="en-US" smtClean="0"/>
              <a:pPr/>
              <a:t>27</a:t>
            </a:fld>
            <a:endParaRPr lang="en-US" dirty="0"/>
          </a:p>
        </p:txBody>
      </p:sp>
      <p:pic>
        <p:nvPicPr>
          <p:cNvPr id="6146" name="Picture 2"/>
          <p:cNvPicPr>
            <a:picLocks noChangeAspect="1" noChangeArrowheads="1"/>
          </p:cNvPicPr>
          <p:nvPr/>
        </p:nvPicPr>
        <p:blipFill>
          <a:blip r:embed="rId2"/>
          <a:srcRect/>
          <a:stretch>
            <a:fillRect/>
          </a:stretch>
        </p:blipFill>
        <p:spPr bwMode="auto">
          <a:xfrm>
            <a:off x="2819400" y="957263"/>
            <a:ext cx="5872163" cy="5592023"/>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Paging</a:t>
            </a:r>
          </a:p>
        </p:txBody>
      </p:sp>
      <p:sp>
        <p:nvSpPr>
          <p:cNvPr id="3" name="Content Placeholder 2"/>
          <p:cNvSpPr>
            <a:spLocks noGrp="1"/>
          </p:cNvSpPr>
          <p:nvPr>
            <p:ph idx="1"/>
          </p:nvPr>
        </p:nvSpPr>
        <p:spPr/>
        <p:txBody>
          <a:bodyPr/>
          <a:lstStyle/>
          <a:p>
            <a:pPr algn="just"/>
            <a:r>
              <a:rPr lang="en-US" dirty="0"/>
              <a:t>Systems approximate a working set model by setting a </a:t>
            </a:r>
            <a:r>
              <a:rPr lang="en-US" b="1" dirty="0"/>
              <a:t>reference bit </a:t>
            </a:r>
            <a:r>
              <a:rPr lang="en-US" dirty="0"/>
              <a:t>whenever a process accesses a page and by sampling memory references periodically: If a page was </a:t>
            </a:r>
            <a:r>
              <a:rPr lang="en-US" b="1" dirty="0"/>
              <a:t>recently referenced, it is part of a working set; otherwise, it "ages" </a:t>
            </a:r>
            <a:r>
              <a:rPr lang="en-US" dirty="0"/>
              <a:t>in memory until it is eligible for swapping.</a:t>
            </a:r>
          </a:p>
          <a:p>
            <a:pPr algn="just"/>
            <a:r>
              <a:rPr lang="en-US" dirty="0"/>
              <a:t>When a process accesses a page that is not part of its working set, it incurs a </a:t>
            </a:r>
            <a:r>
              <a:rPr lang="en-US" b="1" dirty="0">
                <a:solidFill>
                  <a:srgbClr val="C00000"/>
                </a:solidFill>
              </a:rPr>
              <a:t>validity page fault</a:t>
            </a:r>
            <a:r>
              <a:rPr lang="en-US" dirty="0"/>
              <a:t> . The kernel suspends execution of the process until it reads the page into memory and makes it accessible to the process. </a:t>
            </a:r>
          </a:p>
          <a:p>
            <a:pPr algn="just"/>
            <a:r>
              <a:rPr lang="en-US" dirty="0"/>
              <a:t>When the page is loaded in memory, the process restarts the instruction it was executing when it incurred the fault. </a:t>
            </a:r>
          </a:p>
          <a:p>
            <a:pPr algn="just"/>
            <a:r>
              <a:rPr lang="en-US" dirty="0"/>
              <a:t>Thus, the implementation of a paging subsystem has two parts:</a:t>
            </a:r>
          </a:p>
          <a:p>
            <a:pPr lvl="1" algn="just"/>
            <a:r>
              <a:rPr lang="en-US" dirty="0"/>
              <a:t>swapping rarely used pages to a swapping device and </a:t>
            </a:r>
          </a:p>
          <a:p>
            <a:pPr lvl="1" algn="just"/>
            <a:r>
              <a:rPr lang="en-US" dirty="0"/>
              <a:t>handling page faults.</a:t>
            </a:r>
          </a:p>
        </p:txBody>
      </p:sp>
      <p:sp>
        <p:nvSpPr>
          <p:cNvPr id="4" name="Slide Number Placeholder 3"/>
          <p:cNvSpPr>
            <a:spLocks noGrp="1"/>
          </p:cNvSpPr>
          <p:nvPr>
            <p:ph type="sldNum" sz="quarter" idx="12"/>
          </p:nvPr>
        </p:nvSpPr>
        <p:spPr/>
        <p:txBody>
          <a:bodyPr/>
          <a:lstStyle/>
          <a:p>
            <a:fld id="{4CE482DC-2269-4F26-9D2A-7E44B1A4CD85}"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6D86357C-1436-4F7D-A3D5-0CA1747E9DFB}" type="slidenum">
              <a:rPr lang="en-US"/>
              <a:pPr>
                <a:defRPr/>
              </a:pPr>
              <a:t>29</a:t>
            </a:fld>
            <a:endParaRPr lang="en-US"/>
          </a:p>
        </p:txBody>
      </p:sp>
      <p:sp>
        <p:nvSpPr>
          <p:cNvPr id="20483" name="Rectangle 2"/>
          <p:cNvSpPr>
            <a:spLocks noGrp="1" noChangeArrowheads="1"/>
          </p:cNvSpPr>
          <p:nvPr>
            <p:ph type="title"/>
          </p:nvPr>
        </p:nvSpPr>
        <p:spPr/>
        <p:txBody>
          <a:bodyPr/>
          <a:lstStyle/>
          <a:p>
            <a:pPr eaLnBrk="1" hangingPunct="1"/>
            <a:r>
              <a:rPr lang="en-US" sz="4000"/>
              <a:t>Data Structure for Demand Paging</a:t>
            </a:r>
          </a:p>
        </p:txBody>
      </p:sp>
      <p:sp>
        <p:nvSpPr>
          <p:cNvPr id="20484" name="Rectangle 3"/>
          <p:cNvSpPr>
            <a:spLocks noGrp="1" noChangeArrowheads="1"/>
          </p:cNvSpPr>
          <p:nvPr>
            <p:ph type="body" idx="1"/>
          </p:nvPr>
        </p:nvSpPr>
        <p:spPr/>
        <p:txBody>
          <a:bodyPr/>
          <a:lstStyle/>
          <a:p>
            <a:pPr eaLnBrk="1" hangingPunct="1"/>
            <a:r>
              <a:rPr lang="en-US" altLang="ko-KR" dirty="0">
                <a:ea typeface="굴림" pitchFamily="50" charset="-127"/>
              </a:rPr>
              <a:t>Page table entry</a:t>
            </a:r>
          </a:p>
          <a:p>
            <a:pPr eaLnBrk="1" hangingPunct="1"/>
            <a:endParaRPr lang="en-US" altLang="ko-KR" dirty="0">
              <a:ea typeface="굴림" pitchFamily="50" charset="-127"/>
            </a:endParaRPr>
          </a:p>
          <a:p>
            <a:pPr eaLnBrk="1" hangingPunct="1"/>
            <a:r>
              <a:rPr lang="en-US" altLang="ko-KR" dirty="0">
                <a:ea typeface="굴림" pitchFamily="50" charset="-127"/>
              </a:rPr>
              <a:t>Disk block descriptors</a:t>
            </a:r>
          </a:p>
          <a:p>
            <a:pPr eaLnBrk="1" hangingPunct="1"/>
            <a:endParaRPr lang="en-US" altLang="ko-KR" dirty="0">
              <a:ea typeface="굴림" pitchFamily="50" charset="-127"/>
            </a:endParaRPr>
          </a:p>
          <a:p>
            <a:pPr eaLnBrk="1" hangingPunct="1"/>
            <a:r>
              <a:rPr lang="en-US" altLang="ko-KR" dirty="0">
                <a:ea typeface="굴림" pitchFamily="50" charset="-127"/>
              </a:rPr>
              <a:t>Page frame data table</a:t>
            </a:r>
          </a:p>
          <a:p>
            <a:pPr eaLnBrk="1" hangingPunct="1"/>
            <a:endParaRPr lang="en-US" altLang="ko-KR" dirty="0">
              <a:ea typeface="굴림" pitchFamily="50" charset="-127"/>
            </a:endParaRPr>
          </a:p>
          <a:p>
            <a:pPr eaLnBrk="1" hangingPunct="1"/>
            <a:r>
              <a:rPr lang="en-US" altLang="ko-KR" dirty="0">
                <a:ea typeface="굴림" pitchFamily="50" charset="-127"/>
              </a:rPr>
              <a:t>Swap use table</a:t>
            </a:r>
          </a:p>
          <a:p>
            <a:pPr eaLnBrk="1" hangingPunct="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5"/>
          <p:cNvSpPr>
            <a:spLocks noGrp="1"/>
          </p:cNvSpPr>
          <p:nvPr>
            <p:ph type="sldNum" sz="quarter" idx="12"/>
          </p:nvPr>
        </p:nvSpPr>
        <p:spPr/>
        <p:txBody>
          <a:bodyPr/>
          <a:lstStyle/>
          <a:p>
            <a:pPr>
              <a:defRPr/>
            </a:pPr>
            <a:fld id="{12304ECB-F6DB-4208-9242-FD55044D37CA}" type="slidenum">
              <a:rPr lang="en-US"/>
              <a:pPr>
                <a:defRPr/>
              </a:pPr>
              <a:t>3</a:t>
            </a:fld>
            <a:endParaRPr lang="en-US"/>
          </a:p>
        </p:txBody>
      </p:sp>
      <p:sp>
        <p:nvSpPr>
          <p:cNvPr id="4099" name="Rectangle 2"/>
          <p:cNvSpPr>
            <a:spLocks noGrp="1" noChangeArrowheads="1"/>
          </p:cNvSpPr>
          <p:nvPr>
            <p:ph type="title"/>
          </p:nvPr>
        </p:nvSpPr>
        <p:spPr/>
        <p:txBody>
          <a:bodyPr/>
          <a:lstStyle/>
          <a:p>
            <a:pPr eaLnBrk="1" hangingPunct="1"/>
            <a:r>
              <a:rPr lang="en-US"/>
              <a:t>Data Structures for Process</a:t>
            </a:r>
          </a:p>
        </p:txBody>
      </p:sp>
      <p:grpSp>
        <p:nvGrpSpPr>
          <p:cNvPr id="2" name="Group 4"/>
          <p:cNvGrpSpPr>
            <a:grpSpLocks/>
          </p:cNvGrpSpPr>
          <p:nvPr/>
        </p:nvGrpSpPr>
        <p:grpSpPr bwMode="auto">
          <a:xfrm>
            <a:off x="143934" y="1268413"/>
            <a:ext cx="11713633" cy="5256212"/>
            <a:chOff x="68" y="799"/>
            <a:chExt cx="5534" cy="3311"/>
          </a:xfrm>
        </p:grpSpPr>
        <p:sp>
          <p:nvSpPr>
            <p:cNvPr id="4101" name="Rectangle 5"/>
            <p:cNvSpPr>
              <a:spLocks noChangeArrowheads="1"/>
            </p:cNvSpPr>
            <p:nvPr/>
          </p:nvSpPr>
          <p:spPr bwMode="auto">
            <a:xfrm>
              <a:off x="1882" y="2061"/>
              <a:ext cx="454" cy="326"/>
            </a:xfrm>
            <a:prstGeom prst="rect">
              <a:avLst/>
            </a:prstGeom>
            <a:noFill/>
            <a:ln w="9525" algn="ctr">
              <a:noFill/>
              <a:miter lim="800000"/>
              <a:headEnd/>
              <a:tailEnd/>
            </a:ln>
          </p:spPr>
          <p:txBody>
            <a:bodyPr/>
            <a:lstStyle/>
            <a:p>
              <a:pPr>
                <a:spcBef>
                  <a:spcPct val="20000"/>
                </a:spcBef>
                <a:buClr>
                  <a:schemeClr val="accent2"/>
                </a:buClr>
              </a:pPr>
              <a:endParaRPr lang="en-US" sz="2800">
                <a:solidFill>
                  <a:srgbClr val="3333CC"/>
                </a:solidFill>
                <a:latin typeface="Times New Roman" pitchFamily="18" charset="0"/>
              </a:endParaRPr>
            </a:p>
          </p:txBody>
        </p:sp>
        <p:sp>
          <p:nvSpPr>
            <p:cNvPr id="4102" name="Rectangle 6"/>
            <p:cNvSpPr>
              <a:spLocks noChangeArrowheads="1"/>
            </p:cNvSpPr>
            <p:nvPr/>
          </p:nvSpPr>
          <p:spPr bwMode="auto">
            <a:xfrm>
              <a:off x="1882" y="1735"/>
              <a:ext cx="454" cy="326"/>
            </a:xfrm>
            <a:prstGeom prst="rect">
              <a:avLst/>
            </a:prstGeom>
            <a:noFill/>
            <a:ln w="9525" algn="ctr">
              <a:noFill/>
              <a:miter lim="800000"/>
              <a:headEnd/>
              <a:tailEnd/>
            </a:ln>
          </p:spPr>
          <p:txBody>
            <a:bodyPr/>
            <a:lstStyle/>
            <a:p>
              <a:pPr>
                <a:spcBef>
                  <a:spcPct val="20000"/>
                </a:spcBef>
                <a:buClr>
                  <a:schemeClr val="accent2"/>
                </a:buClr>
              </a:pPr>
              <a:endParaRPr lang="en-US" sz="2800">
                <a:solidFill>
                  <a:srgbClr val="3333CC"/>
                </a:solidFill>
                <a:latin typeface="Times New Roman" pitchFamily="18" charset="0"/>
              </a:endParaRPr>
            </a:p>
          </p:txBody>
        </p:sp>
        <p:sp>
          <p:nvSpPr>
            <p:cNvPr id="4103" name="Rectangle 7"/>
            <p:cNvSpPr>
              <a:spLocks noChangeArrowheads="1"/>
            </p:cNvSpPr>
            <p:nvPr/>
          </p:nvSpPr>
          <p:spPr bwMode="auto">
            <a:xfrm>
              <a:off x="1882" y="1409"/>
              <a:ext cx="454" cy="326"/>
            </a:xfrm>
            <a:prstGeom prst="rect">
              <a:avLst/>
            </a:prstGeom>
            <a:noFill/>
            <a:ln w="9525" algn="ctr">
              <a:noFill/>
              <a:miter lim="800000"/>
              <a:headEnd/>
              <a:tailEnd/>
            </a:ln>
          </p:spPr>
          <p:txBody>
            <a:bodyPr/>
            <a:lstStyle/>
            <a:p>
              <a:pPr>
                <a:spcBef>
                  <a:spcPct val="20000"/>
                </a:spcBef>
                <a:buClr>
                  <a:schemeClr val="accent2"/>
                </a:buClr>
              </a:pPr>
              <a:endParaRPr lang="en-US" sz="2800">
                <a:solidFill>
                  <a:srgbClr val="3333CC"/>
                </a:solidFill>
                <a:latin typeface="Times New Roman" pitchFamily="18" charset="0"/>
              </a:endParaRPr>
            </a:p>
          </p:txBody>
        </p:sp>
        <p:sp>
          <p:nvSpPr>
            <p:cNvPr id="4104" name="Line 8"/>
            <p:cNvSpPr>
              <a:spLocks noChangeShapeType="1"/>
            </p:cNvSpPr>
            <p:nvPr/>
          </p:nvSpPr>
          <p:spPr bwMode="auto">
            <a:xfrm>
              <a:off x="1882" y="1409"/>
              <a:ext cx="454" cy="0"/>
            </a:xfrm>
            <a:prstGeom prst="line">
              <a:avLst/>
            </a:prstGeom>
            <a:noFill/>
            <a:ln w="28575" cap="sq">
              <a:solidFill>
                <a:schemeClr val="tx1"/>
              </a:solidFill>
              <a:round/>
              <a:headEnd/>
              <a:tailEnd/>
            </a:ln>
          </p:spPr>
          <p:txBody>
            <a:bodyPr/>
            <a:lstStyle/>
            <a:p>
              <a:endParaRPr lang="en-US"/>
            </a:p>
          </p:txBody>
        </p:sp>
        <p:sp>
          <p:nvSpPr>
            <p:cNvPr id="4105" name="Line 9"/>
            <p:cNvSpPr>
              <a:spLocks noChangeShapeType="1"/>
            </p:cNvSpPr>
            <p:nvPr/>
          </p:nvSpPr>
          <p:spPr bwMode="auto">
            <a:xfrm>
              <a:off x="1882" y="1735"/>
              <a:ext cx="454" cy="0"/>
            </a:xfrm>
            <a:prstGeom prst="line">
              <a:avLst/>
            </a:prstGeom>
            <a:noFill/>
            <a:ln w="12700">
              <a:solidFill>
                <a:schemeClr val="tx1"/>
              </a:solidFill>
              <a:round/>
              <a:headEnd/>
              <a:tailEnd/>
            </a:ln>
          </p:spPr>
          <p:txBody>
            <a:bodyPr/>
            <a:lstStyle/>
            <a:p>
              <a:endParaRPr lang="en-US"/>
            </a:p>
          </p:txBody>
        </p:sp>
        <p:sp>
          <p:nvSpPr>
            <p:cNvPr id="4106" name="Line 10"/>
            <p:cNvSpPr>
              <a:spLocks noChangeShapeType="1"/>
            </p:cNvSpPr>
            <p:nvPr/>
          </p:nvSpPr>
          <p:spPr bwMode="auto">
            <a:xfrm>
              <a:off x="1882" y="2061"/>
              <a:ext cx="454" cy="0"/>
            </a:xfrm>
            <a:prstGeom prst="line">
              <a:avLst/>
            </a:prstGeom>
            <a:noFill/>
            <a:ln w="12700">
              <a:solidFill>
                <a:schemeClr val="tx1"/>
              </a:solidFill>
              <a:round/>
              <a:headEnd/>
              <a:tailEnd/>
            </a:ln>
          </p:spPr>
          <p:txBody>
            <a:bodyPr/>
            <a:lstStyle/>
            <a:p>
              <a:endParaRPr lang="en-US"/>
            </a:p>
          </p:txBody>
        </p:sp>
        <p:sp>
          <p:nvSpPr>
            <p:cNvPr id="4107" name="Line 11"/>
            <p:cNvSpPr>
              <a:spLocks noChangeShapeType="1"/>
            </p:cNvSpPr>
            <p:nvPr/>
          </p:nvSpPr>
          <p:spPr bwMode="auto">
            <a:xfrm>
              <a:off x="1882" y="2387"/>
              <a:ext cx="454" cy="0"/>
            </a:xfrm>
            <a:prstGeom prst="line">
              <a:avLst/>
            </a:prstGeom>
            <a:noFill/>
            <a:ln w="28575" cap="sq">
              <a:solidFill>
                <a:schemeClr val="tx1"/>
              </a:solidFill>
              <a:round/>
              <a:headEnd/>
              <a:tailEnd/>
            </a:ln>
          </p:spPr>
          <p:txBody>
            <a:bodyPr/>
            <a:lstStyle/>
            <a:p>
              <a:endParaRPr lang="en-US"/>
            </a:p>
          </p:txBody>
        </p:sp>
        <p:sp>
          <p:nvSpPr>
            <p:cNvPr id="4108" name="Line 12"/>
            <p:cNvSpPr>
              <a:spLocks noChangeShapeType="1"/>
            </p:cNvSpPr>
            <p:nvPr/>
          </p:nvSpPr>
          <p:spPr bwMode="auto">
            <a:xfrm>
              <a:off x="1882" y="1409"/>
              <a:ext cx="0" cy="978"/>
            </a:xfrm>
            <a:prstGeom prst="line">
              <a:avLst/>
            </a:prstGeom>
            <a:noFill/>
            <a:ln w="28575" cap="sq">
              <a:solidFill>
                <a:schemeClr val="tx1"/>
              </a:solidFill>
              <a:round/>
              <a:headEnd/>
              <a:tailEnd/>
            </a:ln>
          </p:spPr>
          <p:txBody>
            <a:bodyPr/>
            <a:lstStyle/>
            <a:p>
              <a:endParaRPr lang="en-US"/>
            </a:p>
          </p:txBody>
        </p:sp>
        <p:sp>
          <p:nvSpPr>
            <p:cNvPr id="4109" name="Line 13"/>
            <p:cNvSpPr>
              <a:spLocks noChangeShapeType="1"/>
            </p:cNvSpPr>
            <p:nvPr/>
          </p:nvSpPr>
          <p:spPr bwMode="auto">
            <a:xfrm>
              <a:off x="2336" y="1409"/>
              <a:ext cx="0" cy="978"/>
            </a:xfrm>
            <a:prstGeom prst="line">
              <a:avLst/>
            </a:prstGeom>
            <a:noFill/>
            <a:ln w="28575" cap="sq">
              <a:solidFill>
                <a:schemeClr val="tx1"/>
              </a:solidFill>
              <a:round/>
              <a:headEnd/>
              <a:tailEnd/>
            </a:ln>
          </p:spPr>
          <p:txBody>
            <a:bodyPr/>
            <a:lstStyle/>
            <a:p>
              <a:endParaRPr lang="en-US"/>
            </a:p>
          </p:txBody>
        </p:sp>
        <p:sp>
          <p:nvSpPr>
            <p:cNvPr id="4110" name="Rectangle 14"/>
            <p:cNvSpPr>
              <a:spLocks noChangeArrowheads="1"/>
            </p:cNvSpPr>
            <p:nvPr/>
          </p:nvSpPr>
          <p:spPr bwMode="auto">
            <a:xfrm>
              <a:off x="431" y="1297"/>
              <a:ext cx="499" cy="2813"/>
            </a:xfrm>
            <a:prstGeom prst="rect">
              <a:avLst/>
            </a:prstGeom>
            <a:noFill/>
            <a:ln w="9525" algn="ctr">
              <a:solidFill>
                <a:srgbClr val="000000"/>
              </a:solidFill>
              <a:miter lim="800000"/>
              <a:headEnd/>
              <a:tailEnd/>
            </a:ln>
          </p:spPr>
          <p:txBody>
            <a:bodyPr wrap="none" anchor="ctr"/>
            <a:lstStyle/>
            <a:p>
              <a:endParaRPr lang="en-US"/>
            </a:p>
          </p:txBody>
        </p:sp>
        <p:sp>
          <p:nvSpPr>
            <p:cNvPr id="4111" name="Rectangle 15"/>
            <p:cNvSpPr>
              <a:spLocks noChangeArrowheads="1"/>
            </p:cNvSpPr>
            <p:nvPr/>
          </p:nvSpPr>
          <p:spPr bwMode="auto">
            <a:xfrm>
              <a:off x="1338" y="1297"/>
              <a:ext cx="2585" cy="2813"/>
            </a:xfrm>
            <a:prstGeom prst="rect">
              <a:avLst/>
            </a:prstGeom>
            <a:noFill/>
            <a:ln w="9525" algn="ctr">
              <a:solidFill>
                <a:srgbClr val="000000"/>
              </a:solidFill>
              <a:miter lim="800000"/>
              <a:headEnd/>
              <a:tailEnd/>
            </a:ln>
          </p:spPr>
          <p:txBody>
            <a:bodyPr wrap="none" anchor="ctr"/>
            <a:lstStyle/>
            <a:p>
              <a:endParaRPr lang="en-US"/>
            </a:p>
          </p:txBody>
        </p:sp>
        <p:sp>
          <p:nvSpPr>
            <p:cNvPr id="4112" name="Rectangle 16"/>
            <p:cNvSpPr>
              <a:spLocks noChangeArrowheads="1"/>
            </p:cNvSpPr>
            <p:nvPr/>
          </p:nvSpPr>
          <p:spPr bwMode="auto">
            <a:xfrm>
              <a:off x="4195" y="1879"/>
              <a:ext cx="454" cy="326"/>
            </a:xfrm>
            <a:prstGeom prst="rect">
              <a:avLst/>
            </a:prstGeom>
            <a:noFill/>
            <a:ln w="9525" algn="ctr">
              <a:noFill/>
              <a:miter lim="800000"/>
              <a:headEnd/>
              <a:tailEnd/>
            </a:ln>
          </p:spPr>
          <p:txBody>
            <a:bodyPr/>
            <a:lstStyle/>
            <a:p>
              <a:pPr>
                <a:spcBef>
                  <a:spcPct val="20000"/>
                </a:spcBef>
                <a:buClr>
                  <a:schemeClr val="accent2"/>
                </a:buClr>
              </a:pPr>
              <a:endParaRPr lang="en-US" sz="2800">
                <a:solidFill>
                  <a:srgbClr val="3333CC"/>
                </a:solidFill>
                <a:latin typeface="Times New Roman" pitchFamily="18" charset="0"/>
              </a:endParaRPr>
            </a:p>
          </p:txBody>
        </p:sp>
        <p:sp>
          <p:nvSpPr>
            <p:cNvPr id="4113" name="Rectangle 17"/>
            <p:cNvSpPr>
              <a:spLocks noChangeArrowheads="1"/>
            </p:cNvSpPr>
            <p:nvPr/>
          </p:nvSpPr>
          <p:spPr bwMode="auto">
            <a:xfrm>
              <a:off x="4195" y="1553"/>
              <a:ext cx="454" cy="326"/>
            </a:xfrm>
            <a:prstGeom prst="rect">
              <a:avLst/>
            </a:prstGeom>
            <a:noFill/>
            <a:ln w="9525" algn="ctr">
              <a:noFill/>
              <a:miter lim="800000"/>
              <a:headEnd/>
              <a:tailEnd/>
            </a:ln>
          </p:spPr>
          <p:txBody>
            <a:bodyPr/>
            <a:lstStyle/>
            <a:p>
              <a:pPr>
                <a:spcBef>
                  <a:spcPct val="20000"/>
                </a:spcBef>
                <a:buClr>
                  <a:schemeClr val="accent2"/>
                </a:buClr>
              </a:pPr>
              <a:endParaRPr lang="en-US" sz="2800">
                <a:solidFill>
                  <a:srgbClr val="3333CC"/>
                </a:solidFill>
                <a:latin typeface="Times New Roman" pitchFamily="18" charset="0"/>
              </a:endParaRPr>
            </a:p>
          </p:txBody>
        </p:sp>
        <p:sp>
          <p:nvSpPr>
            <p:cNvPr id="4114" name="Rectangle 18"/>
            <p:cNvSpPr>
              <a:spLocks noChangeArrowheads="1"/>
            </p:cNvSpPr>
            <p:nvPr/>
          </p:nvSpPr>
          <p:spPr bwMode="auto">
            <a:xfrm>
              <a:off x="4195" y="1227"/>
              <a:ext cx="454" cy="326"/>
            </a:xfrm>
            <a:prstGeom prst="rect">
              <a:avLst/>
            </a:prstGeom>
            <a:noFill/>
            <a:ln w="9525" algn="ctr">
              <a:noFill/>
              <a:miter lim="800000"/>
              <a:headEnd/>
              <a:tailEnd/>
            </a:ln>
          </p:spPr>
          <p:txBody>
            <a:bodyPr/>
            <a:lstStyle/>
            <a:p>
              <a:pPr>
                <a:spcBef>
                  <a:spcPct val="20000"/>
                </a:spcBef>
                <a:buClr>
                  <a:schemeClr val="accent2"/>
                </a:buClr>
              </a:pPr>
              <a:endParaRPr lang="en-US" sz="2800">
                <a:solidFill>
                  <a:srgbClr val="3333CC"/>
                </a:solidFill>
                <a:latin typeface="Times New Roman" pitchFamily="18" charset="0"/>
              </a:endParaRPr>
            </a:p>
          </p:txBody>
        </p:sp>
        <p:sp>
          <p:nvSpPr>
            <p:cNvPr id="4115" name="Line 19"/>
            <p:cNvSpPr>
              <a:spLocks noChangeShapeType="1"/>
            </p:cNvSpPr>
            <p:nvPr/>
          </p:nvSpPr>
          <p:spPr bwMode="auto">
            <a:xfrm>
              <a:off x="4195" y="1227"/>
              <a:ext cx="454" cy="0"/>
            </a:xfrm>
            <a:prstGeom prst="line">
              <a:avLst/>
            </a:prstGeom>
            <a:noFill/>
            <a:ln w="28575" cap="sq">
              <a:solidFill>
                <a:schemeClr val="tx1"/>
              </a:solidFill>
              <a:round/>
              <a:headEnd/>
              <a:tailEnd/>
            </a:ln>
          </p:spPr>
          <p:txBody>
            <a:bodyPr/>
            <a:lstStyle/>
            <a:p>
              <a:endParaRPr lang="en-US"/>
            </a:p>
          </p:txBody>
        </p:sp>
        <p:sp>
          <p:nvSpPr>
            <p:cNvPr id="4116" name="Line 20"/>
            <p:cNvSpPr>
              <a:spLocks noChangeShapeType="1"/>
            </p:cNvSpPr>
            <p:nvPr/>
          </p:nvSpPr>
          <p:spPr bwMode="auto">
            <a:xfrm>
              <a:off x="4195" y="1553"/>
              <a:ext cx="454" cy="0"/>
            </a:xfrm>
            <a:prstGeom prst="line">
              <a:avLst/>
            </a:prstGeom>
            <a:noFill/>
            <a:ln w="12700">
              <a:solidFill>
                <a:schemeClr val="tx1"/>
              </a:solidFill>
              <a:round/>
              <a:headEnd/>
              <a:tailEnd/>
            </a:ln>
          </p:spPr>
          <p:txBody>
            <a:bodyPr/>
            <a:lstStyle/>
            <a:p>
              <a:endParaRPr lang="en-US"/>
            </a:p>
          </p:txBody>
        </p:sp>
        <p:sp>
          <p:nvSpPr>
            <p:cNvPr id="4117" name="Line 21"/>
            <p:cNvSpPr>
              <a:spLocks noChangeShapeType="1"/>
            </p:cNvSpPr>
            <p:nvPr/>
          </p:nvSpPr>
          <p:spPr bwMode="auto">
            <a:xfrm>
              <a:off x="4195" y="1879"/>
              <a:ext cx="454" cy="0"/>
            </a:xfrm>
            <a:prstGeom prst="line">
              <a:avLst/>
            </a:prstGeom>
            <a:noFill/>
            <a:ln w="12700">
              <a:solidFill>
                <a:schemeClr val="tx1"/>
              </a:solidFill>
              <a:round/>
              <a:headEnd/>
              <a:tailEnd/>
            </a:ln>
          </p:spPr>
          <p:txBody>
            <a:bodyPr/>
            <a:lstStyle/>
            <a:p>
              <a:endParaRPr lang="en-US"/>
            </a:p>
          </p:txBody>
        </p:sp>
        <p:sp>
          <p:nvSpPr>
            <p:cNvPr id="4118" name="Line 22"/>
            <p:cNvSpPr>
              <a:spLocks noChangeShapeType="1"/>
            </p:cNvSpPr>
            <p:nvPr/>
          </p:nvSpPr>
          <p:spPr bwMode="auto">
            <a:xfrm>
              <a:off x="4195" y="2205"/>
              <a:ext cx="454" cy="0"/>
            </a:xfrm>
            <a:prstGeom prst="line">
              <a:avLst/>
            </a:prstGeom>
            <a:noFill/>
            <a:ln w="28575" cap="sq">
              <a:solidFill>
                <a:schemeClr val="tx1"/>
              </a:solidFill>
              <a:round/>
              <a:headEnd/>
              <a:tailEnd/>
            </a:ln>
          </p:spPr>
          <p:txBody>
            <a:bodyPr/>
            <a:lstStyle/>
            <a:p>
              <a:endParaRPr lang="en-US"/>
            </a:p>
          </p:txBody>
        </p:sp>
        <p:sp>
          <p:nvSpPr>
            <p:cNvPr id="4119" name="Line 23"/>
            <p:cNvSpPr>
              <a:spLocks noChangeShapeType="1"/>
            </p:cNvSpPr>
            <p:nvPr/>
          </p:nvSpPr>
          <p:spPr bwMode="auto">
            <a:xfrm>
              <a:off x="4195" y="1227"/>
              <a:ext cx="0" cy="978"/>
            </a:xfrm>
            <a:prstGeom prst="line">
              <a:avLst/>
            </a:prstGeom>
            <a:noFill/>
            <a:ln w="28575" cap="sq">
              <a:solidFill>
                <a:schemeClr val="tx1"/>
              </a:solidFill>
              <a:round/>
              <a:headEnd/>
              <a:tailEnd/>
            </a:ln>
          </p:spPr>
          <p:txBody>
            <a:bodyPr/>
            <a:lstStyle/>
            <a:p>
              <a:endParaRPr lang="en-US"/>
            </a:p>
          </p:txBody>
        </p:sp>
        <p:sp>
          <p:nvSpPr>
            <p:cNvPr id="4120" name="Line 24"/>
            <p:cNvSpPr>
              <a:spLocks noChangeShapeType="1"/>
            </p:cNvSpPr>
            <p:nvPr/>
          </p:nvSpPr>
          <p:spPr bwMode="auto">
            <a:xfrm>
              <a:off x="4649" y="1227"/>
              <a:ext cx="0" cy="978"/>
            </a:xfrm>
            <a:prstGeom prst="line">
              <a:avLst/>
            </a:prstGeom>
            <a:noFill/>
            <a:ln w="28575" cap="sq">
              <a:solidFill>
                <a:schemeClr val="tx1"/>
              </a:solidFill>
              <a:round/>
              <a:headEnd/>
              <a:tailEnd/>
            </a:ln>
          </p:spPr>
          <p:txBody>
            <a:bodyPr/>
            <a:lstStyle/>
            <a:p>
              <a:endParaRPr lang="en-US"/>
            </a:p>
          </p:txBody>
        </p:sp>
        <p:sp>
          <p:nvSpPr>
            <p:cNvPr id="4121" name="Text Box 25"/>
            <p:cNvSpPr txBox="1">
              <a:spLocks noChangeArrowheads="1"/>
            </p:cNvSpPr>
            <p:nvPr/>
          </p:nvSpPr>
          <p:spPr bwMode="auto">
            <a:xfrm>
              <a:off x="3107" y="2766"/>
              <a:ext cx="693" cy="256"/>
            </a:xfrm>
            <a:prstGeom prst="rect">
              <a:avLst/>
            </a:prstGeom>
            <a:noFill/>
            <a:ln w="9525" algn="ctr">
              <a:solidFill>
                <a:schemeClr val="tx1"/>
              </a:solidFill>
              <a:miter lim="800000"/>
              <a:headEnd/>
              <a:tailEnd/>
            </a:ln>
          </p:spPr>
          <p:txBody>
            <a:bodyPr>
              <a:spAutoFit/>
            </a:bodyPr>
            <a:lstStyle/>
            <a:p>
              <a:pPr algn="ctr"/>
              <a:r>
                <a:rPr lang="en-US" sz="2000" b="1">
                  <a:latin typeface="Arial" charset="0"/>
                </a:rPr>
                <a:t>Text</a:t>
              </a:r>
            </a:p>
          </p:txBody>
        </p:sp>
        <p:sp>
          <p:nvSpPr>
            <p:cNvPr id="4122" name="Text Box 26"/>
            <p:cNvSpPr txBox="1">
              <a:spLocks noChangeArrowheads="1"/>
            </p:cNvSpPr>
            <p:nvPr/>
          </p:nvSpPr>
          <p:spPr bwMode="auto">
            <a:xfrm>
              <a:off x="3107" y="3582"/>
              <a:ext cx="693" cy="256"/>
            </a:xfrm>
            <a:prstGeom prst="rect">
              <a:avLst/>
            </a:prstGeom>
            <a:noFill/>
            <a:ln w="9525" algn="ctr">
              <a:solidFill>
                <a:schemeClr val="tx1"/>
              </a:solidFill>
              <a:miter lim="800000"/>
              <a:headEnd/>
              <a:tailEnd/>
            </a:ln>
          </p:spPr>
          <p:txBody>
            <a:bodyPr>
              <a:spAutoFit/>
            </a:bodyPr>
            <a:lstStyle/>
            <a:p>
              <a:pPr algn="ctr"/>
              <a:r>
                <a:rPr lang="en-US" sz="2000" b="1">
                  <a:latin typeface="Arial" charset="0"/>
                </a:rPr>
                <a:t>Stack</a:t>
              </a:r>
            </a:p>
          </p:txBody>
        </p:sp>
        <p:sp>
          <p:nvSpPr>
            <p:cNvPr id="4123" name="Text Box 27"/>
            <p:cNvSpPr txBox="1">
              <a:spLocks noChangeArrowheads="1"/>
            </p:cNvSpPr>
            <p:nvPr/>
          </p:nvSpPr>
          <p:spPr bwMode="auto">
            <a:xfrm>
              <a:off x="3107" y="3174"/>
              <a:ext cx="693" cy="256"/>
            </a:xfrm>
            <a:prstGeom prst="rect">
              <a:avLst/>
            </a:prstGeom>
            <a:noFill/>
            <a:ln w="9525" algn="ctr">
              <a:solidFill>
                <a:schemeClr val="tx1"/>
              </a:solidFill>
              <a:miter lim="800000"/>
              <a:headEnd/>
              <a:tailEnd/>
            </a:ln>
          </p:spPr>
          <p:txBody>
            <a:bodyPr>
              <a:spAutoFit/>
            </a:bodyPr>
            <a:lstStyle/>
            <a:p>
              <a:pPr algn="ctr"/>
              <a:r>
                <a:rPr lang="en-US" sz="2000" b="1">
                  <a:latin typeface="Arial" charset="0"/>
                </a:rPr>
                <a:t>Data</a:t>
              </a:r>
            </a:p>
          </p:txBody>
        </p:sp>
        <p:sp>
          <p:nvSpPr>
            <p:cNvPr id="4124" name="Rectangle 28"/>
            <p:cNvSpPr>
              <a:spLocks noChangeArrowheads="1"/>
            </p:cNvSpPr>
            <p:nvPr/>
          </p:nvSpPr>
          <p:spPr bwMode="auto">
            <a:xfrm>
              <a:off x="1519" y="2931"/>
              <a:ext cx="1361" cy="862"/>
            </a:xfrm>
            <a:prstGeom prst="rect">
              <a:avLst/>
            </a:prstGeom>
            <a:noFill/>
            <a:ln w="9525" algn="ctr">
              <a:solidFill>
                <a:srgbClr val="000000"/>
              </a:solidFill>
              <a:miter lim="800000"/>
              <a:headEnd/>
              <a:tailEnd/>
            </a:ln>
          </p:spPr>
          <p:txBody>
            <a:bodyPr wrap="none" anchor="ctr"/>
            <a:lstStyle/>
            <a:p>
              <a:pPr algn="ctr"/>
              <a:r>
                <a:rPr lang="en-US" sz="1400" b="1">
                  <a:latin typeface="Arial" charset="0"/>
                </a:rPr>
                <a:t>File Descriptor Table</a:t>
              </a:r>
            </a:p>
          </p:txBody>
        </p:sp>
        <p:sp>
          <p:nvSpPr>
            <p:cNvPr id="4125" name="Text Box 29"/>
            <p:cNvSpPr txBox="1">
              <a:spLocks noChangeArrowheads="1"/>
            </p:cNvSpPr>
            <p:nvPr/>
          </p:nvSpPr>
          <p:spPr bwMode="auto">
            <a:xfrm>
              <a:off x="1429" y="2409"/>
              <a:ext cx="1573" cy="252"/>
            </a:xfrm>
            <a:prstGeom prst="rect">
              <a:avLst/>
            </a:prstGeom>
            <a:noFill/>
            <a:ln w="9525" algn="ctr">
              <a:noFill/>
              <a:miter lim="800000"/>
              <a:headEnd/>
              <a:tailEnd/>
            </a:ln>
          </p:spPr>
          <p:txBody>
            <a:bodyPr wrap="none">
              <a:spAutoFit/>
            </a:bodyPr>
            <a:lstStyle/>
            <a:p>
              <a:r>
                <a:rPr lang="en-US" sz="2000" b="1">
                  <a:solidFill>
                    <a:srgbClr val="A50021"/>
                  </a:solidFill>
                  <a:latin typeface="Arial" charset="0"/>
                </a:rPr>
                <a:t>Per Process Region Table</a:t>
              </a:r>
            </a:p>
          </p:txBody>
        </p:sp>
        <p:cxnSp>
          <p:nvCxnSpPr>
            <p:cNvPr id="4126" name="AutoShape 30"/>
            <p:cNvCxnSpPr>
              <a:cxnSpLocks noChangeShapeType="1"/>
            </p:cNvCxnSpPr>
            <p:nvPr/>
          </p:nvCxnSpPr>
          <p:spPr bwMode="auto">
            <a:xfrm>
              <a:off x="431" y="2478"/>
              <a:ext cx="499" cy="0"/>
            </a:xfrm>
            <a:prstGeom prst="straightConnector1">
              <a:avLst/>
            </a:prstGeom>
            <a:noFill/>
            <a:ln w="9525">
              <a:solidFill>
                <a:srgbClr val="000000"/>
              </a:solidFill>
              <a:round/>
              <a:headEnd/>
              <a:tailEnd/>
            </a:ln>
          </p:spPr>
        </p:cxnSp>
        <p:sp>
          <p:nvSpPr>
            <p:cNvPr id="4127" name="Line 31"/>
            <p:cNvSpPr>
              <a:spLocks noChangeShapeType="1"/>
            </p:cNvSpPr>
            <p:nvPr/>
          </p:nvSpPr>
          <p:spPr bwMode="auto">
            <a:xfrm>
              <a:off x="431" y="2160"/>
              <a:ext cx="499" cy="0"/>
            </a:xfrm>
            <a:prstGeom prst="line">
              <a:avLst/>
            </a:prstGeom>
            <a:noFill/>
            <a:ln w="9525">
              <a:solidFill>
                <a:srgbClr val="000000"/>
              </a:solidFill>
              <a:round/>
              <a:headEnd/>
              <a:tailEnd/>
            </a:ln>
          </p:spPr>
          <p:txBody>
            <a:bodyPr/>
            <a:lstStyle/>
            <a:p>
              <a:endParaRPr lang="en-US"/>
            </a:p>
          </p:txBody>
        </p:sp>
        <p:sp>
          <p:nvSpPr>
            <p:cNvPr id="4128" name="Line 32"/>
            <p:cNvSpPr>
              <a:spLocks noChangeShapeType="1"/>
            </p:cNvSpPr>
            <p:nvPr/>
          </p:nvSpPr>
          <p:spPr bwMode="auto">
            <a:xfrm flipV="1">
              <a:off x="657" y="1706"/>
              <a:ext cx="1225" cy="590"/>
            </a:xfrm>
            <a:prstGeom prst="line">
              <a:avLst/>
            </a:prstGeom>
            <a:noFill/>
            <a:ln w="9525">
              <a:solidFill>
                <a:srgbClr val="000000"/>
              </a:solidFill>
              <a:round/>
              <a:headEnd/>
              <a:tailEnd type="triangle" w="med" len="med"/>
            </a:ln>
          </p:spPr>
          <p:txBody>
            <a:bodyPr/>
            <a:lstStyle/>
            <a:p>
              <a:endParaRPr lang="en-US"/>
            </a:p>
          </p:txBody>
        </p:sp>
        <p:sp>
          <p:nvSpPr>
            <p:cNvPr id="4129" name="Line 33"/>
            <p:cNvSpPr>
              <a:spLocks noChangeShapeType="1"/>
            </p:cNvSpPr>
            <p:nvPr/>
          </p:nvSpPr>
          <p:spPr bwMode="auto">
            <a:xfrm>
              <a:off x="657" y="2296"/>
              <a:ext cx="1134" cy="635"/>
            </a:xfrm>
            <a:prstGeom prst="line">
              <a:avLst/>
            </a:prstGeom>
            <a:noFill/>
            <a:ln w="9525">
              <a:solidFill>
                <a:srgbClr val="000000"/>
              </a:solidFill>
              <a:round/>
              <a:headEnd/>
              <a:tailEnd type="triangle" w="med" len="med"/>
            </a:ln>
          </p:spPr>
          <p:txBody>
            <a:bodyPr/>
            <a:lstStyle/>
            <a:p>
              <a:endParaRPr lang="en-US"/>
            </a:p>
          </p:txBody>
        </p:sp>
        <p:sp>
          <p:nvSpPr>
            <p:cNvPr id="4130" name="Line 34"/>
            <p:cNvSpPr>
              <a:spLocks noChangeShapeType="1"/>
            </p:cNvSpPr>
            <p:nvPr/>
          </p:nvSpPr>
          <p:spPr bwMode="auto">
            <a:xfrm flipV="1">
              <a:off x="2109" y="1344"/>
              <a:ext cx="2086" cy="136"/>
            </a:xfrm>
            <a:prstGeom prst="line">
              <a:avLst/>
            </a:prstGeom>
            <a:noFill/>
            <a:ln w="9525">
              <a:solidFill>
                <a:srgbClr val="000000"/>
              </a:solidFill>
              <a:round/>
              <a:headEnd/>
              <a:tailEnd type="triangle" w="med" len="med"/>
            </a:ln>
          </p:spPr>
          <p:txBody>
            <a:bodyPr/>
            <a:lstStyle/>
            <a:p>
              <a:endParaRPr lang="en-US"/>
            </a:p>
          </p:txBody>
        </p:sp>
        <p:sp>
          <p:nvSpPr>
            <p:cNvPr id="4131" name="Line 35"/>
            <p:cNvSpPr>
              <a:spLocks noChangeShapeType="1"/>
            </p:cNvSpPr>
            <p:nvPr/>
          </p:nvSpPr>
          <p:spPr bwMode="auto">
            <a:xfrm flipV="1">
              <a:off x="2109" y="1661"/>
              <a:ext cx="2086" cy="181"/>
            </a:xfrm>
            <a:prstGeom prst="line">
              <a:avLst/>
            </a:prstGeom>
            <a:noFill/>
            <a:ln w="9525">
              <a:solidFill>
                <a:srgbClr val="000000"/>
              </a:solidFill>
              <a:round/>
              <a:headEnd/>
              <a:tailEnd type="triangle" w="med" len="med"/>
            </a:ln>
          </p:spPr>
          <p:txBody>
            <a:bodyPr/>
            <a:lstStyle/>
            <a:p>
              <a:endParaRPr lang="en-US"/>
            </a:p>
          </p:txBody>
        </p:sp>
        <p:sp>
          <p:nvSpPr>
            <p:cNvPr id="4132" name="Line 36"/>
            <p:cNvSpPr>
              <a:spLocks noChangeShapeType="1"/>
            </p:cNvSpPr>
            <p:nvPr/>
          </p:nvSpPr>
          <p:spPr bwMode="auto">
            <a:xfrm flipV="1">
              <a:off x="2109" y="2023"/>
              <a:ext cx="2086" cy="182"/>
            </a:xfrm>
            <a:prstGeom prst="line">
              <a:avLst/>
            </a:prstGeom>
            <a:noFill/>
            <a:ln w="9525">
              <a:solidFill>
                <a:srgbClr val="000000"/>
              </a:solidFill>
              <a:round/>
              <a:headEnd/>
              <a:tailEnd type="triangle" w="med" len="med"/>
            </a:ln>
          </p:spPr>
          <p:txBody>
            <a:bodyPr/>
            <a:lstStyle/>
            <a:p>
              <a:endParaRPr lang="en-US"/>
            </a:p>
          </p:txBody>
        </p:sp>
        <p:sp>
          <p:nvSpPr>
            <p:cNvPr id="4133" name="Line 37"/>
            <p:cNvSpPr>
              <a:spLocks noChangeShapeType="1"/>
            </p:cNvSpPr>
            <p:nvPr/>
          </p:nvSpPr>
          <p:spPr bwMode="auto">
            <a:xfrm>
              <a:off x="4649" y="1389"/>
              <a:ext cx="953" cy="0"/>
            </a:xfrm>
            <a:prstGeom prst="line">
              <a:avLst/>
            </a:prstGeom>
            <a:noFill/>
            <a:ln w="9525">
              <a:solidFill>
                <a:srgbClr val="000000"/>
              </a:solidFill>
              <a:round/>
              <a:headEnd/>
              <a:tailEnd/>
            </a:ln>
          </p:spPr>
          <p:txBody>
            <a:bodyPr/>
            <a:lstStyle/>
            <a:p>
              <a:endParaRPr lang="en-US"/>
            </a:p>
          </p:txBody>
        </p:sp>
        <p:sp>
          <p:nvSpPr>
            <p:cNvPr id="4134" name="Line 38"/>
            <p:cNvSpPr>
              <a:spLocks noChangeShapeType="1"/>
            </p:cNvSpPr>
            <p:nvPr/>
          </p:nvSpPr>
          <p:spPr bwMode="auto">
            <a:xfrm>
              <a:off x="5602" y="1389"/>
              <a:ext cx="0" cy="2313"/>
            </a:xfrm>
            <a:prstGeom prst="line">
              <a:avLst/>
            </a:prstGeom>
            <a:noFill/>
            <a:ln w="9525">
              <a:solidFill>
                <a:srgbClr val="000000"/>
              </a:solidFill>
              <a:round/>
              <a:headEnd/>
              <a:tailEnd/>
            </a:ln>
          </p:spPr>
          <p:txBody>
            <a:bodyPr/>
            <a:lstStyle/>
            <a:p>
              <a:endParaRPr lang="en-US"/>
            </a:p>
          </p:txBody>
        </p:sp>
        <p:sp>
          <p:nvSpPr>
            <p:cNvPr id="4135" name="Line 39"/>
            <p:cNvSpPr>
              <a:spLocks noChangeShapeType="1"/>
            </p:cNvSpPr>
            <p:nvPr/>
          </p:nvSpPr>
          <p:spPr bwMode="auto">
            <a:xfrm flipH="1">
              <a:off x="3787" y="3702"/>
              <a:ext cx="1815" cy="0"/>
            </a:xfrm>
            <a:prstGeom prst="line">
              <a:avLst/>
            </a:prstGeom>
            <a:noFill/>
            <a:ln w="9525">
              <a:solidFill>
                <a:srgbClr val="000000"/>
              </a:solidFill>
              <a:round/>
              <a:headEnd/>
              <a:tailEnd type="triangle" w="med" len="med"/>
            </a:ln>
          </p:spPr>
          <p:txBody>
            <a:bodyPr/>
            <a:lstStyle/>
            <a:p>
              <a:endParaRPr lang="en-US"/>
            </a:p>
          </p:txBody>
        </p:sp>
        <p:sp>
          <p:nvSpPr>
            <p:cNvPr id="4136" name="Line 40"/>
            <p:cNvSpPr>
              <a:spLocks noChangeShapeType="1"/>
            </p:cNvSpPr>
            <p:nvPr/>
          </p:nvSpPr>
          <p:spPr bwMode="auto">
            <a:xfrm>
              <a:off x="4649" y="1706"/>
              <a:ext cx="680" cy="0"/>
            </a:xfrm>
            <a:prstGeom prst="line">
              <a:avLst/>
            </a:prstGeom>
            <a:noFill/>
            <a:ln w="9525">
              <a:solidFill>
                <a:srgbClr val="000000"/>
              </a:solidFill>
              <a:round/>
              <a:headEnd/>
              <a:tailEnd/>
            </a:ln>
          </p:spPr>
          <p:txBody>
            <a:bodyPr/>
            <a:lstStyle/>
            <a:p>
              <a:endParaRPr lang="en-US"/>
            </a:p>
          </p:txBody>
        </p:sp>
        <p:sp>
          <p:nvSpPr>
            <p:cNvPr id="4137" name="Line 41"/>
            <p:cNvSpPr>
              <a:spLocks noChangeShapeType="1"/>
            </p:cNvSpPr>
            <p:nvPr/>
          </p:nvSpPr>
          <p:spPr bwMode="auto">
            <a:xfrm>
              <a:off x="5329" y="1706"/>
              <a:ext cx="0" cy="1588"/>
            </a:xfrm>
            <a:prstGeom prst="line">
              <a:avLst/>
            </a:prstGeom>
            <a:noFill/>
            <a:ln w="9525">
              <a:solidFill>
                <a:srgbClr val="000000"/>
              </a:solidFill>
              <a:round/>
              <a:headEnd/>
              <a:tailEnd/>
            </a:ln>
          </p:spPr>
          <p:txBody>
            <a:bodyPr/>
            <a:lstStyle/>
            <a:p>
              <a:endParaRPr lang="en-US"/>
            </a:p>
          </p:txBody>
        </p:sp>
        <p:sp>
          <p:nvSpPr>
            <p:cNvPr id="4138" name="Line 42"/>
            <p:cNvSpPr>
              <a:spLocks noChangeShapeType="1"/>
            </p:cNvSpPr>
            <p:nvPr/>
          </p:nvSpPr>
          <p:spPr bwMode="auto">
            <a:xfrm flipH="1">
              <a:off x="3787" y="3294"/>
              <a:ext cx="1542" cy="0"/>
            </a:xfrm>
            <a:prstGeom prst="line">
              <a:avLst/>
            </a:prstGeom>
            <a:noFill/>
            <a:ln w="9525">
              <a:solidFill>
                <a:srgbClr val="000000"/>
              </a:solidFill>
              <a:round/>
              <a:headEnd/>
              <a:tailEnd type="triangle" w="med" len="med"/>
            </a:ln>
          </p:spPr>
          <p:txBody>
            <a:bodyPr/>
            <a:lstStyle/>
            <a:p>
              <a:endParaRPr lang="en-US"/>
            </a:p>
          </p:txBody>
        </p:sp>
        <p:sp>
          <p:nvSpPr>
            <p:cNvPr id="4139" name="Line 43"/>
            <p:cNvSpPr>
              <a:spLocks noChangeShapeType="1"/>
            </p:cNvSpPr>
            <p:nvPr/>
          </p:nvSpPr>
          <p:spPr bwMode="auto">
            <a:xfrm>
              <a:off x="4649" y="2024"/>
              <a:ext cx="408" cy="0"/>
            </a:xfrm>
            <a:prstGeom prst="line">
              <a:avLst/>
            </a:prstGeom>
            <a:noFill/>
            <a:ln w="9525">
              <a:solidFill>
                <a:srgbClr val="000000"/>
              </a:solidFill>
              <a:round/>
              <a:headEnd/>
              <a:tailEnd/>
            </a:ln>
          </p:spPr>
          <p:txBody>
            <a:bodyPr/>
            <a:lstStyle/>
            <a:p>
              <a:endParaRPr lang="en-US"/>
            </a:p>
          </p:txBody>
        </p:sp>
        <p:sp>
          <p:nvSpPr>
            <p:cNvPr id="4140" name="Line 44"/>
            <p:cNvSpPr>
              <a:spLocks noChangeShapeType="1"/>
            </p:cNvSpPr>
            <p:nvPr/>
          </p:nvSpPr>
          <p:spPr bwMode="auto">
            <a:xfrm>
              <a:off x="5057" y="2024"/>
              <a:ext cx="0" cy="862"/>
            </a:xfrm>
            <a:prstGeom prst="line">
              <a:avLst/>
            </a:prstGeom>
            <a:noFill/>
            <a:ln w="9525">
              <a:solidFill>
                <a:srgbClr val="000000"/>
              </a:solidFill>
              <a:round/>
              <a:headEnd/>
              <a:tailEnd/>
            </a:ln>
          </p:spPr>
          <p:txBody>
            <a:bodyPr/>
            <a:lstStyle/>
            <a:p>
              <a:endParaRPr lang="en-US"/>
            </a:p>
          </p:txBody>
        </p:sp>
        <p:sp>
          <p:nvSpPr>
            <p:cNvPr id="4141" name="Line 45"/>
            <p:cNvSpPr>
              <a:spLocks noChangeShapeType="1"/>
            </p:cNvSpPr>
            <p:nvPr/>
          </p:nvSpPr>
          <p:spPr bwMode="auto">
            <a:xfrm flipH="1">
              <a:off x="3787" y="2886"/>
              <a:ext cx="1270" cy="0"/>
            </a:xfrm>
            <a:prstGeom prst="line">
              <a:avLst/>
            </a:prstGeom>
            <a:noFill/>
            <a:ln w="9525">
              <a:solidFill>
                <a:srgbClr val="000000"/>
              </a:solidFill>
              <a:round/>
              <a:headEnd/>
              <a:tailEnd type="triangle" w="med" len="med"/>
            </a:ln>
          </p:spPr>
          <p:txBody>
            <a:bodyPr/>
            <a:lstStyle/>
            <a:p>
              <a:endParaRPr lang="en-US"/>
            </a:p>
          </p:txBody>
        </p:sp>
        <p:sp>
          <p:nvSpPr>
            <p:cNvPr id="4142" name="Text Box 46"/>
            <p:cNvSpPr txBox="1">
              <a:spLocks noChangeArrowheads="1"/>
            </p:cNvSpPr>
            <p:nvPr/>
          </p:nvSpPr>
          <p:spPr bwMode="auto">
            <a:xfrm>
              <a:off x="68" y="815"/>
              <a:ext cx="1360" cy="252"/>
            </a:xfrm>
            <a:prstGeom prst="rect">
              <a:avLst/>
            </a:prstGeom>
            <a:noFill/>
            <a:ln w="9525" algn="ctr">
              <a:noFill/>
              <a:miter lim="800000"/>
              <a:headEnd/>
              <a:tailEnd/>
            </a:ln>
          </p:spPr>
          <p:txBody>
            <a:bodyPr>
              <a:spAutoFit/>
            </a:bodyPr>
            <a:lstStyle/>
            <a:p>
              <a:pPr algn="ctr"/>
              <a:r>
                <a:rPr lang="en-US" sz="2000" b="1">
                  <a:solidFill>
                    <a:srgbClr val="A50021"/>
                  </a:solidFill>
                  <a:latin typeface="Arial" charset="0"/>
                </a:rPr>
                <a:t>Kernel Process Table</a:t>
              </a:r>
            </a:p>
          </p:txBody>
        </p:sp>
        <p:sp>
          <p:nvSpPr>
            <p:cNvPr id="4143" name="Text Box 47"/>
            <p:cNvSpPr txBox="1">
              <a:spLocks noChangeArrowheads="1"/>
            </p:cNvSpPr>
            <p:nvPr/>
          </p:nvSpPr>
          <p:spPr bwMode="auto">
            <a:xfrm>
              <a:off x="3924" y="799"/>
              <a:ext cx="1360" cy="252"/>
            </a:xfrm>
            <a:prstGeom prst="rect">
              <a:avLst/>
            </a:prstGeom>
            <a:noFill/>
            <a:ln w="9525" algn="ctr">
              <a:noFill/>
              <a:miter lim="800000"/>
              <a:headEnd/>
              <a:tailEnd/>
            </a:ln>
          </p:spPr>
          <p:txBody>
            <a:bodyPr>
              <a:spAutoFit/>
            </a:bodyPr>
            <a:lstStyle/>
            <a:p>
              <a:pPr algn="ctr"/>
              <a:r>
                <a:rPr lang="en-US" sz="2000" b="1">
                  <a:solidFill>
                    <a:srgbClr val="A50021"/>
                  </a:solidFill>
                  <a:latin typeface="Arial" charset="0"/>
                </a:rPr>
                <a:t>Kernel Region Table</a:t>
              </a:r>
            </a:p>
          </p:txBody>
        </p:sp>
        <p:sp>
          <p:nvSpPr>
            <p:cNvPr id="4144" name="Text Box 48"/>
            <p:cNvSpPr txBox="1">
              <a:spLocks noChangeArrowheads="1"/>
            </p:cNvSpPr>
            <p:nvPr/>
          </p:nvSpPr>
          <p:spPr bwMode="auto">
            <a:xfrm>
              <a:off x="1747" y="957"/>
              <a:ext cx="1360" cy="250"/>
            </a:xfrm>
            <a:prstGeom prst="rect">
              <a:avLst/>
            </a:prstGeom>
            <a:noFill/>
            <a:ln w="9525" algn="ctr">
              <a:noFill/>
              <a:miter lim="800000"/>
              <a:headEnd/>
              <a:tailEnd/>
            </a:ln>
          </p:spPr>
          <p:txBody>
            <a:bodyPr>
              <a:spAutoFit/>
            </a:bodyPr>
            <a:lstStyle/>
            <a:p>
              <a:pPr algn="ctr"/>
              <a:r>
                <a:rPr lang="en-US" sz="2000" b="1">
                  <a:solidFill>
                    <a:srgbClr val="A50021"/>
                  </a:solidFill>
                  <a:latin typeface="Arial" charset="0"/>
                </a:rPr>
                <a:t>A Process</a:t>
              </a:r>
            </a:p>
          </p:txBody>
        </p:sp>
        <p:sp>
          <p:nvSpPr>
            <p:cNvPr id="4145" name="Text Box 49"/>
            <p:cNvSpPr txBox="1">
              <a:spLocks noChangeArrowheads="1"/>
            </p:cNvSpPr>
            <p:nvPr/>
          </p:nvSpPr>
          <p:spPr bwMode="auto">
            <a:xfrm>
              <a:off x="1930" y="3793"/>
              <a:ext cx="474" cy="252"/>
            </a:xfrm>
            <a:prstGeom prst="rect">
              <a:avLst/>
            </a:prstGeom>
            <a:noFill/>
            <a:ln w="9525" algn="ctr">
              <a:noFill/>
              <a:miter lim="800000"/>
              <a:headEnd/>
              <a:tailEnd/>
            </a:ln>
          </p:spPr>
          <p:txBody>
            <a:bodyPr wrap="none">
              <a:spAutoFit/>
            </a:bodyPr>
            <a:lstStyle/>
            <a:p>
              <a:r>
                <a:rPr lang="en-US" sz="2000" b="1">
                  <a:solidFill>
                    <a:srgbClr val="A50021"/>
                  </a:solidFill>
                  <a:latin typeface="Arial" charset="0"/>
                </a:rPr>
                <a:t>U Area</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5"/>
          <p:cNvSpPr>
            <a:spLocks noGrp="1"/>
          </p:cNvSpPr>
          <p:nvPr>
            <p:ph type="sldNum" sz="quarter" idx="12"/>
          </p:nvPr>
        </p:nvSpPr>
        <p:spPr/>
        <p:txBody>
          <a:bodyPr/>
          <a:lstStyle/>
          <a:p>
            <a:pPr>
              <a:defRPr/>
            </a:pPr>
            <a:fld id="{9D31216A-7798-4A50-9402-2E01D13465B2}" type="slidenum">
              <a:rPr lang="en-US"/>
              <a:pPr>
                <a:defRPr/>
              </a:pPr>
              <a:t>30</a:t>
            </a:fld>
            <a:endParaRPr lang="en-US"/>
          </a:p>
        </p:txBody>
      </p:sp>
      <p:sp>
        <p:nvSpPr>
          <p:cNvPr id="21507" name="Rectangle 2"/>
          <p:cNvSpPr>
            <a:spLocks noGrp="1" noChangeArrowheads="1"/>
          </p:cNvSpPr>
          <p:nvPr>
            <p:ph type="title"/>
          </p:nvPr>
        </p:nvSpPr>
        <p:spPr/>
        <p:txBody>
          <a:bodyPr/>
          <a:lstStyle/>
          <a:p>
            <a:pPr eaLnBrk="1" hangingPunct="1"/>
            <a:r>
              <a:rPr lang="en-US" sz="4000"/>
              <a:t>Page Table Entry and Disk Block Descriptor</a:t>
            </a:r>
          </a:p>
        </p:txBody>
      </p:sp>
      <p:sp>
        <p:nvSpPr>
          <p:cNvPr id="21508" name="Rectangle 4"/>
          <p:cNvSpPr>
            <a:spLocks noChangeArrowheads="1"/>
          </p:cNvSpPr>
          <p:nvPr/>
        </p:nvSpPr>
        <p:spPr bwMode="auto">
          <a:xfrm>
            <a:off x="711200" y="1830388"/>
            <a:ext cx="1447800" cy="1649412"/>
          </a:xfrm>
          <a:prstGeom prst="rect">
            <a:avLst/>
          </a:prstGeom>
          <a:solidFill>
            <a:schemeClr val="bg1"/>
          </a:solidFill>
          <a:ln w="9525">
            <a:solidFill>
              <a:schemeClr val="tx1"/>
            </a:solidFill>
            <a:miter lim="800000"/>
            <a:headEnd/>
            <a:tailEnd/>
          </a:ln>
        </p:spPr>
        <p:txBody>
          <a:bodyPr wrap="none" anchor="ctr"/>
          <a:lstStyle/>
          <a:p>
            <a:pPr algn="ctr"/>
            <a:endParaRPr lang="en-US" sz="2400" b="1">
              <a:solidFill>
                <a:srgbClr val="FF3300"/>
              </a:solidFill>
            </a:endParaRPr>
          </a:p>
        </p:txBody>
      </p:sp>
      <p:sp>
        <p:nvSpPr>
          <p:cNvPr id="21509" name="Rectangle 21"/>
          <p:cNvSpPr>
            <a:spLocks noChangeArrowheads="1"/>
          </p:cNvSpPr>
          <p:nvPr/>
        </p:nvSpPr>
        <p:spPr bwMode="auto">
          <a:xfrm>
            <a:off x="7391400" y="3390900"/>
            <a:ext cx="4292600" cy="268288"/>
          </a:xfrm>
          <a:prstGeom prst="rect">
            <a:avLst/>
          </a:prstGeom>
          <a:noFill/>
          <a:ln w="9525">
            <a:noFill/>
            <a:miter lim="800000"/>
            <a:headEnd/>
            <a:tailEnd/>
          </a:ln>
        </p:spPr>
        <p:txBody>
          <a:bodyPr/>
          <a:lstStyle/>
          <a:p>
            <a:pPr>
              <a:spcBef>
                <a:spcPct val="20000"/>
              </a:spcBef>
              <a:buClr>
                <a:schemeClr val="accent2"/>
              </a:buClr>
            </a:pPr>
            <a:endParaRPr lang="en-US" sz="2800">
              <a:solidFill>
                <a:srgbClr val="3333CC"/>
              </a:solidFill>
              <a:latin typeface="Times New Roman" pitchFamily="18" charset="0"/>
            </a:endParaRPr>
          </a:p>
        </p:txBody>
      </p:sp>
      <p:sp>
        <p:nvSpPr>
          <p:cNvPr id="21510" name="Rectangle 20"/>
          <p:cNvSpPr>
            <a:spLocks noChangeArrowheads="1"/>
          </p:cNvSpPr>
          <p:nvPr/>
        </p:nvSpPr>
        <p:spPr bwMode="auto">
          <a:xfrm>
            <a:off x="3784600" y="3390900"/>
            <a:ext cx="3606800" cy="268288"/>
          </a:xfrm>
          <a:prstGeom prst="rect">
            <a:avLst/>
          </a:prstGeom>
          <a:noFill/>
          <a:ln w="9525">
            <a:noFill/>
            <a:miter lim="800000"/>
            <a:headEnd/>
            <a:tailEnd/>
          </a:ln>
        </p:spPr>
        <p:txBody>
          <a:bodyPr/>
          <a:lstStyle/>
          <a:p>
            <a:pPr>
              <a:spcBef>
                <a:spcPct val="20000"/>
              </a:spcBef>
              <a:buClr>
                <a:schemeClr val="accent2"/>
              </a:buClr>
            </a:pPr>
            <a:endParaRPr lang="en-US" sz="2800">
              <a:solidFill>
                <a:srgbClr val="3333CC"/>
              </a:solidFill>
              <a:latin typeface="Times New Roman" pitchFamily="18" charset="0"/>
            </a:endParaRPr>
          </a:p>
        </p:txBody>
      </p:sp>
      <p:sp>
        <p:nvSpPr>
          <p:cNvPr id="21511" name="Rectangle 19"/>
          <p:cNvSpPr>
            <a:spLocks noChangeArrowheads="1"/>
          </p:cNvSpPr>
          <p:nvPr/>
        </p:nvSpPr>
        <p:spPr bwMode="auto">
          <a:xfrm>
            <a:off x="7391400" y="3122614"/>
            <a:ext cx="4292600" cy="268287"/>
          </a:xfrm>
          <a:prstGeom prst="rect">
            <a:avLst/>
          </a:prstGeom>
          <a:noFill/>
          <a:ln w="9525">
            <a:noFill/>
            <a:miter lim="800000"/>
            <a:headEnd/>
            <a:tailEnd/>
          </a:ln>
        </p:spPr>
        <p:txBody>
          <a:bodyPr/>
          <a:lstStyle/>
          <a:p>
            <a:pPr>
              <a:spcBef>
                <a:spcPct val="20000"/>
              </a:spcBef>
              <a:buClr>
                <a:schemeClr val="accent2"/>
              </a:buClr>
            </a:pPr>
            <a:endParaRPr lang="en-US" sz="2800">
              <a:solidFill>
                <a:srgbClr val="3333CC"/>
              </a:solidFill>
              <a:latin typeface="Times New Roman" pitchFamily="18" charset="0"/>
            </a:endParaRPr>
          </a:p>
        </p:txBody>
      </p:sp>
      <p:sp>
        <p:nvSpPr>
          <p:cNvPr id="21512" name="Rectangle 18"/>
          <p:cNvSpPr>
            <a:spLocks noChangeArrowheads="1"/>
          </p:cNvSpPr>
          <p:nvPr/>
        </p:nvSpPr>
        <p:spPr bwMode="auto">
          <a:xfrm>
            <a:off x="3784600" y="3122614"/>
            <a:ext cx="3606800" cy="268287"/>
          </a:xfrm>
          <a:prstGeom prst="rect">
            <a:avLst/>
          </a:prstGeom>
          <a:noFill/>
          <a:ln w="9525">
            <a:noFill/>
            <a:miter lim="800000"/>
            <a:headEnd/>
            <a:tailEnd/>
          </a:ln>
        </p:spPr>
        <p:txBody>
          <a:bodyPr/>
          <a:lstStyle/>
          <a:p>
            <a:pPr>
              <a:spcBef>
                <a:spcPct val="20000"/>
              </a:spcBef>
              <a:buClr>
                <a:schemeClr val="accent2"/>
              </a:buClr>
            </a:pPr>
            <a:endParaRPr lang="en-US" sz="2800">
              <a:solidFill>
                <a:srgbClr val="3333CC"/>
              </a:solidFill>
              <a:latin typeface="Times New Roman" pitchFamily="18" charset="0"/>
            </a:endParaRPr>
          </a:p>
        </p:txBody>
      </p:sp>
      <p:sp>
        <p:nvSpPr>
          <p:cNvPr id="21513" name="Rectangle 17"/>
          <p:cNvSpPr>
            <a:spLocks noChangeArrowheads="1"/>
          </p:cNvSpPr>
          <p:nvPr/>
        </p:nvSpPr>
        <p:spPr bwMode="auto">
          <a:xfrm>
            <a:off x="7391400" y="2854325"/>
            <a:ext cx="4292600" cy="268288"/>
          </a:xfrm>
          <a:prstGeom prst="rect">
            <a:avLst/>
          </a:prstGeom>
          <a:noFill/>
          <a:ln w="9525">
            <a:noFill/>
            <a:miter lim="800000"/>
            <a:headEnd/>
            <a:tailEnd/>
          </a:ln>
        </p:spPr>
        <p:txBody>
          <a:bodyPr/>
          <a:lstStyle/>
          <a:p>
            <a:pPr>
              <a:spcBef>
                <a:spcPct val="20000"/>
              </a:spcBef>
              <a:buClr>
                <a:schemeClr val="accent2"/>
              </a:buClr>
            </a:pPr>
            <a:endParaRPr lang="en-US" sz="2800">
              <a:solidFill>
                <a:srgbClr val="3333CC"/>
              </a:solidFill>
              <a:latin typeface="Times New Roman" pitchFamily="18" charset="0"/>
            </a:endParaRPr>
          </a:p>
        </p:txBody>
      </p:sp>
      <p:sp>
        <p:nvSpPr>
          <p:cNvPr id="21514" name="Rectangle 16"/>
          <p:cNvSpPr>
            <a:spLocks noChangeArrowheads="1"/>
          </p:cNvSpPr>
          <p:nvPr/>
        </p:nvSpPr>
        <p:spPr bwMode="auto">
          <a:xfrm>
            <a:off x="3784600" y="2854325"/>
            <a:ext cx="3606800" cy="268288"/>
          </a:xfrm>
          <a:prstGeom prst="rect">
            <a:avLst/>
          </a:prstGeom>
          <a:noFill/>
          <a:ln w="9525">
            <a:noFill/>
            <a:miter lim="800000"/>
            <a:headEnd/>
            <a:tailEnd/>
          </a:ln>
        </p:spPr>
        <p:txBody>
          <a:bodyPr/>
          <a:lstStyle/>
          <a:p>
            <a:pPr>
              <a:spcBef>
                <a:spcPct val="20000"/>
              </a:spcBef>
              <a:buClr>
                <a:schemeClr val="accent2"/>
              </a:buClr>
            </a:pPr>
            <a:endParaRPr lang="en-US" sz="2800">
              <a:solidFill>
                <a:srgbClr val="3333CC"/>
              </a:solidFill>
              <a:latin typeface="Times New Roman" pitchFamily="18" charset="0"/>
            </a:endParaRPr>
          </a:p>
        </p:txBody>
      </p:sp>
      <p:sp>
        <p:nvSpPr>
          <p:cNvPr id="21515" name="Rectangle 15"/>
          <p:cNvSpPr>
            <a:spLocks noChangeArrowheads="1"/>
          </p:cNvSpPr>
          <p:nvPr/>
        </p:nvSpPr>
        <p:spPr bwMode="auto">
          <a:xfrm>
            <a:off x="7391400" y="2584451"/>
            <a:ext cx="4292600" cy="269875"/>
          </a:xfrm>
          <a:prstGeom prst="rect">
            <a:avLst/>
          </a:prstGeom>
          <a:noFill/>
          <a:ln w="9525">
            <a:noFill/>
            <a:miter lim="800000"/>
            <a:headEnd/>
            <a:tailEnd/>
          </a:ln>
        </p:spPr>
        <p:txBody>
          <a:bodyPr/>
          <a:lstStyle/>
          <a:p>
            <a:pPr>
              <a:spcBef>
                <a:spcPct val="20000"/>
              </a:spcBef>
              <a:buClr>
                <a:schemeClr val="accent2"/>
              </a:buClr>
            </a:pPr>
            <a:endParaRPr lang="en-US" sz="2800">
              <a:solidFill>
                <a:srgbClr val="3333CC"/>
              </a:solidFill>
              <a:latin typeface="Times New Roman" pitchFamily="18" charset="0"/>
            </a:endParaRPr>
          </a:p>
        </p:txBody>
      </p:sp>
      <p:sp>
        <p:nvSpPr>
          <p:cNvPr id="21516" name="Rectangle 14"/>
          <p:cNvSpPr>
            <a:spLocks noChangeArrowheads="1"/>
          </p:cNvSpPr>
          <p:nvPr/>
        </p:nvSpPr>
        <p:spPr bwMode="auto">
          <a:xfrm>
            <a:off x="3784600" y="2584451"/>
            <a:ext cx="3606800" cy="269875"/>
          </a:xfrm>
          <a:prstGeom prst="rect">
            <a:avLst/>
          </a:prstGeom>
          <a:noFill/>
          <a:ln w="9525">
            <a:noFill/>
            <a:miter lim="800000"/>
            <a:headEnd/>
            <a:tailEnd/>
          </a:ln>
        </p:spPr>
        <p:txBody>
          <a:bodyPr/>
          <a:lstStyle/>
          <a:p>
            <a:pPr>
              <a:spcBef>
                <a:spcPct val="20000"/>
              </a:spcBef>
              <a:buClr>
                <a:schemeClr val="accent2"/>
              </a:buClr>
            </a:pPr>
            <a:endParaRPr lang="en-US" sz="2800">
              <a:solidFill>
                <a:srgbClr val="3333CC"/>
              </a:solidFill>
              <a:latin typeface="Times New Roman" pitchFamily="18" charset="0"/>
            </a:endParaRPr>
          </a:p>
        </p:txBody>
      </p:sp>
      <p:sp>
        <p:nvSpPr>
          <p:cNvPr id="21517" name="Rectangle 13"/>
          <p:cNvSpPr>
            <a:spLocks noChangeArrowheads="1"/>
          </p:cNvSpPr>
          <p:nvPr/>
        </p:nvSpPr>
        <p:spPr bwMode="auto">
          <a:xfrm>
            <a:off x="7391400" y="2316164"/>
            <a:ext cx="4292600" cy="268287"/>
          </a:xfrm>
          <a:prstGeom prst="rect">
            <a:avLst/>
          </a:prstGeom>
          <a:noFill/>
          <a:ln w="9525">
            <a:noFill/>
            <a:miter lim="800000"/>
            <a:headEnd/>
            <a:tailEnd/>
          </a:ln>
        </p:spPr>
        <p:txBody>
          <a:bodyPr/>
          <a:lstStyle/>
          <a:p>
            <a:pPr>
              <a:spcBef>
                <a:spcPct val="20000"/>
              </a:spcBef>
              <a:buClr>
                <a:schemeClr val="accent2"/>
              </a:buClr>
            </a:pPr>
            <a:endParaRPr lang="en-US" sz="2800">
              <a:solidFill>
                <a:srgbClr val="3333CC"/>
              </a:solidFill>
              <a:latin typeface="Times New Roman" pitchFamily="18" charset="0"/>
            </a:endParaRPr>
          </a:p>
        </p:txBody>
      </p:sp>
      <p:sp>
        <p:nvSpPr>
          <p:cNvPr id="21518" name="Rectangle 12"/>
          <p:cNvSpPr>
            <a:spLocks noChangeArrowheads="1"/>
          </p:cNvSpPr>
          <p:nvPr/>
        </p:nvSpPr>
        <p:spPr bwMode="auto">
          <a:xfrm>
            <a:off x="3784600" y="2316164"/>
            <a:ext cx="3606800" cy="268287"/>
          </a:xfrm>
          <a:prstGeom prst="rect">
            <a:avLst/>
          </a:prstGeom>
          <a:noFill/>
          <a:ln w="9525">
            <a:noFill/>
            <a:miter lim="800000"/>
            <a:headEnd/>
            <a:tailEnd/>
          </a:ln>
        </p:spPr>
        <p:txBody>
          <a:bodyPr/>
          <a:lstStyle/>
          <a:p>
            <a:pPr>
              <a:spcBef>
                <a:spcPct val="20000"/>
              </a:spcBef>
              <a:buClr>
                <a:schemeClr val="accent2"/>
              </a:buClr>
            </a:pPr>
            <a:endParaRPr lang="en-US" sz="2800">
              <a:solidFill>
                <a:srgbClr val="3333CC"/>
              </a:solidFill>
              <a:latin typeface="Times New Roman" pitchFamily="18" charset="0"/>
            </a:endParaRPr>
          </a:p>
        </p:txBody>
      </p:sp>
      <p:sp>
        <p:nvSpPr>
          <p:cNvPr id="21519" name="Rectangle 11"/>
          <p:cNvSpPr>
            <a:spLocks noChangeArrowheads="1"/>
          </p:cNvSpPr>
          <p:nvPr/>
        </p:nvSpPr>
        <p:spPr bwMode="auto">
          <a:xfrm>
            <a:off x="7391400" y="2079625"/>
            <a:ext cx="4292600" cy="236538"/>
          </a:xfrm>
          <a:prstGeom prst="rect">
            <a:avLst/>
          </a:prstGeom>
          <a:noFill/>
          <a:ln w="9525">
            <a:noFill/>
            <a:miter lim="800000"/>
            <a:headEnd/>
            <a:tailEnd/>
          </a:ln>
        </p:spPr>
        <p:txBody>
          <a:bodyPr/>
          <a:lstStyle/>
          <a:p>
            <a:pPr>
              <a:spcBef>
                <a:spcPct val="20000"/>
              </a:spcBef>
              <a:buClr>
                <a:schemeClr val="accent2"/>
              </a:buClr>
            </a:pPr>
            <a:r>
              <a:rPr lang="en-US" sz="1600" b="1">
                <a:solidFill>
                  <a:srgbClr val="3333CC"/>
                </a:solidFill>
                <a:latin typeface="Times New Roman" pitchFamily="18" charset="0"/>
              </a:rPr>
              <a:t>Disk Block Descriptor</a:t>
            </a:r>
          </a:p>
        </p:txBody>
      </p:sp>
      <p:sp>
        <p:nvSpPr>
          <p:cNvPr id="21520" name="Rectangle 10"/>
          <p:cNvSpPr>
            <a:spLocks noChangeArrowheads="1"/>
          </p:cNvSpPr>
          <p:nvPr/>
        </p:nvSpPr>
        <p:spPr bwMode="auto">
          <a:xfrm>
            <a:off x="3784600" y="2079625"/>
            <a:ext cx="3606800" cy="236538"/>
          </a:xfrm>
          <a:prstGeom prst="rect">
            <a:avLst/>
          </a:prstGeom>
          <a:noFill/>
          <a:ln w="9525">
            <a:noFill/>
            <a:miter lim="800000"/>
            <a:headEnd/>
            <a:tailEnd/>
          </a:ln>
        </p:spPr>
        <p:txBody>
          <a:bodyPr/>
          <a:lstStyle/>
          <a:p>
            <a:pPr>
              <a:spcBef>
                <a:spcPct val="20000"/>
              </a:spcBef>
              <a:buClr>
                <a:schemeClr val="accent2"/>
              </a:buClr>
            </a:pPr>
            <a:r>
              <a:rPr lang="en-US" sz="1600" b="1">
                <a:solidFill>
                  <a:srgbClr val="3333CC"/>
                </a:solidFill>
                <a:latin typeface="Times New Roman" pitchFamily="18" charset="0"/>
              </a:rPr>
              <a:t>Page Table Entry</a:t>
            </a:r>
          </a:p>
        </p:txBody>
      </p:sp>
      <p:sp>
        <p:nvSpPr>
          <p:cNvPr id="21521" name="Rectangle 9"/>
          <p:cNvSpPr>
            <a:spLocks noChangeArrowheads="1"/>
          </p:cNvSpPr>
          <p:nvPr/>
        </p:nvSpPr>
        <p:spPr bwMode="auto">
          <a:xfrm>
            <a:off x="7391400" y="1811338"/>
            <a:ext cx="4292600" cy="268287"/>
          </a:xfrm>
          <a:prstGeom prst="rect">
            <a:avLst/>
          </a:prstGeom>
          <a:noFill/>
          <a:ln w="9525">
            <a:noFill/>
            <a:miter lim="800000"/>
            <a:headEnd/>
            <a:tailEnd/>
          </a:ln>
        </p:spPr>
        <p:txBody>
          <a:bodyPr/>
          <a:lstStyle/>
          <a:p>
            <a:pPr>
              <a:spcBef>
                <a:spcPct val="20000"/>
              </a:spcBef>
              <a:buClr>
                <a:schemeClr val="accent2"/>
              </a:buClr>
            </a:pPr>
            <a:endParaRPr lang="en-US" sz="2800">
              <a:solidFill>
                <a:srgbClr val="3333CC"/>
              </a:solidFill>
              <a:latin typeface="Times New Roman" pitchFamily="18" charset="0"/>
            </a:endParaRPr>
          </a:p>
        </p:txBody>
      </p:sp>
      <p:sp>
        <p:nvSpPr>
          <p:cNvPr id="21522" name="Rectangle 8"/>
          <p:cNvSpPr>
            <a:spLocks noChangeArrowheads="1"/>
          </p:cNvSpPr>
          <p:nvPr/>
        </p:nvSpPr>
        <p:spPr bwMode="auto">
          <a:xfrm>
            <a:off x="3784600" y="1811338"/>
            <a:ext cx="3606800" cy="268287"/>
          </a:xfrm>
          <a:prstGeom prst="rect">
            <a:avLst/>
          </a:prstGeom>
          <a:noFill/>
          <a:ln w="9525">
            <a:noFill/>
            <a:miter lim="800000"/>
            <a:headEnd/>
            <a:tailEnd/>
          </a:ln>
        </p:spPr>
        <p:txBody>
          <a:bodyPr/>
          <a:lstStyle/>
          <a:p>
            <a:pPr>
              <a:spcBef>
                <a:spcPct val="20000"/>
              </a:spcBef>
              <a:buClr>
                <a:schemeClr val="accent2"/>
              </a:buClr>
            </a:pPr>
            <a:endParaRPr lang="en-US" sz="2800">
              <a:solidFill>
                <a:srgbClr val="3333CC"/>
              </a:solidFill>
              <a:latin typeface="Times New Roman" pitchFamily="18" charset="0"/>
            </a:endParaRPr>
          </a:p>
        </p:txBody>
      </p:sp>
      <p:sp>
        <p:nvSpPr>
          <p:cNvPr id="21523" name="Rectangle 7"/>
          <p:cNvSpPr>
            <a:spLocks noChangeArrowheads="1"/>
          </p:cNvSpPr>
          <p:nvPr/>
        </p:nvSpPr>
        <p:spPr bwMode="auto">
          <a:xfrm>
            <a:off x="7391400" y="1543050"/>
            <a:ext cx="4292600" cy="268288"/>
          </a:xfrm>
          <a:prstGeom prst="rect">
            <a:avLst/>
          </a:prstGeom>
          <a:noFill/>
          <a:ln w="9525">
            <a:noFill/>
            <a:miter lim="800000"/>
            <a:headEnd/>
            <a:tailEnd/>
          </a:ln>
        </p:spPr>
        <p:txBody>
          <a:bodyPr/>
          <a:lstStyle/>
          <a:p>
            <a:pPr>
              <a:spcBef>
                <a:spcPct val="20000"/>
              </a:spcBef>
              <a:buClr>
                <a:schemeClr val="accent2"/>
              </a:buClr>
            </a:pPr>
            <a:endParaRPr lang="en-US" sz="2800">
              <a:solidFill>
                <a:srgbClr val="3333CC"/>
              </a:solidFill>
              <a:latin typeface="Times New Roman" pitchFamily="18" charset="0"/>
            </a:endParaRPr>
          </a:p>
        </p:txBody>
      </p:sp>
      <p:sp>
        <p:nvSpPr>
          <p:cNvPr id="21524" name="Rectangle 6"/>
          <p:cNvSpPr>
            <a:spLocks noChangeArrowheads="1"/>
          </p:cNvSpPr>
          <p:nvPr/>
        </p:nvSpPr>
        <p:spPr bwMode="auto">
          <a:xfrm>
            <a:off x="3784600" y="1543050"/>
            <a:ext cx="3606800" cy="268288"/>
          </a:xfrm>
          <a:prstGeom prst="rect">
            <a:avLst/>
          </a:prstGeom>
          <a:noFill/>
          <a:ln w="9525">
            <a:noFill/>
            <a:miter lim="800000"/>
            <a:headEnd/>
            <a:tailEnd/>
          </a:ln>
        </p:spPr>
        <p:txBody>
          <a:bodyPr/>
          <a:lstStyle/>
          <a:p>
            <a:pPr>
              <a:spcBef>
                <a:spcPct val="20000"/>
              </a:spcBef>
              <a:buClr>
                <a:schemeClr val="accent2"/>
              </a:buClr>
            </a:pPr>
            <a:endParaRPr lang="en-US" sz="2800">
              <a:solidFill>
                <a:srgbClr val="3333CC"/>
              </a:solidFill>
              <a:latin typeface="Times New Roman" pitchFamily="18" charset="0"/>
            </a:endParaRPr>
          </a:p>
        </p:txBody>
      </p:sp>
      <p:sp>
        <p:nvSpPr>
          <p:cNvPr id="21525" name="Line 22"/>
          <p:cNvSpPr>
            <a:spLocks noChangeShapeType="1"/>
          </p:cNvSpPr>
          <p:nvPr/>
        </p:nvSpPr>
        <p:spPr bwMode="auto">
          <a:xfrm>
            <a:off x="3784600" y="1543050"/>
            <a:ext cx="7899400" cy="0"/>
          </a:xfrm>
          <a:prstGeom prst="line">
            <a:avLst/>
          </a:prstGeom>
          <a:noFill/>
          <a:ln w="28575" cap="sq">
            <a:solidFill>
              <a:schemeClr val="tx1"/>
            </a:solidFill>
            <a:round/>
            <a:headEnd/>
            <a:tailEnd/>
          </a:ln>
        </p:spPr>
        <p:txBody>
          <a:bodyPr/>
          <a:lstStyle/>
          <a:p>
            <a:endParaRPr lang="en-US"/>
          </a:p>
        </p:txBody>
      </p:sp>
      <p:sp>
        <p:nvSpPr>
          <p:cNvPr id="21526" name="Line 23"/>
          <p:cNvSpPr>
            <a:spLocks noChangeShapeType="1"/>
          </p:cNvSpPr>
          <p:nvPr/>
        </p:nvSpPr>
        <p:spPr bwMode="auto">
          <a:xfrm>
            <a:off x="3784600" y="1811338"/>
            <a:ext cx="7899400" cy="0"/>
          </a:xfrm>
          <a:prstGeom prst="line">
            <a:avLst/>
          </a:prstGeom>
          <a:noFill/>
          <a:ln w="12700">
            <a:solidFill>
              <a:schemeClr val="tx1"/>
            </a:solidFill>
            <a:round/>
            <a:headEnd/>
            <a:tailEnd/>
          </a:ln>
        </p:spPr>
        <p:txBody>
          <a:bodyPr/>
          <a:lstStyle/>
          <a:p>
            <a:endParaRPr lang="en-US"/>
          </a:p>
        </p:txBody>
      </p:sp>
      <p:sp>
        <p:nvSpPr>
          <p:cNvPr id="21527" name="Line 24"/>
          <p:cNvSpPr>
            <a:spLocks noChangeShapeType="1"/>
          </p:cNvSpPr>
          <p:nvPr/>
        </p:nvSpPr>
        <p:spPr bwMode="auto">
          <a:xfrm>
            <a:off x="3784600" y="2079625"/>
            <a:ext cx="7899400" cy="0"/>
          </a:xfrm>
          <a:prstGeom prst="line">
            <a:avLst/>
          </a:prstGeom>
          <a:noFill/>
          <a:ln w="12700">
            <a:solidFill>
              <a:schemeClr val="tx1"/>
            </a:solidFill>
            <a:round/>
            <a:headEnd/>
            <a:tailEnd/>
          </a:ln>
        </p:spPr>
        <p:txBody>
          <a:bodyPr/>
          <a:lstStyle/>
          <a:p>
            <a:endParaRPr lang="en-US"/>
          </a:p>
        </p:txBody>
      </p:sp>
      <p:sp>
        <p:nvSpPr>
          <p:cNvPr id="21528" name="Line 25"/>
          <p:cNvSpPr>
            <a:spLocks noChangeShapeType="1"/>
          </p:cNvSpPr>
          <p:nvPr/>
        </p:nvSpPr>
        <p:spPr bwMode="auto">
          <a:xfrm>
            <a:off x="3784600" y="2316163"/>
            <a:ext cx="7899400" cy="0"/>
          </a:xfrm>
          <a:prstGeom prst="line">
            <a:avLst/>
          </a:prstGeom>
          <a:noFill/>
          <a:ln w="12700">
            <a:solidFill>
              <a:schemeClr val="tx1"/>
            </a:solidFill>
            <a:round/>
            <a:headEnd/>
            <a:tailEnd/>
          </a:ln>
        </p:spPr>
        <p:txBody>
          <a:bodyPr/>
          <a:lstStyle/>
          <a:p>
            <a:endParaRPr lang="en-US"/>
          </a:p>
        </p:txBody>
      </p:sp>
      <p:sp>
        <p:nvSpPr>
          <p:cNvPr id="21529" name="Line 26"/>
          <p:cNvSpPr>
            <a:spLocks noChangeShapeType="1"/>
          </p:cNvSpPr>
          <p:nvPr/>
        </p:nvSpPr>
        <p:spPr bwMode="auto">
          <a:xfrm>
            <a:off x="3784600" y="2584450"/>
            <a:ext cx="7899400" cy="0"/>
          </a:xfrm>
          <a:prstGeom prst="line">
            <a:avLst/>
          </a:prstGeom>
          <a:noFill/>
          <a:ln w="12700">
            <a:solidFill>
              <a:schemeClr val="tx1"/>
            </a:solidFill>
            <a:round/>
            <a:headEnd/>
            <a:tailEnd/>
          </a:ln>
        </p:spPr>
        <p:txBody>
          <a:bodyPr/>
          <a:lstStyle/>
          <a:p>
            <a:endParaRPr lang="en-US"/>
          </a:p>
        </p:txBody>
      </p:sp>
      <p:sp>
        <p:nvSpPr>
          <p:cNvPr id="21530" name="Line 27"/>
          <p:cNvSpPr>
            <a:spLocks noChangeShapeType="1"/>
          </p:cNvSpPr>
          <p:nvPr/>
        </p:nvSpPr>
        <p:spPr bwMode="auto">
          <a:xfrm>
            <a:off x="3784600" y="2854325"/>
            <a:ext cx="7899400" cy="0"/>
          </a:xfrm>
          <a:prstGeom prst="line">
            <a:avLst/>
          </a:prstGeom>
          <a:noFill/>
          <a:ln w="12700">
            <a:solidFill>
              <a:schemeClr val="tx1"/>
            </a:solidFill>
            <a:round/>
            <a:headEnd/>
            <a:tailEnd/>
          </a:ln>
        </p:spPr>
        <p:txBody>
          <a:bodyPr/>
          <a:lstStyle/>
          <a:p>
            <a:endParaRPr lang="en-US"/>
          </a:p>
        </p:txBody>
      </p:sp>
      <p:sp>
        <p:nvSpPr>
          <p:cNvPr id="21531" name="Line 28"/>
          <p:cNvSpPr>
            <a:spLocks noChangeShapeType="1"/>
          </p:cNvSpPr>
          <p:nvPr/>
        </p:nvSpPr>
        <p:spPr bwMode="auto">
          <a:xfrm>
            <a:off x="3784600" y="3122613"/>
            <a:ext cx="7899400" cy="0"/>
          </a:xfrm>
          <a:prstGeom prst="line">
            <a:avLst/>
          </a:prstGeom>
          <a:noFill/>
          <a:ln w="12700">
            <a:solidFill>
              <a:schemeClr val="tx1"/>
            </a:solidFill>
            <a:round/>
            <a:headEnd/>
            <a:tailEnd/>
          </a:ln>
        </p:spPr>
        <p:txBody>
          <a:bodyPr/>
          <a:lstStyle/>
          <a:p>
            <a:endParaRPr lang="en-US"/>
          </a:p>
        </p:txBody>
      </p:sp>
      <p:sp>
        <p:nvSpPr>
          <p:cNvPr id="21532" name="Line 29"/>
          <p:cNvSpPr>
            <a:spLocks noChangeShapeType="1"/>
          </p:cNvSpPr>
          <p:nvPr/>
        </p:nvSpPr>
        <p:spPr bwMode="auto">
          <a:xfrm>
            <a:off x="3784600" y="3390900"/>
            <a:ext cx="7899400" cy="0"/>
          </a:xfrm>
          <a:prstGeom prst="line">
            <a:avLst/>
          </a:prstGeom>
          <a:noFill/>
          <a:ln w="12700">
            <a:solidFill>
              <a:schemeClr val="tx1"/>
            </a:solidFill>
            <a:round/>
            <a:headEnd/>
            <a:tailEnd/>
          </a:ln>
        </p:spPr>
        <p:txBody>
          <a:bodyPr/>
          <a:lstStyle/>
          <a:p>
            <a:endParaRPr lang="en-US"/>
          </a:p>
        </p:txBody>
      </p:sp>
      <p:sp>
        <p:nvSpPr>
          <p:cNvPr id="21533" name="Line 30"/>
          <p:cNvSpPr>
            <a:spLocks noChangeShapeType="1"/>
          </p:cNvSpPr>
          <p:nvPr/>
        </p:nvSpPr>
        <p:spPr bwMode="auto">
          <a:xfrm>
            <a:off x="3784600" y="3659188"/>
            <a:ext cx="7899400" cy="0"/>
          </a:xfrm>
          <a:prstGeom prst="line">
            <a:avLst/>
          </a:prstGeom>
          <a:noFill/>
          <a:ln w="28575" cap="sq">
            <a:solidFill>
              <a:schemeClr val="tx1"/>
            </a:solidFill>
            <a:round/>
            <a:headEnd/>
            <a:tailEnd/>
          </a:ln>
        </p:spPr>
        <p:txBody>
          <a:bodyPr/>
          <a:lstStyle/>
          <a:p>
            <a:endParaRPr lang="en-US"/>
          </a:p>
        </p:txBody>
      </p:sp>
      <p:sp>
        <p:nvSpPr>
          <p:cNvPr id="21534" name="Line 31"/>
          <p:cNvSpPr>
            <a:spLocks noChangeShapeType="1"/>
          </p:cNvSpPr>
          <p:nvPr/>
        </p:nvSpPr>
        <p:spPr bwMode="auto">
          <a:xfrm>
            <a:off x="3784600" y="1543050"/>
            <a:ext cx="0" cy="2116138"/>
          </a:xfrm>
          <a:prstGeom prst="line">
            <a:avLst/>
          </a:prstGeom>
          <a:noFill/>
          <a:ln w="28575" cap="sq">
            <a:solidFill>
              <a:schemeClr val="tx1"/>
            </a:solidFill>
            <a:round/>
            <a:headEnd/>
            <a:tailEnd/>
          </a:ln>
        </p:spPr>
        <p:txBody>
          <a:bodyPr/>
          <a:lstStyle/>
          <a:p>
            <a:endParaRPr lang="en-US"/>
          </a:p>
        </p:txBody>
      </p:sp>
      <p:sp>
        <p:nvSpPr>
          <p:cNvPr id="21535" name="Line 32"/>
          <p:cNvSpPr>
            <a:spLocks noChangeShapeType="1"/>
          </p:cNvSpPr>
          <p:nvPr/>
        </p:nvSpPr>
        <p:spPr bwMode="auto">
          <a:xfrm>
            <a:off x="7391400" y="1543050"/>
            <a:ext cx="0" cy="2116138"/>
          </a:xfrm>
          <a:prstGeom prst="line">
            <a:avLst/>
          </a:prstGeom>
          <a:noFill/>
          <a:ln w="12700">
            <a:solidFill>
              <a:schemeClr val="tx1"/>
            </a:solidFill>
            <a:round/>
            <a:headEnd/>
            <a:tailEnd/>
          </a:ln>
        </p:spPr>
        <p:txBody>
          <a:bodyPr/>
          <a:lstStyle/>
          <a:p>
            <a:endParaRPr lang="en-US"/>
          </a:p>
        </p:txBody>
      </p:sp>
      <p:sp>
        <p:nvSpPr>
          <p:cNvPr id="21536" name="Line 33"/>
          <p:cNvSpPr>
            <a:spLocks noChangeShapeType="1"/>
          </p:cNvSpPr>
          <p:nvPr/>
        </p:nvSpPr>
        <p:spPr bwMode="auto">
          <a:xfrm>
            <a:off x="11684000" y="1543050"/>
            <a:ext cx="0" cy="2116138"/>
          </a:xfrm>
          <a:prstGeom prst="line">
            <a:avLst/>
          </a:prstGeom>
          <a:noFill/>
          <a:ln w="28575" cap="sq">
            <a:solidFill>
              <a:schemeClr val="tx1"/>
            </a:solidFill>
            <a:round/>
            <a:headEnd/>
            <a:tailEnd/>
          </a:ln>
        </p:spPr>
        <p:txBody>
          <a:bodyPr/>
          <a:lstStyle/>
          <a:p>
            <a:endParaRPr lang="en-US"/>
          </a:p>
        </p:txBody>
      </p:sp>
      <p:sp>
        <p:nvSpPr>
          <p:cNvPr id="21537" name="Line 52"/>
          <p:cNvSpPr>
            <a:spLocks noChangeShapeType="1"/>
          </p:cNvSpPr>
          <p:nvPr/>
        </p:nvSpPr>
        <p:spPr bwMode="auto">
          <a:xfrm flipV="1">
            <a:off x="1727200" y="1622426"/>
            <a:ext cx="2006600" cy="1450975"/>
          </a:xfrm>
          <a:prstGeom prst="line">
            <a:avLst/>
          </a:prstGeom>
          <a:noFill/>
          <a:ln w="63500">
            <a:solidFill>
              <a:srgbClr val="FF3300"/>
            </a:solidFill>
            <a:round/>
            <a:headEnd/>
            <a:tailEnd type="triangle" w="med" len="med"/>
          </a:ln>
        </p:spPr>
        <p:txBody>
          <a:bodyPr/>
          <a:lstStyle/>
          <a:p>
            <a:endParaRPr lang="en-US"/>
          </a:p>
        </p:txBody>
      </p:sp>
      <p:graphicFrame>
        <p:nvGraphicFramePr>
          <p:cNvPr id="113745" name="Group 81"/>
          <p:cNvGraphicFramePr>
            <a:graphicFrameLocks noGrp="1"/>
          </p:cNvGraphicFramePr>
          <p:nvPr>
            <p:ph idx="1"/>
          </p:nvPr>
        </p:nvGraphicFramePr>
        <p:xfrm>
          <a:off x="812800" y="4400550"/>
          <a:ext cx="10363200" cy="590550"/>
        </p:xfrm>
        <a:graphic>
          <a:graphicData uri="http://schemas.openxmlformats.org/drawingml/2006/table">
            <a:tbl>
              <a:tblPr/>
              <a:tblGrid>
                <a:gridCol w="28956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1902884">
                  <a:extLst>
                    <a:ext uri="{9D8B030D-6E8A-4147-A177-3AD203B41FA5}">
                      <a16:colId xmlns:a16="http://schemas.microsoft.com/office/drawing/2014/main" val="20002"/>
                    </a:ext>
                  </a:extLst>
                </a:gridCol>
                <a:gridCol w="1189567">
                  <a:extLst>
                    <a:ext uri="{9D8B030D-6E8A-4147-A177-3AD203B41FA5}">
                      <a16:colId xmlns:a16="http://schemas.microsoft.com/office/drawing/2014/main" val="20003"/>
                    </a:ext>
                  </a:extLst>
                </a:gridCol>
                <a:gridCol w="882649">
                  <a:extLst>
                    <a:ext uri="{9D8B030D-6E8A-4147-A177-3AD203B41FA5}">
                      <a16:colId xmlns:a16="http://schemas.microsoft.com/office/drawing/2014/main" val="20004"/>
                    </a:ext>
                  </a:extLst>
                </a:gridCol>
                <a:gridCol w="992717">
                  <a:extLst>
                    <a:ext uri="{9D8B030D-6E8A-4147-A177-3AD203B41FA5}">
                      <a16:colId xmlns:a16="http://schemas.microsoft.com/office/drawing/2014/main" val="20005"/>
                    </a:ext>
                  </a:extLst>
                </a:gridCol>
                <a:gridCol w="1102783">
                  <a:extLst>
                    <a:ext uri="{9D8B030D-6E8A-4147-A177-3AD203B41FA5}">
                      <a16:colId xmlns:a16="http://schemas.microsoft.com/office/drawing/2014/main" val="20006"/>
                    </a:ext>
                  </a:extLst>
                </a:gridCol>
              </a:tblGrid>
              <a:tr h="59055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ko-KR" sz="2400" b="0" i="0" u="none" strike="noStrike" cap="none" normalizeH="0" baseline="0">
                          <a:ln>
                            <a:noFill/>
                          </a:ln>
                          <a:solidFill>
                            <a:srgbClr val="3333CC"/>
                          </a:solidFill>
                          <a:effectLst/>
                          <a:latin typeface="Times New Roman" pitchFamily="18" charset="0"/>
                          <a:ea typeface="굴림" pitchFamily="50" charset="-127"/>
                        </a:rPr>
                        <a:t>Page address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ko-KR" sz="2400" b="0" i="0" u="none" strike="noStrike" cap="none" normalizeH="0" baseline="0">
                          <a:ln>
                            <a:noFill/>
                          </a:ln>
                          <a:solidFill>
                            <a:srgbClr val="3333CC"/>
                          </a:solidFill>
                          <a:effectLst/>
                          <a:latin typeface="Times New Roman" pitchFamily="18" charset="0"/>
                          <a:ea typeface="굴림" pitchFamily="50" charset="-127"/>
                        </a:rPr>
                        <a:t>age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ko-KR" sz="2400" b="0" i="0" u="none" strike="noStrike" cap="none" normalizeH="0" baseline="0">
                          <a:ln>
                            <a:noFill/>
                          </a:ln>
                          <a:solidFill>
                            <a:srgbClr val="3333CC"/>
                          </a:solidFill>
                          <a:effectLst/>
                          <a:latin typeface="Times New Roman" pitchFamily="18" charset="0"/>
                          <a:ea typeface="굴림" pitchFamily="50" charset="-127"/>
                        </a:rPr>
                        <a:t>Cp/wrt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ko-KR" sz="2400" b="0" i="0" u="none" strike="noStrike" cap="none" normalizeH="0" baseline="0">
                          <a:ln>
                            <a:noFill/>
                          </a:ln>
                          <a:solidFill>
                            <a:srgbClr val="3333CC"/>
                          </a:solidFill>
                          <a:effectLst/>
                          <a:latin typeface="Times New Roman" pitchFamily="18" charset="0"/>
                          <a:ea typeface="굴림" pitchFamily="50" charset="-127"/>
                        </a:rPr>
                        <a:t>mod</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ko-KR" sz="2400" b="0" i="0" u="none" strike="noStrike" cap="none" normalizeH="0" baseline="0">
                          <a:ln>
                            <a:noFill/>
                          </a:ln>
                          <a:solidFill>
                            <a:srgbClr val="3333CC"/>
                          </a:solidFill>
                          <a:effectLst/>
                          <a:latin typeface="Times New Roman" pitchFamily="18" charset="0"/>
                          <a:ea typeface="굴림" pitchFamily="50" charset="-127"/>
                        </a:rPr>
                        <a:t>ref</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ko-KR" sz="2400" b="0" i="0" u="none" strike="noStrike" cap="none" normalizeH="0" baseline="0">
                          <a:ln>
                            <a:noFill/>
                          </a:ln>
                          <a:solidFill>
                            <a:srgbClr val="3333CC"/>
                          </a:solidFill>
                          <a:effectLst/>
                          <a:latin typeface="Times New Roman" pitchFamily="18" charset="0"/>
                          <a:ea typeface="굴림" pitchFamily="50" charset="-127"/>
                        </a:rPr>
                        <a:t>val</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ko-KR" sz="2400" b="0" i="0" u="none" strike="noStrike" cap="none" normalizeH="0" baseline="0">
                          <a:ln>
                            <a:noFill/>
                          </a:ln>
                          <a:solidFill>
                            <a:srgbClr val="3333CC"/>
                          </a:solidFill>
                          <a:effectLst/>
                          <a:latin typeface="Times New Roman" pitchFamily="18" charset="0"/>
                          <a:ea typeface="굴림" pitchFamily="50" charset="-127"/>
                        </a:rPr>
                        <a:t>prot</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1557" name="Line 75"/>
          <p:cNvSpPr>
            <a:spLocks noChangeShapeType="1"/>
          </p:cNvSpPr>
          <p:nvPr/>
        </p:nvSpPr>
        <p:spPr bwMode="auto">
          <a:xfrm>
            <a:off x="660400" y="2800350"/>
            <a:ext cx="1422400" cy="0"/>
          </a:xfrm>
          <a:prstGeom prst="line">
            <a:avLst/>
          </a:prstGeom>
          <a:noFill/>
          <a:ln w="9525">
            <a:solidFill>
              <a:schemeClr val="tx1"/>
            </a:solidFill>
            <a:round/>
            <a:headEnd/>
            <a:tailEnd/>
          </a:ln>
        </p:spPr>
        <p:txBody>
          <a:bodyPr/>
          <a:lstStyle/>
          <a:p>
            <a:endParaRPr lang="en-US"/>
          </a:p>
        </p:txBody>
      </p:sp>
      <p:sp>
        <p:nvSpPr>
          <p:cNvPr id="21558" name="Line 76"/>
          <p:cNvSpPr>
            <a:spLocks noChangeShapeType="1"/>
          </p:cNvSpPr>
          <p:nvPr/>
        </p:nvSpPr>
        <p:spPr bwMode="auto">
          <a:xfrm>
            <a:off x="711200" y="3200400"/>
            <a:ext cx="1422400" cy="0"/>
          </a:xfrm>
          <a:prstGeom prst="line">
            <a:avLst/>
          </a:prstGeom>
          <a:noFill/>
          <a:ln w="9525">
            <a:solidFill>
              <a:schemeClr val="tx1"/>
            </a:solidFill>
            <a:round/>
            <a:headEnd/>
            <a:tailEnd/>
          </a:ln>
        </p:spPr>
        <p:txBody>
          <a:bodyPr/>
          <a:lstStyle/>
          <a:p>
            <a:endParaRPr lang="en-US"/>
          </a:p>
        </p:txBody>
      </p:sp>
      <p:sp>
        <p:nvSpPr>
          <p:cNvPr id="21559" name="Text Box 77"/>
          <p:cNvSpPr txBox="1">
            <a:spLocks noChangeArrowheads="1"/>
          </p:cNvSpPr>
          <p:nvPr/>
        </p:nvSpPr>
        <p:spPr bwMode="auto">
          <a:xfrm>
            <a:off x="791634" y="1192214"/>
            <a:ext cx="915059" cy="400110"/>
          </a:xfrm>
          <a:prstGeom prst="rect">
            <a:avLst/>
          </a:prstGeom>
          <a:noFill/>
          <a:ln w="9525">
            <a:noFill/>
            <a:miter lim="800000"/>
            <a:headEnd/>
            <a:tailEnd/>
          </a:ln>
        </p:spPr>
        <p:txBody>
          <a:bodyPr wrap="none">
            <a:spAutoFit/>
          </a:bodyPr>
          <a:lstStyle/>
          <a:p>
            <a:r>
              <a:rPr lang="en-US" sz="2000" b="1">
                <a:solidFill>
                  <a:srgbClr val="FF3300"/>
                </a:solidFill>
              </a:rPr>
              <a:t>Region</a:t>
            </a:r>
          </a:p>
        </p:txBody>
      </p:sp>
      <p:sp>
        <p:nvSpPr>
          <p:cNvPr id="21560" name="Text Box 78"/>
          <p:cNvSpPr txBox="1">
            <a:spLocks noChangeArrowheads="1"/>
          </p:cNvSpPr>
          <p:nvPr/>
        </p:nvSpPr>
        <p:spPr bwMode="auto">
          <a:xfrm>
            <a:off x="867834" y="3878264"/>
            <a:ext cx="1933991" cy="400110"/>
          </a:xfrm>
          <a:prstGeom prst="rect">
            <a:avLst/>
          </a:prstGeom>
          <a:noFill/>
          <a:ln w="9525">
            <a:noFill/>
            <a:miter lim="800000"/>
            <a:headEnd/>
            <a:tailEnd/>
          </a:ln>
        </p:spPr>
        <p:txBody>
          <a:bodyPr wrap="none">
            <a:spAutoFit/>
          </a:bodyPr>
          <a:lstStyle/>
          <a:p>
            <a:r>
              <a:rPr lang="en-US" sz="2000" b="1">
                <a:solidFill>
                  <a:srgbClr val="FF3300"/>
                </a:solidFill>
              </a:rPr>
              <a:t>Page Table Entry</a:t>
            </a:r>
          </a:p>
        </p:txBody>
      </p:sp>
      <p:sp>
        <p:nvSpPr>
          <p:cNvPr id="21561" name="Rectangle 79"/>
          <p:cNvSpPr>
            <a:spLocks noChangeArrowheads="1"/>
          </p:cNvSpPr>
          <p:nvPr/>
        </p:nvSpPr>
        <p:spPr bwMode="auto">
          <a:xfrm>
            <a:off x="8657167" y="1150938"/>
            <a:ext cx="1250279" cy="369332"/>
          </a:xfrm>
          <a:prstGeom prst="rect">
            <a:avLst/>
          </a:prstGeom>
          <a:noFill/>
          <a:ln w="9525">
            <a:noFill/>
            <a:miter lim="800000"/>
            <a:headEnd/>
            <a:tailEnd/>
          </a:ln>
        </p:spPr>
        <p:txBody>
          <a:bodyPr wrap="none">
            <a:spAutoFit/>
          </a:bodyPr>
          <a:lstStyle/>
          <a:p>
            <a:r>
              <a:rPr lang="en-US" b="1">
                <a:solidFill>
                  <a:srgbClr val="FF3300"/>
                </a:solidFill>
              </a:rPr>
              <a:t>Page Table </a:t>
            </a:r>
          </a:p>
        </p:txBody>
      </p:sp>
      <p:grpSp>
        <p:nvGrpSpPr>
          <p:cNvPr id="2" name="Group 104"/>
          <p:cNvGrpSpPr>
            <a:grpSpLocks/>
          </p:cNvGrpSpPr>
          <p:nvPr/>
        </p:nvGrpSpPr>
        <p:grpSpPr bwMode="auto">
          <a:xfrm>
            <a:off x="812800" y="5753100"/>
            <a:ext cx="10363200" cy="666750"/>
            <a:chOff x="384" y="3624"/>
            <a:chExt cx="4896" cy="420"/>
          </a:xfrm>
        </p:grpSpPr>
        <p:sp>
          <p:nvSpPr>
            <p:cNvPr id="21570" name="Rectangle 93"/>
            <p:cNvSpPr>
              <a:spLocks noChangeArrowheads="1"/>
            </p:cNvSpPr>
            <p:nvPr/>
          </p:nvSpPr>
          <p:spPr bwMode="auto">
            <a:xfrm>
              <a:off x="3471" y="3624"/>
              <a:ext cx="1809" cy="420"/>
            </a:xfrm>
            <a:prstGeom prst="rect">
              <a:avLst/>
            </a:prstGeom>
            <a:noFill/>
            <a:ln w="9525">
              <a:noFill/>
              <a:miter lim="800000"/>
              <a:headEnd/>
              <a:tailEnd/>
            </a:ln>
          </p:spPr>
          <p:txBody>
            <a:bodyPr/>
            <a:lstStyle/>
            <a:p>
              <a:pPr>
                <a:spcBef>
                  <a:spcPct val="20000"/>
                </a:spcBef>
                <a:buClr>
                  <a:schemeClr val="accent2"/>
                </a:buClr>
              </a:pPr>
              <a:r>
                <a:rPr lang="en-US" altLang="ko-KR" sz="2400">
                  <a:solidFill>
                    <a:srgbClr val="3333CC"/>
                  </a:solidFill>
                  <a:latin typeface="Times New Roman" pitchFamily="18" charset="0"/>
                  <a:ea typeface="굴림" pitchFamily="50" charset="-127"/>
                </a:rPr>
                <a:t>Type</a:t>
              </a:r>
            </a:p>
          </p:txBody>
        </p:sp>
        <p:sp>
          <p:nvSpPr>
            <p:cNvPr id="21571" name="Rectangle 94"/>
            <p:cNvSpPr>
              <a:spLocks noChangeArrowheads="1"/>
            </p:cNvSpPr>
            <p:nvPr/>
          </p:nvSpPr>
          <p:spPr bwMode="auto">
            <a:xfrm>
              <a:off x="2016" y="3624"/>
              <a:ext cx="1455" cy="420"/>
            </a:xfrm>
            <a:prstGeom prst="rect">
              <a:avLst/>
            </a:prstGeom>
            <a:noFill/>
            <a:ln w="9525">
              <a:noFill/>
              <a:miter lim="800000"/>
              <a:headEnd/>
              <a:tailEnd/>
            </a:ln>
          </p:spPr>
          <p:txBody>
            <a:bodyPr/>
            <a:lstStyle/>
            <a:p>
              <a:pPr>
                <a:spcBef>
                  <a:spcPct val="20000"/>
                </a:spcBef>
                <a:buClr>
                  <a:schemeClr val="accent2"/>
                </a:buClr>
              </a:pPr>
              <a:r>
                <a:rPr lang="en-US" altLang="ko-KR" sz="2400">
                  <a:solidFill>
                    <a:srgbClr val="3333CC"/>
                  </a:solidFill>
                  <a:latin typeface="Times New Roman" pitchFamily="18" charset="0"/>
                  <a:ea typeface="굴림" pitchFamily="50" charset="-127"/>
                </a:rPr>
                <a:t>Block num</a:t>
              </a:r>
            </a:p>
          </p:txBody>
        </p:sp>
        <p:sp>
          <p:nvSpPr>
            <p:cNvPr id="21572" name="Rectangle 95"/>
            <p:cNvSpPr>
              <a:spLocks noChangeArrowheads="1"/>
            </p:cNvSpPr>
            <p:nvPr/>
          </p:nvSpPr>
          <p:spPr bwMode="auto">
            <a:xfrm>
              <a:off x="384" y="3624"/>
              <a:ext cx="1632" cy="420"/>
            </a:xfrm>
            <a:prstGeom prst="rect">
              <a:avLst/>
            </a:prstGeom>
            <a:noFill/>
            <a:ln w="9525">
              <a:noFill/>
              <a:miter lim="800000"/>
              <a:headEnd/>
              <a:tailEnd/>
            </a:ln>
          </p:spPr>
          <p:txBody>
            <a:bodyPr/>
            <a:lstStyle/>
            <a:p>
              <a:pPr>
                <a:spcBef>
                  <a:spcPct val="20000"/>
                </a:spcBef>
                <a:buClr>
                  <a:schemeClr val="accent2"/>
                </a:buClr>
              </a:pPr>
              <a:r>
                <a:rPr lang="en-US" altLang="ko-KR" sz="2400">
                  <a:solidFill>
                    <a:srgbClr val="3333CC"/>
                  </a:solidFill>
                  <a:latin typeface="Times New Roman" pitchFamily="18" charset="0"/>
                  <a:ea typeface="굴림" pitchFamily="50" charset="-127"/>
                </a:rPr>
                <a:t>Swap device</a:t>
              </a:r>
            </a:p>
          </p:txBody>
        </p:sp>
      </p:grpSp>
      <p:sp>
        <p:nvSpPr>
          <p:cNvPr id="21563" name="Line 96"/>
          <p:cNvSpPr>
            <a:spLocks noChangeShapeType="1"/>
          </p:cNvSpPr>
          <p:nvPr/>
        </p:nvSpPr>
        <p:spPr bwMode="auto">
          <a:xfrm>
            <a:off x="812800" y="5753100"/>
            <a:ext cx="10363200" cy="0"/>
          </a:xfrm>
          <a:prstGeom prst="line">
            <a:avLst/>
          </a:prstGeom>
          <a:noFill/>
          <a:ln w="28575" cap="sq">
            <a:solidFill>
              <a:schemeClr val="tx1"/>
            </a:solidFill>
            <a:round/>
            <a:headEnd/>
            <a:tailEnd/>
          </a:ln>
        </p:spPr>
        <p:txBody>
          <a:bodyPr/>
          <a:lstStyle/>
          <a:p>
            <a:endParaRPr lang="en-US"/>
          </a:p>
        </p:txBody>
      </p:sp>
      <p:sp>
        <p:nvSpPr>
          <p:cNvPr id="21564" name="Line 97"/>
          <p:cNvSpPr>
            <a:spLocks noChangeShapeType="1"/>
          </p:cNvSpPr>
          <p:nvPr/>
        </p:nvSpPr>
        <p:spPr bwMode="auto">
          <a:xfrm>
            <a:off x="812800" y="6419850"/>
            <a:ext cx="10363200" cy="0"/>
          </a:xfrm>
          <a:prstGeom prst="line">
            <a:avLst/>
          </a:prstGeom>
          <a:noFill/>
          <a:ln w="28575" cap="sq">
            <a:solidFill>
              <a:schemeClr val="tx1"/>
            </a:solidFill>
            <a:round/>
            <a:headEnd/>
            <a:tailEnd/>
          </a:ln>
        </p:spPr>
        <p:txBody>
          <a:bodyPr/>
          <a:lstStyle/>
          <a:p>
            <a:endParaRPr lang="en-US"/>
          </a:p>
        </p:txBody>
      </p:sp>
      <p:sp>
        <p:nvSpPr>
          <p:cNvPr id="21565" name="Line 98"/>
          <p:cNvSpPr>
            <a:spLocks noChangeShapeType="1"/>
          </p:cNvSpPr>
          <p:nvPr/>
        </p:nvSpPr>
        <p:spPr bwMode="auto">
          <a:xfrm>
            <a:off x="812800" y="5753100"/>
            <a:ext cx="0" cy="666750"/>
          </a:xfrm>
          <a:prstGeom prst="line">
            <a:avLst/>
          </a:prstGeom>
          <a:noFill/>
          <a:ln w="28575" cap="sq">
            <a:solidFill>
              <a:schemeClr val="tx1"/>
            </a:solidFill>
            <a:round/>
            <a:headEnd/>
            <a:tailEnd/>
          </a:ln>
        </p:spPr>
        <p:txBody>
          <a:bodyPr/>
          <a:lstStyle/>
          <a:p>
            <a:endParaRPr lang="en-US"/>
          </a:p>
        </p:txBody>
      </p:sp>
      <p:sp>
        <p:nvSpPr>
          <p:cNvPr id="21566" name="Line 99"/>
          <p:cNvSpPr>
            <a:spLocks noChangeShapeType="1"/>
          </p:cNvSpPr>
          <p:nvPr/>
        </p:nvSpPr>
        <p:spPr bwMode="auto">
          <a:xfrm>
            <a:off x="4267200" y="5753100"/>
            <a:ext cx="0" cy="666750"/>
          </a:xfrm>
          <a:prstGeom prst="line">
            <a:avLst/>
          </a:prstGeom>
          <a:noFill/>
          <a:ln w="12700">
            <a:solidFill>
              <a:schemeClr val="tx1"/>
            </a:solidFill>
            <a:round/>
            <a:headEnd/>
            <a:tailEnd/>
          </a:ln>
        </p:spPr>
        <p:txBody>
          <a:bodyPr/>
          <a:lstStyle/>
          <a:p>
            <a:endParaRPr lang="en-US"/>
          </a:p>
        </p:txBody>
      </p:sp>
      <p:sp>
        <p:nvSpPr>
          <p:cNvPr id="21567" name="Line 100"/>
          <p:cNvSpPr>
            <a:spLocks noChangeShapeType="1"/>
          </p:cNvSpPr>
          <p:nvPr/>
        </p:nvSpPr>
        <p:spPr bwMode="auto">
          <a:xfrm>
            <a:off x="7346951" y="5753100"/>
            <a:ext cx="0" cy="666750"/>
          </a:xfrm>
          <a:prstGeom prst="line">
            <a:avLst/>
          </a:prstGeom>
          <a:noFill/>
          <a:ln w="12700">
            <a:solidFill>
              <a:schemeClr val="tx1"/>
            </a:solidFill>
            <a:round/>
            <a:headEnd/>
            <a:tailEnd/>
          </a:ln>
        </p:spPr>
        <p:txBody>
          <a:bodyPr/>
          <a:lstStyle/>
          <a:p>
            <a:endParaRPr lang="en-US"/>
          </a:p>
        </p:txBody>
      </p:sp>
      <p:sp>
        <p:nvSpPr>
          <p:cNvPr id="21568" name="Line 101"/>
          <p:cNvSpPr>
            <a:spLocks noChangeShapeType="1"/>
          </p:cNvSpPr>
          <p:nvPr/>
        </p:nvSpPr>
        <p:spPr bwMode="auto">
          <a:xfrm>
            <a:off x="11176000" y="5753100"/>
            <a:ext cx="0" cy="666750"/>
          </a:xfrm>
          <a:prstGeom prst="line">
            <a:avLst/>
          </a:prstGeom>
          <a:noFill/>
          <a:ln w="28575" cap="sq">
            <a:solidFill>
              <a:schemeClr val="tx1"/>
            </a:solidFill>
            <a:round/>
            <a:headEnd/>
            <a:tailEnd/>
          </a:ln>
        </p:spPr>
        <p:txBody>
          <a:bodyPr/>
          <a:lstStyle/>
          <a:p>
            <a:endParaRPr lang="en-US"/>
          </a:p>
        </p:txBody>
      </p:sp>
      <p:sp>
        <p:nvSpPr>
          <p:cNvPr id="21569" name="Text Box 103"/>
          <p:cNvSpPr txBox="1">
            <a:spLocks noChangeArrowheads="1"/>
          </p:cNvSpPr>
          <p:nvPr/>
        </p:nvSpPr>
        <p:spPr bwMode="auto">
          <a:xfrm>
            <a:off x="867834" y="5192714"/>
            <a:ext cx="2433358" cy="400110"/>
          </a:xfrm>
          <a:prstGeom prst="rect">
            <a:avLst/>
          </a:prstGeom>
          <a:noFill/>
          <a:ln w="9525">
            <a:noFill/>
            <a:miter lim="800000"/>
            <a:headEnd/>
            <a:tailEnd/>
          </a:ln>
        </p:spPr>
        <p:txBody>
          <a:bodyPr wrap="none">
            <a:spAutoFit/>
          </a:bodyPr>
          <a:lstStyle/>
          <a:p>
            <a:r>
              <a:rPr lang="en-US" sz="2000" b="1">
                <a:solidFill>
                  <a:srgbClr val="FF3300"/>
                </a:solidFill>
              </a:rPr>
              <a:t>Disk Block Descriptor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CF859AF2-0D48-42CC-A1E4-ACD7AC7C53DF}" type="slidenum">
              <a:rPr lang="en-US"/>
              <a:pPr>
                <a:defRPr/>
              </a:pPr>
              <a:t>31</a:t>
            </a:fld>
            <a:endParaRPr lang="en-US"/>
          </a:p>
        </p:txBody>
      </p:sp>
      <p:sp>
        <p:nvSpPr>
          <p:cNvPr id="22531" name="Rectangle 26"/>
          <p:cNvSpPr>
            <a:spLocks noGrp="1" noChangeArrowheads="1"/>
          </p:cNvSpPr>
          <p:nvPr>
            <p:ph type="body" idx="1"/>
          </p:nvPr>
        </p:nvSpPr>
        <p:spPr>
          <a:xfrm>
            <a:off x="914400" y="1295400"/>
            <a:ext cx="10363200" cy="4800600"/>
          </a:xfrm>
          <a:noFill/>
        </p:spPr>
        <p:txBody>
          <a:bodyPr/>
          <a:lstStyle/>
          <a:p>
            <a:pPr eaLnBrk="1" hangingPunct="1"/>
            <a:r>
              <a:rPr lang="en-US" altLang="ko-KR" sz="2800">
                <a:ea typeface="굴림" pitchFamily="50" charset="-127"/>
              </a:rPr>
              <a:t>Contains the physical address of page and the following bits:</a:t>
            </a:r>
          </a:p>
          <a:p>
            <a:pPr lvl="1" eaLnBrk="1" hangingPunct="1"/>
            <a:r>
              <a:rPr lang="en-US" altLang="ko-KR" sz="2400">
                <a:solidFill>
                  <a:srgbClr val="008000"/>
                </a:solidFill>
                <a:ea typeface="굴림" pitchFamily="50" charset="-127"/>
              </a:rPr>
              <a:t>Valid:</a:t>
            </a:r>
            <a:r>
              <a:rPr lang="en-US" altLang="ko-KR" sz="2400">
                <a:ea typeface="굴림" pitchFamily="50" charset="-127"/>
              </a:rPr>
              <a:t> whether the page content legal</a:t>
            </a:r>
          </a:p>
          <a:p>
            <a:pPr lvl="1" eaLnBrk="1" hangingPunct="1"/>
            <a:r>
              <a:rPr lang="en-US" altLang="ko-KR" sz="2400">
                <a:solidFill>
                  <a:srgbClr val="008000"/>
                </a:solidFill>
                <a:ea typeface="굴림" pitchFamily="50" charset="-127"/>
              </a:rPr>
              <a:t>Reference:</a:t>
            </a:r>
            <a:r>
              <a:rPr lang="en-US" altLang="ko-KR" sz="2400">
                <a:ea typeface="굴림" pitchFamily="50" charset="-127"/>
              </a:rPr>
              <a:t> whether the page is referenced  recently</a:t>
            </a:r>
          </a:p>
          <a:p>
            <a:pPr lvl="1" eaLnBrk="1" hangingPunct="1"/>
            <a:r>
              <a:rPr lang="en-US" altLang="ko-KR" sz="2400">
                <a:solidFill>
                  <a:srgbClr val="008000"/>
                </a:solidFill>
                <a:ea typeface="굴림" pitchFamily="50" charset="-127"/>
              </a:rPr>
              <a:t>Modify:</a:t>
            </a:r>
            <a:r>
              <a:rPr lang="en-US" altLang="ko-KR" sz="2400">
                <a:solidFill>
                  <a:srgbClr val="009999"/>
                </a:solidFill>
                <a:ea typeface="굴림" pitchFamily="50" charset="-127"/>
              </a:rPr>
              <a:t> </a:t>
            </a:r>
            <a:r>
              <a:rPr lang="en-US" altLang="ko-KR" sz="2400">
                <a:ea typeface="굴림" pitchFamily="50" charset="-127"/>
              </a:rPr>
              <a:t>whether the page content is modified</a:t>
            </a:r>
          </a:p>
          <a:p>
            <a:pPr lvl="1" eaLnBrk="1" hangingPunct="1"/>
            <a:r>
              <a:rPr lang="en-US" altLang="ko-KR" sz="2400">
                <a:solidFill>
                  <a:srgbClr val="008000"/>
                </a:solidFill>
                <a:ea typeface="굴림" pitchFamily="50" charset="-127"/>
              </a:rPr>
              <a:t>copy on write:</a:t>
            </a:r>
            <a:r>
              <a:rPr lang="en-US" altLang="ko-KR" sz="2400">
                <a:ea typeface="굴림" pitchFamily="50" charset="-127"/>
              </a:rPr>
              <a:t> kernel must create a new copy when a process modifies its content (required for fork)</a:t>
            </a:r>
          </a:p>
          <a:p>
            <a:pPr lvl="1" eaLnBrk="1" hangingPunct="1"/>
            <a:r>
              <a:rPr lang="en-US" altLang="ko-KR" sz="2400">
                <a:solidFill>
                  <a:srgbClr val="008000"/>
                </a:solidFill>
                <a:ea typeface="굴림" pitchFamily="50" charset="-127"/>
              </a:rPr>
              <a:t>Age: </a:t>
            </a:r>
            <a:r>
              <a:rPr lang="en-US" altLang="ko-KR" sz="2400">
                <a:ea typeface="굴림" pitchFamily="50" charset="-127"/>
              </a:rPr>
              <a:t>Age of the page</a:t>
            </a:r>
          </a:p>
          <a:p>
            <a:pPr lvl="1" eaLnBrk="1" hangingPunct="1"/>
            <a:r>
              <a:rPr lang="en-US" altLang="ko-KR" sz="2400">
                <a:solidFill>
                  <a:srgbClr val="008000"/>
                </a:solidFill>
                <a:ea typeface="굴림" pitchFamily="50" charset="-127"/>
              </a:rPr>
              <a:t>Protection: </a:t>
            </a:r>
            <a:r>
              <a:rPr lang="en-US" altLang="ko-KR" sz="2400">
                <a:ea typeface="굴림" pitchFamily="50" charset="-127"/>
              </a:rPr>
              <a:t>Read/ write permission</a:t>
            </a:r>
            <a:endParaRPr lang="en-US" altLang="ko-KR" sz="2400">
              <a:solidFill>
                <a:srgbClr val="008000"/>
              </a:solidFill>
              <a:ea typeface="굴림" pitchFamily="50" charset="-127"/>
            </a:endParaRPr>
          </a:p>
        </p:txBody>
      </p:sp>
      <p:sp>
        <p:nvSpPr>
          <p:cNvPr id="22532" name="Rectangle 47"/>
          <p:cNvSpPr>
            <a:spLocks noGrp="1" noChangeArrowheads="1"/>
          </p:cNvSpPr>
          <p:nvPr>
            <p:ph type="title"/>
          </p:nvPr>
        </p:nvSpPr>
        <p:spPr>
          <a:noFill/>
        </p:spPr>
        <p:txBody>
          <a:bodyPr/>
          <a:lstStyle/>
          <a:p>
            <a:pPr eaLnBrk="1" hangingPunct="1"/>
            <a:r>
              <a:rPr lang="en-US"/>
              <a:t>Page Table Entry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pPr>
              <a:defRPr/>
            </a:pPr>
            <a:fld id="{0ED14F14-D99E-4EAF-84BF-F12028037DA3}" type="slidenum">
              <a:rPr lang="en-US"/>
              <a:pPr>
                <a:defRPr/>
              </a:pPr>
              <a:t>32</a:t>
            </a:fld>
            <a:endParaRPr lang="en-US"/>
          </a:p>
        </p:txBody>
      </p:sp>
      <p:sp>
        <p:nvSpPr>
          <p:cNvPr id="23555" name="Rectangle 2"/>
          <p:cNvSpPr>
            <a:spLocks noGrp="1" noChangeArrowheads="1"/>
          </p:cNvSpPr>
          <p:nvPr>
            <p:ph type="title"/>
          </p:nvPr>
        </p:nvSpPr>
        <p:spPr/>
        <p:txBody>
          <a:bodyPr/>
          <a:lstStyle/>
          <a:p>
            <a:pPr eaLnBrk="1" hangingPunct="1"/>
            <a:r>
              <a:rPr lang="en-US"/>
              <a:t>Disk Block Descriptor</a:t>
            </a:r>
          </a:p>
        </p:txBody>
      </p:sp>
      <p:sp>
        <p:nvSpPr>
          <p:cNvPr id="23556" name="Rectangle 3"/>
          <p:cNvSpPr>
            <a:spLocks noGrp="1" noChangeArrowheads="1"/>
          </p:cNvSpPr>
          <p:nvPr>
            <p:ph type="body" idx="1"/>
          </p:nvPr>
        </p:nvSpPr>
        <p:spPr/>
        <p:txBody>
          <a:bodyPr/>
          <a:lstStyle/>
          <a:p>
            <a:pPr eaLnBrk="1" hangingPunct="1"/>
            <a:r>
              <a:rPr lang="en-US" altLang="ko-KR">
                <a:ea typeface="굴림" pitchFamily="50" charset="-127"/>
              </a:rPr>
              <a:t>Swap Device number as there may be several swap devices</a:t>
            </a:r>
          </a:p>
          <a:p>
            <a:pPr eaLnBrk="1" hangingPunct="1"/>
            <a:r>
              <a:rPr lang="en-US" altLang="ko-KR">
                <a:ea typeface="굴림" pitchFamily="50" charset="-127"/>
              </a:rPr>
              <a:t>Block number that contains page</a:t>
            </a:r>
          </a:p>
          <a:p>
            <a:pPr eaLnBrk="1" hangingPunct="1"/>
            <a:endParaRPr lang="en-US" altLang="ko-KR">
              <a:ea typeface="굴림" pitchFamily="50" charset="-127"/>
            </a:endParaRPr>
          </a:p>
          <a:p>
            <a:pPr eaLnBrk="1" hangingPunct="1"/>
            <a:endParaRPr lang="en-US"/>
          </a:p>
        </p:txBody>
      </p:sp>
      <p:grpSp>
        <p:nvGrpSpPr>
          <p:cNvPr id="2" name="Group 13"/>
          <p:cNvGrpSpPr>
            <a:grpSpLocks/>
          </p:cNvGrpSpPr>
          <p:nvPr/>
        </p:nvGrpSpPr>
        <p:grpSpPr bwMode="auto">
          <a:xfrm>
            <a:off x="812800" y="4667250"/>
            <a:ext cx="10363200" cy="666750"/>
            <a:chOff x="384" y="2940"/>
            <a:chExt cx="4896" cy="420"/>
          </a:xfrm>
        </p:grpSpPr>
        <p:sp>
          <p:nvSpPr>
            <p:cNvPr id="23558" name="Rectangle 4"/>
            <p:cNvSpPr>
              <a:spLocks noChangeArrowheads="1"/>
            </p:cNvSpPr>
            <p:nvPr/>
          </p:nvSpPr>
          <p:spPr bwMode="auto">
            <a:xfrm>
              <a:off x="3471" y="2940"/>
              <a:ext cx="1809" cy="420"/>
            </a:xfrm>
            <a:prstGeom prst="rect">
              <a:avLst/>
            </a:prstGeom>
            <a:noFill/>
            <a:ln w="9525">
              <a:noFill/>
              <a:miter lim="800000"/>
              <a:headEnd/>
              <a:tailEnd/>
            </a:ln>
          </p:spPr>
          <p:txBody>
            <a:bodyPr/>
            <a:lstStyle/>
            <a:p>
              <a:pPr>
                <a:spcBef>
                  <a:spcPct val="20000"/>
                </a:spcBef>
                <a:buClr>
                  <a:schemeClr val="accent2"/>
                </a:buClr>
              </a:pPr>
              <a:r>
                <a:rPr lang="en-US" altLang="ko-KR" sz="2400">
                  <a:solidFill>
                    <a:srgbClr val="3333CC"/>
                  </a:solidFill>
                  <a:latin typeface="Times New Roman" pitchFamily="18" charset="0"/>
                  <a:ea typeface="굴림" pitchFamily="50" charset="-127"/>
                </a:rPr>
                <a:t>Type</a:t>
              </a:r>
            </a:p>
          </p:txBody>
        </p:sp>
        <p:sp>
          <p:nvSpPr>
            <p:cNvPr id="23559" name="Rectangle 5"/>
            <p:cNvSpPr>
              <a:spLocks noChangeArrowheads="1"/>
            </p:cNvSpPr>
            <p:nvPr/>
          </p:nvSpPr>
          <p:spPr bwMode="auto">
            <a:xfrm>
              <a:off x="2016" y="2940"/>
              <a:ext cx="1455" cy="420"/>
            </a:xfrm>
            <a:prstGeom prst="rect">
              <a:avLst/>
            </a:prstGeom>
            <a:noFill/>
            <a:ln w="9525">
              <a:noFill/>
              <a:miter lim="800000"/>
              <a:headEnd/>
              <a:tailEnd/>
            </a:ln>
          </p:spPr>
          <p:txBody>
            <a:bodyPr/>
            <a:lstStyle/>
            <a:p>
              <a:pPr>
                <a:spcBef>
                  <a:spcPct val="20000"/>
                </a:spcBef>
                <a:buClr>
                  <a:schemeClr val="accent2"/>
                </a:buClr>
              </a:pPr>
              <a:r>
                <a:rPr lang="en-US" altLang="ko-KR" sz="2400">
                  <a:solidFill>
                    <a:srgbClr val="3333CC"/>
                  </a:solidFill>
                  <a:latin typeface="Times New Roman" pitchFamily="18" charset="0"/>
                  <a:ea typeface="굴림" pitchFamily="50" charset="-127"/>
                </a:rPr>
                <a:t>Block num</a:t>
              </a:r>
            </a:p>
          </p:txBody>
        </p:sp>
        <p:sp>
          <p:nvSpPr>
            <p:cNvPr id="23560" name="Rectangle 6"/>
            <p:cNvSpPr>
              <a:spLocks noChangeArrowheads="1"/>
            </p:cNvSpPr>
            <p:nvPr/>
          </p:nvSpPr>
          <p:spPr bwMode="auto">
            <a:xfrm>
              <a:off x="384" y="2940"/>
              <a:ext cx="1632" cy="420"/>
            </a:xfrm>
            <a:prstGeom prst="rect">
              <a:avLst/>
            </a:prstGeom>
            <a:noFill/>
            <a:ln w="9525">
              <a:noFill/>
              <a:miter lim="800000"/>
              <a:headEnd/>
              <a:tailEnd/>
            </a:ln>
          </p:spPr>
          <p:txBody>
            <a:bodyPr/>
            <a:lstStyle/>
            <a:p>
              <a:pPr>
                <a:spcBef>
                  <a:spcPct val="20000"/>
                </a:spcBef>
                <a:buClr>
                  <a:schemeClr val="accent2"/>
                </a:buClr>
              </a:pPr>
              <a:r>
                <a:rPr lang="en-US" altLang="ko-KR" sz="2400">
                  <a:solidFill>
                    <a:srgbClr val="3333CC"/>
                  </a:solidFill>
                  <a:latin typeface="Times New Roman" pitchFamily="18" charset="0"/>
                  <a:ea typeface="굴림" pitchFamily="50" charset="-127"/>
                </a:rPr>
                <a:t>Swap device</a:t>
              </a:r>
            </a:p>
          </p:txBody>
        </p:sp>
        <p:sp>
          <p:nvSpPr>
            <p:cNvPr id="23561" name="Line 7"/>
            <p:cNvSpPr>
              <a:spLocks noChangeShapeType="1"/>
            </p:cNvSpPr>
            <p:nvPr/>
          </p:nvSpPr>
          <p:spPr bwMode="auto">
            <a:xfrm>
              <a:off x="384" y="2940"/>
              <a:ext cx="4896" cy="0"/>
            </a:xfrm>
            <a:prstGeom prst="line">
              <a:avLst/>
            </a:prstGeom>
            <a:noFill/>
            <a:ln w="28575" cap="sq">
              <a:solidFill>
                <a:schemeClr val="tx1"/>
              </a:solidFill>
              <a:round/>
              <a:headEnd/>
              <a:tailEnd/>
            </a:ln>
          </p:spPr>
          <p:txBody>
            <a:bodyPr/>
            <a:lstStyle/>
            <a:p>
              <a:endParaRPr lang="en-US"/>
            </a:p>
          </p:txBody>
        </p:sp>
        <p:sp>
          <p:nvSpPr>
            <p:cNvPr id="23562" name="Line 8"/>
            <p:cNvSpPr>
              <a:spLocks noChangeShapeType="1"/>
            </p:cNvSpPr>
            <p:nvPr/>
          </p:nvSpPr>
          <p:spPr bwMode="auto">
            <a:xfrm>
              <a:off x="384" y="3360"/>
              <a:ext cx="4896" cy="0"/>
            </a:xfrm>
            <a:prstGeom prst="line">
              <a:avLst/>
            </a:prstGeom>
            <a:noFill/>
            <a:ln w="28575" cap="sq">
              <a:solidFill>
                <a:schemeClr val="tx1"/>
              </a:solidFill>
              <a:round/>
              <a:headEnd/>
              <a:tailEnd/>
            </a:ln>
          </p:spPr>
          <p:txBody>
            <a:bodyPr/>
            <a:lstStyle/>
            <a:p>
              <a:endParaRPr lang="en-US"/>
            </a:p>
          </p:txBody>
        </p:sp>
        <p:sp>
          <p:nvSpPr>
            <p:cNvPr id="23563" name="Line 9"/>
            <p:cNvSpPr>
              <a:spLocks noChangeShapeType="1"/>
            </p:cNvSpPr>
            <p:nvPr/>
          </p:nvSpPr>
          <p:spPr bwMode="auto">
            <a:xfrm>
              <a:off x="384" y="2940"/>
              <a:ext cx="0" cy="420"/>
            </a:xfrm>
            <a:prstGeom prst="line">
              <a:avLst/>
            </a:prstGeom>
            <a:noFill/>
            <a:ln w="28575" cap="sq">
              <a:solidFill>
                <a:schemeClr val="tx1"/>
              </a:solidFill>
              <a:round/>
              <a:headEnd/>
              <a:tailEnd/>
            </a:ln>
          </p:spPr>
          <p:txBody>
            <a:bodyPr/>
            <a:lstStyle/>
            <a:p>
              <a:endParaRPr lang="en-US"/>
            </a:p>
          </p:txBody>
        </p:sp>
        <p:sp>
          <p:nvSpPr>
            <p:cNvPr id="23564" name="Line 10"/>
            <p:cNvSpPr>
              <a:spLocks noChangeShapeType="1"/>
            </p:cNvSpPr>
            <p:nvPr/>
          </p:nvSpPr>
          <p:spPr bwMode="auto">
            <a:xfrm>
              <a:off x="2016" y="2940"/>
              <a:ext cx="0" cy="420"/>
            </a:xfrm>
            <a:prstGeom prst="line">
              <a:avLst/>
            </a:prstGeom>
            <a:noFill/>
            <a:ln w="12700">
              <a:solidFill>
                <a:schemeClr val="tx1"/>
              </a:solidFill>
              <a:round/>
              <a:headEnd/>
              <a:tailEnd/>
            </a:ln>
          </p:spPr>
          <p:txBody>
            <a:bodyPr/>
            <a:lstStyle/>
            <a:p>
              <a:endParaRPr lang="en-US"/>
            </a:p>
          </p:txBody>
        </p:sp>
        <p:sp>
          <p:nvSpPr>
            <p:cNvPr id="23565" name="Line 11"/>
            <p:cNvSpPr>
              <a:spLocks noChangeShapeType="1"/>
            </p:cNvSpPr>
            <p:nvPr/>
          </p:nvSpPr>
          <p:spPr bwMode="auto">
            <a:xfrm>
              <a:off x="3471" y="2940"/>
              <a:ext cx="0" cy="420"/>
            </a:xfrm>
            <a:prstGeom prst="line">
              <a:avLst/>
            </a:prstGeom>
            <a:noFill/>
            <a:ln w="12700">
              <a:solidFill>
                <a:schemeClr val="tx1"/>
              </a:solidFill>
              <a:round/>
              <a:headEnd/>
              <a:tailEnd/>
            </a:ln>
          </p:spPr>
          <p:txBody>
            <a:bodyPr/>
            <a:lstStyle/>
            <a:p>
              <a:endParaRPr lang="en-US"/>
            </a:p>
          </p:txBody>
        </p:sp>
        <p:sp>
          <p:nvSpPr>
            <p:cNvPr id="23566" name="Line 12"/>
            <p:cNvSpPr>
              <a:spLocks noChangeShapeType="1"/>
            </p:cNvSpPr>
            <p:nvPr/>
          </p:nvSpPr>
          <p:spPr bwMode="auto">
            <a:xfrm>
              <a:off x="5280" y="2940"/>
              <a:ext cx="0" cy="420"/>
            </a:xfrm>
            <a:prstGeom prst="line">
              <a:avLst/>
            </a:prstGeom>
            <a:noFill/>
            <a:ln w="28575" cap="sq">
              <a:solidFill>
                <a:schemeClr val="tx1"/>
              </a:solidFill>
              <a:round/>
              <a:headEnd/>
              <a:tailEnd/>
            </a:ln>
          </p:spPr>
          <p:txBody>
            <a:bodyPr/>
            <a:lstStyle/>
            <a:p>
              <a:endParaRPr lang="en-US"/>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ea typeface="굴림" pitchFamily="50" charset="-127"/>
              </a:rPr>
              <a:t>Page frame data table</a:t>
            </a:r>
            <a:endParaRPr lang="en-US" dirty="0"/>
          </a:p>
        </p:txBody>
      </p:sp>
      <p:sp>
        <p:nvSpPr>
          <p:cNvPr id="3" name="Content Placeholder 2"/>
          <p:cNvSpPr>
            <a:spLocks noGrp="1"/>
          </p:cNvSpPr>
          <p:nvPr>
            <p:ph idx="1"/>
          </p:nvPr>
        </p:nvSpPr>
        <p:spPr/>
        <p:txBody>
          <a:bodyPr>
            <a:normAutofit/>
          </a:bodyPr>
          <a:lstStyle/>
          <a:p>
            <a:pPr algn="just"/>
            <a:r>
              <a:rPr lang="en-US" dirty="0"/>
              <a:t>The </a:t>
            </a:r>
            <a:r>
              <a:rPr lang="en-US" dirty="0" err="1"/>
              <a:t>pfdata</a:t>
            </a:r>
            <a:r>
              <a:rPr lang="en-US" dirty="0"/>
              <a:t> table describes each page of physical memory and is indexed by page number. The fields of an entry are</a:t>
            </a:r>
          </a:p>
          <a:p>
            <a:pPr lvl="1" algn="just"/>
            <a:r>
              <a:rPr lang="en-US" dirty="0"/>
              <a:t>The page state, indicating that the page is on a swap device or executable file, that DMA is currently underway for the page (reading data from a swap device) , or that the page can be reassigned.</a:t>
            </a:r>
          </a:p>
          <a:p>
            <a:pPr lvl="1" algn="just"/>
            <a:r>
              <a:rPr lang="en-US" dirty="0"/>
              <a:t>The number of processes that reference the page. The reference count equals the number of valid page table entries that reference the page. </a:t>
            </a:r>
          </a:p>
          <a:p>
            <a:pPr lvl="1" algn="just"/>
            <a:r>
              <a:rPr lang="en-US" dirty="0"/>
              <a:t>The logical device (swap or file system) and block number that contains a copy of the page.</a:t>
            </a:r>
          </a:p>
          <a:p>
            <a:pPr lvl="1" algn="just"/>
            <a:r>
              <a:rPr lang="en-US" dirty="0"/>
              <a:t>Pointers to other </a:t>
            </a:r>
            <a:r>
              <a:rPr lang="en-US" dirty="0" err="1"/>
              <a:t>pfdata</a:t>
            </a:r>
            <a:r>
              <a:rPr lang="en-US" dirty="0"/>
              <a:t> table entries on a list of free pages and on a hash queue of pages.</a:t>
            </a:r>
          </a:p>
        </p:txBody>
      </p:sp>
      <p:sp>
        <p:nvSpPr>
          <p:cNvPr id="4" name="Slide Number Placeholder 3"/>
          <p:cNvSpPr>
            <a:spLocks noGrp="1"/>
          </p:cNvSpPr>
          <p:nvPr>
            <p:ph type="sldNum" sz="quarter" idx="12"/>
          </p:nvPr>
        </p:nvSpPr>
        <p:spPr/>
        <p:txBody>
          <a:bodyPr/>
          <a:lstStyle/>
          <a:p>
            <a:fld id="{4CE482DC-2269-4F26-9D2A-7E44B1A4CD85}"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Swap-use table</a:t>
            </a:r>
          </a:p>
        </p:txBody>
      </p:sp>
      <p:sp>
        <p:nvSpPr>
          <p:cNvPr id="3" name="Content Placeholder 2"/>
          <p:cNvSpPr>
            <a:spLocks noGrp="1"/>
          </p:cNvSpPr>
          <p:nvPr>
            <p:ph idx="1"/>
          </p:nvPr>
        </p:nvSpPr>
        <p:spPr/>
        <p:txBody>
          <a:bodyPr/>
          <a:lstStyle/>
          <a:p>
            <a:r>
              <a:rPr lang="en-US" dirty="0"/>
              <a:t>The swap-use table contains an entry for every page on a swap device. </a:t>
            </a:r>
          </a:p>
          <a:p>
            <a:r>
              <a:rPr lang="en-US" dirty="0"/>
              <a:t>The entry consists of a reference count of how many page table entries point to a page on a swap device.</a:t>
            </a:r>
          </a:p>
        </p:txBody>
      </p:sp>
      <p:sp>
        <p:nvSpPr>
          <p:cNvPr id="4" name="Slide Number Placeholder 3"/>
          <p:cNvSpPr>
            <a:spLocks noGrp="1"/>
          </p:cNvSpPr>
          <p:nvPr>
            <p:ph type="sldNum" sz="quarter" idx="12"/>
          </p:nvPr>
        </p:nvSpPr>
        <p:spPr/>
        <p:txBody>
          <a:bodyPr/>
          <a:lstStyle/>
          <a:p>
            <a:fld id="{4CE482DC-2269-4F26-9D2A-7E44B1A4CD85}"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Fork in a Paging System</a:t>
            </a:r>
          </a:p>
        </p:txBody>
      </p:sp>
      <p:sp>
        <p:nvSpPr>
          <p:cNvPr id="3" name="Content Placeholder 2"/>
          <p:cNvSpPr>
            <a:spLocks noGrp="1"/>
          </p:cNvSpPr>
          <p:nvPr>
            <p:ph idx="1"/>
          </p:nvPr>
        </p:nvSpPr>
        <p:spPr/>
        <p:txBody>
          <a:bodyPr>
            <a:normAutofit/>
          </a:bodyPr>
          <a:lstStyle/>
          <a:p>
            <a:pPr algn="just"/>
            <a:r>
              <a:rPr lang="en-US" dirty="0"/>
              <a:t>The kernel duplicates every region of the parent process during the fork system call and attaches it to the child process.</a:t>
            </a:r>
          </a:p>
          <a:p>
            <a:pPr algn="just"/>
            <a:r>
              <a:rPr lang="en-US" dirty="0"/>
              <a:t>Kernel avoids copying the page by manipulating the region tables, page table entries, and </a:t>
            </a:r>
            <a:r>
              <a:rPr lang="en-US" dirty="0" err="1"/>
              <a:t>pfdata</a:t>
            </a:r>
            <a:r>
              <a:rPr lang="en-US" dirty="0"/>
              <a:t> table entries: </a:t>
            </a:r>
          </a:p>
          <a:p>
            <a:pPr lvl="1" algn="just"/>
            <a:r>
              <a:rPr lang="en-US" dirty="0"/>
              <a:t>It simply increments the region reference count of shared regions. </a:t>
            </a:r>
          </a:p>
          <a:p>
            <a:pPr algn="just"/>
            <a:r>
              <a:rPr lang="en-US" dirty="0"/>
              <a:t>For private regions such as data and stack, however, it allocates a new region table entry and </a:t>
            </a:r>
            <a:r>
              <a:rPr lang="en-US"/>
              <a:t>page table.</a:t>
            </a:r>
            <a:endParaRPr lang="en-US" dirty="0"/>
          </a:p>
          <a:p>
            <a:pPr algn="just"/>
            <a:r>
              <a:rPr lang="en-US" dirty="0"/>
              <a:t>Kernel then examines each parent page table entry: </a:t>
            </a:r>
          </a:p>
          <a:p>
            <a:pPr lvl="1" algn="just"/>
            <a:r>
              <a:rPr lang="en-US" dirty="0"/>
              <a:t>If a page is valid, it increments the reference count in the </a:t>
            </a:r>
            <a:r>
              <a:rPr lang="en-US" dirty="0" err="1"/>
              <a:t>pfdata</a:t>
            </a:r>
            <a:r>
              <a:rPr lang="en-US" dirty="0"/>
              <a:t> table entry, indicating the number of processes that share the page via different regions (as opposed to the number that share the page by sharing the region) . </a:t>
            </a:r>
          </a:p>
          <a:p>
            <a:pPr lvl="1" algn="just"/>
            <a:r>
              <a:rPr lang="en-US" dirty="0"/>
              <a:t>If the page exists on a swap device, it increments the swap-use table reference count for the page.</a:t>
            </a:r>
          </a:p>
        </p:txBody>
      </p:sp>
      <p:sp>
        <p:nvSpPr>
          <p:cNvPr id="4" name="Slide Number Placeholder 3"/>
          <p:cNvSpPr>
            <a:spLocks noGrp="1"/>
          </p:cNvSpPr>
          <p:nvPr>
            <p:ph type="sldNum" sz="quarter" idx="12"/>
          </p:nvPr>
        </p:nvSpPr>
        <p:spPr/>
        <p:txBody>
          <a:bodyPr/>
          <a:lstStyle/>
          <a:p>
            <a:fld id="{4CE482DC-2269-4F26-9D2A-7E44B1A4CD85}"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Fork in a Paging System</a:t>
            </a:r>
          </a:p>
        </p:txBody>
      </p:sp>
      <p:sp>
        <p:nvSpPr>
          <p:cNvPr id="3" name="Content Placeholder 2"/>
          <p:cNvSpPr>
            <a:spLocks noGrp="1"/>
          </p:cNvSpPr>
          <p:nvPr>
            <p:ph idx="1"/>
          </p:nvPr>
        </p:nvSpPr>
        <p:spPr/>
        <p:txBody>
          <a:bodyPr/>
          <a:lstStyle/>
          <a:p>
            <a:pPr algn="just"/>
            <a:r>
              <a:rPr lang="en-US" dirty="0"/>
              <a:t>The page can now be referenced through both regions, which share the page until a process writes to it. </a:t>
            </a:r>
          </a:p>
          <a:p>
            <a:pPr algn="just"/>
            <a:r>
              <a:rPr lang="en-US" dirty="0"/>
              <a:t>The kernel then copies the page so that each region has a private version. </a:t>
            </a:r>
          </a:p>
          <a:p>
            <a:pPr algn="just"/>
            <a:r>
              <a:rPr lang="en-US" dirty="0"/>
              <a:t>To do this, the kernel turns on the "copy on write" bit for every page table entry in private regions of the parent and child processes during fork . </a:t>
            </a:r>
          </a:p>
          <a:p>
            <a:pPr algn="just"/>
            <a:r>
              <a:rPr lang="en-US" dirty="0"/>
              <a:t>If either process writes the page, it incurs a </a:t>
            </a:r>
            <a:r>
              <a:rPr lang="en-US" b="1" dirty="0">
                <a:solidFill>
                  <a:srgbClr val="C00000"/>
                </a:solidFill>
              </a:rPr>
              <a:t>protection fault</a:t>
            </a:r>
            <a:r>
              <a:rPr lang="en-US" dirty="0"/>
              <a:t>, and in handling the fault, the kernel makes a new copy of the page for the faulting process.</a:t>
            </a:r>
          </a:p>
        </p:txBody>
      </p:sp>
      <p:sp>
        <p:nvSpPr>
          <p:cNvPr id="4" name="Slide Number Placeholder 3"/>
          <p:cNvSpPr>
            <a:spLocks noGrp="1"/>
          </p:cNvSpPr>
          <p:nvPr>
            <p:ph type="sldNum" sz="quarter" idx="12"/>
          </p:nvPr>
        </p:nvSpPr>
        <p:spPr/>
        <p:txBody>
          <a:bodyPr/>
          <a:lstStyle/>
          <a:p>
            <a:fld id="{4CE482DC-2269-4F26-9D2A-7E44B1A4CD85}"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4CE482DC-2269-4F26-9D2A-7E44B1A4CD85}" type="slidenum">
              <a:rPr lang="en-US" smtClean="0"/>
              <a:pPr/>
              <a:t>37</a:t>
            </a:fld>
            <a:endParaRPr lang="en-US" dirty="0"/>
          </a:p>
        </p:txBody>
      </p:sp>
      <p:pic>
        <p:nvPicPr>
          <p:cNvPr id="5122" name="Picture 2"/>
          <p:cNvPicPr>
            <a:picLocks noChangeAspect="1" noChangeArrowheads="1"/>
          </p:cNvPicPr>
          <p:nvPr/>
        </p:nvPicPr>
        <p:blipFill>
          <a:blip r:embed="rId2"/>
          <a:srcRect/>
          <a:stretch>
            <a:fillRect/>
          </a:stretch>
        </p:blipFill>
        <p:spPr bwMode="auto">
          <a:xfrm>
            <a:off x="2971801" y="614363"/>
            <a:ext cx="5938838" cy="5938838"/>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 in a Paging System</a:t>
            </a:r>
          </a:p>
        </p:txBody>
      </p:sp>
      <p:sp>
        <p:nvSpPr>
          <p:cNvPr id="3" name="Content Placeholder 2"/>
          <p:cNvSpPr>
            <a:spLocks noGrp="1"/>
          </p:cNvSpPr>
          <p:nvPr>
            <p:ph idx="1"/>
          </p:nvPr>
        </p:nvSpPr>
        <p:spPr/>
        <p:txBody>
          <a:bodyPr>
            <a:normAutofit fontScale="92500" lnSpcReduction="10000"/>
          </a:bodyPr>
          <a:lstStyle/>
          <a:p>
            <a:pPr algn="just"/>
            <a:r>
              <a:rPr lang="en-US" dirty="0"/>
              <a:t>When a process invokes the exec system call, the kernel reads the executable file into memory from the file system.</a:t>
            </a:r>
          </a:p>
          <a:p>
            <a:pPr algn="just"/>
            <a:r>
              <a:rPr lang="en-US" dirty="0"/>
              <a:t>On a demand paged system, however, the executable file may be too large to fit in the available main memory. </a:t>
            </a:r>
          </a:p>
          <a:p>
            <a:pPr algn="just"/>
            <a:r>
              <a:rPr lang="en-US" dirty="0"/>
              <a:t>The kernel, therefore, does not </a:t>
            </a:r>
            <a:r>
              <a:rPr lang="en-US" dirty="0" err="1"/>
              <a:t>preassign</a:t>
            </a:r>
            <a:r>
              <a:rPr lang="en-US" dirty="0"/>
              <a:t> memory to the executable file but "faults" it in, assigning memory as needed. </a:t>
            </a:r>
          </a:p>
          <a:p>
            <a:pPr algn="just"/>
            <a:r>
              <a:rPr lang="en-US" dirty="0"/>
              <a:t>There are obvious inefficiencies in this scheme. </a:t>
            </a:r>
          </a:p>
          <a:p>
            <a:pPr lvl="1" algn="just"/>
            <a:r>
              <a:rPr lang="en-US" dirty="0"/>
              <a:t>First, a process incurs a page fault when reading each page of the executable file;, even though it may never access the page. </a:t>
            </a:r>
          </a:p>
          <a:p>
            <a:pPr lvl="1" algn="just"/>
            <a:r>
              <a:rPr lang="en-US" dirty="0"/>
              <a:t>Second, the page stealer may swap pages from memory before the exec is done, resulting in two extra swap operations per page if the process needs the page early.</a:t>
            </a:r>
          </a:p>
          <a:p>
            <a:pPr algn="just"/>
            <a:r>
              <a:rPr lang="en-US" dirty="0"/>
              <a:t>To make exec more efficient, the kernel can demand page directly from the executable file. Kernel finds all disk block numbers of the executable file during exec and attaches the list to the files </a:t>
            </a:r>
            <a:r>
              <a:rPr lang="en-US" dirty="0" err="1"/>
              <a:t>inode</a:t>
            </a:r>
            <a:r>
              <a:rPr lang="en-US" dirty="0"/>
              <a:t>.</a:t>
            </a:r>
          </a:p>
          <a:p>
            <a:pPr algn="just"/>
            <a:r>
              <a:rPr lang="en-US" dirty="0"/>
              <a:t>The validity fault handler later uses this information to load the page into main memory.</a:t>
            </a:r>
          </a:p>
        </p:txBody>
      </p:sp>
      <p:sp>
        <p:nvSpPr>
          <p:cNvPr id="4" name="Slide Number Placeholder 3"/>
          <p:cNvSpPr>
            <a:spLocks noGrp="1"/>
          </p:cNvSpPr>
          <p:nvPr>
            <p:ph type="sldNum" sz="quarter" idx="12"/>
          </p:nvPr>
        </p:nvSpPr>
        <p:spPr/>
        <p:txBody>
          <a:bodyPr/>
          <a:lstStyle/>
          <a:p>
            <a:fld id="{4CE482DC-2269-4F26-9D2A-7E44B1A4CD85}"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Page-Stealer Process</a:t>
            </a:r>
          </a:p>
        </p:txBody>
      </p:sp>
      <p:sp>
        <p:nvSpPr>
          <p:cNvPr id="3" name="Content Placeholder 2"/>
          <p:cNvSpPr>
            <a:spLocks noGrp="1"/>
          </p:cNvSpPr>
          <p:nvPr>
            <p:ph idx="1"/>
          </p:nvPr>
        </p:nvSpPr>
        <p:spPr/>
        <p:txBody>
          <a:bodyPr/>
          <a:lstStyle/>
          <a:p>
            <a:pPr algn="just"/>
            <a:r>
              <a:rPr lang="en-US" dirty="0"/>
              <a:t>The page stealer is a kernel process that swaps out memory pages that are no longer part of the working set of a process. </a:t>
            </a:r>
          </a:p>
          <a:p>
            <a:pPr algn="just"/>
            <a:r>
              <a:rPr lang="en-US" dirty="0"/>
              <a:t>The kernel creates the page stealer during system initialization and invokes it throughout the lifetime of the system when low on free pages. </a:t>
            </a:r>
          </a:p>
          <a:p>
            <a:pPr algn="just"/>
            <a:r>
              <a:rPr lang="en-US" dirty="0"/>
              <a:t>It examines every active, unlocked region, skipping locked regions in the expectation of examining them during its next pass through the region list, and increments the age field of all valid pages.</a:t>
            </a:r>
          </a:p>
          <a:p>
            <a:pPr algn="just"/>
            <a:r>
              <a:rPr lang="en-US" b="1" dirty="0"/>
              <a:t>The kernel locks a region when a process faults on page in the region, so that the page stealer cannot steal the page being faulted in.</a:t>
            </a:r>
          </a:p>
        </p:txBody>
      </p:sp>
      <p:sp>
        <p:nvSpPr>
          <p:cNvPr id="4" name="Slide Number Placeholder 3"/>
          <p:cNvSpPr>
            <a:spLocks noGrp="1"/>
          </p:cNvSpPr>
          <p:nvPr>
            <p:ph type="sldNum" sz="quarter" idx="12"/>
          </p:nvPr>
        </p:nvSpPr>
        <p:spPr/>
        <p:txBody>
          <a:bodyPr/>
          <a:lstStyle/>
          <a:p>
            <a:fld id="{4CE482DC-2269-4F26-9D2A-7E44B1A4CD85}"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5"/>
          <p:cNvSpPr>
            <a:spLocks noGrp="1"/>
          </p:cNvSpPr>
          <p:nvPr>
            <p:ph type="sldNum" sz="quarter" idx="12"/>
          </p:nvPr>
        </p:nvSpPr>
        <p:spPr/>
        <p:txBody>
          <a:bodyPr/>
          <a:lstStyle/>
          <a:p>
            <a:pPr>
              <a:defRPr/>
            </a:pPr>
            <a:fld id="{0E9D3B37-6870-439F-AB05-5F50E94E6060}" type="slidenum">
              <a:rPr lang="en-US"/>
              <a:pPr>
                <a:defRPr/>
              </a:pPr>
              <a:t>4</a:t>
            </a:fld>
            <a:endParaRPr lang="en-US"/>
          </a:p>
        </p:txBody>
      </p:sp>
      <p:sp>
        <p:nvSpPr>
          <p:cNvPr id="5123" name="Rectangle 2"/>
          <p:cNvSpPr>
            <a:spLocks noGrp="1" noChangeArrowheads="1"/>
          </p:cNvSpPr>
          <p:nvPr>
            <p:ph type="title"/>
          </p:nvPr>
        </p:nvSpPr>
        <p:spPr/>
        <p:txBody>
          <a:bodyPr/>
          <a:lstStyle/>
          <a:p>
            <a:pPr eaLnBrk="1" hangingPunct="1"/>
            <a:r>
              <a:rPr lang="en-US" sz="4000"/>
              <a:t>Data Structure for Process (contd.)</a:t>
            </a:r>
          </a:p>
        </p:txBody>
      </p:sp>
      <p:sp>
        <p:nvSpPr>
          <p:cNvPr id="5124" name="Oval 5"/>
          <p:cNvSpPr>
            <a:spLocks noChangeArrowheads="1"/>
          </p:cNvSpPr>
          <p:nvPr/>
        </p:nvSpPr>
        <p:spPr bwMode="auto">
          <a:xfrm>
            <a:off x="1752600" y="1512888"/>
            <a:ext cx="9144000" cy="4735512"/>
          </a:xfrm>
          <a:prstGeom prst="ellipse">
            <a:avLst/>
          </a:prstGeom>
          <a:noFill/>
          <a:ln w="9525">
            <a:solidFill>
              <a:srgbClr val="000099"/>
            </a:solidFill>
            <a:round/>
            <a:headEnd/>
            <a:tailEnd/>
          </a:ln>
        </p:spPr>
        <p:txBody>
          <a:bodyPr wrap="none" anchor="ctr"/>
          <a:lstStyle/>
          <a:p>
            <a:endParaRPr lang="en-US"/>
          </a:p>
        </p:txBody>
      </p:sp>
      <p:sp>
        <p:nvSpPr>
          <p:cNvPr id="5125" name="Rectangle 7"/>
          <p:cNvSpPr>
            <a:spLocks noChangeArrowheads="1"/>
          </p:cNvSpPr>
          <p:nvPr/>
        </p:nvSpPr>
        <p:spPr bwMode="auto">
          <a:xfrm>
            <a:off x="3378200" y="4605338"/>
            <a:ext cx="1602317" cy="525462"/>
          </a:xfrm>
          <a:prstGeom prst="rect">
            <a:avLst/>
          </a:prstGeom>
          <a:noFill/>
          <a:ln w="9525">
            <a:solidFill>
              <a:schemeClr val="tx1"/>
            </a:solidFill>
            <a:miter lim="800000"/>
            <a:headEnd/>
            <a:tailEnd/>
          </a:ln>
        </p:spPr>
        <p:txBody>
          <a:bodyPr wrap="none" anchor="ctr"/>
          <a:lstStyle/>
          <a:p>
            <a:pPr algn="ctr" latinLnBrk="1"/>
            <a:endParaRPr kumimoji="1" lang="en-US" sz="2400">
              <a:latin typeface="굴림" pitchFamily="50" charset="-127"/>
              <a:ea typeface="굴림" pitchFamily="50" charset="-127"/>
            </a:endParaRPr>
          </a:p>
        </p:txBody>
      </p:sp>
      <p:sp>
        <p:nvSpPr>
          <p:cNvPr id="5126" name="Rectangle 8"/>
          <p:cNvSpPr>
            <a:spLocks noChangeArrowheads="1"/>
          </p:cNvSpPr>
          <p:nvPr/>
        </p:nvSpPr>
        <p:spPr bwMode="auto">
          <a:xfrm>
            <a:off x="3378200" y="4275138"/>
            <a:ext cx="1602317" cy="330200"/>
          </a:xfrm>
          <a:prstGeom prst="rect">
            <a:avLst/>
          </a:prstGeom>
          <a:noFill/>
          <a:ln w="9525">
            <a:solidFill>
              <a:schemeClr val="tx1"/>
            </a:solidFill>
            <a:miter lim="800000"/>
            <a:headEnd/>
            <a:tailEnd/>
          </a:ln>
        </p:spPr>
        <p:txBody>
          <a:bodyPr wrap="none" anchor="ctr"/>
          <a:lstStyle/>
          <a:p>
            <a:pPr algn="ctr" latinLnBrk="1"/>
            <a:endParaRPr kumimoji="1" lang="en-US" sz="2400">
              <a:latin typeface="굴림" pitchFamily="50" charset="-127"/>
              <a:ea typeface="굴림" pitchFamily="50" charset="-127"/>
            </a:endParaRPr>
          </a:p>
        </p:txBody>
      </p:sp>
      <p:sp>
        <p:nvSpPr>
          <p:cNvPr id="5127" name="Rectangle 9"/>
          <p:cNvSpPr>
            <a:spLocks noChangeArrowheads="1"/>
          </p:cNvSpPr>
          <p:nvPr/>
        </p:nvSpPr>
        <p:spPr bwMode="auto">
          <a:xfrm>
            <a:off x="3378200" y="3749676"/>
            <a:ext cx="1602317" cy="525463"/>
          </a:xfrm>
          <a:prstGeom prst="rect">
            <a:avLst/>
          </a:prstGeom>
          <a:noFill/>
          <a:ln w="9525">
            <a:solidFill>
              <a:schemeClr val="tx1"/>
            </a:solidFill>
            <a:miter lim="800000"/>
            <a:headEnd/>
            <a:tailEnd/>
          </a:ln>
        </p:spPr>
        <p:txBody>
          <a:bodyPr wrap="none" anchor="ctr"/>
          <a:lstStyle/>
          <a:p>
            <a:pPr algn="ctr" latinLnBrk="1"/>
            <a:endParaRPr kumimoji="1" lang="en-US" sz="2400">
              <a:latin typeface="굴림" pitchFamily="50" charset="-127"/>
              <a:ea typeface="굴림" pitchFamily="50" charset="-127"/>
            </a:endParaRPr>
          </a:p>
        </p:txBody>
      </p:sp>
      <p:sp>
        <p:nvSpPr>
          <p:cNvPr id="5128" name="Rectangle 10"/>
          <p:cNvSpPr>
            <a:spLocks noChangeArrowheads="1"/>
          </p:cNvSpPr>
          <p:nvPr/>
        </p:nvSpPr>
        <p:spPr bwMode="auto">
          <a:xfrm>
            <a:off x="3378200" y="2763839"/>
            <a:ext cx="1602317" cy="327025"/>
          </a:xfrm>
          <a:prstGeom prst="rect">
            <a:avLst/>
          </a:prstGeom>
          <a:noFill/>
          <a:ln w="9525">
            <a:solidFill>
              <a:schemeClr val="tx1"/>
            </a:solidFill>
            <a:miter lim="800000"/>
            <a:headEnd/>
            <a:tailEnd/>
          </a:ln>
        </p:spPr>
        <p:txBody>
          <a:bodyPr wrap="none" anchor="ctr"/>
          <a:lstStyle/>
          <a:p>
            <a:pPr algn="ctr" latinLnBrk="1"/>
            <a:r>
              <a:rPr kumimoji="1" lang="en-US" altLang="ko-KR" sz="2000" b="1">
                <a:latin typeface="Arial" charset="0"/>
                <a:ea typeface="굴림" pitchFamily="50" charset="-127"/>
              </a:rPr>
              <a:t>u area</a:t>
            </a:r>
          </a:p>
        </p:txBody>
      </p:sp>
      <p:sp>
        <p:nvSpPr>
          <p:cNvPr id="5129" name="Rectangle 11"/>
          <p:cNvSpPr>
            <a:spLocks noChangeArrowheads="1"/>
          </p:cNvSpPr>
          <p:nvPr/>
        </p:nvSpPr>
        <p:spPr bwMode="auto">
          <a:xfrm>
            <a:off x="5700185" y="3684588"/>
            <a:ext cx="1604433" cy="525462"/>
          </a:xfrm>
          <a:prstGeom prst="rect">
            <a:avLst/>
          </a:prstGeom>
          <a:noFill/>
          <a:ln w="9525">
            <a:solidFill>
              <a:schemeClr val="tx1"/>
            </a:solidFill>
            <a:miter lim="800000"/>
            <a:headEnd/>
            <a:tailEnd/>
          </a:ln>
        </p:spPr>
        <p:txBody>
          <a:bodyPr wrap="none" anchor="ctr"/>
          <a:lstStyle/>
          <a:p>
            <a:pPr algn="ctr" latinLnBrk="1"/>
            <a:endParaRPr kumimoji="1" lang="en-US" sz="2400">
              <a:latin typeface="굴림" pitchFamily="50" charset="-127"/>
              <a:ea typeface="굴림" pitchFamily="50" charset="-127"/>
            </a:endParaRPr>
          </a:p>
        </p:txBody>
      </p:sp>
      <p:sp>
        <p:nvSpPr>
          <p:cNvPr id="5130" name="Rectangle 12"/>
          <p:cNvSpPr>
            <a:spLocks noChangeArrowheads="1"/>
          </p:cNvSpPr>
          <p:nvPr/>
        </p:nvSpPr>
        <p:spPr bwMode="auto">
          <a:xfrm>
            <a:off x="5700185" y="3289300"/>
            <a:ext cx="1604433" cy="196850"/>
          </a:xfrm>
          <a:prstGeom prst="rect">
            <a:avLst/>
          </a:prstGeom>
          <a:noFill/>
          <a:ln w="9525">
            <a:solidFill>
              <a:schemeClr val="tx1"/>
            </a:solidFill>
            <a:miter lim="800000"/>
            <a:headEnd/>
            <a:tailEnd/>
          </a:ln>
        </p:spPr>
        <p:txBody>
          <a:bodyPr wrap="none" anchor="ctr"/>
          <a:lstStyle/>
          <a:p>
            <a:pPr algn="ctr" latinLnBrk="1"/>
            <a:endParaRPr kumimoji="1" lang="en-US" sz="2400">
              <a:latin typeface="굴림" pitchFamily="50" charset="-127"/>
              <a:ea typeface="굴림" pitchFamily="50" charset="-127"/>
            </a:endParaRPr>
          </a:p>
        </p:txBody>
      </p:sp>
      <p:sp>
        <p:nvSpPr>
          <p:cNvPr id="5131" name="Rectangle 13"/>
          <p:cNvSpPr>
            <a:spLocks noChangeArrowheads="1"/>
          </p:cNvSpPr>
          <p:nvPr/>
        </p:nvSpPr>
        <p:spPr bwMode="auto">
          <a:xfrm>
            <a:off x="5700185" y="2763838"/>
            <a:ext cx="1604433" cy="525462"/>
          </a:xfrm>
          <a:prstGeom prst="rect">
            <a:avLst/>
          </a:prstGeom>
          <a:noFill/>
          <a:ln w="9525">
            <a:solidFill>
              <a:schemeClr val="tx1"/>
            </a:solidFill>
            <a:miter lim="800000"/>
            <a:headEnd/>
            <a:tailEnd/>
          </a:ln>
        </p:spPr>
        <p:txBody>
          <a:bodyPr wrap="none" anchor="ctr"/>
          <a:lstStyle/>
          <a:p>
            <a:pPr algn="ctr" latinLnBrk="1"/>
            <a:endParaRPr kumimoji="1" lang="en-US" sz="2400">
              <a:latin typeface="굴림" pitchFamily="50" charset="-127"/>
              <a:ea typeface="굴림" pitchFamily="50" charset="-127"/>
            </a:endParaRPr>
          </a:p>
        </p:txBody>
      </p:sp>
      <p:sp>
        <p:nvSpPr>
          <p:cNvPr id="5132" name="Rectangle 14"/>
          <p:cNvSpPr>
            <a:spLocks noChangeArrowheads="1"/>
          </p:cNvSpPr>
          <p:nvPr/>
        </p:nvSpPr>
        <p:spPr bwMode="auto">
          <a:xfrm>
            <a:off x="7943851" y="3289301"/>
            <a:ext cx="1602316" cy="525463"/>
          </a:xfrm>
          <a:prstGeom prst="rect">
            <a:avLst/>
          </a:prstGeom>
          <a:noFill/>
          <a:ln w="9525">
            <a:solidFill>
              <a:schemeClr val="tx1"/>
            </a:solidFill>
            <a:miter lim="800000"/>
            <a:headEnd/>
            <a:tailEnd/>
          </a:ln>
        </p:spPr>
        <p:txBody>
          <a:bodyPr wrap="none" anchor="ctr"/>
          <a:lstStyle/>
          <a:p>
            <a:pPr algn="ctr" latinLnBrk="1"/>
            <a:endParaRPr kumimoji="1" lang="en-US" sz="2400">
              <a:latin typeface="굴림" pitchFamily="50" charset="-127"/>
              <a:ea typeface="굴림" pitchFamily="50" charset="-127"/>
            </a:endParaRPr>
          </a:p>
        </p:txBody>
      </p:sp>
      <p:sp>
        <p:nvSpPr>
          <p:cNvPr id="5133" name="Rectangle 15"/>
          <p:cNvSpPr>
            <a:spLocks noChangeArrowheads="1"/>
          </p:cNvSpPr>
          <p:nvPr/>
        </p:nvSpPr>
        <p:spPr bwMode="auto">
          <a:xfrm>
            <a:off x="7943851" y="3159126"/>
            <a:ext cx="1602316" cy="130175"/>
          </a:xfrm>
          <a:prstGeom prst="rect">
            <a:avLst/>
          </a:prstGeom>
          <a:noFill/>
          <a:ln w="9525">
            <a:solidFill>
              <a:schemeClr val="tx1"/>
            </a:solidFill>
            <a:miter lim="800000"/>
            <a:headEnd/>
            <a:tailEnd/>
          </a:ln>
        </p:spPr>
        <p:txBody>
          <a:bodyPr wrap="none" anchor="ctr"/>
          <a:lstStyle/>
          <a:p>
            <a:pPr algn="ctr" latinLnBrk="1"/>
            <a:endParaRPr kumimoji="1" lang="en-US" sz="2400">
              <a:latin typeface="굴림" pitchFamily="50" charset="-127"/>
              <a:ea typeface="굴림" pitchFamily="50" charset="-127"/>
            </a:endParaRPr>
          </a:p>
        </p:txBody>
      </p:sp>
      <p:sp>
        <p:nvSpPr>
          <p:cNvPr id="5134" name="Rectangle 16"/>
          <p:cNvSpPr>
            <a:spLocks noChangeArrowheads="1"/>
          </p:cNvSpPr>
          <p:nvPr/>
        </p:nvSpPr>
        <p:spPr bwMode="auto">
          <a:xfrm>
            <a:off x="7943851" y="2763839"/>
            <a:ext cx="1602316" cy="395287"/>
          </a:xfrm>
          <a:prstGeom prst="rect">
            <a:avLst/>
          </a:prstGeom>
          <a:noFill/>
          <a:ln w="9525">
            <a:solidFill>
              <a:schemeClr val="tx1"/>
            </a:solidFill>
            <a:miter lim="800000"/>
            <a:headEnd/>
            <a:tailEnd/>
          </a:ln>
        </p:spPr>
        <p:txBody>
          <a:bodyPr wrap="none" anchor="ctr"/>
          <a:lstStyle/>
          <a:p>
            <a:pPr algn="ctr" latinLnBrk="1"/>
            <a:endParaRPr kumimoji="1" lang="en-US" sz="2400">
              <a:latin typeface="굴림" pitchFamily="50" charset="-127"/>
              <a:ea typeface="굴림" pitchFamily="50" charset="-127"/>
            </a:endParaRPr>
          </a:p>
        </p:txBody>
      </p:sp>
      <p:sp>
        <p:nvSpPr>
          <p:cNvPr id="5135" name="Rectangle 17"/>
          <p:cNvSpPr>
            <a:spLocks noChangeArrowheads="1"/>
          </p:cNvSpPr>
          <p:nvPr/>
        </p:nvSpPr>
        <p:spPr bwMode="auto">
          <a:xfrm>
            <a:off x="3378200" y="4605338"/>
            <a:ext cx="1602317" cy="525462"/>
          </a:xfrm>
          <a:prstGeom prst="rect">
            <a:avLst/>
          </a:prstGeom>
          <a:noFill/>
          <a:ln w="9525">
            <a:solidFill>
              <a:schemeClr val="tx1"/>
            </a:solidFill>
            <a:miter lim="800000"/>
            <a:headEnd/>
            <a:tailEnd/>
          </a:ln>
        </p:spPr>
        <p:txBody>
          <a:bodyPr wrap="none" anchor="ctr"/>
          <a:lstStyle/>
          <a:p>
            <a:pPr algn="ctr" latinLnBrk="1"/>
            <a:endParaRPr kumimoji="1" lang="en-US" sz="2400">
              <a:latin typeface="굴림" pitchFamily="50" charset="-127"/>
              <a:ea typeface="굴림" pitchFamily="50" charset="-127"/>
            </a:endParaRPr>
          </a:p>
        </p:txBody>
      </p:sp>
      <p:sp>
        <p:nvSpPr>
          <p:cNvPr id="5136" name="Rectangle 18"/>
          <p:cNvSpPr>
            <a:spLocks noChangeArrowheads="1"/>
          </p:cNvSpPr>
          <p:nvPr/>
        </p:nvSpPr>
        <p:spPr bwMode="auto">
          <a:xfrm>
            <a:off x="5700185" y="4867276"/>
            <a:ext cx="3845983" cy="525463"/>
          </a:xfrm>
          <a:prstGeom prst="rect">
            <a:avLst/>
          </a:prstGeom>
          <a:noFill/>
          <a:ln w="9525">
            <a:solidFill>
              <a:schemeClr val="tx1"/>
            </a:solidFill>
            <a:miter lim="800000"/>
            <a:headEnd/>
            <a:tailEnd/>
          </a:ln>
        </p:spPr>
        <p:txBody>
          <a:bodyPr wrap="none" anchor="ctr"/>
          <a:lstStyle/>
          <a:p>
            <a:pPr algn="ctr" latinLnBrk="1"/>
            <a:r>
              <a:rPr kumimoji="1" lang="en-US" altLang="ko-KR" sz="2000" b="1">
                <a:latin typeface="Arial" charset="0"/>
                <a:ea typeface="굴림" pitchFamily="50" charset="-127"/>
              </a:rPr>
              <a:t>main memory</a:t>
            </a:r>
          </a:p>
        </p:txBody>
      </p:sp>
      <p:sp>
        <p:nvSpPr>
          <p:cNvPr id="5137" name="Rectangle 19"/>
          <p:cNvSpPr>
            <a:spLocks noChangeArrowheads="1"/>
          </p:cNvSpPr>
          <p:nvPr/>
        </p:nvSpPr>
        <p:spPr bwMode="auto">
          <a:xfrm>
            <a:off x="5700185" y="3486150"/>
            <a:ext cx="1604433" cy="198438"/>
          </a:xfrm>
          <a:prstGeom prst="rect">
            <a:avLst/>
          </a:prstGeom>
          <a:noFill/>
          <a:ln w="9525">
            <a:solidFill>
              <a:schemeClr val="tx1"/>
            </a:solidFill>
            <a:miter lim="800000"/>
            <a:headEnd/>
            <a:tailEnd/>
          </a:ln>
        </p:spPr>
        <p:txBody>
          <a:bodyPr wrap="none" anchor="ctr"/>
          <a:lstStyle/>
          <a:p>
            <a:pPr algn="ctr" latinLnBrk="1"/>
            <a:endParaRPr kumimoji="1" lang="en-US" sz="2400">
              <a:latin typeface="굴림" pitchFamily="50" charset="-127"/>
              <a:ea typeface="굴림" pitchFamily="50" charset="-127"/>
            </a:endParaRPr>
          </a:p>
        </p:txBody>
      </p:sp>
      <p:sp>
        <p:nvSpPr>
          <p:cNvPr id="5138" name="Rectangle 20"/>
          <p:cNvSpPr>
            <a:spLocks noChangeArrowheads="1"/>
          </p:cNvSpPr>
          <p:nvPr/>
        </p:nvSpPr>
        <p:spPr bwMode="auto">
          <a:xfrm>
            <a:off x="7943851" y="3814763"/>
            <a:ext cx="1602316" cy="131762"/>
          </a:xfrm>
          <a:prstGeom prst="rect">
            <a:avLst/>
          </a:prstGeom>
          <a:noFill/>
          <a:ln w="9525">
            <a:solidFill>
              <a:schemeClr val="tx1"/>
            </a:solidFill>
            <a:miter lim="800000"/>
            <a:headEnd/>
            <a:tailEnd/>
          </a:ln>
        </p:spPr>
        <p:txBody>
          <a:bodyPr wrap="none" anchor="ctr"/>
          <a:lstStyle/>
          <a:p>
            <a:pPr algn="ctr" latinLnBrk="1"/>
            <a:endParaRPr kumimoji="1" lang="en-US" sz="2400">
              <a:latin typeface="굴림" pitchFamily="50" charset="-127"/>
              <a:ea typeface="굴림" pitchFamily="50" charset="-127"/>
            </a:endParaRPr>
          </a:p>
        </p:txBody>
      </p:sp>
      <p:sp>
        <p:nvSpPr>
          <p:cNvPr id="5139" name="Rectangle 21"/>
          <p:cNvSpPr>
            <a:spLocks noChangeArrowheads="1"/>
          </p:cNvSpPr>
          <p:nvPr/>
        </p:nvSpPr>
        <p:spPr bwMode="auto">
          <a:xfrm>
            <a:off x="7943851" y="3946526"/>
            <a:ext cx="1602316" cy="525463"/>
          </a:xfrm>
          <a:prstGeom prst="rect">
            <a:avLst/>
          </a:prstGeom>
          <a:noFill/>
          <a:ln w="9525">
            <a:solidFill>
              <a:schemeClr val="tx1"/>
            </a:solidFill>
            <a:miter lim="800000"/>
            <a:headEnd/>
            <a:tailEnd/>
          </a:ln>
        </p:spPr>
        <p:txBody>
          <a:bodyPr wrap="none" anchor="ctr"/>
          <a:lstStyle/>
          <a:p>
            <a:pPr algn="ctr" latinLnBrk="1"/>
            <a:endParaRPr kumimoji="1" lang="en-US" sz="2400">
              <a:latin typeface="굴림" pitchFamily="50" charset="-127"/>
              <a:ea typeface="굴림" pitchFamily="50" charset="-127"/>
            </a:endParaRPr>
          </a:p>
        </p:txBody>
      </p:sp>
      <p:sp>
        <p:nvSpPr>
          <p:cNvPr id="5140" name="Line 22"/>
          <p:cNvSpPr>
            <a:spLocks noChangeShapeType="1"/>
          </p:cNvSpPr>
          <p:nvPr/>
        </p:nvSpPr>
        <p:spPr bwMode="auto">
          <a:xfrm>
            <a:off x="4220633" y="2936876"/>
            <a:ext cx="0" cy="1573213"/>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5141" name="Line 23"/>
          <p:cNvSpPr>
            <a:spLocks noChangeShapeType="1"/>
          </p:cNvSpPr>
          <p:nvPr/>
        </p:nvSpPr>
        <p:spPr bwMode="auto">
          <a:xfrm flipV="1">
            <a:off x="4580468" y="3354388"/>
            <a:ext cx="1361017" cy="1117600"/>
          </a:xfrm>
          <a:prstGeom prst="line">
            <a:avLst/>
          </a:prstGeom>
          <a:noFill/>
          <a:ln w="12700">
            <a:solidFill>
              <a:schemeClr val="tx1"/>
            </a:solidFill>
            <a:round/>
            <a:headEnd/>
            <a:tailEnd type="triangle" w="med" len="med"/>
          </a:ln>
        </p:spPr>
        <p:txBody>
          <a:bodyPr wrap="none" anchor="ctr"/>
          <a:lstStyle/>
          <a:p>
            <a:endParaRPr lang="en-US"/>
          </a:p>
        </p:txBody>
      </p:sp>
      <p:sp>
        <p:nvSpPr>
          <p:cNvPr id="5142" name="Line 24"/>
          <p:cNvSpPr>
            <a:spLocks noChangeShapeType="1"/>
          </p:cNvSpPr>
          <p:nvPr/>
        </p:nvSpPr>
        <p:spPr bwMode="auto">
          <a:xfrm flipV="1">
            <a:off x="4580467" y="3551238"/>
            <a:ext cx="1441451" cy="920750"/>
          </a:xfrm>
          <a:prstGeom prst="line">
            <a:avLst/>
          </a:prstGeom>
          <a:noFill/>
          <a:ln w="12700">
            <a:solidFill>
              <a:schemeClr val="tx1"/>
            </a:solidFill>
            <a:round/>
            <a:headEnd/>
            <a:tailEnd type="triangle" w="med" len="med"/>
          </a:ln>
        </p:spPr>
        <p:txBody>
          <a:bodyPr wrap="none" anchor="ctr"/>
          <a:lstStyle/>
          <a:p>
            <a:endParaRPr lang="en-US"/>
          </a:p>
        </p:txBody>
      </p:sp>
      <p:sp>
        <p:nvSpPr>
          <p:cNvPr id="5143" name="Line 25"/>
          <p:cNvSpPr>
            <a:spLocks noChangeShapeType="1"/>
          </p:cNvSpPr>
          <p:nvPr/>
        </p:nvSpPr>
        <p:spPr bwMode="auto">
          <a:xfrm flipV="1">
            <a:off x="6982884" y="3224213"/>
            <a:ext cx="1202267" cy="196850"/>
          </a:xfrm>
          <a:prstGeom prst="line">
            <a:avLst/>
          </a:prstGeom>
          <a:noFill/>
          <a:ln w="12700">
            <a:solidFill>
              <a:schemeClr val="tx1"/>
            </a:solidFill>
            <a:round/>
            <a:headEnd/>
            <a:tailEnd type="triangle" w="med" len="med"/>
          </a:ln>
        </p:spPr>
        <p:txBody>
          <a:bodyPr wrap="none" anchor="ctr"/>
          <a:lstStyle/>
          <a:p>
            <a:endParaRPr lang="en-US"/>
          </a:p>
        </p:txBody>
      </p:sp>
      <p:sp>
        <p:nvSpPr>
          <p:cNvPr id="5144" name="Line 26"/>
          <p:cNvSpPr>
            <a:spLocks noChangeShapeType="1"/>
          </p:cNvSpPr>
          <p:nvPr/>
        </p:nvSpPr>
        <p:spPr bwMode="auto">
          <a:xfrm>
            <a:off x="6982885" y="3619500"/>
            <a:ext cx="1282700" cy="261938"/>
          </a:xfrm>
          <a:prstGeom prst="line">
            <a:avLst/>
          </a:prstGeom>
          <a:noFill/>
          <a:ln w="12700">
            <a:solidFill>
              <a:schemeClr val="tx1"/>
            </a:solidFill>
            <a:round/>
            <a:headEnd/>
            <a:tailEnd type="triangle" w="med" len="med"/>
          </a:ln>
        </p:spPr>
        <p:txBody>
          <a:bodyPr wrap="none" anchor="ctr"/>
          <a:lstStyle/>
          <a:p>
            <a:endParaRPr lang="en-US"/>
          </a:p>
        </p:txBody>
      </p:sp>
      <p:sp>
        <p:nvSpPr>
          <p:cNvPr id="5145" name="Line 27"/>
          <p:cNvSpPr>
            <a:spLocks noChangeShapeType="1"/>
          </p:cNvSpPr>
          <p:nvPr/>
        </p:nvSpPr>
        <p:spPr bwMode="auto">
          <a:xfrm flipH="1">
            <a:off x="8265584" y="3224213"/>
            <a:ext cx="880533" cy="1841500"/>
          </a:xfrm>
          <a:prstGeom prst="line">
            <a:avLst/>
          </a:prstGeom>
          <a:noFill/>
          <a:ln w="12700">
            <a:solidFill>
              <a:schemeClr val="tx1"/>
            </a:solidFill>
            <a:round/>
            <a:headEnd/>
            <a:tailEnd type="triangle" w="med" len="med"/>
          </a:ln>
        </p:spPr>
        <p:txBody>
          <a:bodyPr wrap="none" anchor="ctr"/>
          <a:lstStyle/>
          <a:p>
            <a:endParaRPr lang="en-US"/>
          </a:p>
        </p:txBody>
      </p:sp>
      <p:sp>
        <p:nvSpPr>
          <p:cNvPr id="5146" name="Line 28"/>
          <p:cNvSpPr>
            <a:spLocks noChangeShapeType="1"/>
          </p:cNvSpPr>
          <p:nvPr/>
        </p:nvSpPr>
        <p:spPr bwMode="auto">
          <a:xfrm flipH="1">
            <a:off x="9146118" y="3881438"/>
            <a:ext cx="80433" cy="1249362"/>
          </a:xfrm>
          <a:prstGeom prst="line">
            <a:avLst/>
          </a:prstGeom>
          <a:noFill/>
          <a:ln w="12700">
            <a:solidFill>
              <a:schemeClr val="tx1"/>
            </a:solidFill>
            <a:round/>
            <a:headEnd/>
            <a:tailEnd type="triangle" w="med" len="med"/>
          </a:ln>
        </p:spPr>
        <p:txBody>
          <a:bodyPr wrap="none" anchor="ctr"/>
          <a:lstStyle/>
          <a:p>
            <a:endParaRPr lang="en-US"/>
          </a:p>
        </p:txBody>
      </p:sp>
      <p:sp>
        <p:nvSpPr>
          <p:cNvPr id="5147" name="Text Box 29"/>
          <p:cNvSpPr txBox="1">
            <a:spLocks noChangeArrowheads="1"/>
          </p:cNvSpPr>
          <p:nvPr/>
        </p:nvSpPr>
        <p:spPr bwMode="auto">
          <a:xfrm>
            <a:off x="3081868" y="5080001"/>
            <a:ext cx="1837361" cy="707886"/>
          </a:xfrm>
          <a:prstGeom prst="rect">
            <a:avLst/>
          </a:prstGeom>
          <a:noFill/>
          <a:ln w="9525">
            <a:noFill/>
            <a:miter lim="800000"/>
            <a:headEnd/>
            <a:tailEnd/>
          </a:ln>
        </p:spPr>
        <p:txBody>
          <a:bodyPr wrap="none">
            <a:spAutoFit/>
          </a:bodyPr>
          <a:lstStyle/>
          <a:p>
            <a:pPr algn="ctr" latinLnBrk="1"/>
            <a:r>
              <a:rPr kumimoji="1" lang="en-US" altLang="ko-KR" sz="2000" b="1">
                <a:latin typeface="Arial" charset="0"/>
                <a:ea typeface="굴림" pitchFamily="50" charset="-127"/>
              </a:rPr>
              <a:t>Kernel </a:t>
            </a:r>
          </a:p>
          <a:p>
            <a:pPr algn="ctr" latinLnBrk="1"/>
            <a:r>
              <a:rPr kumimoji="1" lang="en-US" altLang="ko-KR" sz="2000" b="1">
                <a:latin typeface="Arial" charset="0"/>
                <a:ea typeface="굴림" pitchFamily="50" charset="-127"/>
              </a:rPr>
              <a:t>process table</a:t>
            </a:r>
          </a:p>
        </p:txBody>
      </p:sp>
      <p:sp>
        <p:nvSpPr>
          <p:cNvPr id="5148" name="Text Box 30"/>
          <p:cNvSpPr txBox="1">
            <a:spLocks noChangeArrowheads="1"/>
          </p:cNvSpPr>
          <p:nvPr/>
        </p:nvSpPr>
        <p:spPr bwMode="auto">
          <a:xfrm>
            <a:off x="5374217" y="1889126"/>
            <a:ext cx="1709122" cy="707886"/>
          </a:xfrm>
          <a:prstGeom prst="rect">
            <a:avLst/>
          </a:prstGeom>
          <a:noFill/>
          <a:ln w="9525">
            <a:noFill/>
            <a:miter lim="800000"/>
            <a:headEnd/>
            <a:tailEnd/>
          </a:ln>
        </p:spPr>
        <p:txBody>
          <a:bodyPr wrap="none">
            <a:spAutoFit/>
          </a:bodyPr>
          <a:lstStyle/>
          <a:p>
            <a:pPr algn="ctr" latinLnBrk="1"/>
            <a:r>
              <a:rPr kumimoji="1" lang="en-US" altLang="ko-KR" sz="2000" b="1">
                <a:latin typeface="Arial" charset="0"/>
                <a:ea typeface="굴림" pitchFamily="50" charset="-127"/>
              </a:rPr>
              <a:t>per process </a:t>
            </a:r>
          </a:p>
          <a:p>
            <a:pPr algn="ctr" latinLnBrk="1"/>
            <a:r>
              <a:rPr kumimoji="1" lang="en-US" altLang="ko-KR" sz="2000" b="1">
                <a:latin typeface="Arial" charset="0"/>
                <a:ea typeface="굴림" pitchFamily="50" charset="-127"/>
              </a:rPr>
              <a:t>region table</a:t>
            </a:r>
          </a:p>
        </p:txBody>
      </p:sp>
      <p:sp>
        <p:nvSpPr>
          <p:cNvPr id="5149" name="Text Box 31"/>
          <p:cNvSpPr txBox="1">
            <a:spLocks noChangeArrowheads="1"/>
          </p:cNvSpPr>
          <p:nvPr/>
        </p:nvSpPr>
        <p:spPr bwMode="auto">
          <a:xfrm>
            <a:off x="8045451" y="2332038"/>
            <a:ext cx="2274982" cy="369332"/>
          </a:xfrm>
          <a:prstGeom prst="rect">
            <a:avLst/>
          </a:prstGeom>
          <a:noFill/>
          <a:ln w="9525">
            <a:noFill/>
            <a:miter lim="800000"/>
            <a:headEnd/>
            <a:tailEnd/>
          </a:ln>
        </p:spPr>
        <p:txBody>
          <a:bodyPr wrap="none">
            <a:spAutoFit/>
          </a:bodyPr>
          <a:lstStyle/>
          <a:p>
            <a:pPr algn="ctr" latinLnBrk="1"/>
            <a:r>
              <a:rPr kumimoji="1" lang="en-US" altLang="ko-KR" b="1">
                <a:latin typeface="Arial" charset="0"/>
                <a:ea typeface="굴림" pitchFamily="50" charset="-127"/>
              </a:rPr>
              <a:t>Kernel region table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Page-Stealer Process</a:t>
            </a:r>
          </a:p>
        </p:txBody>
      </p:sp>
      <p:sp>
        <p:nvSpPr>
          <p:cNvPr id="3" name="Content Placeholder 2"/>
          <p:cNvSpPr>
            <a:spLocks noGrp="1"/>
          </p:cNvSpPr>
          <p:nvPr>
            <p:ph idx="1"/>
          </p:nvPr>
        </p:nvSpPr>
        <p:spPr/>
        <p:txBody>
          <a:bodyPr>
            <a:normAutofit lnSpcReduction="10000"/>
          </a:bodyPr>
          <a:lstStyle/>
          <a:p>
            <a:r>
              <a:rPr lang="en-US" dirty="0"/>
              <a:t>There are two paging states for a page in memory: </a:t>
            </a:r>
          </a:p>
          <a:p>
            <a:pPr lvl="1"/>
            <a:r>
              <a:rPr lang="en-US" dirty="0"/>
              <a:t>The page is aging and is not yet eligible for swapping, or </a:t>
            </a:r>
          </a:p>
          <a:p>
            <a:pPr lvl="1"/>
            <a:r>
              <a:rPr lang="en-US" dirty="0"/>
              <a:t>the page is eligible for swapping and is available for reassignment to other virtual pages.</a:t>
            </a:r>
          </a:p>
          <a:p>
            <a:r>
              <a:rPr lang="en-US" dirty="0"/>
              <a:t>During each examination of the pages by the page stealer the age field is incremented by the page stealer.</a:t>
            </a:r>
          </a:p>
          <a:p>
            <a:r>
              <a:rPr lang="en-US" dirty="0"/>
              <a:t>When the number of age exceeds a threshold value, the kernel puts the page into the second state, ready to be swapped.</a:t>
            </a:r>
          </a:p>
          <a:p>
            <a:r>
              <a:rPr lang="en-US" dirty="0"/>
              <a:t>If a process references the aging page, the age field is again modified to 0, since it was referenced and becomes part of working set.</a:t>
            </a:r>
          </a:p>
          <a:p>
            <a:r>
              <a:rPr lang="en-US" dirty="0"/>
              <a:t>The kernel wakes up the page stealer when the available free memory in the system is below a </a:t>
            </a:r>
            <a:r>
              <a:rPr lang="en-US" b="1" dirty="0"/>
              <a:t>low-water mark</a:t>
            </a:r>
            <a:r>
              <a:rPr lang="en-US" dirty="0"/>
              <a:t>, and the page stealer swaps out pages until the available free memory in the system exceeds a </a:t>
            </a:r>
            <a:r>
              <a:rPr lang="en-US" b="1" dirty="0"/>
              <a:t>high-water mark</a:t>
            </a:r>
            <a:r>
              <a:rPr lang="en-US" dirty="0"/>
              <a:t>. </a:t>
            </a:r>
          </a:p>
          <a:p>
            <a:r>
              <a:rPr lang="en-US" dirty="0"/>
              <a:t>The use of high and low-water marks </a:t>
            </a:r>
            <a:r>
              <a:rPr lang="en-US" b="1" dirty="0"/>
              <a:t>reduces thrashing</a:t>
            </a:r>
            <a:r>
              <a:rPr lang="en-US" dirty="0"/>
              <a:t>, so the page stealer does not run as often.</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Page-Stealer Process</a:t>
            </a:r>
          </a:p>
        </p:txBody>
      </p:sp>
      <p:sp>
        <p:nvSpPr>
          <p:cNvPr id="4" name="Slide Number Placeholder 3"/>
          <p:cNvSpPr>
            <a:spLocks noGrp="1"/>
          </p:cNvSpPr>
          <p:nvPr>
            <p:ph type="sldNum" sz="quarter" idx="12"/>
          </p:nvPr>
        </p:nvSpPr>
        <p:spPr/>
        <p:txBody>
          <a:bodyPr/>
          <a:lstStyle/>
          <a:p>
            <a:fld id="{4CE482DC-2269-4F26-9D2A-7E44B1A4CD85}" type="slidenum">
              <a:rPr lang="en-US" smtClean="0"/>
              <a:pPr/>
              <a:t>41</a:t>
            </a:fld>
            <a:endParaRPr lang="en-US" dirty="0"/>
          </a:p>
        </p:txBody>
      </p:sp>
      <p:pic>
        <p:nvPicPr>
          <p:cNvPr id="1026" name="Picture 2"/>
          <p:cNvPicPr>
            <a:picLocks noChangeAspect="1" noChangeArrowheads="1"/>
          </p:cNvPicPr>
          <p:nvPr/>
        </p:nvPicPr>
        <p:blipFill>
          <a:blip r:embed="rId2"/>
          <a:srcRect/>
          <a:stretch>
            <a:fillRect/>
          </a:stretch>
        </p:blipFill>
        <p:spPr bwMode="auto">
          <a:xfrm>
            <a:off x="1981200" y="1569550"/>
            <a:ext cx="7086600" cy="4434074"/>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Page-Stealer Process</a:t>
            </a:r>
          </a:p>
        </p:txBody>
      </p:sp>
      <p:sp>
        <p:nvSpPr>
          <p:cNvPr id="3" name="Content Placeholder 2"/>
          <p:cNvSpPr>
            <a:spLocks noGrp="1"/>
          </p:cNvSpPr>
          <p:nvPr>
            <p:ph idx="1"/>
          </p:nvPr>
        </p:nvSpPr>
        <p:spPr/>
        <p:txBody>
          <a:bodyPr>
            <a:normAutofit fontScale="92500"/>
          </a:bodyPr>
          <a:lstStyle/>
          <a:p>
            <a:pPr algn="just"/>
            <a:r>
              <a:rPr lang="en-US" dirty="0"/>
              <a:t>When the page stealer decides to swap out a page, it considers whether a copy of the page is on a swap device. There are three possibilities.</a:t>
            </a:r>
          </a:p>
          <a:p>
            <a:pPr marL="571500" indent="-457200" algn="just">
              <a:buFont typeface="+mj-lt"/>
              <a:buAutoNum type="arabicPeriod"/>
            </a:pPr>
            <a:r>
              <a:rPr lang="en-US" dirty="0"/>
              <a:t>If no copy of the page is on a swap device, the kernel "schedules" the page for swapping: </a:t>
            </a:r>
          </a:p>
          <a:p>
            <a:pPr marL="868680" lvl="1" indent="-457200" algn="just"/>
            <a:r>
              <a:rPr lang="en-US" dirty="0"/>
              <a:t>The page stealer places the page on a list of pages to be swapped out and continues; the swap is logically complete. </a:t>
            </a:r>
          </a:p>
          <a:p>
            <a:pPr marL="868680" lvl="1" indent="-457200" algn="just"/>
            <a:r>
              <a:rPr lang="en-US" dirty="0"/>
              <a:t>When the list of pages to be swapped reaches a limit, the kernel writes the pages to the- swap device.</a:t>
            </a:r>
          </a:p>
          <a:p>
            <a:pPr marL="571500" indent="-457200" algn="just">
              <a:buFont typeface="+mj-lt"/>
              <a:buAutoNum type="arabicPeriod"/>
            </a:pPr>
            <a:r>
              <a:rPr lang="en-US" dirty="0"/>
              <a:t>If a copy of the page is already on a swap device and no process had modified its in-core contents (the page table entry modify bit is clear) , the kernel clears the page table entry valid bit, decrements the reference count in the </a:t>
            </a:r>
            <a:r>
              <a:rPr lang="en-US" dirty="0" err="1"/>
              <a:t>pfdata</a:t>
            </a:r>
            <a:r>
              <a:rPr lang="en-US" dirty="0"/>
              <a:t> table entry, and puts the entry on the free list for future allocation.</a:t>
            </a:r>
          </a:p>
          <a:p>
            <a:pPr marL="571500" indent="-457200" algn="just">
              <a:buFont typeface="+mj-lt"/>
              <a:buAutoNum type="arabicPeriod"/>
            </a:pPr>
            <a:r>
              <a:rPr lang="en-US" dirty="0"/>
              <a:t>If a copy of the page is on a swap device but a process had modified its contents in memory, the kernel schedules the page for swapping, and frees the space it currently occupies on the swap device.</a:t>
            </a:r>
          </a:p>
        </p:txBody>
      </p:sp>
      <p:sp>
        <p:nvSpPr>
          <p:cNvPr id="4" name="Slide Number Placeholder 3"/>
          <p:cNvSpPr>
            <a:spLocks noGrp="1"/>
          </p:cNvSpPr>
          <p:nvPr>
            <p:ph type="sldNum" sz="quarter" idx="12"/>
          </p:nvPr>
        </p:nvSpPr>
        <p:spPr/>
        <p:txBody>
          <a:bodyPr/>
          <a:lstStyle/>
          <a:p>
            <a:fld id="{4CE482DC-2269-4F26-9D2A-7E44B1A4CD85}" type="slidenum">
              <a:rPr lang="en-US" smtClean="0"/>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Faults</a:t>
            </a:r>
          </a:p>
        </p:txBody>
      </p:sp>
      <p:sp>
        <p:nvSpPr>
          <p:cNvPr id="3" name="Content Placeholder 2"/>
          <p:cNvSpPr>
            <a:spLocks noGrp="1"/>
          </p:cNvSpPr>
          <p:nvPr>
            <p:ph idx="1"/>
          </p:nvPr>
        </p:nvSpPr>
        <p:spPr/>
        <p:txBody>
          <a:bodyPr/>
          <a:lstStyle/>
          <a:p>
            <a:r>
              <a:rPr lang="en-US" dirty="0"/>
              <a:t>The system can incur two types of page faults: </a:t>
            </a:r>
          </a:p>
          <a:p>
            <a:pPr lvl="1"/>
            <a:r>
              <a:rPr lang="en-US" dirty="0"/>
              <a:t>validity faults and </a:t>
            </a:r>
          </a:p>
          <a:p>
            <a:pPr lvl="1"/>
            <a:r>
              <a:rPr lang="en-US" dirty="0"/>
              <a:t>protection faults.</a:t>
            </a:r>
          </a:p>
        </p:txBody>
      </p:sp>
      <p:sp>
        <p:nvSpPr>
          <p:cNvPr id="4" name="Slide Number Placeholder 3"/>
          <p:cNvSpPr>
            <a:spLocks noGrp="1"/>
          </p:cNvSpPr>
          <p:nvPr>
            <p:ph type="sldNum" sz="quarter" idx="12"/>
          </p:nvPr>
        </p:nvSpPr>
        <p:spPr/>
        <p:txBody>
          <a:bodyPr/>
          <a:lstStyle/>
          <a:p>
            <a:fld id="{4CE482DC-2269-4F26-9D2A-7E44B1A4CD85}"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Validity Fault Handler</a:t>
            </a:r>
          </a:p>
        </p:txBody>
      </p:sp>
      <p:sp>
        <p:nvSpPr>
          <p:cNvPr id="3" name="Content Placeholder 2"/>
          <p:cNvSpPr>
            <a:spLocks noGrp="1"/>
          </p:cNvSpPr>
          <p:nvPr>
            <p:ph idx="1"/>
          </p:nvPr>
        </p:nvSpPr>
        <p:spPr/>
        <p:txBody>
          <a:bodyPr>
            <a:normAutofit/>
          </a:bodyPr>
          <a:lstStyle/>
          <a:p>
            <a:pPr algn="just"/>
            <a:r>
              <a:rPr lang="en-US" dirty="0"/>
              <a:t>If a process attempts to access a page whose valid bit is not set, it incurs a validity fault and the kernel invokes the validity fault handler.</a:t>
            </a:r>
          </a:p>
          <a:p>
            <a:pPr algn="just"/>
            <a:r>
              <a:rPr lang="en-US" dirty="0"/>
              <a:t>The hardware supplies the kernel with the virtual address that was accessed to cause the memory fault, and the kernel finds the page table entry and disk block descriptor for ·the page. </a:t>
            </a:r>
          </a:p>
          <a:p>
            <a:pPr algn="just"/>
            <a:r>
              <a:rPr lang="en-US" dirty="0"/>
              <a:t>The kernel locks the region containing the page table entry to prevent race conditions that would occur if the page stealer attempted to swap the page out. </a:t>
            </a:r>
          </a:p>
          <a:p>
            <a:pPr algn="just"/>
            <a:r>
              <a:rPr lang="en-US" dirty="0"/>
              <a:t>If the disk block descriptor has no record of the faulted page, the attempted memory reference is </a:t>
            </a:r>
            <a:r>
              <a:rPr lang="en-US" b="1" dirty="0"/>
              <a:t>invalid</a:t>
            </a:r>
            <a:r>
              <a:rPr lang="en-US" dirty="0"/>
              <a:t> and the kernel sends a "segmentation violation" signal to the offending process.</a:t>
            </a:r>
          </a:p>
          <a:p>
            <a:pPr algn="just"/>
            <a:r>
              <a:rPr lang="en-US" dirty="0"/>
              <a:t>If the memory reference was </a:t>
            </a:r>
            <a:r>
              <a:rPr lang="en-US" b="1" dirty="0"/>
              <a:t>legal</a:t>
            </a:r>
            <a:r>
              <a:rPr lang="en-US" dirty="0"/>
              <a:t>, the kernel allocates a page of memory to read in the page contents from the swap device or from the executable file.</a:t>
            </a:r>
          </a:p>
        </p:txBody>
      </p:sp>
      <p:sp>
        <p:nvSpPr>
          <p:cNvPr id="4" name="Slide Number Placeholder 3"/>
          <p:cNvSpPr>
            <a:spLocks noGrp="1"/>
          </p:cNvSpPr>
          <p:nvPr>
            <p:ph type="sldNum" sz="quarter" idx="12"/>
          </p:nvPr>
        </p:nvSpPr>
        <p:spPr/>
        <p:txBody>
          <a:bodyPr/>
          <a:lstStyle/>
          <a:p>
            <a:fld id="{4CE482DC-2269-4F26-9D2A-7E44B1A4CD85}" type="slidenum">
              <a:rPr lang="en-US" smtClean="0"/>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Validity Fault Handler</a:t>
            </a:r>
          </a:p>
        </p:txBody>
      </p:sp>
      <p:sp>
        <p:nvSpPr>
          <p:cNvPr id="3" name="Content Placeholder 2"/>
          <p:cNvSpPr>
            <a:spLocks noGrp="1"/>
          </p:cNvSpPr>
          <p:nvPr>
            <p:ph idx="1"/>
          </p:nvPr>
        </p:nvSpPr>
        <p:spPr/>
        <p:txBody>
          <a:bodyPr/>
          <a:lstStyle/>
          <a:p>
            <a:pPr>
              <a:buNone/>
            </a:pPr>
            <a:r>
              <a:rPr lang="en-US" dirty="0"/>
              <a:t>The page that caused the fault is in one of five states:</a:t>
            </a:r>
          </a:p>
          <a:p>
            <a:r>
              <a:rPr lang="en-US" dirty="0"/>
              <a:t>On a swap device and not in memory,</a:t>
            </a:r>
          </a:p>
          <a:p>
            <a:r>
              <a:rPr lang="en-US" dirty="0"/>
              <a:t>On the free page list in memory,</a:t>
            </a:r>
          </a:p>
          <a:p>
            <a:r>
              <a:rPr lang="pt-BR" dirty="0"/>
              <a:t>In an executable file,</a:t>
            </a:r>
          </a:p>
          <a:p>
            <a:r>
              <a:rPr lang="en-US" dirty="0"/>
              <a:t>Marked "demand zero,“</a:t>
            </a:r>
          </a:p>
          <a:p>
            <a:r>
              <a:rPr lang="en-US" dirty="0"/>
              <a:t>Marked "demand fill."</a:t>
            </a:r>
          </a:p>
        </p:txBody>
      </p:sp>
      <p:sp>
        <p:nvSpPr>
          <p:cNvPr id="4" name="Slide Number Placeholder 3"/>
          <p:cNvSpPr>
            <a:spLocks noGrp="1"/>
          </p:cNvSpPr>
          <p:nvPr>
            <p:ph type="sldNum" sz="quarter" idx="12"/>
          </p:nvPr>
        </p:nvSpPr>
        <p:spPr/>
        <p:txBody>
          <a:bodyPr/>
          <a:lstStyle/>
          <a:p>
            <a:fld id="{4CE482DC-2269-4F26-9D2A-7E44B1A4CD85}" type="slidenum">
              <a:rPr lang="en-US" smtClean="0"/>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Validity Fault Handler</a:t>
            </a:r>
          </a:p>
        </p:txBody>
      </p:sp>
      <p:sp>
        <p:nvSpPr>
          <p:cNvPr id="3" name="Content Placeholder 2"/>
          <p:cNvSpPr>
            <a:spLocks noGrp="1"/>
          </p:cNvSpPr>
          <p:nvPr>
            <p:ph idx="1"/>
          </p:nvPr>
        </p:nvSpPr>
        <p:spPr/>
        <p:txBody>
          <a:bodyPr/>
          <a:lstStyle/>
          <a:p>
            <a:pPr algn="just"/>
            <a:r>
              <a:rPr lang="en-US" dirty="0"/>
              <a:t>If a page is on a swap device and not in memory (case 1 ) , it once resided in main memory but the page stealer had swapped it out. </a:t>
            </a:r>
          </a:p>
          <a:p>
            <a:pPr algn="just"/>
            <a:r>
              <a:rPr lang="en-US" dirty="0"/>
              <a:t>From the disk block descriptor, the kernel finds the swap device and block number where the page is stored and verifies that the page is not in the page cache. </a:t>
            </a:r>
          </a:p>
          <a:p>
            <a:pPr algn="just"/>
            <a:r>
              <a:rPr lang="en-US" dirty="0"/>
              <a:t>The kernel updates the page table entry so that it points to the page about to be read in, places the </a:t>
            </a:r>
            <a:r>
              <a:rPr lang="en-US" dirty="0" err="1"/>
              <a:t>pfdata</a:t>
            </a:r>
            <a:r>
              <a:rPr lang="en-US" dirty="0"/>
              <a:t> table entry on a hash list to speed later operation of the fault handler, and reads the page from the swap device. </a:t>
            </a:r>
          </a:p>
          <a:p>
            <a:pPr algn="just"/>
            <a:r>
              <a:rPr lang="en-US" dirty="0"/>
              <a:t>The faulting process sleeps until the I/O completes.</a:t>
            </a:r>
          </a:p>
        </p:txBody>
      </p:sp>
      <p:sp>
        <p:nvSpPr>
          <p:cNvPr id="4" name="Slide Number Placeholder 3"/>
          <p:cNvSpPr>
            <a:spLocks noGrp="1"/>
          </p:cNvSpPr>
          <p:nvPr>
            <p:ph type="sldNum" sz="quarter" idx="12"/>
          </p:nvPr>
        </p:nvSpPr>
        <p:spPr/>
        <p:txBody>
          <a:bodyPr/>
          <a:lstStyle/>
          <a:p>
            <a:fld id="{4CE482DC-2269-4F26-9D2A-7E44B1A4CD85}" type="slidenum">
              <a:rPr lang="en-US" smtClean="0"/>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Validity Fault Handler</a:t>
            </a:r>
          </a:p>
        </p:txBody>
      </p:sp>
      <p:sp>
        <p:nvSpPr>
          <p:cNvPr id="3" name="Content Placeholder 2"/>
          <p:cNvSpPr>
            <a:spLocks noGrp="1"/>
          </p:cNvSpPr>
          <p:nvPr>
            <p:ph idx="1"/>
          </p:nvPr>
        </p:nvSpPr>
        <p:spPr/>
        <p:txBody>
          <a:bodyPr/>
          <a:lstStyle/>
          <a:p>
            <a:pPr algn="just"/>
            <a:r>
              <a:rPr lang="en-US" dirty="0"/>
              <a:t>It is possible that the kernel had never reassigned the physical page after swapping it out, or that another process had faulted the virtual page into another physical page (case 2) .</a:t>
            </a:r>
          </a:p>
          <a:p>
            <a:pPr algn="just"/>
            <a:r>
              <a:rPr lang="en-US" dirty="0"/>
              <a:t>In either case, the fault handler finds the page in the page cache, keying off the block number in the disk block descriptor. </a:t>
            </a:r>
          </a:p>
          <a:p>
            <a:pPr algn="just"/>
            <a:r>
              <a:rPr lang="en-US" dirty="0"/>
              <a:t>It reassigns the page table entry to point to the page just found, increments its page reference count, and removes the page from the free list.</a:t>
            </a:r>
          </a:p>
        </p:txBody>
      </p:sp>
      <p:sp>
        <p:nvSpPr>
          <p:cNvPr id="4" name="Slide Number Placeholder 3"/>
          <p:cNvSpPr>
            <a:spLocks noGrp="1"/>
          </p:cNvSpPr>
          <p:nvPr>
            <p:ph type="sldNum" sz="quarter" idx="12"/>
          </p:nvPr>
        </p:nvSpPr>
        <p:spPr/>
        <p:txBody>
          <a:bodyPr/>
          <a:lstStyle/>
          <a:p>
            <a:fld id="{4CE482DC-2269-4F26-9D2A-7E44B1A4CD85}" type="slidenum">
              <a:rPr lang="en-US" smtClean="0"/>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Validity Fault Handler</a:t>
            </a:r>
          </a:p>
        </p:txBody>
      </p:sp>
      <p:sp>
        <p:nvSpPr>
          <p:cNvPr id="3" name="Content Placeholder 2"/>
          <p:cNvSpPr>
            <a:spLocks noGrp="1"/>
          </p:cNvSpPr>
          <p:nvPr>
            <p:ph idx="1"/>
          </p:nvPr>
        </p:nvSpPr>
        <p:spPr/>
        <p:txBody>
          <a:bodyPr/>
          <a:lstStyle/>
          <a:p>
            <a:pPr algn="just"/>
            <a:r>
              <a:rPr lang="en-US" dirty="0"/>
              <a:t>If a copy of the page does not exist on a swap device but is in the original executable file (case 3) , the kernel reads the page from the original file. </a:t>
            </a:r>
          </a:p>
          <a:p>
            <a:pPr algn="just"/>
            <a:r>
              <a:rPr lang="en-US" dirty="0"/>
              <a:t>The fault handler examines the disk block descriptor, finds the logical block number in the file that contains the page, and finds the </a:t>
            </a:r>
            <a:r>
              <a:rPr lang="en-US" dirty="0" err="1"/>
              <a:t>inode</a:t>
            </a:r>
            <a:r>
              <a:rPr lang="en-US" dirty="0"/>
              <a:t> associated with the region table entry. </a:t>
            </a:r>
          </a:p>
          <a:p>
            <a:pPr algn="just"/>
            <a:r>
              <a:rPr lang="en-US" dirty="0"/>
              <a:t>It uses the logical block number as an offset into the array of disk block numbers attached to the </a:t>
            </a:r>
            <a:r>
              <a:rPr lang="en-US" dirty="0" err="1"/>
              <a:t>inode</a:t>
            </a:r>
            <a:r>
              <a:rPr lang="en-US" dirty="0"/>
              <a:t> during exec . </a:t>
            </a:r>
          </a:p>
          <a:p>
            <a:pPr algn="just"/>
            <a:r>
              <a:rPr lang="en-US" dirty="0"/>
              <a:t>Knowing the disk block number, it reads the page into memory</a:t>
            </a:r>
          </a:p>
        </p:txBody>
      </p:sp>
      <p:sp>
        <p:nvSpPr>
          <p:cNvPr id="4" name="Slide Number Placeholder 3"/>
          <p:cNvSpPr>
            <a:spLocks noGrp="1"/>
          </p:cNvSpPr>
          <p:nvPr>
            <p:ph type="sldNum" sz="quarter" idx="12"/>
          </p:nvPr>
        </p:nvSpPr>
        <p:spPr/>
        <p:txBody>
          <a:bodyPr/>
          <a:lstStyle/>
          <a:p>
            <a:fld id="{4CE482DC-2269-4F26-9D2A-7E44B1A4CD85}" type="slidenum">
              <a:rPr lang="en-US" smtClean="0"/>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Validity Fault Handler</a:t>
            </a:r>
          </a:p>
        </p:txBody>
      </p:sp>
      <p:sp>
        <p:nvSpPr>
          <p:cNvPr id="3" name="Content Placeholder 2"/>
          <p:cNvSpPr>
            <a:spLocks noGrp="1"/>
          </p:cNvSpPr>
          <p:nvPr>
            <p:ph idx="1"/>
          </p:nvPr>
        </p:nvSpPr>
        <p:spPr/>
        <p:txBody>
          <a:bodyPr/>
          <a:lstStyle/>
          <a:p>
            <a:pPr algn="just"/>
            <a:r>
              <a:rPr lang="en-US" dirty="0"/>
              <a:t>If a process incurs a page fault for a page marked "demand fill" or "demand zero" (cases 4 and 5) , the kernel allocates a free page in memory and updates the appropriate page table entry. </a:t>
            </a:r>
          </a:p>
          <a:p>
            <a:pPr algn="just"/>
            <a:r>
              <a:rPr lang="en-US" dirty="0"/>
              <a:t>For "demand zero," it also clears the page to zero.</a:t>
            </a:r>
          </a:p>
          <a:p>
            <a:pPr algn="just"/>
            <a:r>
              <a:rPr lang="en-US" dirty="0"/>
              <a:t>Finally, it clears the "demand fill" or "demand zero" flags</a:t>
            </a:r>
          </a:p>
        </p:txBody>
      </p:sp>
      <p:sp>
        <p:nvSpPr>
          <p:cNvPr id="4" name="Slide Number Placeholder 3"/>
          <p:cNvSpPr>
            <a:spLocks noGrp="1"/>
          </p:cNvSpPr>
          <p:nvPr>
            <p:ph type="sldNum" sz="quarter" idx="12"/>
          </p:nvPr>
        </p:nvSpPr>
        <p:spPr/>
        <p:txBody>
          <a:bodyPr/>
          <a:lstStyle/>
          <a:p>
            <a:fld id="{4CE482DC-2269-4F26-9D2A-7E44B1A4CD85}" type="slidenum">
              <a:rPr lang="en-US" smtClean="0"/>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DC0768EA-CFC9-424A-ADD7-1FE9F0D26922}" type="slidenum">
              <a:rPr lang="en-US"/>
              <a:pPr>
                <a:defRPr/>
              </a:pPr>
              <a:t>5</a:t>
            </a:fld>
            <a:endParaRPr lang="en-US"/>
          </a:p>
        </p:txBody>
      </p:sp>
      <p:sp>
        <p:nvSpPr>
          <p:cNvPr id="6147" name="Rectangle 2"/>
          <p:cNvSpPr>
            <a:spLocks noGrp="1" noChangeArrowheads="1"/>
          </p:cNvSpPr>
          <p:nvPr>
            <p:ph type="title"/>
          </p:nvPr>
        </p:nvSpPr>
        <p:spPr/>
        <p:txBody>
          <a:bodyPr/>
          <a:lstStyle/>
          <a:p>
            <a:pPr eaLnBrk="1" hangingPunct="1"/>
            <a:r>
              <a:rPr lang="en-US" sz="4000"/>
              <a:t>UNIX Memory Management Policies</a:t>
            </a:r>
          </a:p>
        </p:txBody>
      </p:sp>
      <p:sp>
        <p:nvSpPr>
          <p:cNvPr id="6148" name="Rectangle 3"/>
          <p:cNvSpPr>
            <a:spLocks noGrp="1" noChangeArrowheads="1"/>
          </p:cNvSpPr>
          <p:nvPr>
            <p:ph type="body" idx="1"/>
          </p:nvPr>
        </p:nvSpPr>
        <p:spPr/>
        <p:txBody>
          <a:bodyPr/>
          <a:lstStyle/>
          <a:p>
            <a:r>
              <a:rPr lang="en-US" b="1" dirty="0"/>
              <a:t>Swapping</a:t>
            </a:r>
          </a:p>
          <a:p>
            <a:pPr marL="708660" lvl="2">
              <a:buClr>
                <a:schemeClr val="accent1"/>
              </a:buClr>
            </a:pPr>
            <a:r>
              <a:rPr lang="en-US" sz="2000" dirty="0"/>
              <a:t>Easy to implement</a:t>
            </a:r>
          </a:p>
          <a:p>
            <a:pPr marL="708660" lvl="2">
              <a:buClr>
                <a:schemeClr val="accent1"/>
              </a:buClr>
            </a:pPr>
            <a:r>
              <a:rPr lang="en-US" sz="2000" dirty="0"/>
              <a:t>Less system overhead</a:t>
            </a:r>
          </a:p>
          <a:p>
            <a:r>
              <a:rPr lang="en-US" b="1" dirty="0"/>
              <a:t>Demand Paging</a:t>
            </a:r>
          </a:p>
          <a:p>
            <a:pPr marL="708660" lvl="2">
              <a:buClr>
                <a:schemeClr val="accent1"/>
              </a:buClr>
            </a:pPr>
            <a:r>
              <a:rPr lang="en-US" sz="2000" dirty="0"/>
              <a:t>Greater flexibility</a:t>
            </a:r>
          </a:p>
          <a:p>
            <a:pPr eaLnBrk="1" hangingPunct="1"/>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Validity Fault Handler</a:t>
            </a:r>
          </a:p>
        </p:txBody>
      </p:sp>
      <p:sp>
        <p:nvSpPr>
          <p:cNvPr id="4" name="Slide Number Placeholder 3"/>
          <p:cNvSpPr>
            <a:spLocks noGrp="1"/>
          </p:cNvSpPr>
          <p:nvPr>
            <p:ph type="sldNum" sz="quarter" idx="12"/>
          </p:nvPr>
        </p:nvSpPr>
        <p:spPr/>
        <p:txBody>
          <a:bodyPr/>
          <a:lstStyle/>
          <a:p>
            <a:fld id="{4CE482DC-2269-4F26-9D2A-7E44B1A4CD85}" type="slidenum">
              <a:rPr lang="en-US" smtClean="0"/>
              <a:pPr/>
              <a:t>50</a:t>
            </a:fld>
            <a:endParaRPr lang="en-US" dirty="0"/>
          </a:p>
        </p:txBody>
      </p:sp>
      <p:pic>
        <p:nvPicPr>
          <p:cNvPr id="2050" name="Picture 2"/>
          <p:cNvPicPr>
            <a:picLocks noChangeAspect="1" noChangeArrowheads="1"/>
          </p:cNvPicPr>
          <p:nvPr/>
        </p:nvPicPr>
        <p:blipFill>
          <a:blip r:embed="rId2"/>
          <a:srcRect/>
          <a:stretch>
            <a:fillRect/>
          </a:stretch>
        </p:blipFill>
        <p:spPr bwMode="auto">
          <a:xfrm>
            <a:off x="1905000" y="1329490"/>
            <a:ext cx="7162800" cy="5060359"/>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Validity Fault Handler</a:t>
            </a:r>
          </a:p>
        </p:txBody>
      </p:sp>
      <p:sp>
        <p:nvSpPr>
          <p:cNvPr id="3" name="Slide Number Placeholder 2"/>
          <p:cNvSpPr>
            <a:spLocks noGrp="1"/>
          </p:cNvSpPr>
          <p:nvPr>
            <p:ph type="sldNum" sz="quarter" idx="12"/>
          </p:nvPr>
        </p:nvSpPr>
        <p:spPr/>
        <p:txBody>
          <a:bodyPr/>
          <a:lstStyle/>
          <a:p>
            <a:fld id="{4FAB73BC-B049-4115-A692-8D63A059BFB8}" type="slidenum">
              <a:rPr lang="en-US" smtClean="0"/>
              <a:pPr/>
              <a:t>51</a:t>
            </a:fld>
            <a:endParaRPr lang="en-US" dirty="0"/>
          </a:p>
        </p:txBody>
      </p:sp>
      <p:pic>
        <p:nvPicPr>
          <p:cNvPr id="3074" name="Picture 2"/>
          <p:cNvPicPr>
            <a:picLocks noChangeAspect="1" noChangeArrowheads="1"/>
          </p:cNvPicPr>
          <p:nvPr/>
        </p:nvPicPr>
        <p:blipFill>
          <a:blip r:embed="rId2"/>
          <a:srcRect/>
          <a:stretch>
            <a:fillRect/>
          </a:stretch>
        </p:blipFill>
        <p:spPr bwMode="auto">
          <a:xfrm>
            <a:off x="1447800" y="1219200"/>
            <a:ext cx="8305799" cy="542884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Validity Fault Handler</a:t>
            </a:r>
          </a:p>
        </p:txBody>
      </p:sp>
      <p:sp>
        <p:nvSpPr>
          <p:cNvPr id="3" name="Slide Number Placeholder 2"/>
          <p:cNvSpPr>
            <a:spLocks noGrp="1"/>
          </p:cNvSpPr>
          <p:nvPr>
            <p:ph type="sldNum" sz="quarter" idx="12"/>
          </p:nvPr>
        </p:nvSpPr>
        <p:spPr/>
        <p:txBody>
          <a:bodyPr/>
          <a:lstStyle/>
          <a:p>
            <a:fld id="{4FAB73BC-B049-4115-A692-8D63A059BFB8}" type="slidenum">
              <a:rPr lang="en-US" smtClean="0"/>
              <a:pPr/>
              <a:t>52</a:t>
            </a:fld>
            <a:endParaRPr lang="en-US" dirty="0"/>
          </a:p>
        </p:txBody>
      </p:sp>
      <p:pic>
        <p:nvPicPr>
          <p:cNvPr id="2050" name="Picture 2"/>
          <p:cNvPicPr>
            <a:picLocks noChangeAspect="1" noChangeArrowheads="1"/>
          </p:cNvPicPr>
          <p:nvPr/>
        </p:nvPicPr>
        <p:blipFill>
          <a:blip r:embed="rId2"/>
          <a:srcRect/>
          <a:stretch>
            <a:fillRect/>
          </a:stretch>
        </p:blipFill>
        <p:spPr bwMode="auto">
          <a:xfrm>
            <a:off x="2895600" y="1214438"/>
            <a:ext cx="5772150" cy="4970463"/>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Protection Fault Handler</a:t>
            </a:r>
          </a:p>
        </p:txBody>
      </p:sp>
      <p:sp>
        <p:nvSpPr>
          <p:cNvPr id="5" name="Content Placeholder 4"/>
          <p:cNvSpPr>
            <a:spLocks noGrp="1"/>
          </p:cNvSpPr>
          <p:nvPr>
            <p:ph idx="1"/>
          </p:nvPr>
        </p:nvSpPr>
        <p:spPr/>
        <p:txBody>
          <a:bodyPr/>
          <a:lstStyle/>
          <a:p>
            <a:r>
              <a:rPr lang="en-US" dirty="0"/>
              <a:t>Protection fault can occur when</a:t>
            </a:r>
          </a:p>
          <a:p>
            <a:pPr lvl="1"/>
            <a:r>
              <a:rPr lang="en-US" dirty="0"/>
              <a:t>the process accessed a valid page but the permission bits associated with the page did not permit access</a:t>
            </a:r>
          </a:p>
          <a:p>
            <a:pPr lvl="1"/>
            <a:r>
              <a:rPr lang="en-US" dirty="0"/>
              <a:t>the process attempts to write a page whose copy on write bit was set during the fork system call.</a:t>
            </a:r>
          </a:p>
          <a:p>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 Fault Handler</a:t>
            </a:r>
          </a:p>
        </p:txBody>
      </p:sp>
      <p:sp>
        <p:nvSpPr>
          <p:cNvPr id="3" name="Content Placeholder 2"/>
          <p:cNvSpPr>
            <a:spLocks noGrp="1"/>
          </p:cNvSpPr>
          <p:nvPr>
            <p:ph idx="1"/>
          </p:nvPr>
        </p:nvSpPr>
        <p:spPr/>
        <p:txBody>
          <a:bodyPr/>
          <a:lstStyle/>
          <a:p>
            <a:pPr algn="just"/>
            <a:r>
              <a:rPr lang="en-US" dirty="0"/>
              <a:t>The hardware supplies the protection fault handler with the virtual address where the fault occurred, and the fault handler finds the appropriate region and page table entry. </a:t>
            </a:r>
          </a:p>
          <a:p>
            <a:pPr algn="just"/>
            <a:r>
              <a:rPr lang="en-US" dirty="0"/>
              <a:t>It locks the region so that the page stealer cannot steal the page while the protection fault handler operates on it. </a:t>
            </a:r>
          </a:p>
          <a:p>
            <a:pPr algn="just"/>
            <a:r>
              <a:rPr lang="en-US" dirty="0"/>
              <a:t>If the fault handler determines that the fault was caused because the copy on write bit was set, and if the page is shared with other processes, the kernel allocates a new page and copies the contents of the old page to it; the other processes retain their references to the old page. </a:t>
            </a:r>
          </a:p>
          <a:p>
            <a:pPr algn="just"/>
            <a:r>
              <a:rPr lang="en-US" dirty="0"/>
              <a:t>After copying the page and updating the page table entry with the new page number, the kernel decrements the reference count of the old </a:t>
            </a:r>
            <a:r>
              <a:rPr lang="en-US" dirty="0" err="1"/>
              <a:t>pfdata</a:t>
            </a:r>
            <a:r>
              <a:rPr lang="en-US" dirty="0"/>
              <a:t> table entry.</a:t>
            </a:r>
          </a:p>
        </p:txBody>
      </p:sp>
      <p:sp>
        <p:nvSpPr>
          <p:cNvPr id="4" name="Slide Number Placeholder 3"/>
          <p:cNvSpPr>
            <a:spLocks noGrp="1"/>
          </p:cNvSpPr>
          <p:nvPr>
            <p:ph type="sldNum" sz="quarter" idx="12"/>
          </p:nvPr>
        </p:nvSpPr>
        <p:spPr/>
        <p:txBody>
          <a:bodyPr/>
          <a:lstStyle/>
          <a:p>
            <a:fld id="{4CE482DC-2269-4F26-9D2A-7E44B1A4CD85}" type="slidenum">
              <a:rPr lang="en-US" smtClean="0"/>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 Fault Handler</a:t>
            </a:r>
          </a:p>
        </p:txBody>
      </p:sp>
      <p:sp>
        <p:nvSpPr>
          <p:cNvPr id="4" name="Slide Number Placeholder 3"/>
          <p:cNvSpPr>
            <a:spLocks noGrp="1"/>
          </p:cNvSpPr>
          <p:nvPr>
            <p:ph type="sldNum" sz="quarter" idx="12"/>
          </p:nvPr>
        </p:nvSpPr>
        <p:spPr/>
        <p:txBody>
          <a:bodyPr/>
          <a:lstStyle/>
          <a:p>
            <a:fld id="{4CE482DC-2269-4F26-9D2A-7E44B1A4CD85}" type="slidenum">
              <a:rPr lang="en-US" smtClean="0"/>
              <a:pPr/>
              <a:t>55</a:t>
            </a:fld>
            <a:endParaRPr lang="en-US" dirty="0"/>
          </a:p>
        </p:txBody>
      </p:sp>
      <p:pic>
        <p:nvPicPr>
          <p:cNvPr id="4098" name="Picture 2"/>
          <p:cNvPicPr>
            <a:picLocks noChangeAspect="1" noChangeArrowheads="1"/>
          </p:cNvPicPr>
          <p:nvPr/>
        </p:nvPicPr>
        <p:blipFill>
          <a:blip r:embed="rId2"/>
          <a:srcRect/>
          <a:stretch>
            <a:fillRect/>
          </a:stretch>
        </p:blipFill>
        <p:spPr bwMode="auto">
          <a:xfrm>
            <a:off x="1676400" y="1249230"/>
            <a:ext cx="7619999" cy="5189931"/>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 Fault Handler</a:t>
            </a:r>
          </a:p>
        </p:txBody>
      </p:sp>
      <p:sp>
        <p:nvSpPr>
          <p:cNvPr id="4" name="Slide Number Placeholder 3"/>
          <p:cNvSpPr>
            <a:spLocks noGrp="1"/>
          </p:cNvSpPr>
          <p:nvPr>
            <p:ph type="sldNum" sz="quarter" idx="12"/>
          </p:nvPr>
        </p:nvSpPr>
        <p:spPr/>
        <p:txBody>
          <a:bodyPr/>
          <a:lstStyle/>
          <a:p>
            <a:fld id="{4CE482DC-2269-4F26-9D2A-7E44B1A4CD85}" type="slidenum">
              <a:rPr lang="en-US" smtClean="0"/>
              <a:pPr/>
              <a:t>56</a:t>
            </a:fld>
            <a:endParaRPr lang="en-US" dirty="0"/>
          </a:p>
        </p:txBody>
      </p:sp>
      <p:pic>
        <p:nvPicPr>
          <p:cNvPr id="5122" name="Picture 2"/>
          <p:cNvPicPr>
            <a:picLocks noChangeAspect="1" noChangeArrowheads="1"/>
          </p:cNvPicPr>
          <p:nvPr/>
        </p:nvPicPr>
        <p:blipFill>
          <a:blip r:embed="rId2"/>
          <a:srcRect/>
          <a:stretch>
            <a:fillRect/>
          </a:stretch>
        </p:blipFill>
        <p:spPr bwMode="auto">
          <a:xfrm>
            <a:off x="1125762" y="1524000"/>
            <a:ext cx="8978497" cy="426720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 Fault Handler</a:t>
            </a:r>
          </a:p>
        </p:txBody>
      </p:sp>
      <p:sp>
        <p:nvSpPr>
          <p:cNvPr id="3" name="Slide Number Placeholder 2"/>
          <p:cNvSpPr>
            <a:spLocks noGrp="1"/>
          </p:cNvSpPr>
          <p:nvPr>
            <p:ph type="sldNum" sz="quarter" idx="12"/>
          </p:nvPr>
        </p:nvSpPr>
        <p:spPr/>
        <p:txBody>
          <a:bodyPr/>
          <a:lstStyle/>
          <a:p>
            <a:fld id="{4FAB73BC-B049-4115-A692-8D63A059BFB8}" type="slidenum">
              <a:rPr lang="en-US" smtClean="0"/>
              <a:pPr/>
              <a:t>57</a:t>
            </a:fld>
            <a:endParaRPr lang="en-US" dirty="0"/>
          </a:p>
        </p:txBody>
      </p:sp>
      <p:pic>
        <p:nvPicPr>
          <p:cNvPr id="3074" name="Picture 2"/>
          <p:cNvPicPr>
            <a:picLocks noChangeAspect="1" noChangeArrowheads="1"/>
          </p:cNvPicPr>
          <p:nvPr/>
        </p:nvPicPr>
        <p:blipFill>
          <a:blip r:embed="rId2"/>
          <a:srcRect/>
          <a:stretch>
            <a:fillRect/>
          </a:stretch>
        </p:blipFill>
        <p:spPr bwMode="auto">
          <a:xfrm>
            <a:off x="3148013" y="914400"/>
            <a:ext cx="5675130" cy="5874424"/>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 Fault Handler</a:t>
            </a:r>
          </a:p>
        </p:txBody>
      </p:sp>
      <p:sp>
        <p:nvSpPr>
          <p:cNvPr id="3" name="Slide Number Placeholder 2"/>
          <p:cNvSpPr>
            <a:spLocks noGrp="1"/>
          </p:cNvSpPr>
          <p:nvPr>
            <p:ph type="sldNum" sz="quarter" idx="12"/>
          </p:nvPr>
        </p:nvSpPr>
        <p:spPr/>
        <p:txBody>
          <a:bodyPr/>
          <a:lstStyle/>
          <a:p>
            <a:fld id="{4FAB73BC-B049-4115-A692-8D63A059BFB8}" type="slidenum">
              <a:rPr lang="en-US" smtClean="0"/>
              <a:pPr/>
              <a:t>58</a:t>
            </a:fld>
            <a:endParaRPr lang="en-US" dirty="0"/>
          </a:p>
        </p:txBody>
      </p:sp>
      <p:pic>
        <p:nvPicPr>
          <p:cNvPr id="4098" name="Picture 2"/>
          <p:cNvPicPr>
            <a:picLocks noChangeAspect="1" noChangeArrowheads="1"/>
          </p:cNvPicPr>
          <p:nvPr/>
        </p:nvPicPr>
        <p:blipFill>
          <a:blip r:embed="rId2"/>
          <a:srcRect/>
          <a:stretch>
            <a:fillRect/>
          </a:stretch>
        </p:blipFill>
        <p:spPr bwMode="auto">
          <a:xfrm>
            <a:off x="2514600" y="1275201"/>
            <a:ext cx="6553199" cy="5582799"/>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3. A </a:t>
            </a:r>
            <a:r>
              <a:rPr lang="en-US" dirty="0"/>
              <a:t>HYBRID SYSTEM WITH SWAPPING AND DEMAND PAGING</a:t>
            </a:r>
          </a:p>
        </p:txBody>
      </p:sp>
      <p:sp>
        <p:nvSpPr>
          <p:cNvPr id="5" name="Content Placeholder 4"/>
          <p:cNvSpPr>
            <a:spLocks noGrp="1"/>
          </p:cNvSpPr>
          <p:nvPr>
            <p:ph idx="1"/>
          </p:nvPr>
        </p:nvSpPr>
        <p:spPr/>
        <p:txBody>
          <a:bodyPr>
            <a:normAutofit lnSpcReduction="10000"/>
          </a:bodyPr>
          <a:lstStyle/>
          <a:p>
            <a:pPr algn="just"/>
            <a:r>
              <a:rPr lang="en-US" dirty="0"/>
              <a:t>The System V kernel runs swapping and demand paging algorithms to avoid thrashing problems. </a:t>
            </a:r>
          </a:p>
          <a:p>
            <a:pPr algn="just"/>
            <a:r>
              <a:rPr lang="en-US" dirty="0"/>
              <a:t>When the kernel cannot allocate pages for a process, it wakes up the swapper and puts the calling process into a state that is the equivalent of "ready to run but swapped". </a:t>
            </a:r>
          </a:p>
          <a:p>
            <a:pPr algn="just"/>
            <a:r>
              <a:rPr lang="en-US" dirty="0"/>
              <a:t>The swapper swaps out entire processes until available memory exceeds the high-water mark. </a:t>
            </a:r>
          </a:p>
          <a:p>
            <a:pPr algn="just"/>
            <a:r>
              <a:rPr lang="en-US" dirty="0"/>
              <a:t>For each process swapped out, it makes one "ready-to-run but swapped" process ready to run. </a:t>
            </a:r>
          </a:p>
          <a:p>
            <a:pPr algn="just"/>
            <a:r>
              <a:rPr lang="en-US" dirty="0"/>
              <a:t>It does not swap those processes in via the normal swapping algorithm but lets them fault in pages as needed. </a:t>
            </a:r>
          </a:p>
          <a:p>
            <a:pPr algn="just"/>
            <a:r>
              <a:rPr lang="en-US" dirty="0"/>
              <a:t>Later iterations of the swapper will allow other processes to be faulted in if there is sufficient memory in the system. </a:t>
            </a:r>
          </a:p>
          <a:p>
            <a:pPr algn="just"/>
            <a:r>
              <a:rPr lang="en-US" dirty="0"/>
              <a:t>This method slows down the system fault rate and reduces thrashing</a:t>
            </a:r>
          </a:p>
        </p:txBody>
      </p:sp>
      <p:sp>
        <p:nvSpPr>
          <p:cNvPr id="3" name="Slide Number Placeholder 2"/>
          <p:cNvSpPr>
            <a:spLocks noGrp="1"/>
          </p:cNvSpPr>
          <p:nvPr>
            <p:ph type="sldNum" sz="quarter" idx="12"/>
          </p:nvPr>
        </p:nvSpPr>
        <p:spPr/>
        <p:txBody>
          <a:bodyPr/>
          <a:lstStyle/>
          <a:p>
            <a:fld id="{4FAB73BC-B049-4115-A692-8D63A059BFB8}" type="slidenum">
              <a:rPr lang="en-US" smtClean="0"/>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6108C8C9-F191-4A2E-9D5C-0AFA7A1C5387}" type="slidenum">
              <a:rPr lang="en-US"/>
              <a:pPr>
                <a:defRPr/>
              </a:pPr>
              <a:t>6</a:t>
            </a:fld>
            <a:endParaRPr lang="en-US"/>
          </a:p>
        </p:txBody>
      </p:sp>
      <p:sp>
        <p:nvSpPr>
          <p:cNvPr id="7171" name="Rectangle 2"/>
          <p:cNvSpPr>
            <a:spLocks noGrp="1" noChangeArrowheads="1"/>
          </p:cNvSpPr>
          <p:nvPr>
            <p:ph type="title"/>
          </p:nvPr>
        </p:nvSpPr>
        <p:spPr/>
        <p:txBody>
          <a:bodyPr/>
          <a:lstStyle/>
          <a:p>
            <a:pPr eaLnBrk="1" hangingPunct="1"/>
            <a:r>
              <a:rPr lang="en-US" dirty="0"/>
              <a:t>1. Swapping</a:t>
            </a:r>
          </a:p>
        </p:txBody>
      </p:sp>
      <p:sp>
        <p:nvSpPr>
          <p:cNvPr id="7172" name="Rectangle 3"/>
          <p:cNvSpPr>
            <a:spLocks noGrp="1" noChangeArrowheads="1"/>
          </p:cNvSpPr>
          <p:nvPr>
            <p:ph type="body" idx="1"/>
          </p:nvPr>
        </p:nvSpPr>
        <p:spPr>
          <a:xfrm>
            <a:off x="609600" y="1314450"/>
            <a:ext cx="10591800" cy="4781550"/>
          </a:xfrm>
        </p:spPr>
        <p:txBody>
          <a:bodyPr/>
          <a:lstStyle/>
          <a:p>
            <a:r>
              <a:rPr lang="en-US" dirty="0"/>
              <a:t>The swap device is a block device in a configurable section of a disk</a:t>
            </a:r>
          </a:p>
          <a:p>
            <a:r>
              <a:rPr lang="en-US" dirty="0"/>
              <a:t>Kernel allocates space on swap device in contiguous blocks without fragmentation</a:t>
            </a:r>
          </a:p>
          <a:p>
            <a:r>
              <a:rPr lang="en-US" dirty="0"/>
              <a:t>It maintains free space of the swap device in an in-core table, called map, that uses first-fit allocation of contiguous blocks of resource.</a:t>
            </a:r>
          </a:p>
          <a:p>
            <a:r>
              <a:rPr lang="en-US" dirty="0"/>
              <a:t>The kernel treats each unit of the swap map as group of disk blocks</a:t>
            </a:r>
          </a:p>
          <a:p>
            <a:r>
              <a:rPr lang="en-US" dirty="0"/>
              <a:t>As kernel allocates and frees resources, it updates the map accordingly</a:t>
            </a:r>
          </a:p>
          <a:p>
            <a:pPr algn="just" eaLnBrk="1" hangingPunct="1"/>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Swapping</a:t>
            </a:r>
          </a:p>
        </p:txBody>
      </p:sp>
      <p:sp>
        <p:nvSpPr>
          <p:cNvPr id="3" name="Content Placeholder 2"/>
          <p:cNvSpPr>
            <a:spLocks noGrp="1"/>
          </p:cNvSpPr>
          <p:nvPr>
            <p:ph idx="1"/>
          </p:nvPr>
        </p:nvSpPr>
        <p:spPr/>
        <p:txBody>
          <a:bodyPr/>
          <a:lstStyle/>
          <a:p>
            <a:r>
              <a:rPr lang="en-US" dirty="0"/>
              <a:t>A map is an array where each entry consists of an address of an allocatable resource and the number of resource units available there; the kernel interprets the address and units according to the type of map. </a:t>
            </a:r>
          </a:p>
          <a:p>
            <a:r>
              <a:rPr lang="en-US" dirty="0"/>
              <a:t>Initially, a map contains one entry that indicates the address and the total number of resources.</a:t>
            </a:r>
          </a:p>
          <a:p>
            <a:endParaRPr lang="en-US" dirty="0"/>
          </a:p>
          <a:p>
            <a:endParaRPr lang="en-US" dirty="0"/>
          </a:p>
          <a:p>
            <a:endParaRPr lang="en-US" dirty="0"/>
          </a:p>
          <a:p>
            <a:endParaRPr lang="en-US" dirty="0"/>
          </a:p>
          <a:p>
            <a:endParaRPr lang="en-US" dirty="0"/>
          </a:p>
          <a:p>
            <a:r>
              <a:rPr lang="en-US" dirty="0"/>
              <a:t>As the kernel allocates and frees resources, it updates the map so that it continues to contain accurate information about free resources.</a:t>
            </a:r>
          </a:p>
        </p:txBody>
      </p:sp>
      <p:sp>
        <p:nvSpPr>
          <p:cNvPr id="4" name="Slide Number Placeholder 3"/>
          <p:cNvSpPr>
            <a:spLocks noGrp="1"/>
          </p:cNvSpPr>
          <p:nvPr>
            <p:ph type="sldNum" sz="quarter" idx="12"/>
          </p:nvPr>
        </p:nvSpPr>
        <p:spPr/>
        <p:txBody>
          <a:bodyPr/>
          <a:lstStyle/>
          <a:p>
            <a:fld id="{4CE482DC-2269-4F26-9D2A-7E44B1A4CD85}" type="slidenum">
              <a:rPr lang="en-US" smtClean="0"/>
              <a:pPr/>
              <a:t>7</a:t>
            </a:fld>
            <a:endParaRPr lang="en-US" dirty="0"/>
          </a:p>
        </p:txBody>
      </p:sp>
      <p:pic>
        <p:nvPicPr>
          <p:cNvPr id="1026" name="Picture 2"/>
          <p:cNvPicPr>
            <a:picLocks noChangeAspect="1" noChangeArrowheads="1"/>
          </p:cNvPicPr>
          <p:nvPr/>
        </p:nvPicPr>
        <p:blipFill>
          <a:blip r:embed="rId2"/>
          <a:srcRect/>
          <a:stretch>
            <a:fillRect/>
          </a:stretch>
        </p:blipFill>
        <p:spPr bwMode="auto">
          <a:xfrm>
            <a:off x="3505200" y="3175174"/>
            <a:ext cx="4409574" cy="23112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pPr>
              <a:defRPr/>
            </a:pPr>
            <a:fld id="{FD9C8DC3-56AF-40AB-AE4F-94198676B903}" type="slidenum">
              <a:rPr lang="en-US"/>
              <a:pPr>
                <a:defRPr/>
              </a:pPr>
              <a:t>8</a:t>
            </a:fld>
            <a:endParaRPr lang="en-US"/>
          </a:p>
        </p:txBody>
      </p:sp>
      <p:sp>
        <p:nvSpPr>
          <p:cNvPr id="8195" name="Rectangle 4"/>
          <p:cNvSpPr>
            <a:spLocks noGrp="1" noChangeArrowheads="1"/>
          </p:cNvSpPr>
          <p:nvPr>
            <p:ph type="title"/>
          </p:nvPr>
        </p:nvSpPr>
        <p:spPr>
          <a:noFill/>
        </p:spPr>
        <p:txBody>
          <a:bodyPr/>
          <a:lstStyle/>
          <a:p>
            <a:pPr eaLnBrk="1" hangingPunct="1"/>
            <a:r>
              <a:rPr lang="en-US"/>
              <a:t>Allocating Swap Space</a:t>
            </a:r>
          </a:p>
        </p:txBody>
      </p:sp>
      <p:grpSp>
        <p:nvGrpSpPr>
          <p:cNvPr id="2" name="Group 5"/>
          <p:cNvGrpSpPr>
            <a:grpSpLocks/>
          </p:cNvGrpSpPr>
          <p:nvPr/>
        </p:nvGrpSpPr>
        <p:grpSpPr bwMode="auto">
          <a:xfrm>
            <a:off x="736600" y="1677988"/>
            <a:ext cx="10718800" cy="3960812"/>
            <a:chOff x="348" y="1057"/>
            <a:chExt cx="5064" cy="2495"/>
          </a:xfrm>
        </p:grpSpPr>
        <p:sp>
          <p:nvSpPr>
            <p:cNvPr id="8197" name="Rectangle 6"/>
            <p:cNvSpPr>
              <a:spLocks noChangeArrowheads="1"/>
            </p:cNvSpPr>
            <p:nvPr/>
          </p:nvSpPr>
          <p:spPr bwMode="auto">
            <a:xfrm>
              <a:off x="360" y="1428"/>
              <a:ext cx="1644" cy="420"/>
            </a:xfrm>
            <a:prstGeom prst="rect">
              <a:avLst/>
            </a:prstGeom>
            <a:solidFill>
              <a:schemeClr val="bg1"/>
            </a:solidFill>
            <a:ln w="9525">
              <a:solidFill>
                <a:schemeClr val="tx1"/>
              </a:solidFill>
              <a:miter lim="800000"/>
              <a:headEnd/>
              <a:tailEnd/>
            </a:ln>
          </p:spPr>
          <p:txBody>
            <a:bodyPr wrap="none" anchor="ctr"/>
            <a:lstStyle/>
            <a:p>
              <a:r>
                <a:rPr lang="en-US" sz="2400" b="1" dirty="0">
                  <a:solidFill>
                    <a:srgbClr val="3333CC"/>
                  </a:solidFill>
                </a:rPr>
                <a:t>1</a:t>
              </a:r>
              <a:r>
                <a:rPr lang="en-US" dirty="0">
                  <a:solidFill>
                    <a:srgbClr val="3333CC"/>
                  </a:solidFill>
                </a:rPr>
                <a:t>  </a:t>
              </a:r>
              <a:r>
                <a:rPr lang="en-US" dirty="0"/>
                <a:t>                    </a:t>
              </a:r>
              <a:r>
                <a:rPr lang="en-US" sz="2400" b="1" dirty="0">
                  <a:solidFill>
                    <a:srgbClr val="3333CC"/>
                  </a:solidFill>
                </a:rPr>
                <a:t>10000</a:t>
              </a:r>
            </a:p>
          </p:txBody>
        </p:sp>
        <p:sp>
          <p:nvSpPr>
            <p:cNvPr id="8198" name="Rectangle 7"/>
            <p:cNvSpPr>
              <a:spLocks noChangeArrowheads="1"/>
            </p:cNvSpPr>
            <p:nvPr/>
          </p:nvSpPr>
          <p:spPr bwMode="auto">
            <a:xfrm>
              <a:off x="3768" y="1440"/>
              <a:ext cx="1644" cy="420"/>
            </a:xfrm>
            <a:prstGeom prst="rect">
              <a:avLst/>
            </a:prstGeom>
            <a:solidFill>
              <a:schemeClr val="bg1"/>
            </a:solidFill>
            <a:ln w="9525">
              <a:solidFill>
                <a:schemeClr val="tx1"/>
              </a:solidFill>
              <a:miter lim="800000"/>
              <a:headEnd/>
              <a:tailEnd/>
            </a:ln>
          </p:spPr>
          <p:txBody>
            <a:bodyPr wrap="none" anchor="ctr"/>
            <a:lstStyle/>
            <a:p>
              <a:r>
                <a:rPr lang="en-US" sz="2400" b="1" dirty="0">
                  <a:solidFill>
                    <a:srgbClr val="3333CC"/>
                  </a:solidFill>
                </a:rPr>
                <a:t>101</a:t>
              </a:r>
              <a:r>
                <a:rPr lang="en-US" dirty="0">
                  <a:solidFill>
                    <a:srgbClr val="3333CC"/>
                  </a:solidFill>
                </a:rPr>
                <a:t> </a:t>
              </a:r>
              <a:r>
                <a:rPr lang="en-US" dirty="0"/>
                <a:t>                   </a:t>
              </a:r>
              <a:r>
                <a:rPr lang="en-US" sz="2400" b="1" dirty="0">
                  <a:solidFill>
                    <a:srgbClr val="3333CC"/>
                  </a:solidFill>
                </a:rPr>
                <a:t>9900</a:t>
              </a:r>
            </a:p>
          </p:txBody>
        </p:sp>
        <p:sp>
          <p:nvSpPr>
            <p:cNvPr id="8199" name="Rectangle 8"/>
            <p:cNvSpPr>
              <a:spLocks noChangeArrowheads="1"/>
            </p:cNvSpPr>
            <p:nvPr/>
          </p:nvSpPr>
          <p:spPr bwMode="auto">
            <a:xfrm>
              <a:off x="3732" y="3132"/>
              <a:ext cx="1644" cy="420"/>
            </a:xfrm>
            <a:prstGeom prst="rect">
              <a:avLst/>
            </a:prstGeom>
            <a:solidFill>
              <a:schemeClr val="bg1"/>
            </a:solidFill>
            <a:ln w="9525">
              <a:solidFill>
                <a:schemeClr val="tx1"/>
              </a:solidFill>
              <a:miter lim="800000"/>
              <a:headEnd/>
              <a:tailEnd/>
            </a:ln>
          </p:spPr>
          <p:txBody>
            <a:bodyPr wrap="none" anchor="ctr"/>
            <a:lstStyle/>
            <a:p>
              <a:r>
                <a:rPr lang="en-US" sz="2400" b="1" dirty="0">
                  <a:solidFill>
                    <a:srgbClr val="3333CC"/>
                  </a:solidFill>
                </a:rPr>
                <a:t>151</a:t>
              </a:r>
              <a:r>
                <a:rPr lang="en-US" dirty="0">
                  <a:solidFill>
                    <a:srgbClr val="3333CC"/>
                  </a:solidFill>
                </a:rPr>
                <a:t> </a:t>
              </a:r>
              <a:r>
                <a:rPr lang="en-US" dirty="0"/>
                <a:t>                   </a:t>
              </a:r>
              <a:r>
                <a:rPr lang="en-US" sz="2400" b="1" dirty="0">
                  <a:solidFill>
                    <a:srgbClr val="3333CC"/>
                  </a:solidFill>
                </a:rPr>
                <a:t>9850</a:t>
              </a:r>
            </a:p>
          </p:txBody>
        </p:sp>
        <p:sp>
          <p:nvSpPr>
            <p:cNvPr id="8200" name="Rectangle 9"/>
            <p:cNvSpPr>
              <a:spLocks noChangeArrowheads="1"/>
            </p:cNvSpPr>
            <p:nvPr/>
          </p:nvSpPr>
          <p:spPr bwMode="auto">
            <a:xfrm>
              <a:off x="348" y="3120"/>
              <a:ext cx="1644" cy="420"/>
            </a:xfrm>
            <a:prstGeom prst="rect">
              <a:avLst/>
            </a:prstGeom>
            <a:solidFill>
              <a:schemeClr val="bg1"/>
            </a:solidFill>
            <a:ln w="9525">
              <a:solidFill>
                <a:schemeClr val="tx1"/>
              </a:solidFill>
              <a:miter lim="800000"/>
              <a:headEnd/>
              <a:tailEnd/>
            </a:ln>
          </p:spPr>
          <p:txBody>
            <a:bodyPr wrap="none" anchor="ctr"/>
            <a:lstStyle/>
            <a:p>
              <a:r>
                <a:rPr lang="en-US" sz="2400" b="1" dirty="0">
                  <a:solidFill>
                    <a:srgbClr val="3333CC"/>
                  </a:solidFill>
                </a:rPr>
                <a:t>251</a:t>
              </a:r>
              <a:r>
                <a:rPr lang="en-US" dirty="0"/>
                <a:t>                    </a:t>
              </a:r>
              <a:r>
                <a:rPr lang="en-US" sz="2400" b="1" dirty="0">
                  <a:solidFill>
                    <a:srgbClr val="3333CC"/>
                  </a:solidFill>
                </a:rPr>
                <a:t>9750</a:t>
              </a:r>
            </a:p>
          </p:txBody>
        </p:sp>
        <p:sp>
          <p:nvSpPr>
            <p:cNvPr id="8201" name="Line 10"/>
            <p:cNvSpPr>
              <a:spLocks noChangeShapeType="1"/>
            </p:cNvSpPr>
            <p:nvPr/>
          </p:nvSpPr>
          <p:spPr bwMode="auto">
            <a:xfrm>
              <a:off x="2004" y="1656"/>
              <a:ext cx="1776" cy="0"/>
            </a:xfrm>
            <a:prstGeom prst="line">
              <a:avLst/>
            </a:prstGeom>
            <a:noFill/>
            <a:ln w="25400">
              <a:solidFill>
                <a:schemeClr val="tx1"/>
              </a:solidFill>
              <a:round/>
              <a:headEnd/>
              <a:tailEnd type="triangle" w="lg" len="lg"/>
            </a:ln>
          </p:spPr>
          <p:txBody>
            <a:bodyPr/>
            <a:lstStyle/>
            <a:p>
              <a:endParaRPr lang="en-US"/>
            </a:p>
          </p:txBody>
        </p:sp>
        <p:sp>
          <p:nvSpPr>
            <p:cNvPr id="8202" name="Text Box 11"/>
            <p:cNvSpPr txBox="1">
              <a:spLocks noChangeArrowheads="1"/>
            </p:cNvSpPr>
            <p:nvPr/>
          </p:nvSpPr>
          <p:spPr bwMode="auto">
            <a:xfrm>
              <a:off x="2150" y="1363"/>
              <a:ext cx="935" cy="252"/>
            </a:xfrm>
            <a:prstGeom prst="rect">
              <a:avLst/>
            </a:prstGeom>
            <a:noFill/>
            <a:ln w="9525">
              <a:noFill/>
              <a:miter lim="800000"/>
              <a:headEnd/>
              <a:tailEnd/>
            </a:ln>
          </p:spPr>
          <p:txBody>
            <a:bodyPr wrap="none">
              <a:spAutoFit/>
            </a:bodyPr>
            <a:lstStyle/>
            <a:p>
              <a:r>
                <a:rPr lang="en-US" sz="2000" b="1" dirty="0">
                  <a:solidFill>
                    <a:srgbClr val="FF3300"/>
                  </a:solidFill>
                </a:rPr>
                <a:t>Allocate 100 unit</a:t>
              </a:r>
            </a:p>
          </p:txBody>
        </p:sp>
        <p:sp>
          <p:nvSpPr>
            <p:cNvPr id="8203" name="Line 12"/>
            <p:cNvSpPr>
              <a:spLocks noChangeShapeType="1"/>
            </p:cNvSpPr>
            <p:nvPr/>
          </p:nvSpPr>
          <p:spPr bwMode="auto">
            <a:xfrm>
              <a:off x="1968" y="3336"/>
              <a:ext cx="1776" cy="0"/>
            </a:xfrm>
            <a:prstGeom prst="line">
              <a:avLst/>
            </a:prstGeom>
            <a:noFill/>
            <a:ln w="25400">
              <a:solidFill>
                <a:schemeClr val="tx1"/>
              </a:solidFill>
              <a:round/>
              <a:headEnd type="triangle" w="lg" len="lg"/>
              <a:tailEnd type="none" w="lg" len="lg"/>
            </a:ln>
          </p:spPr>
          <p:txBody>
            <a:bodyPr/>
            <a:lstStyle/>
            <a:p>
              <a:endParaRPr lang="en-US"/>
            </a:p>
          </p:txBody>
        </p:sp>
        <p:sp>
          <p:nvSpPr>
            <p:cNvPr id="8204" name="Text Box 13"/>
            <p:cNvSpPr txBox="1">
              <a:spLocks noChangeArrowheads="1"/>
            </p:cNvSpPr>
            <p:nvPr/>
          </p:nvSpPr>
          <p:spPr bwMode="auto">
            <a:xfrm>
              <a:off x="2114" y="3043"/>
              <a:ext cx="935" cy="252"/>
            </a:xfrm>
            <a:prstGeom prst="rect">
              <a:avLst/>
            </a:prstGeom>
            <a:noFill/>
            <a:ln w="9525">
              <a:noFill/>
              <a:miter lim="800000"/>
              <a:headEnd/>
              <a:tailEnd/>
            </a:ln>
          </p:spPr>
          <p:txBody>
            <a:bodyPr wrap="none">
              <a:spAutoFit/>
            </a:bodyPr>
            <a:lstStyle/>
            <a:p>
              <a:r>
                <a:rPr lang="en-US" sz="2000" b="1" dirty="0">
                  <a:solidFill>
                    <a:srgbClr val="FF3300"/>
                  </a:solidFill>
                </a:rPr>
                <a:t>Allocate 100 unit</a:t>
              </a:r>
            </a:p>
          </p:txBody>
        </p:sp>
        <p:sp>
          <p:nvSpPr>
            <p:cNvPr id="8205" name="Line 14"/>
            <p:cNvSpPr>
              <a:spLocks noChangeShapeType="1"/>
            </p:cNvSpPr>
            <p:nvPr/>
          </p:nvSpPr>
          <p:spPr bwMode="auto">
            <a:xfrm>
              <a:off x="4620" y="1848"/>
              <a:ext cx="0" cy="1284"/>
            </a:xfrm>
            <a:prstGeom prst="line">
              <a:avLst/>
            </a:prstGeom>
            <a:noFill/>
            <a:ln w="25400">
              <a:solidFill>
                <a:schemeClr val="tx1"/>
              </a:solidFill>
              <a:round/>
              <a:headEnd/>
              <a:tailEnd type="triangle" w="lg" len="lg"/>
            </a:ln>
          </p:spPr>
          <p:txBody>
            <a:bodyPr/>
            <a:lstStyle/>
            <a:p>
              <a:endParaRPr lang="en-US"/>
            </a:p>
          </p:txBody>
        </p:sp>
        <p:sp>
          <p:nvSpPr>
            <p:cNvPr id="8206" name="Text Box 15"/>
            <p:cNvSpPr txBox="1">
              <a:spLocks noChangeArrowheads="1"/>
            </p:cNvSpPr>
            <p:nvPr/>
          </p:nvSpPr>
          <p:spPr bwMode="auto">
            <a:xfrm>
              <a:off x="3218" y="2347"/>
              <a:ext cx="874" cy="252"/>
            </a:xfrm>
            <a:prstGeom prst="rect">
              <a:avLst/>
            </a:prstGeom>
            <a:noFill/>
            <a:ln w="9525">
              <a:noFill/>
              <a:miter lim="800000"/>
              <a:headEnd/>
              <a:tailEnd/>
            </a:ln>
          </p:spPr>
          <p:txBody>
            <a:bodyPr wrap="none">
              <a:spAutoFit/>
            </a:bodyPr>
            <a:lstStyle/>
            <a:p>
              <a:r>
                <a:rPr lang="en-US" sz="2000" b="1" dirty="0">
                  <a:solidFill>
                    <a:srgbClr val="FF3300"/>
                  </a:solidFill>
                </a:rPr>
                <a:t>Allocate 50 unit</a:t>
              </a:r>
            </a:p>
          </p:txBody>
        </p:sp>
        <p:sp>
          <p:nvSpPr>
            <p:cNvPr id="8207" name="Text Box 16"/>
            <p:cNvSpPr txBox="1">
              <a:spLocks noChangeArrowheads="1"/>
            </p:cNvSpPr>
            <p:nvPr/>
          </p:nvSpPr>
          <p:spPr bwMode="auto">
            <a:xfrm>
              <a:off x="890" y="1849"/>
              <a:ext cx="364" cy="291"/>
            </a:xfrm>
            <a:prstGeom prst="rect">
              <a:avLst/>
            </a:prstGeom>
            <a:noFill/>
            <a:ln w="9525">
              <a:noFill/>
              <a:miter lim="800000"/>
              <a:headEnd/>
              <a:tailEnd/>
            </a:ln>
          </p:spPr>
          <p:txBody>
            <a:bodyPr wrap="none">
              <a:spAutoFit/>
            </a:bodyPr>
            <a:lstStyle/>
            <a:p>
              <a:r>
                <a:rPr lang="en-US" sz="2400" b="1"/>
                <a:t>Map</a:t>
              </a:r>
            </a:p>
          </p:txBody>
        </p:sp>
        <p:sp>
          <p:nvSpPr>
            <p:cNvPr id="8208" name="Text Box 17"/>
            <p:cNvSpPr txBox="1">
              <a:spLocks noChangeArrowheads="1"/>
            </p:cNvSpPr>
            <p:nvPr/>
          </p:nvSpPr>
          <p:spPr bwMode="auto">
            <a:xfrm>
              <a:off x="350" y="1057"/>
              <a:ext cx="571" cy="291"/>
            </a:xfrm>
            <a:prstGeom prst="rect">
              <a:avLst/>
            </a:prstGeom>
            <a:noFill/>
            <a:ln w="9525">
              <a:noFill/>
              <a:miter lim="800000"/>
              <a:headEnd/>
              <a:tailEnd/>
            </a:ln>
          </p:spPr>
          <p:txBody>
            <a:bodyPr wrap="none">
              <a:spAutoFit/>
            </a:bodyPr>
            <a:lstStyle/>
            <a:p>
              <a:r>
                <a:rPr lang="en-US" sz="2400" b="1"/>
                <a:t>Address</a:t>
              </a:r>
            </a:p>
          </p:txBody>
        </p:sp>
        <p:sp>
          <p:nvSpPr>
            <p:cNvPr id="8209" name="Text Box 18"/>
            <p:cNvSpPr txBox="1">
              <a:spLocks noChangeArrowheads="1"/>
            </p:cNvSpPr>
            <p:nvPr/>
          </p:nvSpPr>
          <p:spPr bwMode="auto">
            <a:xfrm>
              <a:off x="1394" y="1057"/>
              <a:ext cx="346" cy="291"/>
            </a:xfrm>
            <a:prstGeom prst="rect">
              <a:avLst/>
            </a:prstGeom>
            <a:noFill/>
            <a:ln w="9525">
              <a:noFill/>
              <a:miter lim="800000"/>
              <a:headEnd/>
              <a:tailEnd/>
            </a:ln>
          </p:spPr>
          <p:txBody>
            <a:bodyPr wrap="none">
              <a:spAutoFit/>
            </a:bodyPr>
            <a:lstStyle/>
            <a:p>
              <a:r>
                <a:rPr lang="en-US" sz="2400" b="1"/>
                <a:t>Unit</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to allocate swap space</a:t>
            </a:r>
          </a:p>
        </p:txBody>
      </p:sp>
      <p:sp>
        <p:nvSpPr>
          <p:cNvPr id="4" name="Slide Number Placeholder 3"/>
          <p:cNvSpPr>
            <a:spLocks noGrp="1"/>
          </p:cNvSpPr>
          <p:nvPr>
            <p:ph type="sldNum" sz="quarter" idx="12"/>
          </p:nvPr>
        </p:nvSpPr>
        <p:spPr/>
        <p:txBody>
          <a:bodyPr/>
          <a:lstStyle/>
          <a:p>
            <a:fld id="{4CE482DC-2269-4F26-9D2A-7E44B1A4CD85}" type="slidenum">
              <a:rPr lang="en-US" smtClean="0"/>
              <a:pPr/>
              <a:t>9</a:t>
            </a:fld>
            <a:endParaRPr lang="en-US" dirty="0"/>
          </a:p>
        </p:txBody>
      </p:sp>
      <p:pic>
        <p:nvPicPr>
          <p:cNvPr id="2050" name="Picture 2"/>
          <p:cNvPicPr>
            <a:picLocks noChangeAspect="1" noChangeArrowheads="1"/>
          </p:cNvPicPr>
          <p:nvPr/>
        </p:nvPicPr>
        <p:blipFill>
          <a:blip r:embed="rId2"/>
          <a:srcRect/>
          <a:stretch>
            <a:fillRect/>
          </a:stretch>
        </p:blipFill>
        <p:spPr bwMode="auto">
          <a:xfrm>
            <a:off x="2209800" y="1463040"/>
            <a:ext cx="6781800" cy="531876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1340</TotalTime>
  <Words>4003</Words>
  <Application>Microsoft Office PowerPoint</Application>
  <PresentationFormat>Widescreen</PresentationFormat>
  <Paragraphs>399</Paragraphs>
  <Slides>59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굴림</vt:lpstr>
      <vt:lpstr>Arial</vt:lpstr>
      <vt:lpstr>Calibri</vt:lpstr>
      <vt:lpstr>Cambria</vt:lpstr>
      <vt:lpstr>Lucida Console</vt:lpstr>
      <vt:lpstr>Times New Roman</vt:lpstr>
      <vt:lpstr>Adjacency</vt:lpstr>
      <vt:lpstr>Memory Management Policies</vt:lpstr>
      <vt:lpstr>Memory</vt:lpstr>
      <vt:lpstr>Data Structures for Process</vt:lpstr>
      <vt:lpstr>Data Structure for Process (contd.)</vt:lpstr>
      <vt:lpstr>UNIX Memory Management Policies</vt:lpstr>
      <vt:lpstr>1. Swapping</vt:lpstr>
      <vt:lpstr>Swapping</vt:lpstr>
      <vt:lpstr>Allocating Swap Space</vt:lpstr>
      <vt:lpstr>Algorithm to allocate swap space</vt:lpstr>
      <vt:lpstr>Freeing  Swap Space</vt:lpstr>
      <vt:lpstr>Freeing Swap Space                        1          100</vt:lpstr>
      <vt:lpstr>Freeing Swap Space</vt:lpstr>
      <vt:lpstr>Swapping Process Out</vt:lpstr>
      <vt:lpstr>Swapping Process Out</vt:lpstr>
      <vt:lpstr>Swapping Process Out</vt:lpstr>
      <vt:lpstr>Swapping Process In</vt:lpstr>
      <vt:lpstr>Swapping Process In</vt:lpstr>
      <vt:lpstr>Algorithm : swapping in and out process</vt:lpstr>
      <vt:lpstr>Algorithm : swapping in and out process</vt:lpstr>
      <vt:lpstr>Fork Swap</vt:lpstr>
      <vt:lpstr>Expansion Swap</vt:lpstr>
      <vt:lpstr>PowerPoint Presentation</vt:lpstr>
      <vt:lpstr>PowerPoint Presentation</vt:lpstr>
      <vt:lpstr>PowerPoint Presentation</vt:lpstr>
      <vt:lpstr>2. Demand Paging</vt:lpstr>
      <vt:lpstr>Demand Paging</vt:lpstr>
      <vt:lpstr>PowerPoint Presentation</vt:lpstr>
      <vt:lpstr>Demand Paging</vt:lpstr>
      <vt:lpstr>Data Structure for Demand Paging</vt:lpstr>
      <vt:lpstr>Page Table Entry and Disk Block Descriptor</vt:lpstr>
      <vt:lpstr>Page Table Entry</vt:lpstr>
      <vt:lpstr>Disk Block Descriptor</vt:lpstr>
      <vt:lpstr>Page frame data table</vt:lpstr>
      <vt:lpstr>Swap-use table</vt:lpstr>
      <vt:lpstr>Fork in a Paging System</vt:lpstr>
      <vt:lpstr>Fork in a Paging System</vt:lpstr>
      <vt:lpstr>PowerPoint Presentation</vt:lpstr>
      <vt:lpstr>Exec in a Paging System</vt:lpstr>
      <vt:lpstr>The Page-Stealer Process</vt:lpstr>
      <vt:lpstr>The Page-Stealer Process</vt:lpstr>
      <vt:lpstr>The Page-Stealer Process</vt:lpstr>
      <vt:lpstr>The Page-Stealer Process</vt:lpstr>
      <vt:lpstr>Page Faults</vt:lpstr>
      <vt:lpstr>Validity Fault Handler</vt:lpstr>
      <vt:lpstr>Validity Fault Handler</vt:lpstr>
      <vt:lpstr>Validity Fault Handler</vt:lpstr>
      <vt:lpstr>Validity Fault Handler</vt:lpstr>
      <vt:lpstr>Validity Fault Handler</vt:lpstr>
      <vt:lpstr>Validity Fault Handler</vt:lpstr>
      <vt:lpstr>Validity Fault Handler</vt:lpstr>
      <vt:lpstr>Validity Fault Handler</vt:lpstr>
      <vt:lpstr>Validity Fault Handler</vt:lpstr>
      <vt:lpstr>Protection Fault Handler</vt:lpstr>
      <vt:lpstr>Protection Fault Handler</vt:lpstr>
      <vt:lpstr>Protection Fault Handler</vt:lpstr>
      <vt:lpstr>Protection Fault Handler</vt:lpstr>
      <vt:lpstr>Protection Fault Handler</vt:lpstr>
      <vt:lpstr>Protection Fault Handler</vt:lpstr>
      <vt:lpstr>3. A HYBRID SYSTEM WITH SWAPPING AND DEMAND PAGING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System  &amp;  Internal Representation of Files </dc:title>
  <cp:lastModifiedBy>kirthi</cp:lastModifiedBy>
  <cp:revision>153</cp:revision>
  <dcterms:modified xsi:type="dcterms:W3CDTF">2020-11-11T06:47:01Z</dcterms:modified>
</cp:coreProperties>
</file>