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417" r:id="rId2"/>
    <p:sldId id="442" r:id="rId3"/>
    <p:sldId id="449" r:id="rId4"/>
    <p:sldId id="450" r:id="rId5"/>
    <p:sldId id="443" r:id="rId6"/>
    <p:sldId id="451" r:id="rId7"/>
    <p:sldId id="444" r:id="rId8"/>
    <p:sldId id="445" r:id="rId9"/>
    <p:sldId id="446" r:id="rId10"/>
    <p:sldId id="447" r:id="rId11"/>
    <p:sldId id="448" r:id="rId12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7E3FD"/>
    <a:srgbClr val="7DBA00"/>
    <a:srgbClr val="FF9999"/>
    <a:srgbClr val="FFFF99"/>
    <a:srgbClr val="FFCC99"/>
    <a:srgbClr val="17FA04"/>
    <a:srgbClr val="FFCC66"/>
    <a:srgbClr val="A8034F"/>
    <a:srgbClr val="F7B512"/>
    <a:srgbClr val="0833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9" autoAdjust="0"/>
    <p:restoredTop sz="89244" autoAdjust="0"/>
  </p:normalViewPr>
  <p:slideViewPr>
    <p:cSldViewPr snapToGrid="0">
      <p:cViewPr varScale="1">
        <p:scale>
          <a:sx n="105" d="100"/>
          <a:sy n="105" d="100"/>
        </p:scale>
        <p:origin x="-300" y="-96"/>
      </p:cViewPr>
      <p:guideLst>
        <p:guide orient="horz" pos="3822"/>
        <p:guide pos="281"/>
        <p:guide pos="5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8" y="9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090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algn="l" defTabSz="901700" eaLnBrk="0" hangingPunct="0"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02" y="1"/>
            <a:ext cx="3037090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421"/>
            <a:ext cx="3037090" cy="46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37" tIns="45070" rIns="90137" bIns="45070" numCol="1" anchor="b" anchorCtr="0" compatLnSpc="1">
            <a:prstTxWarp prst="textNoShape">
              <a:avLst/>
            </a:prstTxWarp>
          </a:bodyPr>
          <a:lstStyle>
            <a:lvl1pPr algn="l" defTabSz="901700" eaLnBrk="0" hangingPunct="0"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02" y="8831421"/>
            <a:ext cx="3037090" cy="46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37" tIns="45070" rIns="90137" bIns="45070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923490E5-08BC-4CB4-8610-A47C75D54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090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6001" rIns="91993" bIns="46001" numCol="1" anchor="t" anchorCtr="0" compatLnSpc="1">
            <a:prstTxWarp prst="textNoShape">
              <a:avLst/>
            </a:prstTxWarp>
          </a:bodyPr>
          <a:lstStyle>
            <a:lvl1pPr algn="l" defTabSz="920750" eaLnBrk="0" hangingPunct="0"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310" y="1"/>
            <a:ext cx="3037090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6001" rIns="91993" bIns="46001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613" y="4415710"/>
            <a:ext cx="5141175" cy="418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6001" rIns="91993" bIns="46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420"/>
            <a:ext cx="3037090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6001" rIns="91993" bIns="46001" numCol="1" anchor="b" anchorCtr="0" compatLnSpc="1">
            <a:prstTxWarp prst="textNoShape">
              <a:avLst/>
            </a:prstTxWarp>
          </a:bodyPr>
          <a:lstStyle>
            <a:lvl1pPr algn="l" defTabSz="920750" eaLnBrk="0" hangingPunct="0"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310" y="8831420"/>
            <a:ext cx="3037090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6001" rIns="91993" bIns="46001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5EB0A7E4-FB20-4FAD-91B0-227E00C60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7575" fontAlgn="base">
              <a:spcBef>
                <a:spcPct val="0"/>
              </a:spcBef>
              <a:spcAft>
                <a:spcPct val="0"/>
              </a:spcAft>
              <a:defRPr/>
            </a:pPr>
            <a:fld id="{1FC0D4CA-44C3-4366-9D1B-DF9A3244AF3F}" type="slidenum">
              <a:rPr lang="en-US" sz="1300" smtClean="0">
                <a:solidFill>
                  <a:srgbClr val="000000"/>
                </a:solidFill>
                <a:latin typeface="Arial" pitchFamily="34" charset="0"/>
              </a:rPr>
              <a:pPr defTabSz="91757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3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2175" y="731838"/>
            <a:ext cx="5360988" cy="4019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Notes 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JCI 011-Maske03b50oben-300dp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hree people at glass tabl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2" y="1347787"/>
            <a:ext cx="7610475" cy="4162425"/>
          </a:xfrm>
          <a:prstGeom prst="rect">
            <a:avLst/>
          </a:prstGeom>
        </p:spPr>
      </p:pic>
      <p:pic>
        <p:nvPicPr>
          <p:cNvPr id="12" name="Picture 8" descr="JCI 011-ShapeOption0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75" y="0"/>
            <a:ext cx="9140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539750"/>
            <a:ext cx="7920038" cy="939800"/>
          </a:xfrm>
        </p:spPr>
        <p:txBody>
          <a:bodyPr/>
          <a:lstStyle>
            <a:lvl1pPr>
              <a:tabLst>
                <a:tab pos="2330450" algn="l"/>
              </a:tabLst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33375"/>
            <a:ext cx="7920038" cy="276225"/>
          </a:xfrm>
        </p:spPr>
        <p:txBody>
          <a:bodyPr/>
          <a:lstStyle>
            <a:lvl1pPr>
              <a:spcBef>
                <a:spcPct val="0"/>
              </a:spcBef>
              <a:defRPr sz="1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8218487" cy="1028700"/>
          </a:xfrm>
        </p:spPr>
        <p:txBody>
          <a:bodyPr anchor="ctr"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2" y="0"/>
            <a:ext cx="82184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0737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416675"/>
            <a:ext cx="669607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16675"/>
            <a:ext cx="215900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53051A-D36B-484C-A61C-EFB40733284D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5126" name="Picture 6" descr="JCI_logo_small"/>
          <p:cNvPicPr>
            <a:picLocks noChangeAspect="1" noChangeArrowheads="1"/>
          </p:cNvPicPr>
          <p:nvPr/>
        </p:nvPicPr>
        <p:blipFill>
          <a:blip r:embed="rId4"/>
          <a:srcRect b="9802"/>
          <a:stretch>
            <a:fillRect/>
          </a:stretch>
        </p:blipFill>
        <p:spPr bwMode="auto">
          <a:xfrm>
            <a:off x="7469188" y="6116638"/>
            <a:ext cx="135255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468313" y="6092825"/>
            <a:ext cx="82073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</p:sldLayoutIdLst>
  <p:transition>
    <p:wipe dir="r"/>
  </p:transition>
  <p:hf hdr="0" dt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5113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496888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3pPr>
      <a:lvl4pPr marL="714375" indent="-215900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4pPr>
      <a:lvl5pPr marL="935038" indent="-219075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5pPr>
      <a:lvl6pPr marL="13922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6pPr>
      <a:lvl7pPr marL="18494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7pPr>
      <a:lvl8pPr marL="23066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8pPr>
      <a:lvl9pPr marL="27638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46185" y="403947"/>
            <a:ext cx="7920038" cy="1714563"/>
          </a:xfrm>
        </p:spPr>
        <p:txBody>
          <a:bodyPr/>
          <a:lstStyle/>
          <a:p>
            <a:pPr algn="l" eaLnBrk="1" hangingPunct="1"/>
            <a:r>
              <a:rPr lang="en-US" sz="2400" dirty="0" smtClean="0"/>
              <a:t>Statements of Work  at JCI (SOW’s)    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 Why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is a SOW?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13" y="1268413"/>
            <a:ext cx="8675687" cy="46815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  </a:t>
            </a:r>
            <a:r>
              <a:rPr lang="en-US" sz="2000" dirty="0" smtClean="0"/>
              <a:t>A </a:t>
            </a:r>
            <a:r>
              <a:rPr lang="en-US" sz="2000" dirty="0" smtClean="0"/>
              <a:t>legally binding </a:t>
            </a:r>
            <a:r>
              <a:rPr lang="en-US" sz="2000" dirty="0" smtClean="0"/>
              <a:t>contract between JCI and a Supplier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An outsourcing agreement where we pay for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services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A specification of what we want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to do - Deliverables</a:t>
            </a:r>
          </a:p>
          <a:p>
            <a:pPr lvl="4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Ask yourself, “How will I know when the Deliverable is completed”?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171450" lvl="4" indent="-1714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 The schedule and sequence of how &amp; when the work is to be completed</a:t>
            </a:r>
          </a:p>
          <a:p>
            <a:pPr marL="1085850" lvl="6" indent="-1714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comes 1</a:t>
            </a:r>
            <a:r>
              <a:rPr lang="en-US" sz="20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2</a:t>
            </a:r>
            <a:r>
              <a:rPr lang="en-US" sz="20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3</a:t>
            </a:r>
            <a:r>
              <a:rPr lang="en-US" sz="20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etc</a:t>
            </a:r>
          </a:p>
          <a:p>
            <a:pPr marL="1085850" lvl="6" indent="-1714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Are there dependencies? Can I accept #1 if I cant test till #3?</a:t>
            </a:r>
          </a:p>
          <a:p>
            <a:pPr marL="171450" lvl="4" indent="-1714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  A definition of how we will Accept the Deliverable(s)</a:t>
            </a:r>
          </a:p>
          <a:p>
            <a:pPr marL="171450" lvl="4" indent="-1714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  The fee we will pay for the services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April 14, 2011     |      Confidential and Proprietary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A8A88A-0081-4676-B874-35BA613AC4D6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is a master Services Agreement?  MSA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JCI uses a combined MSA – SOW approach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Design is to have 1 MSA and then multiple SOW’s all using the MSA Terms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is JCI policy that a MSA must be in place before any IT Supplier can start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GITP and JCI Legal negotiate the terms of the MSA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Depending upon the services expected from the supplier the MSA can be</a:t>
            </a:r>
            <a:br>
              <a:rPr lang="en-US" dirty="0" smtClean="0"/>
            </a:br>
            <a:r>
              <a:rPr lang="en-US" dirty="0" smtClean="0"/>
              <a:t>	Short Form, Medium Form, or Long Form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What’s the difference?  Amount of legal requirements appropriate for the	 expected services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EG,  Contractor providing training = Short Form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Consultant providing services but no access to JCI systems or network = Medium Form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Consultant, Hosting Services Provider, Large Projects, Network Access = Long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8218487" cy="11769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kind of terms are in a MSA?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(Note sample only as each MSA is customized for the Supplier)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Legal definition of the parties, Affiliate rights, Termination Rights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Payment terms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JCI’s ability to screen/approve Supplier staff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Obligation for Supplier to follow JCI Policies we provide to them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Management of Confidential Information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Warranties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Compliance with Laws, Non-Infringement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Acceptance process, Problem Resolution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Intellectual Property Rights, - Who owns the end products?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Indemnification, Insurance Requirements, Limitations of Liability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Force Majeure, Right to Audit, Legal Notices,   Rule of Law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-1"/>
            <a:ext cx="8218487" cy="12403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can go wrong with such a simple process??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Deliverables are not clearly written, open to interpretation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Supplier says it </a:t>
            </a:r>
            <a:r>
              <a:rPr lang="en-US" dirty="0" smtClean="0"/>
              <a:t>performs</a:t>
            </a:r>
            <a:r>
              <a:rPr lang="en-US" dirty="0" smtClean="0"/>
              <a:t> </a:t>
            </a:r>
            <a:r>
              <a:rPr lang="en-US" dirty="0" smtClean="0"/>
              <a:t>to the spec and JCI does not agree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Hard to tell if it has really been completed, dependent on seeing entire </a:t>
            </a:r>
            <a:r>
              <a:rPr lang="en-US" dirty="0" err="1" smtClean="0"/>
              <a:t>sol’n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Supplier or JCI is late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Specifications shift </a:t>
            </a:r>
            <a:r>
              <a:rPr lang="en-US" dirty="0" smtClean="0"/>
              <a:t>and not documented </a:t>
            </a:r>
            <a:r>
              <a:rPr lang="en-US" dirty="0" smtClean="0"/>
              <a:t>(increase </a:t>
            </a:r>
            <a:r>
              <a:rPr lang="en-US" dirty="0" smtClean="0"/>
              <a:t>/ </a:t>
            </a:r>
            <a:r>
              <a:rPr lang="en-US" dirty="0" smtClean="0"/>
              <a:t>decrease from initial SOW)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Supplier swaps out staff without JCI agreement,  Unqualified staff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JCI rejects the work,…. Who </a:t>
            </a:r>
            <a:r>
              <a:rPr lang="en-US" dirty="0" smtClean="0"/>
              <a:t>pays for mistakes?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Shared responsibility and each party blames the other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Surprise invoices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Un-authorized work is done and Supplier wants to be paid for 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Unexpected </a:t>
            </a:r>
            <a:r>
              <a:rPr lang="en-US" dirty="0" smtClean="0"/>
              <a:t>T&amp;E Invoices with no supporting documents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Be AWARE!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408222"/>
            <a:ext cx="8207375" cy="3541728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Supplier sales staff are trained to reduce the suppliers risk and exposure, not JCI’s</a:t>
            </a:r>
          </a:p>
          <a:p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How can you level the playing field?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level the playing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Do not let the Supplier write the </a:t>
            </a:r>
            <a:r>
              <a:rPr lang="en-US" dirty="0" smtClean="0"/>
              <a:t>SOW, JCI should always “own” the SOW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Use the JCI approved SOW template for Small/Medium Sized engagements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Get help before you sign the SOW. IT Procurement &amp; Legal are on staff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Remember that an up-to-date MSA must be in place before signing any SOW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Follow your BU’s requirement for appropriate legal review before signing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Write Clear Deliverables and Objective measurements for acceptance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Realistic timeline and prompt recovery/ remediation plans if delays happen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Be firm, but fair.  If JCI caused the delay, supplier may be entitled to a CR</a:t>
            </a:r>
          </a:p>
          <a:p>
            <a:pPr marL="344488" indent="-344488">
              <a:buFont typeface="Wingdings" pitchFamily="2" charset="2"/>
              <a:buChar char="v"/>
            </a:pPr>
            <a:r>
              <a:rPr lang="en-US" dirty="0" smtClean="0"/>
              <a:t>If Supplier caused the delay document the issue and formalize the recovery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well written Deliverable?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 Clearly defines what it is you want done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Can only interpret one way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Deliverable can be clearly measured  (IE Acceptance Criteria)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Is logically situated on a timeline of other deliverables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the end of a four week evaluation period, an evaluation report will be written and delivered to the stakeholders advising them on the feasibility of deploying Windows 7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Windows 7 will be deployed to 50 workstations following the Microsoft recommended “In-place” upgrade in the following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departments and sequence: Information Technology,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HR, Accounting and Sales.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 with writing a deliverable?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Too general and no specific deliverables. IE, “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Provide 40 hours of consulting on Windows 7</a:t>
            </a:r>
            <a:r>
              <a:rPr lang="en-US" dirty="0" smtClean="0"/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Not defining what is in scope and out of scope.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Not clearly stating JCI role when there is a shared responsibility/task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Not providing a sequence of activities. IE, “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has 2 phases, first is to upgrade all hard disc drives on 50 PC’s in HR and second phase is to install new operating system and application software</a:t>
            </a:r>
            <a:r>
              <a:rPr lang="en-US" dirty="0" smtClean="0"/>
              <a:t>”  While this may seem obvious, unless the sequence is planne</a:t>
            </a:r>
            <a:r>
              <a:rPr lang="en-US" dirty="0" smtClean="0"/>
              <a:t>d you may get an unwelcome surprise!  Imagine if this was done in reverse sequence,…. A lot of rework. Make a project plan.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Proprietary &amp; Confidential		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8B950-AE81-4CD1-B83F-3A6D84869FD7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JCI Standard">
  <a:themeElements>
    <a:clrScheme name="default 1">
      <a:dk1>
        <a:srgbClr val="000000"/>
      </a:dk1>
      <a:lt1>
        <a:srgbClr val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FFFFFF"/>
      </a:accent3>
      <a:accent4>
        <a:srgbClr val="000000"/>
      </a:accent4>
      <a:accent5>
        <a:srgbClr val="BFD9AA"/>
      </a:accent5>
      <a:accent6>
        <a:srgbClr val="00A6CB"/>
      </a:accent6>
      <a:hlink>
        <a:srgbClr val="DE3B21"/>
      </a:hlink>
      <a:folHlink>
        <a:srgbClr val="F7B512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  <a:scene3d>
          <a:camera prst="orthographicFront"/>
          <a:lightRig rig="threePt" dir="t"/>
        </a:scene3d>
        <a:sp3d>
          <a:bevelT/>
        </a:sp3d>
      </a:spPr>
      <a:bodyPr/>
      <a:lstStyle/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8338F"/>
        </a:dk2>
        <a:lt2>
          <a:srgbClr val="878785"/>
        </a:lt2>
        <a:accent1>
          <a:srgbClr val="7DBA00"/>
        </a:accent1>
        <a:accent2>
          <a:srgbClr val="00B8E0"/>
        </a:accent2>
        <a:accent3>
          <a:srgbClr val="FFFFFF"/>
        </a:accent3>
        <a:accent4>
          <a:srgbClr val="000000"/>
        </a:accent4>
        <a:accent5>
          <a:srgbClr val="BFD9AA"/>
        </a:accent5>
        <a:accent6>
          <a:srgbClr val="00A6CB"/>
        </a:accent6>
        <a:hlink>
          <a:srgbClr val="DE3B21"/>
        </a:hlink>
        <a:folHlink>
          <a:srgbClr val="F7B5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3671559E7804D8A790FF3C8E9DBA2" ma:contentTypeVersion="1" ma:contentTypeDescription="Create a new document." ma:contentTypeScope="" ma:versionID="53c011b38ff54728f7478bd820c64e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e724f78bef05bf5ae92e21172238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8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E7A2E-395C-4F59-BC6F-D8EED889A568}"/>
</file>

<file path=customXml/itemProps2.xml><?xml version="1.0" encoding="utf-8"?>
<ds:datastoreItem xmlns:ds="http://schemas.openxmlformats.org/officeDocument/2006/customXml" ds:itemID="{DDE0B5C9-39AA-4127-B140-7DA3C8BA5FA2}"/>
</file>

<file path=customXml/itemProps3.xml><?xml version="1.0" encoding="utf-8"?>
<ds:datastoreItem xmlns:ds="http://schemas.openxmlformats.org/officeDocument/2006/customXml" ds:itemID="{E43D52B2-F6E3-48E6-BF80-1DDFF3805C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40003</TotalTime>
  <Words>728</Words>
  <Application>Microsoft Office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JCI Standard</vt:lpstr>
      <vt:lpstr>Statements of Work  at JCI (SOW’s)           How &amp; Why </vt:lpstr>
      <vt:lpstr>What is a SOW?</vt:lpstr>
      <vt:lpstr>What is a master Services Agreement?  MSA</vt:lpstr>
      <vt:lpstr>What kind of terms are in a MSA? (Note sample only as each MSA is customized for the Supplier)</vt:lpstr>
      <vt:lpstr>What can go wrong with such a simple process?? </vt:lpstr>
      <vt:lpstr>Be AWARE!</vt:lpstr>
      <vt:lpstr>How to level the playing field</vt:lpstr>
      <vt:lpstr>What is a well written Deliverable?</vt:lpstr>
      <vt:lpstr>What can go wrong with writing a deliverable?</vt:lpstr>
      <vt:lpstr>Slide 10</vt:lpstr>
      <vt:lpstr>Slide 11</vt:lpstr>
    </vt:vector>
  </TitlesOfParts>
  <Company>Lippincott Mercer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Darty</dc:creator>
  <cp:lastModifiedBy>User</cp:lastModifiedBy>
  <cp:revision>4459</cp:revision>
  <cp:lastPrinted>2007-01-10T19:05:19Z</cp:lastPrinted>
  <dcterms:created xsi:type="dcterms:W3CDTF">2009-08-31T15:29:27Z</dcterms:created>
  <dcterms:modified xsi:type="dcterms:W3CDTF">2012-03-27T15:29:47Z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0x01010006C3671559E7804D8A790FF3C8E9DBA2</vt:lpwstr>
  </property>
</Properties>
</file>