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2" r:id="rId5"/>
    <p:sldId id="283" r:id="rId6"/>
    <p:sldId id="290" r:id="rId7"/>
    <p:sldId id="291" r:id="rId8"/>
    <p:sldId id="292" r:id="rId9"/>
    <p:sldId id="293" r:id="rId10"/>
    <p:sldId id="294" r:id="rId11"/>
    <p:sldId id="295" r:id="rId12"/>
    <p:sldId id="296" r:id="rId13"/>
    <p:sldId id="297" r:id="rId14"/>
    <p:sldId id="298" r:id="rId15"/>
    <p:sldId id="300" r:id="rId16"/>
    <p:sldId id="299" r:id="rId17"/>
    <p:sldId id="301" r:id="rId18"/>
    <p:sldId id="302" r:id="rId19"/>
    <p:sldId id="303"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33F0FD-04EC-4BEE-8689-BEC01B22CC75}" v="58" dt="2025-01-23T12:37:28.489"/>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9" d="100"/>
          <a:sy n="79" d="100"/>
        </p:scale>
        <p:origin x="773"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1/23/2025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9144000" cy="1864028"/>
          </a:xfrm>
        </p:spPr>
        <p:txBody>
          <a:bodyPr/>
          <a:lstStyle/>
          <a:p>
            <a:r>
              <a:rPr lang="en-US" dirty="0"/>
              <a:t>School Buddy Startup</a:t>
            </a:r>
          </a:p>
        </p:txBody>
      </p:sp>
      <p:sp>
        <p:nvSpPr>
          <p:cNvPr id="11" name="TextBox 10">
            <a:extLst>
              <a:ext uri="{FF2B5EF4-FFF2-40B4-BE49-F238E27FC236}">
                <a16:creationId xmlns:a16="http://schemas.microsoft.com/office/drawing/2014/main" id="{27D7E266-22CD-40EE-9A95-50C06948E478}"/>
              </a:ext>
            </a:extLst>
          </p:cNvPr>
          <p:cNvSpPr txBox="1"/>
          <p:nvPr/>
        </p:nvSpPr>
        <p:spPr>
          <a:xfrm>
            <a:off x="2869660" y="2986391"/>
            <a:ext cx="6303524" cy="923330"/>
          </a:xfrm>
          <a:prstGeom prst="rect">
            <a:avLst/>
          </a:prstGeom>
          <a:noFill/>
        </p:spPr>
        <p:txBody>
          <a:bodyPr wrap="square" rtlCol="0">
            <a:spAutoFit/>
          </a:bodyPr>
          <a:lstStyle/>
          <a:p>
            <a:r>
              <a:rPr lang="en-US" dirty="0"/>
              <a:t>"Revolutionizing education by fostering seamless connections between schools, parents, and students. Empowering a smarter, more collaborative learning experience."</a:t>
            </a:r>
            <a:endParaRPr lang="en-IN" dirty="0"/>
          </a:p>
        </p:txBody>
      </p:sp>
      <p:sp>
        <p:nvSpPr>
          <p:cNvPr id="12" name="TextBox 11">
            <a:extLst>
              <a:ext uri="{FF2B5EF4-FFF2-40B4-BE49-F238E27FC236}">
                <a16:creationId xmlns:a16="http://schemas.microsoft.com/office/drawing/2014/main" id="{DAF0FBE1-04B5-3181-DF0D-95BBAAE915D7}"/>
              </a:ext>
            </a:extLst>
          </p:cNvPr>
          <p:cNvSpPr txBox="1"/>
          <p:nvPr/>
        </p:nvSpPr>
        <p:spPr>
          <a:xfrm>
            <a:off x="8579796" y="5437762"/>
            <a:ext cx="3064213" cy="369332"/>
          </a:xfrm>
          <a:prstGeom prst="rect">
            <a:avLst/>
          </a:prstGeom>
          <a:noFill/>
        </p:spPr>
        <p:txBody>
          <a:bodyPr wrap="square" rtlCol="0">
            <a:spAutoFit/>
          </a:bodyPr>
          <a:lstStyle/>
          <a:p>
            <a:r>
              <a:rPr lang="en-US" dirty="0"/>
              <a:t>Presented By Karthik Patil</a:t>
            </a:r>
            <a:endParaRPr lang="en-IN"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6A98-6767-7AAB-2DAE-69CC9B3441D4}"/>
              </a:ext>
            </a:extLst>
          </p:cNvPr>
          <p:cNvSpPr>
            <a:spLocks noGrp="1"/>
          </p:cNvSpPr>
          <p:nvPr>
            <p:ph type="title"/>
          </p:nvPr>
        </p:nvSpPr>
        <p:spPr>
          <a:xfrm>
            <a:off x="365760" y="0"/>
            <a:ext cx="10515600" cy="573932"/>
          </a:xfrm>
        </p:spPr>
        <p:txBody>
          <a:bodyPr/>
          <a:lstStyle/>
          <a:p>
            <a:r>
              <a:rPr lang="en-US" sz="2800" dirty="0"/>
              <a:t>Key Challenges in </a:t>
            </a:r>
            <a:r>
              <a:rPr lang="en-US" sz="2800" dirty="0" err="1"/>
              <a:t>Analysing</a:t>
            </a:r>
            <a:r>
              <a:rPr lang="en-US" sz="2800" dirty="0"/>
              <a:t> School Performance</a:t>
            </a:r>
            <a:endParaRPr lang="en-IN" sz="2800" dirty="0"/>
          </a:p>
        </p:txBody>
      </p:sp>
      <p:sp>
        <p:nvSpPr>
          <p:cNvPr id="3" name="Content Placeholder 2">
            <a:extLst>
              <a:ext uri="{FF2B5EF4-FFF2-40B4-BE49-F238E27FC236}">
                <a16:creationId xmlns:a16="http://schemas.microsoft.com/office/drawing/2014/main" id="{D1B28648-166C-9A10-C210-14DACB939055}"/>
              </a:ext>
            </a:extLst>
          </p:cNvPr>
          <p:cNvSpPr>
            <a:spLocks noGrp="1"/>
          </p:cNvSpPr>
          <p:nvPr>
            <p:ph idx="1"/>
          </p:nvPr>
        </p:nvSpPr>
        <p:spPr>
          <a:xfrm>
            <a:off x="466928" y="661481"/>
            <a:ext cx="11548288" cy="5603132"/>
          </a:xfrm>
        </p:spPr>
        <p:txBody>
          <a:bodyPr>
            <a:normAutofit lnSpcReduction="10000"/>
          </a:bodyPr>
          <a:lstStyle/>
          <a:p>
            <a:pPr marL="0" indent="0">
              <a:buNone/>
            </a:pPr>
            <a:r>
              <a:rPr lang="en-US" sz="2000" b="1" dirty="0"/>
              <a:t>7. Identifying the Fastest-Growing Schools in Bangalore</a:t>
            </a:r>
          </a:p>
          <a:p>
            <a:pPr marL="0" indent="0">
              <a:buNone/>
            </a:pPr>
            <a:r>
              <a:rPr lang="en-US" sz="1800" b="1" dirty="0"/>
              <a:t>Objective</a:t>
            </a:r>
            <a:r>
              <a:rPr lang="en-US" sz="1800" dirty="0"/>
              <a:t>:</a:t>
            </a:r>
            <a:r>
              <a:rPr lang="en-US" dirty="0"/>
              <a:t> </a:t>
            </a:r>
          </a:p>
          <a:p>
            <a:pPr marL="0" indent="0">
              <a:buNone/>
            </a:pPr>
            <a:r>
              <a:rPr lang="en-US" sz="1800" dirty="0"/>
              <a:t>Determine which school is growing the fastest, both overall and streamwise.</a:t>
            </a:r>
          </a:p>
          <a:p>
            <a:pPr marL="0" indent="0">
              <a:buNone/>
            </a:pPr>
            <a:r>
              <a:rPr lang="en-US" sz="1800" b="1" dirty="0"/>
              <a:t>Approach:</a:t>
            </a:r>
          </a:p>
          <a:p>
            <a:pPr marL="0" indent="0">
              <a:buNone/>
            </a:pPr>
            <a:r>
              <a:rPr lang="en-US" sz="1800" dirty="0"/>
              <a:t>Compare the number of students in top performance categories (Good &amp; Very Good) for each school over the three </a:t>
            </a:r>
            <a:r>
              <a:rPr lang="en-US" sz="1800" dirty="0" err="1"/>
              <a:t>years.Calculate</a:t>
            </a:r>
            <a:r>
              <a:rPr lang="en-US" sz="1800" dirty="0"/>
              <a:t> growth rates in student performance in each stream (Arts, Science, Commerce).Identify the school with the highest positive growth in performance.</a:t>
            </a:r>
          </a:p>
          <a:p>
            <a:pPr marL="0" indent="0">
              <a:buNone/>
            </a:pPr>
            <a:r>
              <a:rPr lang="en-US" sz="1800" b="1" dirty="0"/>
              <a:t>Output:</a:t>
            </a:r>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Outcome: </a:t>
            </a:r>
          </a:p>
          <a:p>
            <a:pPr marL="0" indent="0">
              <a:buNone/>
            </a:pPr>
            <a:r>
              <a:rPr lang="en-US" sz="1800" dirty="0"/>
              <a:t>Pinpoints schools that are improving and have the potential for further growth, helping School Buddy identify partnerships or areas of focus</a:t>
            </a:r>
            <a:r>
              <a:rPr lang="en-US" dirty="0"/>
              <a:t>.</a:t>
            </a:r>
            <a:endParaRPr lang="en-IN" dirty="0"/>
          </a:p>
        </p:txBody>
      </p:sp>
      <p:sp>
        <p:nvSpPr>
          <p:cNvPr id="4" name="Date Placeholder 3">
            <a:extLst>
              <a:ext uri="{FF2B5EF4-FFF2-40B4-BE49-F238E27FC236}">
                <a16:creationId xmlns:a16="http://schemas.microsoft.com/office/drawing/2014/main" id="{2A7DEDB8-5E22-3E95-41C0-545FED4D2D4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E0F7893-B906-3E27-5489-0C42C4D9F2D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F69175B-E502-1A8F-590E-53899B95727B}"/>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8" name="Picture 7">
            <a:extLst>
              <a:ext uri="{FF2B5EF4-FFF2-40B4-BE49-F238E27FC236}">
                <a16:creationId xmlns:a16="http://schemas.microsoft.com/office/drawing/2014/main" id="{33A4936D-0371-138B-887B-A64308414307}"/>
              </a:ext>
            </a:extLst>
          </p:cNvPr>
          <p:cNvPicPr>
            <a:picLocks noChangeAspect="1"/>
          </p:cNvPicPr>
          <p:nvPr/>
        </p:nvPicPr>
        <p:blipFill>
          <a:blip r:embed="rId2"/>
          <a:stretch>
            <a:fillRect/>
          </a:stretch>
        </p:blipFill>
        <p:spPr>
          <a:xfrm>
            <a:off x="2803907" y="3429000"/>
            <a:ext cx="4210638" cy="1328896"/>
          </a:xfrm>
          <a:prstGeom prst="rect">
            <a:avLst/>
          </a:prstGeom>
        </p:spPr>
      </p:pic>
    </p:spTree>
    <p:extLst>
      <p:ext uri="{BB962C8B-B14F-4D97-AF65-F5344CB8AC3E}">
        <p14:creationId xmlns:p14="http://schemas.microsoft.com/office/powerpoint/2010/main" val="409417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5A91-6CEC-D1EE-6CCF-8494412E2F73}"/>
              </a:ext>
            </a:extLst>
          </p:cNvPr>
          <p:cNvSpPr>
            <a:spLocks noGrp="1"/>
          </p:cNvSpPr>
          <p:nvPr>
            <p:ph type="title"/>
          </p:nvPr>
        </p:nvSpPr>
        <p:spPr>
          <a:xfrm>
            <a:off x="365760" y="82296"/>
            <a:ext cx="10515600" cy="676656"/>
          </a:xfrm>
        </p:spPr>
        <p:txBody>
          <a:bodyPr/>
          <a:lstStyle/>
          <a:p>
            <a:r>
              <a:rPr lang="en-US" sz="3200" dirty="0"/>
              <a:t>Key Features of School Buddy</a:t>
            </a:r>
            <a:endParaRPr lang="en-IN" sz="3200" dirty="0"/>
          </a:p>
        </p:txBody>
      </p:sp>
      <p:sp>
        <p:nvSpPr>
          <p:cNvPr id="3" name="Content Placeholder 2">
            <a:extLst>
              <a:ext uri="{FF2B5EF4-FFF2-40B4-BE49-F238E27FC236}">
                <a16:creationId xmlns:a16="http://schemas.microsoft.com/office/drawing/2014/main" id="{33912888-708A-3681-D30A-909BF8E90AFA}"/>
              </a:ext>
            </a:extLst>
          </p:cNvPr>
          <p:cNvSpPr>
            <a:spLocks noGrp="1"/>
          </p:cNvSpPr>
          <p:nvPr>
            <p:ph idx="1"/>
          </p:nvPr>
        </p:nvSpPr>
        <p:spPr>
          <a:xfrm>
            <a:off x="437745" y="865761"/>
            <a:ext cx="11577471" cy="5107021"/>
          </a:xfrm>
        </p:spPr>
        <p:txBody>
          <a:bodyPr>
            <a:normAutofit/>
          </a:bodyPr>
          <a:lstStyle/>
          <a:p>
            <a:r>
              <a:rPr lang="en-US" sz="2000" dirty="0"/>
              <a:t>Helps students find the best schools for Arts, Science, or Commerce after 10th grade.</a:t>
            </a:r>
          </a:p>
          <a:p>
            <a:endParaRPr lang="en-US" sz="2000" dirty="0"/>
          </a:p>
          <a:p>
            <a:r>
              <a:rPr lang="en-US" sz="2000" dirty="0"/>
              <a:t>Analyzes 3 years of student marks (2019-2021) for insights.</a:t>
            </a:r>
          </a:p>
          <a:p>
            <a:endParaRPr lang="en-US" sz="2000" dirty="0"/>
          </a:p>
          <a:p>
            <a:r>
              <a:rPr lang="en-US" sz="2000" dirty="0"/>
              <a:t>Identifies top-performing students and tracks improvement in each subject.</a:t>
            </a:r>
          </a:p>
          <a:p>
            <a:endParaRPr lang="en-US" sz="2000" dirty="0"/>
          </a:p>
          <a:p>
            <a:r>
              <a:rPr lang="en-US" sz="2000" dirty="0"/>
              <a:t>Highlights best schools by stream and overall performance.</a:t>
            </a:r>
          </a:p>
          <a:p>
            <a:endParaRPr lang="en-US" sz="2000" dirty="0"/>
          </a:p>
          <a:p>
            <a:r>
              <a:rPr lang="en-US" sz="2000" dirty="0"/>
              <a:t>Categorizes students based on performance levels (Very Poor to Very Good). </a:t>
            </a:r>
          </a:p>
          <a:p>
            <a:endParaRPr lang="en-US" sz="2000" dirty="0"/>
          </a:p>
          <a:p>
            <a:r>
              <a:rPr lang="en-US" sz="2000" dirty="0"/>
              <a:t>Finds the fastest-growing schools in </a:t>
            </a:r>
            <a:r>
              <a:rPr lang="en-US" sz="2000" dirty="0" err="1"/>
              <a:t>Bangalore.This</a:t>
            </a:r>
            <a:r>
              <a:rPr lang="en-US" sz="2000" dirty="0"/>
              <a:t> concise version captures the essence of School Buddy's features. </a:t>
            </a:r>
            <a:endParaRPr lang="en-IN" sz="2000" dirty="0"/>
          </a:p>
        </p:txBody>
      </p:sp>
      <p:sp>
        <p:nvSpPr>
          <p:cNvPr id="4" name="Date Placeholder 3">
            <a:extLst>
              <a:ext uri="{FF2B5EF4-FFF2-40B4-BE49-F238E27FC236}">
                <a16:creationId xmlns:a16="http://schemas.microsoft.com/office/drawing/2014/main" id="{4FF5707B-8ABB-164D-954E-62679EB08AC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5162261-9AB0-9ED8-4487-214E11CB3B2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1644B14-B4E9-0BE2-257C-B037F5358A97}"/>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3474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CD51-4485-9D02-EF72-56754312ACE1}"/>
              </a:ext>
            </a:extLst>
          </p:cNvPr>
          <p:cNvSpPr>
            <a:spLocks noGrp="1"/>
          </p:cNvSpPr>
          <p:nvPr>
            <p:ph type="title"/>
          </p:nvPr>
        </p:nvSpPr>
        <p:spPr>
          <a:xfrm>
            <a:off x="272374" y="82296"/>
            <a:ext cx="10755290" cy="676656"/>
          </a:xfrm>
        </p:spPr>
        <p:txBody>
          <a:bodyPr/>
          <a:lstStyle/>
          <a:p>
            <a:r>
              <a:rPr lang="en-US" sz="3200" dirty="0"/>
              <a:t>Business Model of School Buddy</a:t>
            </a:r>
            <a:endParaRPr lang="en-IN" sz="3200" dirty="0"/>
          </a:p>
        </p:txBody>
      </p:sp>
      <p:sp>
        <p:nvSpPr>
          <p:cNvPr id="4" name="Date Placeholder 3">
            <a:extLst>
              <a:ext uri="{FF2B5EF4-FFF2-40B4-BE49-F238E27FC236}">
                <a16:creationId xmlns:a16="http://schemas.microsoft.com/office/drawing/2014/main" id="{E4EEDD5E-D2BA-3F53-0991-75C0984741A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5D38211-D295-19BF-F1C7-70AFEA976C9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504F4B-1161-A847-1174-256B588B3135}"/>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7" name="Rectangle 1">
            <a:extLst>
              <a:ext uri="{FF2B5EF4-FFF2-40B4-BE49-F238E27FC236}">
                <a16:creationId xmlns:a16="http://schemas.microsoft.com/office/drawing/2014/main" id="{B26FDCFE-5287-8E95-5391-A523E8346FF5}"/>
              </a:ext>
            </a:extLst>
          </p:cNvPr>
          <p:cNvSpPr>
            <a:spLocks noGrp="1" noChangeArrowheads="1"/>
          </p:cNvSpPr>
          <p:nvPr>
            <p:ph idx="1"/>
          </p:nvPr>
        </p:nvSpPr>
        <p:spPr bwMode="auto">
          <a:xfrm>
            <a:off x="365125" y="997002"/>
            <a:ext cx="1046286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Subscription Plans for Schools</a:t>
            </a:r>
            <a:r>
              <a:rPr kumimoji="0" lang="en-US" altLang="en-US" sz="1800" i="0" u="none" strike="noStrike" cap="none" normalizeH="0" baseline="0" dirty="0">
                <a:ln>
                  <a:noFill/>
                </a:ln>
                <a:solidFill>
                  <a:schemeClr val="tx1"/>
                </a:solidFill>
                <a:effectLst/>
              </a:rPr>
              <a:t>:</a:t>
            </a:r>
            <a:br>
              <a:rPr kumimoji="0" lang="en-US" altLang="en-US" sz="1800" i="0" u="none" strike="noStrike" cap="none" normalizeH="0" baseline="0" dirty="0">
                <a:ln>
                  <a:noFill/>
                </a:ln>
                <a:solidFill>
                  <a:schemeClr val="tx1"/>
                </a:solidFill>
                <a:effectLst/>
              </a:rPr>
            </a:br>
            <a:r>
              <a:rPr kumimoji="0" lang="en-US" altLang="en-US" sz="1800" i="0" u="none" strike="noStrike" cap="none" normalizeH="0" baseline="0" dirty="0">
                <a:ln>
                  <a:noFill/>
                </a:ln>
                <a:solidFill>
                  <a:schemeClr val="tx1"/>
                </a:solidFill>
                <a:effectLst/>
              </a:rPr>
              <a:t>Schools can subscribe to School Buddy for in-depth performance analytics and student improvement reports.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Freemium Model for Students/Parents</a:t>
            </a:r>
            <a:r>
              <a:rPr kumimoji="0" lang="en-US" altLang="en-US" sz="180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Free basic school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Premium features like detailed analysis and personalized reports for a fee.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Partnerships with Educational Institutions</a:t>
            </a:r>
            <a:r>
              <a:rPr kumimoji="0" lang="en-US" altLang="en-US" sz="1800" i="0" u="none" strike="noStrike" cap="none" normalizeH="0" baseline="0" dirty="0">
                <a:ln>
                  <a:noFill/>
                </a:ln>
                <a:solidFill>
                  <a:schemeClr val="tx1"/>
                </a:solidFill>
                <a:effectLst/>
              </a:rPr>
              <a:t>:</a:t>
            </a:r>
            <a:br>
              <a:rPr kumimoji="0" lang="en-US" altLang="en-US" sz="1800" i="0" u="none" strike="noStrike" cap="none" normalizeH="0" baseline="0" dirty="0">
                <a:ln>
                  <a:noFill/>
                </a:ln>
                <a:solidFill>
                  <a:schemeClr val="tx1"/>
                </a:solidFill>
                <a:effectLst/>
              </a:rPr>
            </a:br>
            <a:r>
              <a:rPr kumimoji="0" lang="en-US" altLang="en-US" sz="1800" i="0" u="none" strike="noStrike" cap="none" normalizeH="0" baseline="0" dirty="0">
                <a:ln>
                  <a:noFill/>
                </a:ln>
                <a:solidFill>
                  <a:schemeClr val="tx1"/>
                </a:solidFill>
                <a:effectLst/>
              </a:rPr>
              <a:t>Generate revenue by collaborating with schools to promote their offerings.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4 Scalable SaaS Solution</a:t>
            </a:r>
            <a:r>
              <a:rPr kumimoji="0" lang="en-US" altLang="en-US" sz="1800" i="0" u="none" strike="noStrike" cap="none" normalizeH="0" baseline="0" dirty="0">
                <a:ln>
                  <a:noFill/>
                </a:ln>
                <a:solidFill>
                  <a:schemeClr val="tx1"/>
                </a:solidFill>
                <a:effectLst/>
              </a:rPr>
              <a:t>:</a:t>
            </a:r>
            <a:br>
              <a:rPr kumimoji="0" lang="en-US" altLang="en-US" sz="1800" i="0" u="none" strike="noStrike" cap="none" normalizeH="0" baseline="0" dirty="0">
                <a:ln>
                  <a:noFill/>
                </a:ln>
                <a:solidFill>
                  <a:schemeClr val="tx1"/>
                </a:solidFill>
                <a:effectLst/>
              </a:rPr>
            </a:br>
            <a:r>
              <a:rPr kumimoji="0" lang="en-US" altLang="en-US" sz="1800" i="0" u="none" strike="noStrike" cap="none" normalizeH="0" baseline="0" dirty="0">
                <a:ln>
                  <a:noFill/>
                </a:ln>
                <a:solidFill>
                  <a:schemeClr val="tx1"/>
                </a:solidFill>
                <a:effectLst/>
              </a:rPr>
              <a:t>Offer a platform that provides user-friendly dashboards and insights, accessible via web or mobile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5 Advertisements</a:t>
            </a:r>
            <a:r>
              <a:rPr kumimoji="0" lang="en-US" altLang="en-US" sz="1800" i="0" u="none" strike="noStrike" cap="none" normalizeH="0" baseline="0" dirty="0">
                <a:ln>
                  <a:noFill/>
                </a:ln>
                <a:solidFill>
                  <a:schemeClr val="tx1"/>
                </a:solidFill>
                <a:effectLst/>
              </a:rPr>
              <a:t>:</a:t>
            </a:r>
            <a:br>
              <a:rPr kumimoji="0" lang="en-US" altLang="en-US" sz="1800" i="0" u="none" strike="noStrike" cap="none" normalizeH="0" baseline="0" dirty="0">
                <a:ln>
                  <a:noFill/>
                </a:ln>
                <a:solidFill>
                  <a:schemeClr val="tx1"/>
                </a:solidFill>
                <a:effectLst/>
              </a:rPr>
            </a:br>
            <a:r>
              <a:rPr kumimoji="0" lang="en-US" altLang="en-US" sz="1800" i="0" u="none" strike="noStrike" cap="none" normalizeH="0" baseline="0" dirty="0">
                <a:ln>
                  <a:noFill/>
                </a:ln>
                <a:solidFill>
                  <a:schemeClr val="tx1"/>
                </a:solidFill>
                <a:effectLst/>
              </a:rPr>
              <a:t>Partner with coaching centers, book publishers, or educational service providers to display targeted advertisements.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Data Insights for Policymakers</a:t>
            </a:r>
            <a:r>
              <a:rPr kumimoji="0" lang="en-US" altLang="en-US" sz="1800" i="0" u="none" strike="noStrike" cap="none" normalizeH="0" baseline="0" dirty="0">
                <a:ln>
                  <a:noFill/>
                </a:ln>
                <a:solidFill>
                  <a:schemeClr val="tx1"/>
                </a:solidFill>
                <a:effectLst/>
              </a:rPr>
              <a:t>:</a:t>
            </a:r>
            <a:br>
              <a:rPr kumimoji="0" lang="en-US" altLang="en-US" sz="1800" i="0" u="none" strike="noStrike" cap="none" normalizeH="0" baseline="0" dirty="0">
                <a:ln>
                  <a:noFill/>
                </a:ln>
                <a:solidFill>
                  <a:schemeClr val="tx1"/>
                </a:solidFill>
                <a:effectLst/>
              </a:rPr>
            </a:br>
            <a:r>
              <a:rPr kumimoji="0" lang="en-US" altLang="en-US" sz="1800" i="0" u="none" strike="noStrike" cap="none" normalizeH="0" baseline="0" dirty="0">
                <a:ln>
                  <a:noFill/>
                </a:ln>
                <a:solidFill>
                  <a:schemeClr val="tx1"/>
                </a:solidFill>
                <a:effectLst/>
              </a:rPr>
              <a:t>Sell anonymized, aggregated insights to government bodies or educational boards to improve education policies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6105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F160-0785-C7C2-7ACD-D946FA967052}"/>
              </a:ext>
            </a:extLst>
          </p:cNvPr>
          <p:cNvSpPr>
            <a:spLocks noGrp="1"/>
          </p:cNvSpPr>
          <p:nvPr>
            <p:ph type="title"/>
          </p:nvPr>
        </p:nvSpPr>
        <p:spPr>
          <a:xfrm>
            <a:off x="262647" y="169067"/>
            <a:ext cx="10829025" cy="676656"/>
          </a:xfrm>
        </p:spPr>
        <p:txBody>
          <a:bodyPr/>
          <a:lstStyle/>
          <a:p>
            <a:r>
              <a:rPr lang="en-US" sz="3200" dirty="0"/>
              <a:t>Target Audience for School Buddy</a:t>
            </a:r>
            <a:endParaRPr lang="en-IN" sz="3200" dirty="0"/>
          </a:p>
        </p:txBody>
      </p:sp>
      <p:sp>
        <p:nvSpPr>
          <p:cNvPr id="3" name="Content Placeholder 2">
            <a:extLst>
              <a:ext uri="{FF2B5EF4-FFF2-40B4-BE49-F238E27FC236}">
                <a16:creationId xmlns:a16="http://schemas.microsoft.com/office/drawing/2014/main" id="{0A025009-1112-7105-F90A-DAB1A30950B9}"/>
              </a:ext>
            </a:extLst>
          </p:cNvPr>
          <p:cNvSpPr>
            <a:spLocks noGrp="1"/>
          </p:cNvSpPr>
          <p:nvPr>
            <p:ph idx="1"/>
          </p:nvPr>
        </p:nvSpPr>
        <p:spPr>
          <a:xfrm>
            <a:off x="262647" y="845723"/>
            <a:ext cx="11752569" cy="5379979"/>
          </a:xfrm>
        </p:spPr>
        <p:txBody>
          <a:bodyPr>
            <a:normAutofit/>
          </a:bodyPr>
          <a:lstStyle/>
          <a:p>
            <a:r>
              <a:rPr lang="en-US" sz="1800" dirty="0"/>
              <a:t>Students and </a:t>
            </a:r>
            <a:r>
              <a:rPr lang="en-US" sz="1800" dirty="0" err="1"/>
              <a:t>ParentsStudents</a:t>
            </a:r>
            <a:r>
              <a:rPr lang="en-US" sz="1800" dirty="0"/>
              <a:t> looking for guidance in choosing the best schools based on their preferred stream after 10th </a:t>
            </a:r>
            <a:r>
              <a:rPr lang="en-US" sz="1800" dirty="0" err="1"/>
              <a:t>grade.Parents</a:t>
            </a:r>
            <a:r>
              <a:rPr lang="en-US" sz="1800" dirty="0"/>
              <a:t> who want to make informed decisions about their child's education and school selection.</a:t>
            </a:r>
          </a:p>
          <a:p>
            <a:pPr marL="0" indent="0">
              <a:buNone/>
            </a:pPr>
            <a:r>
              <a:rPr lang="en-US" sz="1800" dirty="0"/>
              <a:t> </a:t>
            </a:r>
          </a:p>
          <a:p>
            <a:r>
              <a:rPr lang="en-US" sz="1800" dirty="0"/>
              <a:t>School </a:t>
            </a:r>
            <a:r>
              <a:rPr lang="en-US" sz="1800" dirty="0" err="1"/>
              <a:t>ManagementSchools</a:t>
            </a:r>
            <a:r>
              <a:rPr lang="en-US" sz="1800" dirty="0"/>
              <a:t> aiming to improve their academic performance and attract more students by understanding rankings and performance comparisons.</a:t>
            </a:r>
          </a:p>
          <a:p>
            <a:endParaRPr lang="en-US" sz="1800" dirty="0"/>
          </a:p>
          <a:p>
            <a:r>
              <a:rPr lang="en-US" sz="1800" dirty="0"/>
              <a:t>Education </a:t>
            </a:r>
            <a:r>
              <a:rPr lang="en-US" sz="1800" dirty="0" err="1"/>
              <a:t>ConsultantsProfessionals</a:t>
            </a:r>
            <a:r>
              <a:rPr lang="en-US" sz="1800" dirty="0"/>
              <a:t> helping students choose the right academic institutions based on their interests and performance. </a:t>
            </a:r>
          </a:p>
          <a:p>
            <a:endParaRPr lang="en-US" sz="1800" dirty="0"/>
          </a:p>
          <a:p>
            <a:r>
              <a:rPr lang="en-US" sz="1800" dirty="0"/>
              <a:t>Education Boards and </a:t>
            </a:r>
            <a:r>
              <a:rPr lang="en-US" sz="1800" dirty="0" err="1"/>
              <a:t>PolicymakersAuthorities</a:t>
            </a:r>
            <a:r>
              <a:rPr lang="en-US" sz="1800" dirty="0"/>
              <a:t> interested in analyzing school performance trends to enhance educational policies and infrastructure. </a:t>
            </a:r>
          </a:p>
          <a:p>
            <a:endParaRPr lang="en-US" sz="1800" dirty="0"/>
          </a:p>
          <a:p>
            <a:r>
              <a:rPr lang="en-US" sz="1800" dirty="0"/>
              <a:t>Investors and </a:t>
            </a:r>
            <a:r>
              <a:rPr lang="en-US" sz="1800" dirty="0" err="1"/>
              <a:t>StakeholdersIndividuals</a:t>
            </a:r>
            <a:r>
              <a:rPr lang="en-US" sz="1800" dirty="0"/>
              <a:t> or organizations interested in supporting School Buddy as a startup by understanding its data-driven approach and value proposition.</a:t>
            </a:r>
          </a:p>
          <a:p>
            <a:endParaRPr lang="en-IN" sz="1800" dirty="0"/>
          </a:p>
          <a:p>
            <a:pPr marL="0" indent="0">
              <a:buNone/>
            </a:pPr>
            <a:r>
              <a:rPr lang="en-IN" sz="1800" dirty="0"/>
              <a:t>Note-</a:t>
            </a:r>
            <a:r>
              <a:rPr lang="en-US" sz="1800" dirty="0"/>
              <a:t>This audience list ensures School Buddy’s purpose and benefits reach the right stakeholders for maximum impact.</a:t>
            </a:r>
          </a:p>
        </p:txBody>
      </p:sp>
      <p:sp>
        <p:nvSpPr>
          <p:cNvPr id="4" name="Date Placeholder 3">
            <a:extLst>
              <a:ext uri="{FF2B5EF4-FFF2-40B4-BE49-F238E27FC236}">
                <a16:creationId xmlns:a16="http://schemas.microsoft.com/office/drawing/2014/main" id="{EF2A19DA-C2B1-483E-6C6C-DDD806734BB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066771D-C56B-EF2F-3AED-A55961E5492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6D14016-EF58-0F29-E7DD-CEA7405E57AD}"/>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182175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9403-F833-1B59-E10B-B60AA94A3329}"/>
              </a:ext>
            </a:extLst>
          </p:cNvPr>
          <p:cNvSpPr>
            <a:spLocks noGrp="1"/>
          </p:cNvSpPr>
          <p:nvPr>
            <p:ph type="title"/>
          </p:nvPr>
        </p:nvSpPr>
        <p:spPr>
          <a:xfrm>
            <a:off x="365760" y="82296"/>
            <a:ext cx="10515600" cy="816540"/>
          </a:xfrm>
        </p:spPr>
        <p:txBody>
          <a:bodyPr/>
          <a:lstStyle/>
          <a:p>
            <a:r>
              <a:rPr lang="en-US" sz="3200" dirty="0"/>
              <a:t>Why Invest in School Buddy?</a:t>
            </a:r>
            <a:endParaRPr lang="en-IN" sz="3200" dirty="0"/>
          </a:p>
        </p:txBody>
      </p:sp>
      <p:sp>
        <p:nvSpPr>
          <p:cNvPr id="3" name="Content Placeholder 2">
            <a:extLst>
              <a:ext uri="{FF2B5EF4-FFF2-40B4-BE49-F238E27FC236}">
                <a16:creationId xmlns:a16="http://schemas.microsoft.com/office/drawing/2014/main" id="{1E038E06-517C-7BA6-0260-34C4B493A25A}"/>
              </a:ext>
            </a:extLst>
          </p:cNvPr>
          <p:cNvSpPr>
            <a:spLocks noGrp="1"/>
          </p:cNvSpPr>
          <p:nvPr>
            <p:ph idx="1"/>
          </p:nvPr>
        </p:nvSpPr>
        <p:spPr>
          <a:xfrm>
            <a:off x="365760" y="1001949"/>
            <a:ext cx="11472802" cy="5000017"/>
          </a:xfrm>
        </p:spPr>
        <p:txBody>
          <a:bodyPr>
            <a:normAutofit/>
          </a:bodyPr>
          <a:lstStyle/>
          <a:p>
            <a:r>
              <a:rPr lang="en-US" sz="1800" b="1" dirty="0"/>
              <a:t>High Demand in Education Sector</a:t>
            </a:r>
            <a:r>
              <a:rPr lang="en-US" sz="1800" dirty="0"/>
              <a:t>: School selection is a critical decision for students and parents, making the platform highly relevant and in demand.</a:t>
            </a:r>
          </a:p>
          <a:p>
            <a:endParaRPr lang="en-US" sz="1800" dirty="0"/>
          </a:p>
          <a:p>
            <a:r>
              <a:rPr lang="en-US" sz="1800" b="1" dirty="0"/>
              <a:t>Data-Driven and Scalable Model: </a:t>
            </a:r>
            <a:r>
              <a:rPr lang="en-US" sz="1800" dirty="0"/>
              <a:t>Leverages 3 years of student data for analysis, ensuring reliable </a:t>
            </a:r>
            <a:r>
              <a:rPr lang="en-US" sz="1800" dirty="0" err="1"/>
              <a:t>insights.Highly</a:t>
            </a:r>
            <a:r>
              <a:rPr lang="en-US" sz="1800" dirty="0"/>
              <a:t> scalable with potential to expand across cities and regions.</a:t>
            </a:r>
          </a:p>
          <a:p>
            <a:endParaRPr lang="en-US" sz="1800" dirty="0"/>
          </a:p>
          <a:p>
            <a:r>
              <a:rPr lang="en-US" sz="1800" b="1" dirty="0"/>
              <a:t>Innovative Solution for a Growing Problem:</a:t>
            </a:r>
            <a:r>
              <a:rPr lang="en-US" sz="1800" dirty="0"/>
              <a:t> Addresses the gap in identifying school performance based on streams, making it unique in the market.</a:t>
            </a:r>
          </a:p>
          <a:p>
            <a:endParaRPr lang="en-US" sz="1800" dirty="0"/>
          </a:p>
          <a:p>
            <a:r>
              <a:rPr lang="en-US" sz="1800" b="1" dirty="0"/>
              <a:t>Revenue Opportunities:</a:t>
            </a:r>
            <a:r>
              <a:rPr lang="en-US" sz="1800" dirty="0"/>
              <a:t> Diverse revenue streams (subscriptions, advertisements, partnerships) create high growth potential.</a:t>
            </a:r>
          </a:p>
          <a:p>
            <a:endParaRPr lang="en-US" sz="1800" dirty="0"/>
          </a:p>
          <a:p>
            <a:r>
              <a:rPr lang="en-US" sz="1800" b="1" dirty="0"/>
              <a:t>Social Impact: </a:t>
            </a:r>
            <a:r>
              <a:rPr lang="en-US" sz="1800" dirty="0"/>
              <a:t>Promotes quality education and helps students improve academic outcomes by enabling better school choices.</a:t>
            </a:r>
          </a:p>
          <a:p>
            <a:endParaRPr lang="en-US" sz="1800" dirty="0"/>
          </a:p>
          <a:p>
            <a:r>
              <a:rPr lang="en-US" sz="1800" b="1" dirty="0"/>
              <a:t>Potential to Expand Services</a:t>
            </a:r>
            <a:r>
              <a:rPr lang="en-US" sz="1800" dirty="0"/>
              <a:t>: Can add career counseling, stream preference prediction, or academic resources in the future</a:t>
            </a:r>
            <a:r>
              <a:rPr lang="en-US" dirty="0"/>
              <a:t>.</a:t>
            </a:r>
            <a:endParaRPr lang="en-IN" dirty="0"/>
          </a:p>
        </p:txBody>
      </p:sp>
      <p:sp>
        <p:nvSpPr>
          <p:cNvPr id="4" name="Date Placeholder 3">
            <a:extLst>
              <a:ext uri="{FF2B5EF4-FFF2-40B4-BE49-F238E27FC236}">
                <a16:creationId xmlns:a16="http://schemas.microsoft.com/office/drawing/2014/main" id="{DD1876BA-FB05-394E-018B-C3DB804AA95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AE2A542-21BA-45B9-FF81-B9764B300B9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E90B00C-828C-416E-0DB5-23982CB685FE}"/>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417093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4D4-04F3-6501-F373-46747F9D1179}"/>
              </a:ext>
            </a:extLst>
          </p:cNvPr>
          <p:cNvSpPr>
            <a:spLocks noGrp="1"/>
          </p:cNvSpPr>
          <p:nvPr>
            <p:ph type="title"/>
          </p:nvPr>
        </p:nvSpPr>
        <p:spPr>
          <a:xfrm>
            <a:off x="365760" y="82296"/>
            <a:ext cx="10515600" cy="676656"/>
          </a:xfrm>
        </p:spPr>
        <p:txBody>
          <a:bodyPr/>
          <a:lstStyle/>
          <a:p>
            <a:r>
              <a:rPr lang="en-US" sz="3200" dirty="0"/>
              <a:t>Conclusion</a:t>
            </a:r>
            <a:endParaRPr lang="en-IN" sz="3200" dirty="0"/>
          </a:p>
        </p:txBody>
      </p:sp>
      <p:sp>
        <p:nvSpPr>
          <p:cNvPr id="3" name="Content Placeholder 2">
            <a:extLst>
              <a:ext uri="{FF2B5EF4-FFF2-40B4-BE49-F238E27FC236}">
                <a16:creationId xmlns:a16="http://schemas.microsoft.com/office/drawing/2014/main" id="{C669DDA1-356E-7E71-79F7-560F2E2A6D73}"/>
              </a:ext>
            </a:extLst>
          </p:cNvPr>
          <p:cNvSpPr>
            <a:spLocks noGrp="1"/>
          </p:cNvSpPr>
          <p:nvPr>
            <p:ph idx="1"/>
          </p:nvPr>
        </p:nvSpPr>
        <p:spPr>
          <a:xfrm>
            <a:off x="496111" y="758952"/>
            <a:ext cx="11519105" cy="5525116"/>
          </a:xfrm>
        </p:spPr>
        <p:txBody>
          <a:bodyPr>
            <a:normAutofit/>
          </a:bodyPr>
          <a:lstStyle/>
          <a:p>
            <a:pPr marL="0" indent="0">
              <a:buNone/>
            </a:pPr>
            <a:r>
              <a:rPr lang="en-US" sz="1800" dirty="0"/>
              <a:t>School Buddy provides a data-driven approach to help students and parents make informed decisions when selecting the best schools based on their preferred streams. By leveraging three years of student performance data, the platform identifies top performers, tracks improvement trends, and evaluates school performance at both stream and overall levels.</a:t>
            </a:r>
          </a:p>
          <a:p>
            <a:pPr marL="0" indent="0">
              <a:buNone/>
            </a:pPr>
            <a:endParaRPr lang="en-US" sz="1800" dirty="0"/>
          </a:p>
          <a:p>
            <a:pPr marL="0" indent="0">
              <a:buNone/>
            </a:pPr>
            <a:r>
              <a:rPr lang="en-US" sz="1800" dirty="0"/>
              <a:t>Key insights include:</a:t>
            </a:r>
          </a:p>
          <a:p>
            <a:pPr marL="514350" indent="-514350">
              <a:buAutoNum type="arabicPeriod"/>
            </a:pPr>
            <a:r>
              <a:rPr lang="en-US" sz="1800" dirty="0"/>
              <a:t>Recognition of top-performing students and schools based on cumulative marks and stream-specific analysis.</a:t>
            </a:r>
          </a:p>
          <a:p>
            <a:pPr marL="514350" indent="-514350">
              <a:buAutoNum type="arabicPeriod"/>
            </a:pPr>
            <a:r>
              <a:rPr lang="en-US" sz="1800" dirty="0"/>
              <a:t>Detailed ranking of students within schools and comparative analysis across institutions.</a:t>
            </a:r>
          </a:p>
          <a:p>
            <a:pPr marL="514350" indent="-514350">
              <a:buAutoNum type="arabicPeriod"/>
            </a:pPr>
            <a:r>
              <a:rPr lang="en-US" sz="1800" dirty="0"/>
              <a:t>Identification of the fastest-growing schools in Bangalore, helping parents focus on institutions that show consistent growth and improvement.</a:t>
            </a:r>
          </a:p>
          <a:p>
            <a:pPr marL="514350" indent="-514350">
              <a:buAutoNum type="arabicPeriod"/>
            </a:pPr>
            <a:r>
              <a:rPr lang="en-US" sz="1800" dirty="0"/>
              <a:t>Categorization of student performance into five sections (Very Poor to Very Good), offering clarity on student outcomes for schools.</a:t>
            </a:r>
          </a:p>
          <a:p>
            <a:pPr marL="0" indent="0">
              <a:buNone/>
            </a:pPr>
            <a:endParaRPr lang="en-US" sz="1800" dirty="0"/>
          </a:p>
          <a:p>
            <a:pPr marL="0" indent="0">
              <a:buNone/>
            </a:pPr>
            <a:r>
              <a:rPr lang="en-US" sz="1800" dirty="0"/>
              <a:t>By delivering actionable insights to students, parents, schools, and policymakers, School Buddy stands out as an innovative and impactful solution in the education sector.</a:t>
            </a:r>
            <a:endParaRPr lang="en-IN" sz="1800" dirty="0"/>
          </a:p>
        </p:txBody>
      </p:sp>
      <p:sp>
        <p:nvSpPr>
          <p:cNvPr id="4" name="Date Placeholder 3">
            <a:extLst>
              <a:ext uri="{FF2B5EF4-FFF2-40B4-BE49-F238E27FC236}">
                <a16:creationId xmlns:a16="http://schemas.microsoft.com/office/drawing/2014/main" id="{5C64D1D4-2DEC-0559-0463-D05791C6CA0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14224AB-F25F-5AF6-4BFD-586E856A1F3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B937BE4-3188-D1C8-54AA-824D9E04EE7C}"/>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119539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A5C4-30E6-2B89-955C-E09ECB953088}"/>
              </a:ext>
            </a:extLst>
          </p:cNvPr>
          <p:cNvSpPr>
            <a:spLocks noGrp="1"/>
          </p:cNvSpPr>
          <p:nvPr>
            <p:ph type="title"/>
          </p:nvPr>
        </p:nvSpPr>
        <p:spPr>
          <a:xfrm>
            <a:off x="512064" y="217706"/>
            <a:ext cx="10515600" cy="716150"/>
          </a:xfrm>
        </p:spPr>
        <p:txBody>
          <a:bodyPr/>
          <a:lstStyle/>
          <a:p>
            <a:r>
              <a:rPr lang="en-US" sz="3200" dirty="0"/>
              <a:t>Suggestions </a:t>
            </a:r>
            <a:endParaRPr lang="en-IN" sz="3200" dirty="0"/>
          </a:p>
        </p:txBody>
      </p:sp>
      <p:sp>
        <p:nvSpPr>
          <p:cNvPr id="3" name="Content Placeholder 2">
            <a:extLst>
              <a:ext uri="{FF2B5EF4-FFF2-40B4-BE49-F238E27FC236}">
                <a16:creationId xmlns:a16="http://schemas.microsoft.com/office/drawing/2014/main" id="{7A48CCB1-2D21-D352-9684-F43624AEDD9E}"/>
              </a:ext>
            </a:extLst>
          </p:cNvPr>
          <p:cNvSpPr>
            <a:spLocks noGrp="1"/>
          </p:cNvSpPr>
          <p:nvPr>
            <p:ph idx="1"/>
          </p:nvPr>
        </p:nvSpPr>
        <p:spPr>
          <a:xfrm>
            <a:off x="576072" y="846305"/>
            <a:ext cx="11439144" cy="5126477"/>
          </a:xfrm>
        </p:spPr>
        <p:txBody>
          <a:bodyPr>
            <a:normAutofit fontScale="92500" lnSpcReduction="10000"/>
          </a:bodyPr>
          <a:lstStyle/>
          <a:p>
            <a:pPr marL="342900" indent="-342900">
              <a:buAutoNum type="arabicPeriod"/>
            </a:pPr>
            <a:r>
              <a:rPr lang="en-US" sz="1800" b="1" dirty="0"/>
              <a:t>Personalized Recommendations</a:t>
            </a:r>
            <a:r>
              <a:rPr lang="en-US" sz="1800" dirty="0"/>
              <a:t>: Add stream and career guidance tools for students.</a:t>
            </a:r>
          </a:p>
          <a:p>
            <a:pPr marL="342900" indent="-342900">
              <a:buAutoNum type="arabicPeriod"/>
            </a:pPr>
            <a:endParaRPr lang="en-US" sz="1800" dirty="0"/>
          </a:p>
          <a:p>
            <a:pPr marL="0" indent="0">
              <a:buNone/>
            </a:pPr>
            <a:r>
              <a:rPr lang="en-US" sz="1800" dirty="0"/>
              <a:t>2. </a:t>
            </a:r>
            <a:r>
              <a:rPr lang="en-US" sz="1800" b="1" dirty="0"/>
              <a:t>School Insights:</a:t>
            </a:r>
            <a:r>
              <a:rPr lang="en-US" sz="1800" dirty="0"/>
              <a:t> Provide benchmarking reports and improvement strategies for schools.</a:t>
            </a:r>
          </a:p>
          <a:p>
            <a:pPr marL="0" indent="0">
              <a:buNone/>
            </a:pPr>
            <a:endParaRPr lang="en-US" sz="1800" dirty="0"/>
          </a:p>
          <a:p>
            <a:pPr marL="0" indent="0">
              <a:buNone/>
            </a:pPr>
            <a:r>
              <a:rPr lang="en-US" sz="1800" dirty="0"/>
              <a:t>3. </a:t>
            </a:r>
            <a:r>
              <a:rPr lang="en-US" sz="1800" b="1" dirty="0"/>
              <a:t>Real-Time Dashboards:</a:t>
            </a:r>
            <a:r>
              <a:rPr lang="en-US" sz="1800" dirty="0"/>
              <a:t> Enable live rankings, trends, and performance comparisons.</a:t>
            </a:r>
          </a:p>
          <a:p>
            <a:pPr marL="0" indent="0">
              <a:buNone/>
            </a:pPr>
            <a:endParaRPr lang="en-US" sz="1800" dirty="0"/>
          </a:p>
          <a:p>
            <a:pPr marL="0" indent="0">
              <a:buNone/>
            </a:pPr>
            <a:r>
              <a:rPr lang="en-US" sz="1800" dirty="0"/>
              <a:t>4</a:t>
            </a:r>
            <a:r>
              <a:rPr lang="en-US" sz="1800" b="1" dirty="0"/>
              <a:t>. Regional Expansion: </a:t>
            </a:r>
            <a:r>
              <a:rPr lang="en-US" sz="1800" dirty="0"/>
              <a:t>Scale services to other cities and regions.</a:t>
            </a:r>
          </a:p>
          <a:p>
            <a:pPr marL="0" indent="0">
              <a:buNone/>
            </a:pPr>
            <a:endParaRPr lang="en-US" sz="1800" dirty="0"/>
          </a:p>
          <a:p>
            <a:pPr marL="0" indent="0">
              <a:buNone/>
            </a:pPr>
            <a:r>
              <a:rPr lang="en-US" sz="1800" dirty="0"/>
              <a:t>5</a:t>
            </a:r>
            <a:r>
              <a:rPr lang="en-US" sz="1800" b="1" dirty="0"/>
              <a:t>. Partnerships: </a:t>
            </a:r>
            <a:r>
              <a:rPr lang="en-US" sz="1800" dirty="0"/>
              <a:t>Collaborate with educational institutions and coaching centers.</a:t>
            </a:r>
          </a:p>
          <a:p>
            <a:pPr marL="0" indent="0">
              <a:buNone/>
            </a:pPr>
            <a:endParaRPr lang="en-US" sz="1800" dirty="0"/>
          </a:p>
          <a:p>
            <a:pPr marL="0" indent="0">
              <a:buNone/>
            </a:pPr>
            <a:r>
              <a:rPr lang="en-US" sz="1800" dirty="0"/>
              <a:t>6. </a:t>
            </a:r>
            <a:r>
              <a:rPr lang="en-US" sz="1800" b="1" dirty="0"/>
              <a:t>Gamification: </a:t>
            </a:r>
            <a:r>
              <a:rPr lang="en-US" sz="1800" dirty="0"/>
              <a:t>Introduce quizzes and rewards to engage students.</a:t>
            </a:r>
          </a:p>
          <a:p>
            <a:pPr marL="0" indent="0">
              <a:buNone/>
            </a:pPr>
            <a:endParaRPr lang="en-US" sz="1800" dirty="0"/>
          </a:p>
          <a:p>
            <a:pPr marL="0" indent="0">
              <a:buNone/>
            </a:pPr>
            <a:r>
              <a:rPr lang="en-US" sz="1800" dirty="0"/>
              <a:t>7. </a:t>
            </a:r>
            <a:r>
              <a:rPr lang="en-US" sz="1800" b="1" dirty="0"/>
              <a:t>Marketing:</a:t>
            </a:r>
            <a:r>
              <a:rPr lang="en-US" sz="1800" dirty="0"/>
              <a:t> Use social media and free trials to promote the platform.</a:t>
            </a:r>
          </a:p>
          <a:p>
            <a:pPr marL="0" indent="0">
              <a:buNone/>
            </a:pPr>
            <a:endParaRPr lang="en-US" sz="1800" dirty="0"/>
          </a:p>
          <a:p>
            <a:pPr marL="0" indent="0">
              <a:buNone/>
            </a:pPr>
            <a:r>
              <a:rPr lang="en-US" sz="1800" dirty="0"/>
              <a:t>8. </a:t>
            </a:r>
            <a:r>
              <a:rPr lang="en-US" sz="1800" b="1" dirty="0"/>
              <a:t>Feedback Loop: </a:t>
            </a:r>
            <a:r>
              <a:rPr lang="en-US" sz="1800" dirty="0"/>
              <a:t>Continuously improve based on user suggestions.</a:t>
            </a:r>
            <a:endParaRPr lang="en-IN" sz="1800" dirty="0"/>
          </a:p>
        </p:txBody>
      </p:sp>
      <p:sp>
        <p:nvSpPr>
          <p:cNvPr id="4" name="Date Placeholder 3">
            <a:extLst>
              <a:ext uri="{FF2B5EF4-FFF2-40B4-BE49-F238E27FC236}">
                <a16:creationId xmlns:a16="http://schemas.microsoft.com/office/drawing/2014/main" id="{A7A50C84-4F50-7EE7-FEE3-B91C22AA61C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C503050-840D-E084-7FEB-6290954A853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10367B1-919D-241C-0297-FD59FEF96566}"/>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144326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F0B551F-36A8-4C45-C5A9-1235A9D52711}"/>
              </a:ext>
            </a:extLst>
          </p:cNvPr>
          <p:cNvSpPr>
            <a:spLocks noGrp="1"/>
          </p:cNvSpPr>
          <p:nvPr>
            <p:ph idx="1"/>
          </p:nvPr>
        </p:nvSpPr>
        <p:spPr>
          <a:xfrm>
            <a:off x="576072" y="2120630"/>
            <a:ext cx="9363456" cy="3667004"/>
          </a:xfrm>
        </p:spPr>
        <p:txBody>
          <a:bodyPr>
            <a:normAutofit/>
          </a:bodyPr>
          <a:lstStyle/>
          <a:p>
            <a:pPr marL="0" indent="0">
              <a:buNone/>
            </a:pPr>
            <a:r>
              <a:rPr lang="en-IN" dirty="0"/>
              <a:t>                                                                      </a:t>
            </a:r>
          </a:p>
          <a:p>
            <a:pPr marL="0" indent="0">
              <a:buNone/>
            </a:pPr>
            <a:endParaRPr lang="en-IN" dirty="0"/>
          </a:p>
        </p:txBody>
      </p:sp>
      <p:sp>
        <p:nvSpPr>
          <p:cNvPr id="3" name="Title 2">
            <a:extLst>
              <a:ext uri="{FF2B5EF4-FFF2-40B4-BE49-F238E27FC236}">
                <a16:creationId xmlns:a16="http://schemas.microsoft.com/office/drawing/2014/main" id="{F1481ABB-CB92-154C-2006-218625A21024}"/>
              </a:ext>
            </a:extLst>
          </p:cNvPr>
          <p:cNvSpPr>
            <a:spLocks noGrp="1"/>
          </p:cNvSpPr>
          <p:nvPr>
            <p:ph type="title"/>
          </p:nvPr>
        </p:nvSpPr>
        <p:spPr>
          <a:xfrm>
            <a:off x="576071" y="184827"/>
            <a:ext cx="11350039" cy="564204"/>
          </a:xfrm>
        </p:spPr>
        <p:txBody>
          <a:bodyPr/>
          <a:lstStyle/>
          <a:p>
            <a:r>
              <a:rPr lang="en-US" dirty="0"/>
              <a:t>Introduction</a:t>
            </a:r>
            <a:endParaRPr lang="en-IN" dirty="0"/>
          </a:p>
        </p:txBody>
      </p:sp>
      <p:sp>
        <p:nvSpPr>
          <p:cNvPr id="6" name="TextBox 5">
            <a:extLst>
              <a:ext uri="{FF2B5EF4-FFF2-40B4-BE49-F238E27FC236}">
                <a16:creationId xmlns:a16="http://schemas.microsoft.com/office/drawing/2014/main" id="{89BF048E-12FC-34C4-A82F-3C5175C21AFF}"/>
              </a:ext>
            </a:extLst>
          </p:cNvPr>
          <p:cNvSpPr txBox="1"/>
          <p:nvPr/>
        </p:nvSpPr>
        <p:spPr>
          <a:xfrm>
            <a:off x="576071" y="1289394"/>
            <a:ext cx="10165404" cy="2616101"/>
          </a:xfrm>
          <a:prstGeom prst="rect">
            <a:avLst/>
          </a:prstGeom>
          <a:noFill/>
        </p:spPr>
        <p:txBody>
          <a:bodyPr wrap="square" rtlCol="0">
            <a:spAutoFit/>
          </a:bodyPr>
          <a:lstStyle/>
          <a:p>
            <a:r>
              <a:rPr lang="en-US" sz="2000" b="1" dirty="0"/>
              <a:t>What is School Buddy?</a:t>
            </a:r>
          </a:p>
          <a:p>
            <a:r>
              <a:rPr lang="en-US" dirty="0"/>
              <a:t>School Buddy is an innovative platform designed to help students identify the best schools based on their stream preferences. It simplifies the decision-making process for students transitioning into higher education after completing their 10th board exams.</a:t>
            </a:r>
          </a:p>
          <a:p>
            <a:r>
              <a:rPr lang="en-US" b="1" dirty="0"/>
              <a:t>Stream Options Available:</a:t>
            </a:r>
          </a:p>
          <a:p>
            <a:r>
              <a:rPr lang="en-US" dirty="0"/>
              <a:t>Students can choose from three streams, each offering distinct subject combinations:</a:t>
            </a:r>
          </a:p>
          <a:p>
            <a:pPr marL="285750" indent="-285750">
              <a:buFont typeface="Arial" panose="020B0604020202020204" pitchFamily="34" charset="0"/>
              <a:buChar char="•"/>
            </a:pPr>
            <a:r>
              <a:rPr lang="en-US" dirty="0"/>
              <a:t>Arts: Hindi, English, History, Geography, Civics</a:t>
            </a:r>
          </a:p>
          <a:p>
            <a:pPr marL="285750" indent="-285750">
              <a:buFont typeface="Arial" panose="020B0604020202020204" pitchFamily="34" charset="0"/>
              <a:buChar char="•"/>
            </a:pPr>
            <a:r>
              <a:rPr lang="en-US" dirty="0"/>
              <a:t>Science: Mathematics, Physics, Chemistry, Biology, Computer Science </a:t>
            </a:r>
          </a:p>
          <a:p>
            <a:pPr marL="285750" indent="-285750">
              <a:buFont typeface="Arial" panose="020B0604020202020204" pitchFamily="34" charset="0"/>
              <a:buChar char="•"/>
            </a:pPr>
            <a:r>
              <a:rPr lang="en-US" dirty="0"/>
              <a:t>Commerce: Hindi, English, Mathematics, Computer Science, Physical Education</a:t>
            </a:r>
          </a:p>
        </p:txBody>
      </p:sp>
      <p:sp>
        <p:nvSpPr>
          <p:cNvPr id="8" name="TextBox 7">
            <a:extLst>
              <a:ext uri="{FF2B5EF4-FFF2-40B4-BE49-F238E27FC236}">
                <a16:creationId xmlns:a16="http://schemas.microsoft.com/office/drawing/2014/main" id="{21DA222E-DE55-4B5B-6F7E-8B6119E16FE8}"/>
              </a:ext>
            </a:extLst>
          </p:cNvPr>
          <p:cNvSpPr txBox="1"/>
          <p:nvPr/>
        </p:nvSpPr>
        <p:spPr>
          <a:xfrm>
            <a:off x="576071" y="4201071"/>
            <a:ext cx="10165404" cy="1200329"/>
          </a:xfrm>
          <a:prstGeom prst="rect">
            <a:avLst/>
          </a:prstGeom>
          <a:noFill/>
        </p:spPr>
        <p:txBody>
          <a:bodyPr wrap="square" rtlCol="0">
            <a:spAutoFit/>
          </a:bodyPr>
          <a:lstStyle/>
          <a:p>
            <a:r>
              <a:rPr lang="en-US" b="1" dirty="0"/>
              <a:t>Our Mission</a:t>
            </a:r>
            <a:r>
              <a:rPr lang="en-US" dirty="0"/>
              <a:t>:</a:t>
            </a:r>
          </a:p>
          <a:p>
            <a:r>
              <a:rPr lang="en-US" dirty="0"/>
              <a:t>To empower students with personalized guidance, helping them make informed decisions and achieve academic success in the stream best suited to their interests and strengths.</a:t>
            </a:r>
            <a:endParaRPr lang="en-IN" dirty="0"/>
          </a:p>
          <a:p>
            <a:endParaRPr lang="en-IN" dirty="0"/>
          </a:p>
        </p:txBody>
      </p:sp>
    </p:spTree>
    <p:extLst>
      <p:ext uri="{BB962C8B-B14F-4D97-AF65-F5344CB8AC3E}">
        <p14:creationId xmlns:p14="http://schemas.microsoft.com/office/powerpoint/2010/main" val="120402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96A-FD74-66AA-32DC-872B44D8EFEE}"/>
              </a:ext>
            </a:extLst>
          </p:cNvPr>
          <p:cNvSpPr>
            <a:spLocks noGrp="1"/>
          </p:cNvSpPr>
          <p:nvPr>
            <p:ph type="title"/>
          </p:nvPr>
        </p:nvSpPr>
        <p:spPr>
          <a:xfrm>
            <a:off x="126460" y="82296"/>
            <a:ext cx="11347896" cy="579185"/>
          </a:xfrm>
        </p:spPr>
        <p:txBody>
          <a:bodyPr/>
          <a:lstStyle/>
          <a:p>
            <a:r>
              <a:rPr lang="en-US" dirty="0"/>
              <a:t>   </a:t>
            </a:r>
            <a:r>
              <a:rPr lang="en-US" sz="4000" dirty="0"/>
              <a:t>Problem Statement</a:t>
            </a:r>
            <a:endParaRPr lang="en-IN" sz="4000" dirty="0"/>
          </a:p>
        </p:txBody>
      </p:sp>
      <p:sp>
        <p:nvSpPr>
          <p:cNvPr id="3" name="Content Placeholder 2">
            <a:extLst>
              <a:ext uri="{FF2B5EF4-FFF2-40B4-BE49-F238E27FC236}">
                <a16:creationId xmlns:a16="http://schemas.microsoft.com/office/drawing/2014/main" id="{945BE6E7-2512-D5EC-5C38-30A217EA7634}"/>
              </a:ext>
            </a:extLst>
          </p:cNvPr>
          <p:cNvSpPr>
            <a:spLocks noGrp="1"/>
          </p:cNvSpPr>
          <p:nvPr>
            <p:ph idx="1"/>
          </p:nvPr>
        </p:nvSpPr>
        <p:spPr>
          <a:xfrm>
            <a:off x="365760" y="885217"/>
            <a:ext cx="11649456" cy="5579590"/>
          </a:xfrm>
        </p:spPr>
        <p:txBody>
          <a:bodyPr>
            <a:normAutofit lnSpcReduction="10000"/>
          </a:bodyPr>
          <a:lstStyle/>
          <a:p>
            <a:pPr marL="0" indent="0">
              <a:buNone/>
            </a:pPr>
            <a:r>
              <a:rPr lang="en-US" sz="1800" dirty="0"/>
              <a:t>School Buddy is tasked with conducting in-depth analysis to better understand the performance of students across  different schools over the last three years. The data available contains marks for various subjects in the Arts, Science, and Commerce streams for each student from 2019 to 2021. The goal is to identify key trends, top performers, and areas of improvement, as well as to make strategic recommendations for schools, students, and the platform itself</a:t>
            </a:r>
            <a:r>
              <a:rPr lang="en-US" dirty="0"/>
              <a:t>.</a:t>
            </a:r>
          </a:p>
          <a:p>
            <a:pPr marL="0" indent="0">
              <a:buNone/>
            </a:pPr>
            <a:r>
              <a:rPr lang="en-US" sz="1800" b="1" dirty="0"/>
              <a:t>key Challenges to Address</a:t>
            </a:r>
            <a:r>
              <a:rPr lang="en-US" sz="1800" dirty="0"/>
              <a:t>:</a:t>
            </a:r>
          </a:p>
          <a:p>
            <a:pPr marL="342900" indent="-342900">
              <a:buAutoNum type="arabicPeriod"/>
            </a:pPr>
            <a:r>
              <a:rPr lang="en-US" sz="1800" dirty="0"/>
              <a:t>Identifying Top </a:t>
            </a:r>
            <a:r>
              <a:rPr lang="en-US" sz="1800" dirty="0" err="1"/>
              <a:t>Performers:Determine</a:t>
            </a:r>
            <a:r>
              <a:rPr lang="en-US" sz="1800" dirty="0"/>
              <a:t> the top-performing student in each school based on the cumulative marks over three years.</a:t>
            </a:r>
          </a:p>
          <a:p>
            <a:pPr marL="342900" indent="-342900">
              <a:buAutoNum type="arabicPeriod"/>
            </a:pPr>
            <a:r>
              <a:rPr lang="en-US" sz="1800" dirty="0"/>
              <a:t>Ranking Students and Comparing Top 10 </a:t>
            </a:r>
            <a:r>
              <a:rPr lang="en-US" sz="1800" dirty="0" err="1"/>
              <a:t>Performers:Rank</a:t>
            </a:r>
            <a:r>
              <a:rPr lang="en-US" sz="1800" dirty="0"/>
              <a:t> students within their own school for the year 2020 and compare the marks of the 10th ranked student across different schools.</a:t>
            </a:r>
          </a:p>
          <a:p>
            <a:pPr marL="342900" indent="-342900">
              <a:buAutoNum type="arabicPeriod"/>
            </a:pPr>
            <a:r>
              <a:rPr lang="en-US" sz="1800" dirty="0"/>
              <a:t>Tracking Improvement Across </a:t>
            </a:r>
            <a:r>
              <a:rPr lang="en-US" sz="1800" dirty="0" err="1"/>
              <a:t>Subjects:Analyze</a:t>
            </a:r>
            <a:r>
              <a:rPr lang="en-US" sz="1800" dirty="0"/>
              <a:t> the highest improvements for each student in each subject from 2019 to 2021, combining data from all schools.</a:t>
            </a:r>
          </a:p>
          <a:p>
            <a:pPr marL="342900" indent="-342900">
              <a:buAutoNum type="arabicPeriod"/>
            </a:pPr>
            <a:r>
              <a:rPr lang="en-US" sz="1800" dirty="0"/>
              <a:t>Identifying Best Schools for Each </a:t>
            </a:r>
            <a:r>
              <a:rPr lang="en-US" sz="1800" dirty="0" err="1"/>
              <a:t>Stream:Identify</a:t>
            </a:r>
            <a:r>
              <a:rPr lang="en-US" sz="1800" dirty="0"/>
              <a:t> the best-performing schools in each stream (Arts, Science, Commerce) by evaluating students' performance across respective subjects.</a:t>
            </a:r>
          </a:p>
          <a:p>
            <a:pPr marL="342900" indent="-342900">
              <a:buAutoNum type="arabicPeriod"/>
            </a:pPr>
            <a:r>
              <a:rPr lang="en-US" sz="1800" dirty="0"/>
              <a:t> Categorizing Students Based on </a:t>
            </a:r>
            <a:r>
              <a:rPr lang="en-US" sz="1800" dirty="0" err="1"/>
              <a:t>Performance:Classify</a:t>
            </a:r>
            <a:r>
              <a:rPr lang="en-US" sz="1800" dirty="0"/>
              <a:t> students into performance categories based on average marks for each subject and calculate the distribution of students across these categories for each school.</a:t>
            </a:r>
          </a:p>
          <a:p>
            <a:pPr marL="342900" indent="-342900">
              <a:buAutoNum type="arabicPeriod"/>
            </a:pPr>
            <a:r>
              <a:rPr lang="en-US" sz="1800" dirty="0"/>
              <a:t>Identifying Best Schools Each </a:t>
            </a:r>
            <a:r>
              <a:rPr lang="en-US" sz="1800" dirty="0" err="1"/>
              <a:t>Year:Identify</a:t>
            </a:r>
            <a:r>
              <a:rPr lang="en-US" sz="1800" dirty="0"/>
              <a:t> which school performs best in each year (2019, 2020, 2021) based on the highest number of students in the "Good" and "Very Good" performance categories.</a:t>
            </a:r>
          </a:p>
          <a:p>
            <a:pPr marL="342900" indent="-342900">
              <a:buAutoNum type="arabicPeriod"/>
            </a:pPr>
            <a:r>
              <a:rPr lang="en-US" sz="1800" dirty="0"/>
              <a:t> Identifying the Fastest-Growing </a:t>
            </a:r>
            <a:r>
              <a:rPr lang="en-US" sz="1800" dirty="0" err="1"/>
              <a:t>Schools:Identify</a:t>
            </a:r>
            <a:r>
              <a:rPr lang="en-US" sz="1800" dirty="0"/>
              <a:t> the fastest-growing school in Bangalore, both overall and by stream, to help School Buddy highlight potential areas for improvement and growth</a:t>
            </a:r>
            <a:r>
              <a:rPr lang="en-US" sz="2100" dirty="0"/>
              <a:t>. </a:t>
            </a:r>
            <a:endParaRPr lang="en-IN" sz="2100" dirty="0"/>
          </a:p>
        </p:txBody>
      </p:sp>
      <p:sp>
        <p:nvSpPr>
          <p:cNvPr id="4" name="Date Placeholder 3">
            <a:extLst>
              <a:ext uri="{FF2B5EF4-FFF2-40B4-BE49-F238E27FC236}">
                <a16:creationId xmlns:a16="http://schemas.microsoft.com/office/drawing/2014/main" id="{911CA460-A4DF-455A-E958-8D30B6C482E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064362D-7AC9-D55B-0262-EBF436E0859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311CA10-B71C-95B5-54AA-06B400DBF058}"/>
              </a:ext>
            </a:extLst>
          </p:cNvPr>
          <p:cNvSpPr>
            <a:spLocks noGrp="1"/>
          </p:cNvSpPr>
          <p:nvPr>
            <p:ph type="sldNum" sz="quarter" idx="12"/>
          </p:nvPr>
        </p:nvSpPr>
        <p:spPr/>
        <p:txBody>
          <a:bodyPr/>
          <a:lstStyle/>
          <a:p>
            <a:fld id="{58FB4751-880F-D840-AAA9-3A15815CC996}" type="slidenum">
              <a:rPr lang="en-US" smtClean="0"/>
              <a:t>3</a:t>
            </a:fld>
            <a:endParaRPr lang="en-US" dirty="0"/>
          </a:p>
        </p:txBody>
      </p:sp>
    </p:spTree>
    <p:extLst>
      <p:ext uri="{BB962C8B-B14F-4D97-AF65-F5344CB8AC3E}">
        <p14:creationId xmlns:p14="http://schemas.microsoft.com/office/powerpoint/2010/main" val="69842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C3FE-727B-3FFA-03DF-803A39C0B692}"/>
              </a:ext>
            </a:extLst>
          </p:cNvPr>
          <p:cNvSpPr>
            <a:spLocks noGrp="1"/>
          </p:cNvSpPr>
          <p:nvPr>
            <p:ph type="title"/>
          </p:nvPr>
        </p:nvSpPr>
        <p:spPr>
          <a:xfrm>
            <a:off x="145915" y="1"/>
            <a:ext cx="10735445" cy="544748"/>
          </a:xfrm>
        </p:spPr>
        <p:txBody>
          <a:bodyPr/>
          <a:lstStyle/>
          <a:p>
            <a:r>
              <a:rPr lang="en-US" sz="3200" dirty="0"/>
              <a:t>Key Challenges in </a:t>
            </a:r>
            <a:r>
              <a:rPr lang="en-US" sz="3200" dirty="0" err="1"/>
              <a:t>Analysing</a:t>
            </a:r>
            <a:r>
              <a:rPr lang="en-US" sz="3200" dirty="0"/>
              <a:t> School Performance</a:t>
            </a:r>
            <a:endParaRPr lang="en-IN" sz="3200" dirty="0"/>
          </a:p>
        </p:txBody>
      </p:sp>
      <p:sp>
        <p:nvSpPr>
          <p:cNvPr id="3" name="Content Placeholder 2">
            <a:extLst>
              <a:ext uri="{FF2B5EF4-FFF2-40B4-BE49-F238E27FC236}">
                <a16:creationId xmlns:a16="http://schemas.microsoft.com/office/drawing/2014/main" id="{6BA8C0A7-6111-DB40-57B1-C91EC472A09F}"/>
              </a:ext>
            </a:extLst>
          </p:cNvPr>
          <p:cNvSpPr>
            <a:spLocks noGrp="1"/>
          </p:cNvSpPr>
          <p:nvPr>
            <p:ph idx="1"/>
          </p:nvPr>
        </p:nvSpPr>
        <p:spPr>
          <a:xfrm>
            <a:off x="145915" y="758757"/>
            <a:ext cx="11965021" cy="5554494"/>
          </a:xfrm>
        </p:spPr>
        <p:txBody>
          <a:bodyPr>
            <a:normAutofit fontScale="85000" lnSpcReduction="20000"/>
          </a:bodyPr>
          <a:lstStyle/>
          <a:p>
            <a:pPr marL="0" indent="0">
              <a:buNone/>
            </a:pPr>
            <a:r>
              <a:rPr lang="en-US" sz="2100" dirty="0"/>
              <a:t>1</a:t>
            </a:r>
            <a:r>
              <a:rPr lang="en-US" sz="2400" dirty="0"/>
              <a:t>. </a:t>
            </a:r>
            <a:r>
              <a:rPr lang="en-US" sz="2400" b="1" dirty="0"/>
              <a:t>Identifying Top Performers</a:t>
            </a:r>
          </a:p>
          <a:p>
            <a:pPr marL="0" indent="0">
              <a:buNone/>
            </a:pPr>
            <a:r>
              <a:rPr lang="en-US" sz="1800" b="1" dirty="0"/>
              <a:t> </a:t>
            </a:r>
            <a:r>
              <a:rPr lang="en-US" sz="2100" b="1" dirty="0"/>
              <a:t>Objective:</a:t>
            </a:r>
            <a:r>
              <a:rPr lang="en-US" sz="1800" b="1" dirty="0"/>
              <a:t> </a:t>
            </a:r>
          </a:p>
          <a:p>
            <a:pPr marL="0" indent="0">
              <a:buNone/>
            </a:pPr>
            <a:r>
              <a:rPr lang="en-US" dirty="0"/>
              <a:t> </a:t>
            </a:r>
            <a:r>
              <a:rPr lang="en-US" sz="1900" dirty="0"/>
              <a:t>Identify the top student in each school based on cumulative marks from 2019 to 2021.</a:t>
            </a:r>
          </a:p>
          <a:p>
            <a:pPr marL="0" indent="0">
              <a:buNone/>
            </a:pPr>
            <a:r>
              <a:rPr lang="en-US" sz="1900" b="1" dirty="0"/>
              <a:t>  </a:t>
            </a:r>
            <a:r>
              <a:rPr lang="en-US" sz="2100" b="1" dirty="0"/>
              <a:t>Approach:</a:t>
            </a:r>
          </a:p>
          <a:p>
            <a:pPr marL="0" indent="0">
              <a:buNone/>
            </a:pPr>
            <a:r>
              <a:rPr lang="en-US" sz="1800" dirty="0"/>
              <a:t> </a:t>
            </a:r>
            <a:r>
              <a:rPr lang="en-US" sz="1900" dirty="0"/>
              <a:t>Calculate the total marks for each student across all subjects over the three </a:t>
            </a:r>
            <a:r>
              <a:rPr lang="en-US" sz="1900" dirty="0" err="1"/>
              <a:t>years.Rank</a:t>
            </a:r>
            <a:r>
              <a:rPr lang="en-US" sz="1900" dirty="0"/>
              <a:t> students within each school and identify the one with the highest     cumulative </a:t>
            </a:r>
            <a:r>
              <a:rPr lang="en-US" sz="1900" dirty="0" err="1"/>
              <a:t>marks.Ensure</a:t>
            </a:r>
            <a:r>
              <a:rPr lang="en-US" sz="1900" dirty="0"/>
              <a:t> that the data is cleaned and normalized for comparison across different schools.</a:t>
            </a:r>
          </a:p>
          <a:p>
            <a:pPr marL="0" indent="0">
              <a:buNone/>
            </a:pPr>
            <a:r>
              <a:rPr lang="en-US" sz="2100" b="1" dirty="0"/>
              <a:t>Output:</a:t>
            </a:r>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2100" b="1" dirty="0"/>
              <a:t>Outcome: </a:t>
            </a:r>
          </a:p>
          <a:p>
            <a:pPr marL="0" indent="0">
              <a:buNone/>
            </a:pPr>
            <a:r>
              <a:rPr lang="en-US" sz="1800" dirty="0"/>
              <a:t>Helps in recognizing outstanding students and rewarding them, boosting school performance reputation</a:t>
            </a:r>
            <a:r>
              <a:rPr lang="en-US" dirty="0"/>
              <a:t>.</a:t>
            </a:r>
            <a:endParaRPr lang="en-IN" dirty="0"/>
          </a:p>
        </p:txBody>
      </p:sp>
      <p:sp>
        <p:nvSpPr>
          <p:cNvPr id="4" name="Date Placeholder 3">
            <a:extLst>
              <a:ext uri="{FF2B5EF4-FFF2-40B4-BE49-F238E27FC236}">
                <a16:creationId xmlns:a16="http://schemas.microsoft.com/office/drawing/2014/main" id="{D61426C3-606C-28AB-BBB9-C296C02AC6F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595F4E3-DD1D-9DA9-7E92-49912F75853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49CE913-4324-A725-8321-7008BF336026}"/>
              </a:ext>
            </a:extLst>
          </p:cNvPr>
          <p:cNvSpPr>
            <a:spLocks noGrp="1"/>
          </p:cNvSpPr>
          <p:nvPr>
            <p:ph type="sldNum" sz="quarter" idx="12"/>
          </p:nvPr>
        </p:nvSpPr>
        <p:spPr/>
        <p:txBody>
          <a:bodyPr/>
          <a:lstStyle/>
          <a:p>
            <a:fld id="{58FB4751-880F-D840-AAA9-3A15815CC996}" type="slidenum">
              <a:rPr lang="en-US" smtClean="0"/>
              <a:t>4</a:t>
            </a:fld>
            <a:endParaRPr lang="en-US" dirty="0"/>
          </a:p>
        </p:txBody>
      </p:sp>
      <p:pic>
        <p:nvPicPr>
          <p:cNvPr id="14" name="Picture 13">
            <a:extLst>
              <a:ext uri="{FF2B5EF4-FFF2-40B4-BE49-F238E27FC236}">
                <a16:creationId xmlns:a16="http://schemas.microsoft.com/office/drawing/2014/main" id="{1B5712F9-4842-F538-C897-0D91A350699A}"/>
              </a:ext>
            </a:extLst>
          </p:cNvPr>
          <p:cNvPicPr>
            <a:picLocks noChangeAspect="1"/>
          </p:cNvPicPr>
          <p:nvPr/>
        </p:nvPicPr>
        <p:blipFill>
          <a:blip r:embed="rId2"/>
          <a:stretch>
            <a:fillRect/>
          </a:stretch>
        </p:blipFill>
        <p:spPr>
          <a:xfrm>
            <a:off x="2521481" y="2859168"/>
            <a:ext cx="5296639" cy="2229161"/>
          </a:xfrm>
          <a:prstGeom prst="rect">
            <a:avLst/>
          </a:prstGeom>
        </p:spPr>
      </p:pic>
    </p:spTree>
    <p:extLst>
      <p:ext uri="{BB962C8B-B14F-4D97-AF65-F5344CB8AC3E}">
        <p14:creationId xmlns:p14="http://schemas.microsoft.com/office/powerpoint/2010/main" val="337176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98F6-71AF-86F3-C51B-4F6F25073C80}"/>
              </a:ext>
            </a:extLst>
          </p:cNvPr>
          <p:cNvSpPr>
            <a:spLocks noGrp="1"/>
          </p:cNvSpPr>
          <p:nvPr>
            <p:ph type="title"/>
          </p:nvPr>
        </p:nvSpPr>
        <p:spPr>
          <a:xfrm>
            <a:off x="107004" y="82296"/>
            <a:ext cx="10774356" cy="481908"/>
          </a:xfrm>
        </p:spPr>
        <p:txBody>
          <a:bodyPr/>
          <a:lstStyle/>
          <a:p>
            <a:r>
              <a:rPr lang="en-US" sz="2800" dirty="0"/>
              <a:t>Key Challenges in </a:t>
            </a:r>
            <a:r>
              <a:rPr lang="en-US" sz="2800" dirty="0" err="1"/>
              <a:t>Analysing</a:t>
            </a:r>
            <a:r>
              <a:rPr lang="en-US" sz="2800" dirty="0"/>
              <a:t> School Performance</a:t>
            </a:r>
            <a:endParaRPr lang="en-IN" sz="2800" dirty="0"/>
          </a:p>
        </p:txBody>
      </p:sp>
      <p:sp>
        <p:nvSpPr>
          <p:cNvPr id="3" name="Content Placeholder 2">
            <a:extLst>
              <a:ext uri="{FF2B5EF4-FFF2-40B4-BE49-F238E27FC236}">
                <a16:creationId xmlns:a16="http://schemas.microsoft.com/office/drawing/2014/main" id="{8B8D7C11-1DF5-FC59-96EB-F46FCB3A349B}"/>
              </a:ext>
            </a:extLst>
          </p:cNvPr>
          <p:cNvSpPr>
            <a:spLocks noGrp="1"/>
          </p:cNvSpPr>
          <p:nvPr>
            <p:ph idx="1"/>
          </p:nvPr>
        </p:nvSpPr>
        <p:spPr>
          <a:xfrm>
            <a:off x="107004" y="758757"/>
            <a:ext cx="12084996" cy="5535039"/>
          </a:xfrm>
        </p:spPr>
        <p:txBody>
          <a:bodyPr>
            <a:normAutofit lnSpcReduction="10000"/>
          </a:bodyPr>
          <a:lstStyle/>
          <a:p>
            <a:pPr marL="0" indent="0">
              <a:buNone/>
            </a:pPr>
            <a:r>
              <a:rPr lang="en-US" sz="2000" b="1" dirty="0"/>
              <a:t>2. Ranking Students and Comparing Rank 10</a:t>
            </a:r>
            <a:r>
              <a:rPr lang="en-US" sz="2000" b="1" baseline="30000" dirty="0"/>
              <a:t>th</a:t>
            </a:r>
            <a:r>
              <a:rPr lang="en-US" sz="2000" b="1" dirty="0"/>
              <a:t>  Performers in 2020 </a:t>
            </a:r>
          </a:p>
          <a:p>
            <a:pPr marL="0" indent="0">
              <a:buNone/>
            </a:pPr>
            <a:r>
              <a:rPr lang="en-US" sz="1800" b="1" dirty="0"/>
              <a:t>Objective: </a:t>
            </a:r>
          </a:p>
          <a:p>
            <a:pPr marL="0" indent="0">
              <a:buNone/>
            </a:pPr>
            <a:r>
              <a:rPr lang="en-US" sz="1800" dirty="0"/>
              <a:t>Rank all students within each school for 2020 based on total marks and compare the 10th-ranked students across all schools</a:t>
            </a:r>
            <a:r>
              <a:rPr lang="en-US" dirty="0"/>
              <a:t>.</a:t>
            </a:r>
          </a:p>
          <a:p>
            <a:pPr marL="0" indent="0">
              <a:buNone/>
            </a:pPr>
            <a:r>
              <a:rPr lang="en-US" sz="1800" b="1" dirty="0"/>
              <a:t>Approach: </a:t>
            </a:r>
          </a:p>
          <a:p>
            <a:pPr marL="0" indent="0">
              <a:buNone/>
            </a:pPr>
            <a:r>
              <a:rPr lang="en-US" sz="1800" dirty="0"/>
              <a:t>Rank students within each school for the year 2020 based on the total </a:t>
            </a:r>
            <a:r>
              <a:rPr lang="en-US" sz="1800" dirty="0" err="1"/>
              <a:t>marks.Extract</a:t>
            </a:r>
            <a:r>
              <a:rPr lang="en-US" sz="1800" dirty="0"/>
              <a:t> the marks of the student ranked 10th in each </a:t>
            </a:r>
            <a:r>
              <a:rPr lang="en-US" sz="1800" dirty="0" err="1"/>
              <a:t>school.Compare</a:t>
            </a:r>
            <a:r>
              <a:rPr lang="en-US" sz="1800" dirty="0"/>
              <a:t> the 10th-ranked student's performance across schools in descending order.</a:t>
            </a:r>
          </a:p>
          <a:p>
            <a:pPr marL="0" indent="0">
              <a:buNone/>
            </a:pPr>
            <a:r>
              <a:rPr lang="en-US" sz="1800" b="1" dirty="0"/>
              <a:t>Output:</a:t>
            </a:r>
          </a:p>
          <a:p>
            <a:pPr marL="0" indent="0">
              <a:buNone/>
            </a:pPr>
            <a:endParaRPr lang="en-US" sz="18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b="1" dirty="0"/>
              <a:t>Outcome: </a:t>
            </a:r>
          </a:p>
          <a:p>
            <a:pPr marL="0" indent="0">
              <a:buNone/>
            </a:pPr>
            <a:r>
              <a:rPr lang="en-US" sz="1800" dirty="0"/>
              <a:t>Provides insight into the relative performance of schools and identifies trends or anomalies in student rankings</a:t>
            </a:r>
            <a:r>
              <a:rPr lang="en-US" dirty="0"/>
              <a:t>.</a:t>
            </a:r>
            <a:endParaRPr lang="en-IN" dirty="0"/>
          </a:p>
        </p:txBody>
      </p:sp>
      <p:sp>
        <p:nvSpPr>
          <p:cNvPr id="4" name="Date Placeholder 3">
            <a:extLst>
              <a:ext uri="{FF2B5EF4-FFF2-40B4-BE49-F238E27FC236}">
                <a16:creationId xmlns:a16="http://schemas.microsoft.com/office/drawing/2014/main" id="{C14B51E4-5FA8-7874-F896-73749732CC0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30227D-1F02-39B3-277E-1B6839F86F9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E8CB486-3FA3-EBE3-516D-817268E5C74E}"/>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10" name="Picture 9">
            <a:extLst>
              <a:ext uri="{FF2B5EF4-FFF2-40B4-BE49-F238E27FC236}">
                <a16:creationId xmlns:a16="http://schemas.microsoft.com/office/drawing/2014/main" id="{60D1B3B7-83BA-3660-80B0-2E8C9402488F}"/>
              </a:ext>
            </a:extLst>
          </p:cNvPr>
          <p:cNvPicPr>
            <a:picLocks noChangeAspect="1"/>
          </p:cNvPicPr>
          <p:nvPr/>
        </p:nvPicPr>
        <p:blipFill>
          <a:blip r:embed="rId2"/>
          <a:srcRect/>
          <a:stretch/>
        </p:blipFill>
        <p:spPr>
          <a:xfrm>
            <a:off x="1875486" y="3287949"/>
            <a:ext cx="4972786" cy="1896893"/>
          </a:xfrm>
          <a:prstGeom prst="rect">
            <a:avLst/>
          </a:prstGeom>
        </p:spPr>
      </p:pic>
    </p:spTree>
    <p:extLst>
      <p:ext uri="{BB962C8B-B14F-4D97-AF65-F5344CB8AC3E}">
        <p14:creationId xmlns:p14="http://schemas.microsoft.com/office/powerpoint/2010/main" val="306163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AFF3-3BFC-D6B7-BEFB-36F5398FD482}"/>
              </a:ext>
            </a:extLst>
          </p:cNvPr>
          <p:cNvSpPr>
            <a:spLocks noGrp="1"/>
          </p:cNvSpPr>
          <p:nvPr>
            <p:ph type="title"/>
          </p:nvPr>
        </p:nvSpPr>
        <p:spPr>
          <a:xfrm>
            <a:off x="175097" y="0"/>
            <a:ext cx="10439919" cy="651753"/>
          </a:xfrm>
        </p:spPr>
        <p:txBody>
          <a:bodyPr/>
          <a:lstStyle/>
          <a:p>
            <a:r>
              <a:rPr lang="en-US" sz="2800" dirty="0"/>
              <a:t>Key Challenges in </a:t>
            </a:r>
            <a:r>
              <a:rPr lang="en-US" sz="2800" dirty="0" err="1"/>
              <a:t>Analysing</a:t>
            </a:r>
            <a:r>
              <a:rPr lang="en-US" sz="2800" dirty="0"/>
              <a:t> School Performance</a:t>
            </a:r>
            <a:endParaRPr lang="en-IN" sz="2800" dirty="0"/>
          </a:p>
        </p:txBody>
      </p:sp>
      <p:sp>
        <p:nvSpPr>
          <p:cNvPr id="3" name="Content Placeholder 2">
            <a:extLst>
              <a:ext uri="{FF2B5EF4-FFF2-40B4-BE49-F238E27FC236}">
                <a16:creationId xmlns:a16="http://schemas.microsoft.com/office/drawing/2014/main" id="{EDE9871C-7E3F-3D87-5AF8-2DA7E0757860}"/>
              </a:ext>
            </a:extLst>
          </p:cNvPr>
          <p:cNvSpPr>
            <a:spLocks noGrp="1"/>
          </p:cNvSpPr>
          <p:nvPr>
            <p:ph idx="1"/>
          </p:nvPr>
        </p:nvSpPr>
        <p:spPr>
          <a:xfrm>
            <a:off x="282492" y="868583"/>
            <a:ext cx="11993166" cy="5379395"/>
          </a:xfrm>
        </p:spPr>
        <p:txBody>
          <a:bodyPr>
            <a:normAutofit fontScale="77500" lnSpcReduction="20000"/>
          </a:bodyPr>
          <a:lstStyle/>
          <a:p>
            <a:pPr marL="0" indent="0">
              <a:buNone/>
            </a:pPr>
            <a:r>
              <a:rPr lang="en-US" dirty="0"/>
              <a:t>3. </a:t>
            </a:r>
            <a:r>
              <a:rPr lang="en-US" sz="2400" b="1" dirty="0"/>
              <a:t>Tracking Improvement Across Subjects (2019-2021</a:t>
            </a:r>
            <a:r>
              <a:rPr lang="en-US" sz="2000" b="1" dirty="0"/>
              <a:t>)</a:t>
            </a:r>
          </a:p>
          <a:p>
            <a:pPr marL="0" indent="0">
              <a:buNone/>
            </a:pPr>
            <a:r>
              <a:rPr lang="en-US" sz="2100" b="1" dirty="0"/>
              <a:t>Objective: </a:t>
            </a:r>
          </a:p>
          <a:p>
            <a:pPr marL="0" indent="0">
              <a:buNone/>
            </a:pPr>
            <a:r>
              <a:rPr lang="en-US" sz="2100" dirty="0"/>
              <a:t>Identify students with the highest improvement in each subject from 2019 to 2021, considering all schools</a:t>
            </a:r>
            <a:r>
              <a:rPr lang="en-US" sz="1900" dirty="0"/>
              <a:t>.</a:t>
            </a:r>
          </a:p>
          <a:p>
            <a:pPr marL="0" indent="0">
              <a:buNone/>
            </a:pPr>
            <a:r>
              <a:rPr lang="en-US" sz="2300" b="1" dirty="0"/>
              <a:t>Approach:</a:t>
            </a:r>
          </a:p>
          <a:p>
            <a:pPr marL="0" indent="0">
              <a:buNone/>
            </a:pPr>
            <a:r>
              <a:rPr lang="en-US" sz="1900" dirty="0"/>
              <a:t>Calculate the difference in scores for each student between 2019, 2020, and 2021 for each subject . Identify students who show the largest positive change in their subject performance</a:t>
            </a:r>
            <a:r>
              <a:rPr lang="en-US" sz="2100" dirty="0"/>
              <a:t>.</a:t>
            </a:r>
          </a:p>
          <a:p>
            <a:pPr marL="0" indent="0">
              <a:buNone/>
            </a:pPr>
            <a:r>
              <a:rPr lang="en-US" sz="2300" b="1" dirty="0"/>
              <a:t>Output: </a:t>
            </a:r>
            <a:r>
              <a:rPr lang="en-US" sz="1900" dirty="0"/>
              <a:t>Subject                       Name                 School                   Improvement  Marks</a:t>
            </a:r>
          </a:p>
          <a:p>
            <a:pPr marL="0" indent="0">
              <a:buNone/>
            </a:pPr>
            <a:r>
              <a:rPr lang="en-US" sz="1800" dirty="0"/>
              <a:t>                </a:t>
            </a:r>
            <a:r>
              <a:rPr lang="en-US" sz="1600" dirty="0"/>
              <a:t>Hindi                      Sonal Tripathi                   Vidya Mandir                           71</a:t>
            </a:r>
          </a:p>
          <a:p>
            <a:pPr marL="0" indent="0">
              <a:buNone/>
            </a:pPr>
            <a:r>
              <a:rPr lang="en-US" sz="1600" dirty="0"/>
              <a:t>                English                    Niharika  </a:t>
            </a:r>
            <a:r>
              <a:rPr lang="en-US" sz="1600" dirty="0" err="1"/>
              <a:t>Popat</a:t>
            </a:r>
            <a:r>
              <a:rPr lang="en-US" sz="1600" dirty="0"/>
              <a:t>                   DPS                                       53</a:t>
            </a:r>
          </a:p>
          <a:p>
            <a:pPr marL="0" indent="0">
              <a:buNone/>
            </a:pPr>
            <a:r>
              <a:rPr lang="en-US" sz="1600" dirty="0"/>
              <a:t>                Mathematics            </a:t>
            </a:r>
            <a:r>
              <a:rPr lang="en-US" sz="1600" dirty="0" err="1"/>
              <a:t>Manyathi</a:t>
            </a:r>
            <a:r>
              <a:rPr lang="en-US" sz="1600" dirty="0"/>
              <a:t>  Shetty                 DPS                                       67</a:t>
            </a:r>
          </a:p>
          <a:p>
            <a:pPr marL="0" indent="0">
              <a:buNone/>
            </a:pPr>
            <a:r>
              <a:rPr lang="en-US" sz="1600" dirty="0"/>
              <a:t>                Physics                    Pradeep Meena                  Vidya Mandir                            63</a:t>
            </a:r>
          </a:p>
          <a:p>
            <a:pPr marL="0" indent="0">
              <a:buNone/>
            </a:pPr>
            <a:r>
              <a:rPr lang="en-US" sz="1600" dirty="0"/>
              <a:t>                Chemistry               </a:t>
            </a:r>
            <a:r>
              <a:rPr lang="en-US" sz="1600" dirty="0" err="1"/>
              <a:t>Manshuk</a:t>
            </a:r>
            <a:r>
              <a:rPr lang="en-US" sz="1600" dirty="0"/>
              <a:t>  </a:t>
            </a:r>
            <a:r>
              <a:rPr lang="en-US" sz="1600" dirty="0" err="1"/>
              <a:t>Bhayani</a:t>
            </a:r>
            <a:r>
              <a:rPr lang="en-US" sz="1600" dirty="0"/>
              <a:t>                DPS                                       65</a:t>
            </a:r>
          </a:p>
          <a:p>
            <a:pPr marL="0" indent="0">
              <a:buNone/>
            </a:pPr>
            <a:r>
              <a:rPr lang="en-US" sz="1600" dirty="0"/>
              <a:t>                Biology                    Atanu Sanyal                       Birla HS                                  46</a:t>
            </a:r>
          </a:p>
          <a:p>
            <a:pPr marL="0" indent="0">
              <a:buNone/>
            </a:pPr>
            <a:r>
              <a:rPr lang="en-US" sz="1600" dirty="0"/>
              <a:t>                 History                   Albert Pinto                       Vidya Mandir                            45</a:t>
            </a:r>
          </a:p>
          <a:p>
            <a:pPr marL="0" indent="0">
              <a:buNone/>
            </a:pPr>
            <a:r>
              <a:rPr lang="en-US" sz="1600" dirty="0"/>
              <a:t>                 Geography               </a:t>
            </a:r>
            <a:r>
              <a:rPr lang="en-US" sz="1600" dirty="0" err="1"/>
              <a:t>Subhajeet</a:t>
            </a:r>
            <a:r>
              <a:rPr lang="en-US" sz="1600" dirty="0"/>
              <a:t>  Dutta                Vidya Mandir                            61</a:t>
            </a:r>
          </a:p>
          <a:p>
            <a:pPr marL="0" indent="0">
              <a:buNone/>
            </a:pPr>
            <a:r>
              <a:rPr lang="en-US" sz="1600" dirty="0"/>
              <a:t>                 Civics                       Sanjana  </a:t>
            </a:r>
            <a:r>
              <a:rPr lang="en-US" sz="1600" dirty="0" err="1"/>
              <a:t>Venkatramana</a:t>
            </a:r>
            <a:r>
              <a:rPr lang="en-US" sz="1600" dirty="0"/>
              <a:t>        Vidya Mandir                            82</a:t>
            </a:r>
          </a:p>
          <a:p>
            <a:pPr marL="0" indent="0">
              <a:buNone/>
            </a:pPr>
            <a:r>
              <a:rPr lang="en-US" sz="1600" dirty="0"/>
              <a:t>                 Computer Science      Rashmi Desai                     Vidya Mandir                            58</a:t>
            </a:r>
          </a:p>
          <a:p>
            <a:pPr marL="0" indent="0">
              <a:buNone/>
            </a:pPr>
            <a:r>
              <a:rPr lang="en-US" sz="1800" b="1" dirty="0"/>
              <a:t> </a:t>
            </a:r>
            <a:r>
              <a:rPr lang="en-US" sz="2300" b="1" dirty="0"/>
              <a:t>Outcome: </a:t>
            </a:r>
          </a:p>
          <a:p>
            <a:pPr marL="0" indent="0">
              <a:buNone/>
            </a:pPr>
            <a:r>
              <a:rPr lang="en-US" sz="2100" dirty="0"/>
              <a:t>Highlights students who are excelling through consistent improvement, which can be used for targeted support or mentorship</a:t>
            </a:r>
            <a:r>
              <a:rPr lang="en-US" sz="1800" dirty="0"/>
              <a:t>.</a:t>
            </a:r>
            <a:endParaRPr lang="en-IN" sz="1800" dirty="0"/>
          </a:p>
        </p:txBody>
      </p:sp>
      <p:sp>
        <p:nvSpPr>
          <p:cNvPr id="4" name="Date Placeholder 3">
            <a:extLst>
              <a:ext uri="{FF2B5EF4-FFF2-40B4-BE49-F238E27FC236}">
                <a16:creationId xmlns:a16="http://schemas.microsoft.com/office/drawing/2014/main" id="{3A41F75F-FE5C-79CB-F778-18C96D36FA5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9DAA937-6F9D-4A9A-3857-5D851FEC19F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25C9FD-BDA6-863E-4A3A-DEB31AC2F22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306542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1F78-C2B4-862B-5D6A-066151EF664A}"/>
              </a:ext>
            </a:extLst>
          </p:cNvPr>
          <p:cNvSpPr>
            <a:spLocks noGrp="1"/>
          </p:cNvSpPr>
          <p:nvPr>
            <p:ph type="title"/>
          </p:nvPr>
        </p:nvSpPr>
        <p:spPr>
          <a:xfrm>
            <a:off x="186966" y="82296"/>
            <a:ext cx="10515600" cy="413815"/>
          </a:xfrm>
        </p:spPr>
        <p:txBody>
          <a:bodyPr/>
          <a:lstStyle/>
          <a:p>
            <a:r>
              <a:rPr lang="en-US" sz="2800" dirty="0"/>
              <a:t>Key Challenges in </a:t>
            </a:r>
            <a:r>
              <a:rPr lang="en-US" sz="2800" dirty="0" err="1"/>
              <a:t>Analysing</a:t>
            </a:r>
            <a:r>
              <a:rPr lang="en-US" sz="2800" dirty="0"/>
              <a:t> School Performance</a:t>
            </a:r>
            <a:endParaRPr lang="en-IN" sz="2800" dirty="0"/>
          </a:p>
        </p:txBody>
      </p:sp>
      <p:sp>
        <p:nvSpPr>
          <p:cNvPr id="3" name="Content Placeholder 2">
            <a:extLst>
              <a:ext uri="{FF2B5EF4-FFF2-40B4-BE49-F238E27FC236}">
                <a16:creationId xmlns:a16="http://schemas.microsoft.com/office/drawing/2014/main" id="{685EE783-EF43-0FC8-F851-91DBABB5A049}"/>
              </a:ext>
            </a:extLst>
          </p:cNvPr>
          <p:cNvSpPr>
            <a:spLocks noGrp="1"/>
          </p:cNvSpPr>
          <p:nvPr>
            <p:ph idx="1"/>
          </p:nvPr>
        </p:nvSpPr>
        <p:spPr>
          <a:xfrm>
            <a:off x="291830" y="632298"/>
            <a:ext cx="11723386" cy="5710136"/>
          </a:xfrm>
        </p:spPr>
        <p:txBody>
          <a:bodyPr>
            <a:normAutofit fontScale="92500" lnSpcReduction="10000"/>
          </a:bodyPr>
          <a:lstStyle/>
          <a:p>
            <a:pPr marL="0" indent="0">
              <a:buNone/>
            </a:pPr>
            <a:r>
              <a:rPr lang="en-US" sz="2000" b="1" dirty="0"/>
              <a:t>4. Identifying Best Schools for Each Stream </a:t>
            </a:r>
          </a:p>
          <a:p>
            <a:pPr marL="0" indent="0">
              <a:buNone/>
            </a:pPr>
            <a:r>
              <a:rPr lang="en-US" sz="1800" b="1" dirty="0"/>
              <a:t>Objective: </a:t>
            </a:r>
          </a:p>
          <a:p>
            <a:pPr marL="0" indent="0">
              <a:buNone/>
            </a:pPr>
            <a:r>
              <a:rPr lang="en-US" sz="1800" dirty="0"/>
              <a:t>Identify the best-performing schools for Arts, Science, and Commerce streams based on student performance</a:t>
            </a:r>
            <a:r>
              <a:rPr lang="en-US" dirty="0"/>
              <a:t>.  </a:t>
            </a:r>
          </a:p>
          <a:p>
            <a:pPr marL="0" indent="0">
              <a:buNone/>
            </a:pPr>
            <a:r>
              <a:rPr lang="en-US" sz="1800" b="1" dirty="0"/>
              <a:t>Approach:</a:t>
            </a:r>
            <a:endParaRPr lang="en-US" dirty="0"/>
          </a:p>
          <a:p>
            <a:pPr marL="0" indent="0">
              <a:buNone/>
            </a:pPr>
            <a:r>
              <a:rPr lang="en-US" sz="1800" dirty="0"/>
              <a:t>For each stream, assess the average performance of students in each subject across all schools. Rank schools in each stream based on overall student performance in relevant subjects</a:t>
            </a:r>
            <a:r>
              <a:rPr lang="en-US" dirty="0"/>
              <a:t>. </a:t>
            </a:r>
          </a:p>
          <a:p>
            <a:pPr marL="0" indent="0">
              <a:buNone/>
            </a:pPr>
            <a:r>
              <a:rPr lang="en-US" sz="1800" b="1" dirty="0"/>
              <a:t>Output:</a:t>
            </a:r>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Outcome:</a:t>
            </a:r>
          </a:p>
          <a:p>
            <a:pPr marL="0" indent="0">
              <a:buNone/>
            </a:pPr>
            <a:r>
              <a:rPr lang="en-US" dirty="0"/>
              <a:t> </a:t>
            </a:r>
            <a:r>
              <a:rPr lang="en-US" sz="1800" dirty="0"/>
              <a:t>Assists in understanding which schools are excelling in particular streams and which need improvement.</a:t>
            </a:r>
            <a:endParaRPr lang="en-IN" sz="1800" dirty="0"/>
          </a:p>
        </p:txBody>
      </p:sp>
      <p:sp>
        <p:nvSpPr>
          <p:cNvPr id="4" name="Date Placeholder 3">
            <a:extLst>
              <a:ext uri="{FF2B5EF4-FFF2-40B4-BE49-F238E27FC236}">
                <a16:creationId xmlns:a16="http://schemas.microsoft.com/office/drawing/2014/main" id="{29F58160-5D54-7FA8-187D-8A87A32D399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E0067B2-4342-760D-9A8E-B0616E20CA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AFD818-E0B7-A74F-0E7D-06CA9A932F6C}"/>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9" name="Picture 8">
            <a:extLst>
              <a:ext uri="{FF2B5EF4-FFF2-40B4-BE49-F238E27FC236}">
                <a16:creationId xmlns:a16="http://schemas.microsoft.com/office/drawing/2014/main" id="{F2B57204-E0F5-E660-C825-7DF279CD50FC}"/>
              </a:ext>
            </a:extLst>
          </p:cNvPr>
          <p:cNvPicPr>
            <a:picLocks noChangeAspect="1"/>
          </p:cNvPicPr>
          <p:nvPr/>
        </p:nvPicPr>
        <p:blipFill>
          <a:blip r:embed="rId2"/>
          <a:stretch>
            <a:fillRect/>
          </a:stretch>
        </p:blipFill>
        <p:spPr>
          <a:xfrm>
            <a:off x="2174192" y="3487366"/>
            <a:ext cx="6541148" cy="1296359"/>
          </a:xfrm>
          <a:prstGeom prst="rect">
            <a:avLst/>
          </a:prstGeom>
        </p:spPr>
      </p:pic>
    </p:spTree>
    <p:extLst>
      <p:ext uri="{BB962C8B-B14F-4D97-AF65-F5344CB8AC3E}">
        <p14:creationId xmlns:p14="http://schemas.microsoft.com/office/powerpoint/2010/main" val="323016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4216-0C85-4E7F-B383-F1BEC86D7AF1}"/>
              </a:ext>
            </a:extLst>
          </p:cNvPr>
          <p:cNvSpPr>
            <a:spLocks noGrp="1"/>
          </p:cNvSpPr>
          <p:nvPr>
            <p:ph type="title"/>
          </p:nvPr>
        </p:nvSpPr>
        <p:spPr>
          <a:xfrm>
            <a:off x="255059" y="0"/>
            <a:ext cx="10515600" cy="515566"/>
          </a:xfrm>
        </p:spPr>
        <p:txBody>
          <a:bodyPr/>
          <a:lstStyle/>
          <a:p>
            <a:r>
              <a:rPr lang="en-US" sz="2800" dirty="0"/>
              <a:t>Key Challenges in </a:t>
            </a:r>
            <a:r>
              <a:rPr lang="en-US" sz="2800" dirty="0" err="1"/>
              <a:t>Analysing</a:t>
            </a:r>
            <a:r>
              <a:rPr lang="en-US" sz="2800" dirty="0"/>
              <a:t> School Performance</a:t>
            </a:r>
            <a:endParaRPr lang="en-IN" sz="2800" dirty="0"/>
          </a:p>
        </p:txBody>
      </p:sp>
      <p:sp>
        <p:nvSpPr>
          <p:cNvPr id="3" name="Content Placeholder 2">
            <a:extLst>
              <a:ext uri="{FF2B5EF4-FFF2-40B4-BE49-F238E27FC236}">
                <a16:creationId xmlns:a16="http://schemas.microsoft.com/office/drawing/2014/main" id="{A2FC5569-BBB4-8A01-B8CF-6568AA38CD5D}"/>
              </a:ext>
            </a:extLst>
          </p:cNvPr>
          <p:cNvSpPr>
            <a:spLocks noGrp="1"/>
          </p:cNvSpPr>
          <p:nvPr>
            <p:ph idx="1"/>
          </p:nvPr>
        </p:nvSpPr>
        <p:spPr>
          <a:xfrm>
            <a:off x="365760" y="612843"/>
            <a:ext cx="11649456" cy="5166165"/>
          </a:xfrm>
        </p:spPr>
        <p:txBody>
          <a:bodyPr>
            <a:normAutofit/>
          </a:bodyPr>
          <a:lstStyle/>
          <a:p>
            <a:pPr marL="0" indent="0">
              <a:buNone/>
            </a:pPr>
            <a:r>
              <a:rPr lang="en-US" sz="2000" dirty="0"/>
              <a:t>5.</a:t>
            </a:r>
            <a:r>
              <a:rPr lang="en-US" dirty="0"/>
              <a:t> </a:t>
            </a:r>
            <a:r>
              <a:rPr lang="en-US" sz="2000" b="1" dirty="0"/>
              <a:t>Categorizing Students Based on Performance </a:t>
            </a:r>
          </a:p>
          <a:p>
            <a:pPr marL="0" indent="0">
              <a:buNone/>
            </a:pPr>
            <a:r>
              <a:rPr lang="en-US" sz="1800" b="1" dirty="0"/>
              <a:t>Objective:</a:t>
            </a:r>
            <a:r>
              <a:rPr lang="en-US" dirty="0"/>
              <a:t> </a:t>
            </a:r>
          </a:p>
          <a:p>
            <a:pPr marL="0" indent="0">
              <a:buNone/>
            </a:pPr>
            <a:r>
              <a:rPr lang="en-US" sz="1800" dirty="0"/>
              <a:t>Classify students into performance categories based on their average marks in each subject, and calculate the distribution of       students in each category for each school.</a:t>
            </a:r>
          </a:p>
          <a:p>
            <a:pPr marL="0" indent="0">
              <a:buNone/>
            </a:pPr>
            <a:r>
              <a:rPr lang="en-US" sz="1800" b="1" dirty="0"/>
              <a:t>Approach: </a:t>
            </a:r>
          </a:p>
          <a:p>
            <a:pPr marL="0" indent="0">
              <a:buNone/>
            </a:pPr>
            <a:r>
              <a:rPr lang="en-US" sz="1800" dirty="0"/>
              <a:t>Define the categories: Very Poor, Poor, Average, Good, Very Good based on the predefined score </a:t>
            </a:r>
            <a:r>
              <a:rPr lang="en-US" sz="1800" dirty="0" err="1"/>
              <a:t>ranges.Calculate</a:t>
            </a:r>
            <a:r>
              <a:rPr lang="en-US" sz="1800" dirty="0"/>
              <a:t> the average marks for each student in each subject and categorize them. Count the number of students in each category per school for every year.</a:t>
            </a:r>
          </a:p>
          <a:p>
            <a:pPr marL="0" indent="0">
              <a:buNone/>
            </a:pPr>
            <a:r>
              <a:rPr lang="en-US" sz="1800" b="1" dirty="0"/>
              <a:t>Outcome:</a:t>
            </a:r>
            <a:r>
              <a:rPr lang="en-US" dirty="0"/>
              <a:t> </a:t>
            </a:r>
          </a:p>
          <a:p>
            <a:pPr marL="0" indent="0">
              <a:buNone/>
            </a:pPr>
            <a:r>
              <a:rPr lang="en-US" sz="1800" dirty="0"/>
              <a:t>Allows schools to understand the distribution of their students' performance and identify areas needing intervention or recognition.</a:t>
            </a:r>
          </a:p>
          <a:p>
            <a:pPr marL="0" indent="0">
              <a:buNone/>
            </a:pPr>
            <a:r>
              <a:rPr lang="en-US" sz="1800" dirty="0"/>
              <a:t>Output: Output is  </a:t>
            </a:r>
            <a:r>
              <a:rPr lang="en-US" sz="1800" dirty="0" err="1"/>
              <a:t>Analysed</a:t>
            </a:r>
            <a:r>
              <a:rPr lang="en-US" sz="1800" dirty="0"/>
              <a:t> in Jupiter Notebook Where  output  is Very Length.</a:t>
            </a:r>
            <a:endParaRPr lang="en-IN" sz="1800" dirty="0"/>
          </a:p>
        </p:txBody>
      </p:sp>
      <p:sp>
        <p:nvSpPr>
          <p:cNvPr id="4" name="Date Placeholder 3">
            <a:extLst>
              <a:ext uri="{FF2B5EF4-FFF2-40B4-BE49-F238E27FC236}">
                <a16:creationId xmlns:a16="http://schemas.microsoft.com/office/drawing/2014/main" id="{99C26CCE-46EF-D7B0-C633-F0C95EBA012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8B42466-29DB-936B-0A04-09EE603D41E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48F26D0-B57F-7D0B-7B2E-503D75E8ADEB}"/>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9786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371C-A1E2-FE83-9357-844FF83EE5E2}"/>
              </a:ext>
            </a:extLst>
          </p:cNvPr>
          <p:cNvSpPr>
            <a:spLocks noGrp="1"/>
          </p:cNvSpPr>
          <p:nvPr>
            <p:ph type="title"/>
          </p:nvPr>
        </p:nvSpPr>
        <p:spPr>
          <a:xfrm>
            <a:off x="228600" y="1"/>
            <a:ext cx="10799064" cy="690664"/>
          </a:xfrm>
        </p:spPr>
        <p:txBody>
          <a:bodyPr/>
          <a:lstStyle/>
          <a:p>
            <a:r>
              <a:rPr lang="en-US" sz="2800" dirty="0"/>
              <a:t>Key Challenges in </a:t>
            </a:r>
            <a:r>
              <a:rPr lang="en-US" sz="2800" dirty="0" err="1"/>
              <a:t>Analysing</a:t>
            </a:r>
            <a:r>
              <a:rPr lang="en-US" sz="2800" dirty="0"/>
              <a:t> School Performance</a:t>
            </a:r>
            <a:endParaRPr lang="en-IN" sz="2800" dirty="0"/>
          </a:p>
        </p:txBody>
      </p:sp>
      <p:sp>
        <p:nvSpPr>
          <p:cNvPr id="3" name="Content Placeholder 2">
            <a:extLst>
              <a:ext uri="{FF2B5EF4-FFF2-40B4-BE49-F238E27FC236}">
                <a16:creationId xmlns:a16="http://schemas.microsoft.com/office/drawing/2014/main" id="{90F83226-39FB-7449-7DA1-38057E7EBEB2}"/>
              </a:ext>
            </a:extLst>
          </p:cNvPr>
          <p:cNvSpPr>
            <a:spLocks noGrp="1"/>
          </p:cNvSpPr>
          <p:nvPr>
            <p:ph idx="1"/>
          </p:nvPr>
        </p:nvSpPr>
        <p:spPr>
          <a:xfrm>
            <a:off x="365760" y="690664"/>
            <a:ext cx="11649456" cy="5603131"/>
          </a:xfrm>
        </p:spPr>
        <p:txBody>
          <a:bodyPr>
            <a:normAutofit fontScale="92500" lnSpcReduction="10000"/>
          </a:bodyPr>
          <a:lstStyle/>
          <a:p>
            <a:pPr marL="0" indent="0">
              <a:buNone/>
            </a:pPr>
            <a:r>
              <a:rPr lang="en-US" sz="2000" b="1" dirty="0"/>
              <a:t>6. Identifying Best Schools for Each Year (2019-2021)</a:t>
            </a:r>
          </a:p>
          <a:p>
            <a:pPr marL="0" indent="0">
              <a:buNone/>
            </a:pPr>
            <a:r>
              <a:rPr lang="en-US" sz="1800" b="1" dirty="0"/>
              <a:t>Objective: </a:t>
            </a:r>
          </a:p>
          <a:p>
            <a:pPr marL="0" indent="0">
              <a:buNone/>
            </a:pPr>
            <a:r>
              <a:rPr lang="en-US" sz="1800" dirty="0"/>
              <a:t>Identify the best-performing school in each year based on the number of students in the "Good" and "Very Good" performance categories</a:t>
            </a:r>
            <a:r>
              <a:rPr lang="en-US" dirty="0"/>
              <a:t>.</a:t>
            </a:r>
          </a:p>
          <a:p>
            <a:pPr marL="0" indent="0">
              <a:buNone/>
            </a:pPr>
            <a:r>
              <a:rPr lang="en-US" sz="1800" b="1" dirty="0"/>
              <a:t>Approach:</a:t>
            </a:r>
            <a:endParaRPr lang="en-US" dirty="0"/>
          </a:p>
          <a:p>
            <a:pPr marL="0" indent="0">
              <a:buNone/>
            </a:pPr>
            <a:r>
              <a:rPr lang="en-US" sz="1800" dirty="0"/>
              <a:t>Calculate the number of students falling in the "Good" and "Very Good" categories for each school each </a:t>
            </a:r>
            <a:r>
              <a:rPr lang="en-US" sz="1800" dirty="0" err="1"/>
              <a:t>year.Rank</a:t>
            </a:r>
            <a:r>
              <a:rPr lang="en-US" sz="1800" dirty="0"/>
              <a:t> schools based on the highest number of students in these top performance categories.</a:t>
            </a:r>
          </a:p>
          <a:p>
            <a:pPr marL="0" indent="0">
              <a:buNone/>
            </a:pPr>
            <a:r>
              <a:rPr lang="en-US" sz="1800" dirty="0"/>
              <a:t>Note- Only we  got “Good” in Performance </a:t>
            </a:r>
            <a:r>
              <a:rPr lang="en-US" sz="1800" dirty="0" err="1"/>
              <a:t>Categeory</a:t>
            </a:r>
            <a:r>
              <a:rPr lang="en-US" sz="1800" dirty="0"/>
              <a:t> . While </a:t>
            </a:r>
            <a:r>
              <a:rPr lang="en-US" sz="1800" dirty="0" err="1"/>
              <a:t>analysing</a:t>
            </a:r>
            <a:r>
              <a:rPr lang="en-US" sz="1800" dirty="0"/>
              <a:t> we didn’t get “very good” </a:t>
            </a:r>
            <a:r>
              <a:rPr lang="en-US" sz="1800" dirty="0" err="1"/>
              <a:t>categeory</a:t>
            </a:r>
            <a:r>
              <a:rPr lang="en-US" sz="1800" dirty="0"/>
              <a:t>.</a:t>
            </a:r>
          </a:p>
          <a:p>
            <a:pPr marL="0" indent="0">
              <a:buNone/>
            </a:pPr>
            <a:r>
              <a:rPr lang="en-US" sz="1800" b="1" dirty="0"/>
              <a:t> Output: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Outcome:</a:t>
            </a:r>
          </a:p>
          <a:p>
            <a:pPr marL="0" indent="0">
              <a:buNone/>
            </a:pPr>
            <a:r>
              <a:rPr lang="en-US" sz="1800" dirty="0"/>
              <a:t>Provides insights into which schools are consistently performing well over the years, aiding in strategic decisions.</a:t>
            </a:r>
            <a:endParaRPr lang="en-IN" sz="1800" dirty="0"/>
          </a:p>
        </p:txBody>
      </p:sp>
      <p:sp>
        <p:nvSpPr>
          <p:cNvPr id="4" name="Date Placeholder 3">
            <a:extLst>
              <a:ext uri="{FF2B5EF4-FFF2-40B4-BE49-F238E27FC236}">
                <a16:creationId xmlns:a16="http://schemas.microsoft.com/office/drawing/2014/main" id="{AA243C09-7EDD-02C1-AEC2-79C619060EE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1813EC-AE21-2FCB-7526-358D58E47F5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4F49EEF-4084-F11A-0DDC-91995A7E26EF}"/>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8" name="Picture 7">
            <a:extLst>
              <a:ext uri="{FF2B5EF4-FFF2-40B4-BE49-F238E27FC236}">
                <a16:creationId xmlns:a16="http://schemas.microsoft.com/office/drawing/2014/main" id="{B052196B-4C56-64FB-38F4-47FFBABA4C52}"/>
              </a:ext>
            </a:extLst>
          </p:cNvPr>
          <p:cNvPicPr>
            <a:picLocks noChangeAspect="1"/>
          </p:cNvPicPr>
          <p:nvPr/>
        </p:nvPicPr>
        <p:blipFill>
          <a:blip r:embed="rId2"/>
          <a:stretch>
            <a:fillRect/>
          </a:stretch>
        </p:blipFill>
        <p:spPr>
          <a:xfrm>
            <a:off x="3968885" y="3429000"/>
            <a:ext cx="3219855" cy="1824910"/>
          </a:xfrm>
          <a:prstGeom prst="rect">
            <a:avLst/>
          </a:prstGeom>
        </p:spPr>
      </p:pic>
    </p:spTree>
    <p:extLst>
      <p:ext uri="{BB962C8B-B14F-4D97-AF65-F5344CB8AC3E}">
        <p14:creationId xmlns:p14="http://schemas.microsoft.com/office/powerpoint/2010/main" val="242996739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7813-FB42-416C-BEF8-5F3180DDB0F6}">
  <ds:schemaRefs>
    <ds:schemaRef ds:uri="http://www.w3.org/XML/1998/namespace"/>
    <ds:schemaRef ds:uri="http://purl.org/dc/elements/1.1/"/>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purl.org/dc/terms/"/>
    <ds:schemaRef ds:uri="230e9df3-be65-4c73-a93b-d1236ebd677e"/>
    <ds:schemaRef ds:uri="71af3243-3dd4-4a8d-8c0d-dd76da1f02a5"/>
    <ds:schemaRef ds:uri="16c05727-aa75-4e4a-9b5f-8a80a1165891"/>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{3FC69BB7-4E8B-4140-9271-DD2999AF5150}tf11964407_win32</Template>
  <TotalTime>493</TotalTime>
  <Words>2094</Words>
  <Application>Microsoft Office PowerPoint</Application>
  <PresentationFormat>Widescreen</PresentationFormat>
  <Paragraphs>247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Gill Sans Nova</vt:lpstr>
      <vt:lpstr>Gill Sans Nova Light</vt:lpstr>
      <vt:lpstr>Sagona Book</vt:lpstr>
      <vt:lpstr>Office Theme</vt:lpstr>
      <vt:lpstr>School Buddy Startup</vt:lpstr>
      <vt:lpstr>Introduction</vt:lpstr>
      <vt:lpstr>   Problem Statement</vt:lpstr>
      <vt:lpstr>Key Challenges in Analysing School Performance</vt:lpstr>
      <vt:lpstr>Key Challenges in Analysing School Performance</vt:lpstr>
      <vt:lpstr>Key Challenges in Analysing School Performance</vt:lpstr>
      <vt:lpstr>Key Challenges in Analysing School Performance</vt:lpstr>
      <vt:lpstr>Key Challenges in Analysing School Performance</vt:lpstr>
      <vt:lpstr>Key Challenges in Analysing School Performance</vt:lpstr>
      <vt:lpstr>Key Challenges in Analysing School Performance</vt:lpstr>
      <vt:lpstr>Key Features of School Buddy</vt:lpstr>
      <vt:lpstr>Business Model of School Buddy</vt:lpstr>
      <vt:lpstr>Target Audience for School Buddy</vt:lpstr>
      <vt:lpstr>Why Invest in School Buddy?</vt:lpstr>
      <vt:lpstr>Conclusion</vt:lpstr>
      <vt:lpstr>Suggestions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 Cycle Analysis</dc:title>
  <dc:creator>PARAS SALUNKE</dc:creator>
  <cp:lastModifiedBy>karthik patil</cp:lastModifiedBy>
  <cp:revision>3</cp:revision>
  <dcterms:created xsi:type="dcterms:W3CDTF">2024-02-11T08:06:57Z</dcterms:created>
  <dcterms:modified xsi:type="dcterms:W3CDTF">2025-01-23T12:38:00Z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