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400" r:id="rId4"/>
    <p:sldId id="278" r:id="rId5"/>
    <p:sldId id="429" r:id="rId6"/>
    <p:sldId id="402" r:id="rId7"/>
    <p:sldId id="403" r:id="rId8"/>
    <p:sldId id="404" r:id="rId9"/>
    <p:sldId id="344" r:id="rId10"/>
    <p:sldId id="407" r:id="rId11"/>
    <p:sldId id="397" r:id="rId12"/>
    <p:sldId id="398" r:id="rId13"/>
    <p:sldId id="401" r:id="rId14"/>
    <p:sldId id="405" r:id="rId15"/>
    <p:sldId id="406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7" r:id="rId35"/>
    <p:sldId id="428" r:id="rId36"/>
    <p:sldId id="32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A29"/>
    <a:srgbClr val="3A3A3A"/>
    <a:srgbClr val="CE2D32"/>
    <a:srgbClr val="BCBCBC"/>
    <a:srgbClr val="606060"/>
    <a:srgbClr val="838383"/>
    <a:srgbClr val="B9212A"/>
    <a:srgbClr val="BEAEAF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C729-9167-4D0B-9707-5434FE90A3EA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36024-C658-41D8-BAA1-145CA34AA6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9E6B-D4AA-48F5-8324-FB23143AC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D41B8-2408-483E-87B4-00A36E86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76441-09A9-4DDD-AFFA-5669B83E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D820-2526-42C8-BBD7-997CA6AD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298B5-F8ED-4467-B1B4-917FAB3E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6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C387-CDD1-4148-B981-98203042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6C805-7CD7-4A4A-B513-007E2BD8A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74D0-3B02-47F4-9E00-A2F2F2E9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C78F2-F710-4D88-AEE3-2E9942BA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C852-23EF-43AD-B474-42F852A0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BC7CA-92F3-4853-9EBF-29DEA742B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21356-9794-4CFA-9286-A991D6407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97FE-329A-4135-AD2B-53ED5CCD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7B255-2D44-4313-9ED6-08F4FDB8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0481-DE7E-4A12-8574-09018B46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5D96-3A09-4273-AF1E-5990D125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1000-BC2E-408B-8B8A-3F351659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27F5-00BD-4E3D-B975-23ADBAE8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4D94-BC90-43F9-8E4B-D84E8C63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633B7-78ED-4DA1-82C5-8E9627C1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3576-20C1-4833-AB8F-87B8CBC2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F1E41-4647-41FE-912F-CFC84B7B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3C86-B14F-4A78-8687-17EB6B52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EFE77-80FE-406E-92C8-A5D0D512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64F7C-4BD1-421A-8305-B67AD236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234D-F121-4415-BE4E-C6DA686E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2941-3E74-4928-B3AC-7BC11F85F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713A-D578-42BF-A4AD-DB096764A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740E3-482E-4E99-9A0C-BCA2ED3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4D780-CAB8-44CA-8146-0305C206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FDE8-C49F-4590-A730-B7A4E703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2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1DD8-651F-451C-850D-82FFA4A9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73ED-6635-41B3-BCA1-E3980C2B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7BCD3-8725-4239-940B-3F8BCF2EF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2C0CF-EA50-48A4-9E52-7D1DF15AB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F56B7-B115-4992-BEB5-C2B45385C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9B130-FB08-4131-A01C-7488A82F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4E2D9-AE1E-491D-A670-DF66458F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4B9D5-60B2-4455-91B9-8B0923C9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4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2B1B-C376-4269-9819-F65157DD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5071D-9A92-4FCC-B6DC-33E4A5C7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0DD41-D318-40D1-9320-54F2ACDC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2B664-BD11-4281-8535-68104377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9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DFB15-805E-41D4-807E-5155B49A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1F3FC-AC45-492F-977C-6F172F42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24318-E048-4FF1-8D9A-3594DBDA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3E0F5-511D-4CED-AC59-31DEB53F06AB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9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74A7-B5AD-4B5A-90B1-05FAB07C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2003D-52B5-4F61-B854-2FDA90AB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A452-3742-4F5B-8EED-D3443845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B655C-5822-4594-AD2B-4F74A102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AEC99-A13C-43FA-A9A5-470803A2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18ED-DA03-4EA0-81E1-00E06E7A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5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9E33-E56F-4F93-B637-AC4401B9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11A50-A641-4027-85C4-D6B32E79B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7148E-F4B6-4339-8406-760FED1D0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0F81-C370-452E-AC79-189B0A5C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B0F74-200E-4F2D-AA9E-E4D729BA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5C2-F545-474F-B4C0-3F87787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2F107-2714-48DF-9C7D-C0D3A2F0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00B6-2D1D-4D04-A256-5E4BC0B5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1B74-07AA-48D4-A1E2-9CB832630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446C-5FFF-4390-9CA9-11A18794379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D053-03AA-4A60-908A-C26E44C07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D775-364B-4367-82A6-0744D4EE8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0E0B-86D5-424D-A1E1-BF1BCAB97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9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21ABF4-C08F-4E75-B16D-3704872C619F}"/>
              </a:ext>
            </a:extLst>
          </p:cNvPr>
          <p:cNvGrpSpPr/>
          <p:nvPr/>
        </p:nvGrpSpPr>
        <p:grpSpPr>
          <a:xfrm>
            <a:off x="0" y="0"/>
            <a:ext cx="9569350" cy="6864881"/>
            <a:chOff x="-36459" y="-6880"/>
            <a:chExt cx="9569350" cy="686488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5C04E11-9483-40CA-9BD1-89AD17A9B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459" y="1458623"/>
              <a:ext cx="7772400" cy="3497580"/>
            </a:xfrm>
            <a:custGeom>
              <a:avLst/>
              <a:gdLst>
                <a:gd name="connsiteX0" fmla="*/ 0 w 7772400"/>
                <a:gd name="connsiteY0" fmla="*/ 0 h 3777916"/>
                <a:gd name="connsiteX1" fmla="*/ 7772400 w 7772400"/>
                <a:gd name="connsiteY1" fmla="*/ 0 h 3777916"/>
                <a:gd name="connsiteX2" fmla="*/ 7772400 w 7772400"/>
                <a:gd name="connsiteY2" fmla="*/ 1380188 h 3777916"/>
                <a:gd name="connsiteX3" fmla="*/ 6388071 w 7772400"/>
                <a:gd name="connsiteY3" fmla="*/ 3777916 h 3777916"/>
                <a:gd name="connsiteX4" fmla="*/ 0 w 7772400"/>
                <a:gd name="connsiteY4" fmla="*/ 3777916 h 377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400" h="3777916">
                  <a:moveTo>
                    <a:pt x="0" y="0"/>
                  </a:moveTo>
                  <a:lnTo>
                    <a:pt x="7772400" y="0"/>
                  </a:lnTo>
                  <a:lnTo>
                    <a:pt x="7772400" y="1380188"/>
                  </a:lnTo>
                  <a:lnTo>
                    <a:pt x="6388071" y="3777916"/>
                  </a:lnTo>
                  <a:lnTo>
                    <a:pt x="0" y="3777916"/>
                  </a:lnTo>
                  <a:close/>
                </a:path>
              </a:pathLst>
            </a:custGeom>
          </p:spPr>
        </p:pic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F2551DF-3319-446E-996A-AD102E28D915}"/>
                </a:ext>
              </a:extLst>
            </p:cNvPr>
            <p:cNvSpPr/>
            <p:nvPr/>
          </p:nvSpPr>
          <p:spPr>
            <a:xfrm>
              <a:off x="-24062" y="-6880"/>
              <a:ext cx="9556953" cy="6864881"/>
            </a:xfrm>
            <a:custGeom>
              <a:avLst/>
              <a:gdLst>
                <a:gd name="connsiteX0" fmla="*/ 8117146 w 9556953"/>
                <a:gd name="connsiteY0" fmla="*/ 0 h 6864881"/>
                <a:gd name="connsiteX1" fmla="*/ 9556953 w 9556953"/>
                <a:gd name="connsiteY1" fmla="*/ 1 h 6864881"/>
                <a:gd name="connsiteX2" fmla="*/ 5593513 w 9556953"/>
                <a:gd name="connsiteY2" fmla="*/ 6864881 h 6864881"/>
                <a:gd name="connsiteX3" fmla="*/ 4153706 w 9556953"/>
                <a:gd name="connsiteY3" fmla="*/ 6864880 h 6864881"/>
                <a:gd name="connsiteX4" fmla="*/ 4744494 w 9556953"/>
                <a:gd name="connsiteY4" fmla="*/ 5841605 h 6864881"/>
                <a:gd name="connsiteX5" fmla="*/ 0 w 9556953"/>
                <a:gd name="connsiteY5" fmla="*/ 5841605 h 6864881"/>
                <a:gd name="connsiteX6" fmla="*/ 0 w 9556953"/>
                <a:gd name="connsiteY6" fmla="*/ 5089603 h 6864881"/>
                <a:gd name="connsiteX7" fmla="*/ 5178663 w 9556953"/>
                <a:gd name="connsiteY7" fmla="*/ 5089603 h 686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56953" h="6864881">
                  <a:moveTo>
                    <a:pt x="8117146" y="0"/>
                  </a:moveTo>
                  <a:lnTo>
                    <a:pt x="9556953" y="1"/>
                  </a:lnTo>
                  <a:lnTo>
                    <a:pt x="5593513" y="6864881"/>
                  </a:lnTo>
                  <a:lnTo>
                    <a:pt x="4153706" y="6864880"/>
                  </a:lnTo>
                  <a:lnTo>
                    <a:pt x="4744494" y="5841605"/>
                  </a:lnTo>
                  <a:lnTo>
                    <a:pt x="0" y="5841605"/>
                  </a:lnTo>
                  <a:lnTo>
                    <a:pt x="0" y="5089603"/>
                  </a:lnTo>
                  <a:lnTo>
                    <a:pt x="5178663" y="5089603"/>
                  </a:lnTo>
                  <a:close/>
                </a:path>
              </a:pathLst>
            </a:custGeom>
            <a:solidFill>
              <a:srgbClr val="CE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AEDEF8-00BB-4E0E-84C7-7976F9C38376}"/>
                </a:ext>
              </a:extLst>
            </p:cNvPr>
            <p:cNvSpPr txBox="1"/>
            <p:nvPr/>
          </p:nvSpPr>
          <p:spPr>
            <a:xfrm>
              <a:off x="147201" y="5195052"/>
              <a:ext cx="49962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17ECP78     Project Work</a:t>
              </a: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900196C-6191-40E4-B116-7E6002FD84AB}"/>
              </a:ext>
            </a:extLst>
          </p:cNvPr>
          <p:cNvSpPr/>
          <p:nvPr/>
        </p:nvSpPr>
        <p:spPr>
          <a:xfrm rot="1800000">
            <a:off x="8566990" y="-924549"/>
            <a:ext cx="2499349" cy="5777000"/>
          </a:xfrm>
          <a:custGeom>
            <a:avLst/>
            <a:gdLst>
              <a:gd name="connsiteX0" fmla="*/ 39423 w 2499349"/>
              <a:gd name="connsiteY0" fmla="*/ 1319463 h 5777000"/>
              <a:gd name="connsiteX1" fmla="*/ 2324800 w 2499349"/>
              <a:gd name="connsiteY1" fmla="*/ 0 h 5777000"/>
              <a:gd name="connsiteX2" fmla="*/ 2499349 w 2499349"/>
              <a:gd name="connsiteY2" fmla="*/ 302328 h 5777000"/>
              <a:gd name="connsiteX3" fmla="*/ 1246910 w 2499349"/>
              <a:gd name="connsiteY3" fmla="*/ 1025423 h 5777000"/>
              <a:gd name="connsiteX4" fmla="*/ 1246911 w 2499349"/>
              <a:gd name="connsiteY4" fmla="*/ 5057096 h 5777000"/>
              <a:gd name="connsiteX5" fmla="*/ 0 w 2499349"/>
              <a:gd name="connsiteY5" fmla="*/ 5777000 h 5777000"/>
              <a:gd name="connsiteX6" fmla="*/ 1 w 2499349"/>
              <a:gd name="connsiteY6" fmla="*/ 1342224 h 5777000"/>
              <a:gd name="connsiteX7" fmla="*/ 39423 w 2499349"/>
              <a:gd name="connsiteY7" fmla="*/ 1319464 h 57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9349" h="5777000">
                <a:moveTo>
                  <a:pt x="39423" y="1319463"/>
                </a:moveTo>
                <a:lnTo>
                  <a:pt x="2324800" y="0"/>
                </a:lnTo>
                <a:lnTo>
                  <a:pt x="2499349" y="302328"/>
                </a:lnTo>
                <a:lnTo>
                  <a:pt x="1246910" y="1025423"/>
                </a:lnTo>
                <a:lnTo>
                  <a:pt x="1246911" y="5057096"/>
                </a:lnTo>
                <a:lnTo>
                  <a:pt x="0" y="5777000"/>
                </a:lnTo>
                <a:lnTo>
                  <a:pt x="1" y="1342224"/>
                </a:lnTo>
                <a:lnTo>
                  <a:pt x="39423" y="1319464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F6FF4-96B5-49D3-8B28-21A62E445CDA}"/>
              </a:ext>
            </a:extLst>
          </p:cNvPr>
          <p:cNvSpPr txBox="1"/>
          <p:nvPr/>
        </p:nvSpPr>
        <p:spPr>
          <a:xfrm>
            <a:off x="-637491" y="3897457"/>
            <a:ext cx="12280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SKIN CANCER DETECTION USING DIGITAL IMAGE PROCESSSING</a:t>
            </a:r>
          </a:p>
        </p:txBody>
      </p:sp>
      <p:pic>
        <p:nvPicPr>
          <p:cNvPr id="10" name="Picture 2" descr="C:\Users\Ravikumar R\Desktop\files\1_ECE_New_Logo_Fin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6689" y="1827065"/>
            <a:ext cx="983675" cy="983675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/>
          <p:cNvPicPr>
            <a:picLocks noChangeAspect="1" noChangeArrowheads="1"/>
          </p:cNvPicPr>
          <p:nvPr/>
        </p:nvPicPr>
        <p:blipFill>
          <a:blip r:embed="rId4" cstate="print"/>
          <a:srcRect t="4868" b="4868"/>
          <a:stretch>
            <a:fillRect/>
          </a:stretch>
        </p:blipFill>
        <p:spPr bwMode="auto">
          <a:xfrm>
            <a:off x="6996550" y="1812790"/>
            <a:ext cx="983669" cy="861444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0" y="0"/>
            <a:ext cx="79056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Maharaja Institute of Technology</a:t>
            </a:r>
          </a:p>
          <a:p>
            <a:pPr algn="ctr"/>
            <a:r>
              <a:rPr 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Thandavapura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0761" y="4426636"/>
            <a:ext cx="2081799" cy="663667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Team Members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 txBox="1">
            <a:spLocks/>
          </p:cNvSpPr>
          <p:nvPr/>
        </p:nvSpPr>
        <p:spPr>
          <a:xfrm>
            <a:off x="8953500" y="5090304"/>
            <a:ext cx="2991492" cy="1527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Deekshitha K J:4MN17EC009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Karthik P R:4MN17EC012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Kavya N:4MN17EC013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Nagarathna P:4MN18EC403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ECE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MIT, Thandavapura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6F3064-FB80-4D79-8485-B846AECE694C}"/>
              </a:ext>
            </a:extLst>
          </p:cNvPr>
          <p:cNvSpPr txBox="1"/>
          <p:nvPr/>
        </p:nvSpPr>
        <p:spPr>
          <a:xfrm>
            <a:off x="9607723" y="2460240"/>
            <a:ext cx="2365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Guided by </a:t>
            </a:r>
          </a:p>
          <a:p>
            <a:pPr algn="r"/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Dr.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Srinivasa M G</a:t>
            </a:r>
          </a:p>
          <a:p>
            <a:pPr algn="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Associate Professor</a:t>
            </a:r>
          </a:p>
          <a:p>
            <a:pPr algn="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Dept of ECE</a:t>
            </a:r>
          </a:p>
          <a:p>
            <a:pPr algn="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MIT,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Thandavapura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937C888-334B-4268-A857-CC62072634E8}"/>
              </a:ext>
            </a:extLst>
          </p:cNvPr>
          <p:cNvGrpSpPr/>
          <p:nvPr/>
        </p:nvGrpSpPr>
        <p:grpSpPr>
          <a:xfrm>
            <a:off x="441752" y="277543"/>
            <a:ext cx="11293046" cy="5873862"/>
            <a:chOff x="649570" y="2605107"/>
            <a:chExt cx="4754761" cy="20854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44293-81F7-40F1-81F8-DBAB9D4AD38C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45A963-7B05-4997-98C2-C457686BD018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 txBox="1">
            <a:spLocks/>
          </p:cNvSpPr>
          <p:nvPr/>
        </p:nvSpPr>
        <p:spPr>
          <a:xfrm>
            <a:off x="536028" y="429491"/>
            <a:ext cx="11115645" cy="574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56583-B2E3-45A2-BF33-4121225E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07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Workflow diagram</a:t>
            </a:r>
            <a:endParaRPr lang="en-IN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95E9-0A5F-49CF-B880-DA8E45EC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674"/>
            <a:ext cx="10515600" cy="507728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8" name="Picture 2" descr="C:\Users\Ravikumar R\Desktop\files\1_ECE_New_Logo_Final.png"/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9" name="Picture 3" descr="C:\Users\Ravikumar R\Downloads\mitt_logo_my.png"/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0CF20A5-D3F1-4F7E-87D1-85FC14191AE4}"/>
              </a:ext>
            </a:extLst>
          </p:cNvPr>
          <p:cNvSpPr txBox="1">
            <a:spLocks/>
          </p:cNvSpPr>
          <p:nvPr/>
        </p:nvSpPr>
        <p:spPr>
          <a:xfrm>
            <a:off x="441752" y="404015"/>
            <a:ext cx="11279192" cy="838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rgbClr val="CE2D32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333BC7C-79F2-45FF-84A0-68523E1F9D02}"/>
              </a:ext>
            </a:extLst>
          </p:cNvPr>
          <p:cNvSpPr txBox="1">
            <a:spLocks/>
          </p:cNvSpPr>
          <p:nvPr/>
        </p:nvSpPr>
        <p:spPr>
          <a:xfrm>
            <a:off x="688428" y="17279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b="0" i="0" dirty="0">
              <a:solidFill>
                <a:srgbClr val="282A29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2184C-4AEC-46A0-B889-2AC2B5D4BEFA}"/>
              </a:ext>
            </a:extLst>
          </p:cNvPr>
          <p:cNvSpPr/>
          <p:nvPr/>
        </p:nvSpPr>
        <p:spPr>
          <a:xfrm>
            <a:off x="4261276" y="1422261"/>
            <a:ext cx="2237168" cy="506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Acquisition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8645B-162F-4EE5-A26F-106AF2242A9F}"/>
              </a:ext>
            </a:extLst>
          </p:cNvPr>
          <p:cNvSpPr/>
          <p:nvPr/>
        </p:nvSpPr>
        <p:spPr>
          <a:xfrm>
            <a:off x="4261281" y="2318229"/>
            <a:ext cx="2237163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Preprocessing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438F49-2D04-4FCE-8878-88866C5454EE}"/>
              </a:ext>
            </a:extLst>
          </p:cNvPr>
          <p:cNvSpPr/>
          <p:nvPr/>
        </p:nvSpPr>
        <p:spPr>
          <a:xfrm>
            <a:off x="4261276" y="3178618"/>
            <a:ext cx="2237168" cy="506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Segmentation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E4E0F8-4BF0-4714-BF4E-52B35C2CA563}"/>
              </a:ext>
            </a:extLst>
          </p:cNvPr>
          <p:cNvSpPr/>
          <p:nvPr/>
        </p:nvSpPr>
        <p:spPr>
          <a:xfrm>
            <a:off x="4261276" y="4074366"/>
            <a:ext cx="2237168" cy="506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5E5FEF-A786-44A5-8B0B-25CE62D41271}"/>
              </a:ext>
            </a:extLst>
          </p:cNvPr>
          <p:cNvSpPr/>
          <p:nvPr/>
        </p:nvSpPr>
        <p:spPr>
          <a:xfrm>
            <a:off x="4261276" y="4942585"/>
            <a:ext cx="2237168" cy="49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Classification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76A3C2-2D6E-4CB0-B306-1FF5EF33DB32}"/>
              </a:ext>
            </a:extLst>
          </p:cNvPr>
          <p:cNvCxnSpPr>
            <a:endCxn id="5" idx="0"/>
          </p:cNvCxnSpPr>
          <p:nvPr/>
        </p:nvCxnSpPr>
        <p:spPr>
          <a:xfrm flipH="1">
            <a:off x="5379860" y="1099673"/>
            <a:ext cx="2" cy="32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DB8D51-62BD-4783-BB10-1460EFD3D607}"/>
              </a:ext>
            </a:extLst>
          </p:cNvPr>
          <p:cNvCxnSpPr>
            <a:endCxn id="24" idx="0"/>
          </p:cNvCxnSpPr>
          <p:nvPr/>
        </p:nvCxnSpPr>
        <p:spPr>
          <a:xfrm flipH="1">
            <a:off x="5379863" y="1975522"/>
            <a:ext cx="5" cy="3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E6816-6A62-4B13-87C4-168252A89E34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flipH="1">
            <a:off x="5379860" y="2824256"/>
            <a:ext cx="3" cy="35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764132-137A-4DF2-99B5-0ADE58440A3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5379860" y="3684645"/>
            <a:ext cx="0" cy="38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3713C7-7401-47B7-8A96-600A1AF802DB}"/>
              </a:ext>
            </a:extLst>
          </p:cNvPr>
          <p:cNvCxnSpPr>
            <a:endCxn id="29" idx="0"/>
          </p:cNvCxnSpPr>
          <p:nvPr/>
        </p:nvCxnSpPr>
        <p:spPr>
          <a:xfrm>
            <a:off x="5379860" y="4599878"/>
            <a:ext cx="0" cy="3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0784A5-171A-44EA-8001-9FFAEA2FB4D0}"/>
              </a:ext>
            </a:extLst>
          </p:cNvPr>
          <p:cNvCxnSpPr/>
          <p:nvPr/>
        </p:nvCxnSpPr>
        <p:spPr>
          <a:xfrm>
            <a:off x="5379860" y="5435739"/>
            <a:ext cx="0" cy="422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8063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937C888-334B-4268-A857-CC62072634E8}"/>
              </a:ext>
            </a:extLst>
          </p:cNvPr>
          <p:cNvGrpSpPr/>
          <p:nvPr/>
        </p:nvGrpSpPr>
        <p:grpSpPr>
          <a:xfrm>
            <a:off x="441752" y="277543"/>
            <a:ext cx="11293046" cy="5873862"/>
            <a:chOff x="649570" y="2605107"/>
            <a:chExt cx="4754761" cy="20854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44293-81F7-40F1-81F8-DBAB9D4AD38C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45A963-7B05-4997-98C2-C457686BD018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 txBox="1">
            <a:spLocks/>
          </p:cNvSpPr>
          <p:nvPr/>
        </p:nvSpPr>
        <p:spPr>
          <a:xfrm>
            <a:off x="536028" y="429491"/>
            <a:ext cx="11115645" cy="574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3964" y="639589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8" name="Picture 2" descr="C:\Users\Ravikumar R\Desktop\files\1_ECE_New_Logo_Final.png"/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9" name="Picture 3" descr="C:\Users\Ravikumar R\Downloads\mitt_logo_my.png"/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0CF20A5-D3F1-4F7E-87D1-85FC14191AE4}"/>
              </a:ext>
            </a:extLst>
          </p:cNvPr>
          <p:cNvSpPr txBox="1">
            <a:spLocks/>
          </p:cNvSpPr>
          <p:nvPr/>
        </p:nvSpPr>
        <p:spPr>
          <a:xfrm>
            <a:off x="441752" y="404015"/>
            <a:ext cx="11279192" cy="12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CE2D32"/>
                </a:solidFill>
              </a:rPr>
              <a:t>Specification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333BC7C-79F2-45FF-84A0-68523E1F9D02}"/>
              </a:ext>
            </a:extLst>
          </p:cNvPr>
          <p:cNvSpPr txBox="1">
            <a:spLocks/>
          </p:cNvSpPr>
          <p:nvPr/>
        </p:nvSpPr>
        <p:spPr>
          <a:xfrm>
            <a:off x="688428" y="17279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282A29"/>
                </a:solidFill>
                <a:effectLst/>
              </a:rPr>
              <a:t>MATLAB-R2016a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>
                <a:solidFill>
                  <a:srgbClr val="282A29"/>
                </a:solidFill>
              </a:rPr>
              <a:t>Collect the input data as a image from the user and perform pre-processing on the given image to detect skin cancer.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>
                <a:solidFill>
                  <a:srgbClr val="282A29"/>
                </a:solidFill>
              </a:rPr>
              <a:t>To identify and extract features like benign and texture of the skin.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>
                <a:solidFill>
                  <a:srgbClr val="282A29"/>
                </a:solidFill>
              </a:rPr>
              <a:t>To develop a efficient algorithm to detect and classify the different types of skin cancer.  </a:t>
            </a:r>
            <a:endParaRPr lang="en-US" sz="2400" b="0" i="0" dirty="0">
              <a:solidFill>
                <a:srgbClr val="282A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272249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937C888-334B-4268-A857-CC62072634E8}"/>
              </a:ext>
            </a:extLst>
          </p:cNvPr>
          <p:cNvGrpSpPr/>
          <p:nvPr/>
        </p:nvGrpSpPr>
        <p:grpSpPr>
          <a:xfrm>
            <a:off x="441752" y="277543"/>
            <a:ext cx="11293046" cy="5873862"/>
            <a:chOff x="649570" y="2605107"/>
            <a:chExt cx="4754761" cy="2085428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2DBF2D2E-2844-49D2-BAFA-732FD03BFB99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4402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Problem Statement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44293-81F7-40F1-81F8-DBAB9D4AD38C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45A963-7B05-4997-98C2-C457686BD018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r>
              <a:rPr lang="en-US" sz="2400" dirty="0">
                <a:solidFill>
                  <a:srgbClr val="3A3A3A"/>
                </a:solidFill>
              </a:rPr>
              <a:t>Skin cancer is one of the dangerous disease among the different types of cancer.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>
                <a:solidFill>
                  <a:srgbClr val="3A3A3A"/>
                </a:solidFill>
              </a:rPr>
              <a:t>It effects human being like burning sensation on the skin , freckles , skin redness easily or becomes painful when the radiation of the sun radiated on the skin.</a:t>
            </a:r>
          </a:p>
          <a:p>
            <a:r>
              <a:rPr lang="en-US" sz="2400" dirty="0">
                <a:solidFill>
                  <a:srgbClr val="3A3A3A"/>
                </a:solidFill>
              </a:rPr>
              <a:t>Solution: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A3A3A"/>
                </a:solidFill>
              </a:rPr>
              <a:t>So presently, it affects more to humans and difficulty to find early hence, we using skin cancer detection using MATLAB based on Image processing.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A3A3A"/>
                </a:solidFill>
              </a:rPr>
              <a:t>This paper focused on detection system has been designed for diagnosing skin cancer in early stages by using digital image processing techniques.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A3A3A"/>
                </a:solidFill>
              </a:rPr>
              <a:t>It has many steps like pre-processing, segmentation, feature extraction and detection process which give the acceptable results for skin cancer detection problem</a:t>
            </a:r>
            <a:r>
              <a:rPr lang="en-US" sz="2400" dirty="0"/>
              <a:t>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3964" y="639589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8" name="Picture 2" descr="C:\Users\Ravikumar R\Desktop\files\1_ECE_New_Logo_Final.png"/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9" name="Picture 3" descr="C:\Users\Ravikumar R\Downloads\mitt_logo_my.png"/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272249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ED90074-EA29-483D-A0F4-A77CD0FC1B5F}"/>
              </a:ext>
            </a:extLst>
          </p:cNvPr>
          <p:cNvGrpSpPr/>
          <p:nvPr/>
        </p:nvGrpSpPr>
        <p:grpSpPr>
          <a:xfrm>
            <a:off x="441752" y="277543"/>
            <a:ext cx="11293046" cy="58738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0D7790B-0B17-45CD-ABFD-FD37643FCF83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4402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Proposed work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E6008B-FA3B-4B2C-BD61-5F389748DD07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24B399-66B5-4B8A-94DE-D3FA493F3E26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5E8AAF0-EC3B-474F-A612-2779D371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3964" y="639589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9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B1A918E5-9D7A-4C8A-94B4-F7DBA5F1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0" name="Picture 3" descr="C:\Users\Ravikumar R\Downloads\mitt_logo_my.png">
            <a:extLst>
              <a:ext uri="{FF2B5EF4-FFF2-40B4-BE49-F238E27FC236}">
                <a16:creationId xmlns:a16="http://schemas.microsoft.com/office/drawing/2014/main" id="{4C4097E6-FC14-42C8-B3FC-BC3E3177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CFDCA0C5-7080-4C05-A4FF-D48B1FC28C26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We have to collect some skin cancer images and normal skin images from renowned resources.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It goes under some pre-processing techniques, segmentation, feature extraction etc., 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All these features are given to SVM to classify cancerous and non-cancerous image.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If the cancerous image is found then it shows which type of skin cancer like </a:t>
            </a:r>
            <a:r>
              <a:rPr lang="en-IN" sz="2400" dirty="0"/>
              <a:t>Melanoma/Basal cell/Squamous cell carcinoma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At last, it shows the type of skin cancer.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We are adding Asymmetry , Border structure, Color variation and Diameter of </a:t>
            </a:r>
            <a:r>
              <a:rPr lang="en-US" sz="2400" dirty="0" err="1"/>
              <a:t>leison</a:t>
            </a:r>
            <a:r>
              <a:rPr lang="en-US" sz="2400" dirty="0"/>
              <a:t> (ABCD) parameter for more edge detection it helps in classification of different types of cancer via SVM algorithm </a:t>
            </a:r>
          </a:p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37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ED90074-EA29-483D-A0F4-A77CD0FC1B5F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0D7790B-0B17-45CD-ABFD-FD37643FCF83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4402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Proposed Alogrithms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E6008B-FA3B-4B2C-BD61-5F389748DD07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24B399-66B5-4B8A-94DE-D3FA493F3E26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14A6-D989-466A-A9B4-D898DE58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using Support Vector Machine algorithm for this project.</a:t>
            </a:r>
          </a:p>
          <a:p>
            <a:r>
              <a:rPr lang="en-IN" dirty="0"/>
              <a:t>The reason we have choosen SVM over other algorithm is because of its accuracy , sensitivity and specificity.</a:t>
            </a:r>
          </a:p>
          <a:p>
            <a:r>
              <a:rPr lang="en-IN" dirty="0"/>
              <a:t>SVM provide 95.4% of sensitivity ,89.3% of specificity and 96.8% of accuracy.</a:t>
            </a:r>
          </a:p>
          <a:p>
            <a:r>
              <a:rPr lang="en-IN" dirty="0"/>
              <a:t>Where as the other popular algorithms like Back Propagation Neural Network(BPN),Artificial Neural Network(ANN) and Convolutional Neural Network(CNN) do not have that much accuracy , sensitivity and specificity.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5E8AAF0-EC3B-474F-A612-2779D371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9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B1A918E5-9D7A-4C8A-94B4-F7DBA5F1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0" name="Picture 3" descr="C:\Users\Ravikumar R\Downloads\mitt_logo_my.png">
            <a:extLst>
              <a:ext uri="{FF2B5EF4-FFF2-40B4-BE49-F238E27FC236}">
                <a16:creationId xmlns:a16="http://schemas.microsoft.com/office/drawing/2014/main" id="{4C4097E6-FC14-42C8-B3FC-BC3E3177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CFDCA0C5-7080-4C05-A4FF-D48B1FC28C26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941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ED90074-EA29-483D-A0F4-A77CD0FC1B5F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0D7790B-0B17-45CD-ABFD-FD37643FCF83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4402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Proposed Alogrithms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E6008B-FA3B-4B2C-BD61-5F389748DD07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24B399-66B5-4B8A-94DE-D3FA493F3E26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CAE9BD4-7F31-4E7D-9C9A-58BB69DFA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587837"/>
              </p:ext>
            </p:extLst>
          </p:nvPr>
        </p:nvGraphicFramePr>
        <p:xfrm>
          <a:off x="838200" y="1825624"/>
          <a:ext cx="10515600" cy="34567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776273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174545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78590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8873338"/>
                    </a:ext>
                  </a:extLst>
                </a:gridCol>
              </a:tblGrid>
              <a:tr h="437342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655078"/>
                  </a:ext>
                </a:extLst>
              </a:tr>
              <a:tr h="754863">
                <a:tc>
                  <a:txBody>
                    <a:bodyPr/>
                    <a:lstStyle/>
                    <a:p>
                      <a:r>
                        <a:rPr lang="en-IN" dirty="0"/>
                        <a:t>Artificial Neural Network(ANN)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56% - 66%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80% - 85%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95264"/>
                  </a:ext>
                </a:extLst>
              </a:tr>
              <a:tr h="754863">
                <a:tc>
                  <a:txBody>
                    <a:bodyPr/>
                    <a:lstStyle/>
                    <a:p>
                      <a:r>
                        <a:rPr lang="en-IN" dirty="0"/>
                        <a:t>Back Propagation Neural Network(BPN)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92698"/>
                  </a:ext>
                </a:extLst>
              </a:tr>
              <a:tr h="754863">
                <a:tc>
                  <a:txBody>
                    <a:bodyPr/>
                    <a:lstStyle/>
                    <a:p>
                      <a:r>
                        <a:rPr lang="en-IN" dirty="0"/>
                        <a:t>Convolution Neural Network(CNN)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96865"/>
                  </a:ext>
                </a:extLst>
              </a:tr>
              <a:tr h="754863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13798"/>
                  </a:ext>
                </a:extLst>
              </a:tr>
            </a:tbl>
          </a:graphicData>
        </a:graphic>
      </p:graphicFrame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5E8AAF0-EC3B-474F-A612-2779D371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9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B1A918E5-9D7A-4C8A-94B4-F7DBA5F1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0" name="Picture 3" descr="C:\Users\Ravikumar R\Downloads\mitt_logo_my.png">
            <a:extLst>
              <a:ext uri="{FF2B5EF4-FFF2-40B4-BE49-F238E27FC236}">
                <a16:creationId xmlns:a16="http://schemas.microsoft.com/office/drawing/2014/main" id="{4C4097E6-FC14-42C8-B3FC-BC3E3177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CFDCA0C5-7080-4C05-A4FF-D48B1FC28C26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155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4402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JPEG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JPEG : Joint Photographic Experts Group</a:t>
            </a:r>
          </a:p>
          <a:p>
            <a:r>
              <a:rPr lang="en-IN" dirty="0"/>
              <a:t>It’s a standard image format for containing lossy and compressed image data .</a:t>
            </a:r>
          </a:p>
          <a:p>
            <a:r>
              <a:rPr lang="en-IN" dirty="0"/>
              <a:t>Huge reduction in file size JPEG image maintain reasonable image quality .</a:t>
            </a:r>
          </a:p>
          <a:p>
            <a:r>
              <a:rPr lang="en-IN" dirty="0"/>
              <a:t>JPEG , a joint working group of International Standardization Organization (ISO) and International Electrotechnical Commission(IEC).</a:t>
            </a:r>
          </a:p>
          <a:p>
            <a:r>
              <a:rPr lang="en-IN" dirty="0"/>
              <a:t>It is used most often with its file name extension .jpg or jpeg . </a:t>
            </a:r>
          </a:p>
        </p:txBody>
      </p:sp>
    </p:spTree>
    <p:extLst>
      <p:ext uri="{BB962C8B-B14F-4D97-AF65-F5344CB8AC3E}">
        <p14:creationId xmlns:p14="http://schemas.microsoft.com/office/powerpoint/2010/main" val="347792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E5C3F61-5D16-4819-9687-7DD55BC801F6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49B16B-B138-463D-97CE-8F1E4C89A0F0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4DD467-F3D8-4009-A8D3-21A70C23A48C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C7D1A7-70D3-46F9-97CE-88370D41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166087F-F3E1-4A6B-A530-F23309C83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E072418C-05BF-4BEF-AB0C-CDB419545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3108CCC-D56F-4116-8071-2385B0115C4D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7A355A0-FFAB-4C06-A199-9FA920F5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2"/>
            <a:ext cx="10515600" cy="5724202"/>
          </a:xfrm>
        </p:spPr>
        <p:txBody>
          <a:bodyPr/>
          <a:lstStyle/>
          <a:p>
            <a:r>
              <a:rPr lang="en-IN" dirty="0"/>
              <a:t>It  can reduce up to 5% of the actual size with the loss of some information . </a:t>
            </a:r>
          </a:p>
          <a:p>
            <a:r>
              <a:rPr lang="en-IN" dirty="0"/>
              <a:t>It supports a maximum image size of 65535*65535 pixels .</a:t>
            </a:r>
          </a:p>
          <a:p>
            <a:r>
              <a:rPr lang="en-IN" dirty="0"/>
              <a:t>It can be converted to many formats .</a:t>
            </a:r>
          </a:p>
          <a:p>
            <a:r>
              <a:rPr lang="en-IN" dirty="0"/>
              <a:t>Mostly used extensions for JPEG format is : .jpeg, .jpg, .</a:t>
            </a:r>
            <a:r>
              <a:rPr lang="en-IN" dirty="0" err="1"/>
              <a:t>jpe</a:t>
            </a:r>
            <a:r>
              <a:rPr lang="en-IN" dirty="0"/>
              <a:t> , .</a:t>
            </a:r>
            <a:r>
              <a:rPr lang="en-IN" dirty="0" err="1"/>
              <a:t>jif</a:t>
            </a:r>
            <a:r>
              <a:rPr lang="en-IN" dirty="0"/>
              <a:t> , .</a:t>
            </a:r>
            <a:r>
              <a:rPr lang="en-IN" dirty="0" err="1"/>
              <a:t>jfif</a:t>
            </a:r>
            <a:r>
              <a:rPr lang="en-IN" dirty="0"/>
              <a:t> .</a:t>
            </a:r>
          </a:p>
          <a:p>
            <a:r>
              <a:rPr lang="en-IN" dirty="0"/>
              <a:t>The data format is independent from resolution , image contents and aspect ratio .</a:t>
            </a:r>
          </a:p>
          <a:p>
            <a:r>
              <a:rPr lang="en-IN" dirty="0"/>
              <a:t>It compressed into either full-</a:t>
            </a:r>
            <a:r>
              <a:rPr lang="en-IN" dirty="0" err="1"/>
              <a:t>color</a:t>
            </a:r>
            <a:r>
              <a:rPr lang="en-IN" dirty="0"/>
              <a:t> or grayscale images.</a:t>
            </a:r>
          </a:p>
          <a:p>
            <a:r>
              <a:rPr lang="en-IN" dirty="0"/>
              <a:t>In </a:t>
            </a:r>
            <a:r>
              <a:rPr lang="en-IN" dirty="0" err="1"/>
              <a:t>color</a:t>
            </a:r>
            <a:r>
              <a:rPr lang="en-IN" dirty="0"/>
              <a:t> images , RGB is transformed into a luminance or chrominance </a:t>
            </a:r>
            <a:r>
              <a:rPr lang="en-IN" dirty="0" err="1"/>
              <a:t>color</a:t>
            </a:r>
            <a:r>
              <a:rPr lang="en-IN" dirty="0"/>
              <a:t> space . </a:t>
            </a:r>
          </a:p>
        </p:txBody>
      </p:sp>
    </p:spTree>
    <p:extLst>
      <p:ext uri="{BB962C8B-B14F-4D97-AF65-F5344CB8AC3E}">
        <p14:creationId xmlns:p14="http://schemas.microsoft.com/office/powerpoint/2010/main" val="281225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DDF896A-D9DC-456A-AEF7-BA572603B5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F02F43B3-E664-4CE5-8D92-F53A2E7A0127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4402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JPEG vs other Image format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57656C-58D3-49BB-9218-75260A480123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C0CA90-434B-4B81-B91B-40F619C5483A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D09A46C-50F0-4C5F-A34D-72D79E2503ED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FB47990C-E502-418F-8241-54D7325D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Some of the Image format are given below:</a:t>
            </a:r>
          </a:p>
          <a:p>
            <a:r>
              <a:rPr lang="en-IN" dirty="0"/>
              <a:t>PNG-Portable Network Graphics</a:t>
            </a:r>
          </a:p>
          <a:p>
            <a:r>
              <a:rPr lang="en-IN" dirty="0"/>
              <a:t>GIF-Graphics Interchange Format</a:t>
            </a:r>
          </a:p>
          <a:p>
            <a:r>
              <a:rPr lang="en-IN" dirty="0"/>
              <a:t>TIF-Tagged Image File</a:t>
            </a:r>
          </a:p>
          <a:p>
            <a:r>
              <a:rPr lang="en-IN" dirty="0"/>
              <a:t>PSD-Photoshop Document</a:t>
            </a:r>
          </a:p>
          <a:p>
            <a:r>
              <a:rPr lang="en-IN" dirty="0"/>
              <a:t>PDF-Portable Document Format</a:t>
            </a:r>
          </a:p>
          <a:p>
            <a:r>
              <a:rPr lang="en-IN" dirty="0"/>
              <a:t>EPS-Encapsulated Postscript </a:t>
            </a:r>
          </a:p>
          <a:p>
            <a:r>
              <a:rPr lang="en-IN" dirty="0"/>
              <a:t>AI-Abode Illustrator Document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34CBC12-591B-4A84-AC9F-163B6D7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3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81320638-68F2-4CDD-AC56-129AE7E86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4" name="Picture 3" descr="C:\Users\Ravikumar R\Downloads\mitt_logo_my.png">
            <a:extLst>
              <a:ext uri="{FF2B5EF4-FFF2-40B4-BE49-F238E27FC236}">
                <a16:creationId xmlns:a16="http://schemas.microsoft.com/office/drawing/2014/main" id="{93E089D9-B422-48F3-909B-9670BFA6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570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F594-A864-448D-9DFA-37EA0056B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0" y="523782"/>
            <a:ext cx="10693893" cy="5670936"/>
          </a:xfrm>
        </p:spPr>
        <p:txBody>
          <a:bodyPr/>
          <a:lstStyle/>
          <a:p>
            <a:r>
              <a:rPr lang="en-IN" dirty="0"/>
              <a:t>INDD-Abode </a:t>
            </a:r>
            <a:r>
              <a:rPr lang="en-IN" dirty="0" err="1"/>
              <a:t>Indesign</a:t>
            </a:r>
            <a:r>
              <a:rPr lang="en-IN" dirty="0"/>
              <a:t> Document</a:t>
            </a:r>
          </a:p>
          <a:p>
            <a:r>
              <a:rPr lang="en-IN" dirty="0"/>
              <a:t>RAW-Raw Image Formats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rgbClr val="FF0000"/>
                </a:solidFill>
              </a:rPr>
              <a:t>Comparison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PNG: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ea typeface="Source Serif Pro ExtraLight" panose="02040203050405020204" pitchFamily="18" charset="0"/>
              </a:rPr>
              <a:t>It uses lossless compression algorithm.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ea typeface="Source Serif Pro ExtraLight" panose="02040203050405020204" pitchFamily="18" charset="0"/>
              </a:rPr>
              <a:t>Image size is large due to lossless compression algorithm</a:t>
            </a:r>
            <a:r>
              <a:rPr lang="en-US" dirty="0">
                <a:solidFill>
                  <a:srgbClr val="40424E"/>
                </a:solidFill>
                <a:ea typeface="Source Serif Pro ExtraLight" panose="02040203050405020204" pitchFamily="18" charset="0"/>
              </a:rPr>
              <a:t>.</a:t>
            </a:r>
          </a:p>
          <a:p>
            <a:r>
              <a:rPr lang="en-US" dirty="0">
                <a:solidFill>
                  <a:srgbClr val="40424E"/>
                </a:solidFill>
                <a:ea typeface="Source Serif Pro ExtraLight" panose="02040203050405020204" pitchFamily="18" charset="0"/>
              </a:rPr>
              <a:t>S</a:t>
            </a:r>
            <a:r>
              <a:rPr lang="en-US" b="0" i="0" dirty="0">
                <a:solidFill>
                  <a:srgbClr val="40424E"/>
                </a:solidFill>
                <a:effectLst/>
                <a:ea typeface="Source Serif Pro ExtraLight" panose="02040203050405020204" pitchFamily="18" charset="0"/>
              </a:rPr>
              <a:t>upports transparency in the images.</a:t>
            </a:r>
          </a:p>
          <a:p>
            <a:r>
              <a:rPr lang="en-IN" dirty="0">
                <a:solidFill>
                  <a:srgbClr val="40424E"/>
                </a:solidFill>
                <a:ea typeface="Source Serif Pro ExtraLight" panose="02040203050405020204" pitchFamily="18" charset="0"/>
              </a:rPr>
              <a:t>U</a:t>
            </a:r>
            <a:r>
              <a:rPr lang="en-IN" b="0" i="0" dirty="0">
                <a:solidFill>
                  <a:srgbClr val="40424E"/>
                </a:solidFill>
                <a:effectLst/>
                <a:ea typeface="Source Serif Pro ExtraLight" panose="02040203050405020204" pitchFamily="18" charset="0"/>
              </a:rPr>
              <a:t>sed in image creation.</a:t>
            </a:r>
            <a:endParaRPr lang="en-IN" dirty="0">
              <a:ea typeface="Source Serif Pro ExtraLight" panose="02040203050405020204" pitchFamily="18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8C094028-A49B-4098-8D64-E93222D58E49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DB33C6-1886-4F8C-8878-A877CCFE2BB0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518699-EEE4-4228-AC6A-97CEF28B03D2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2F965954-4AFC-4576-A437-B8D86B85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B9F5666F-09AB-4412-A406-4B782D1C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2106DFAD-80BB-40E0-8CBF-14E02862C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144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357184-6D93-4412-BA9C-BA6633C6A864}"/>
              </a:ext>
            </a:extLst>
          </p:cNvPr>
          <p:cNvSpPr/>
          <p:nvPr/>
        </p:nvSpPr>
        <p:spPr>
          <a:xfrm>
            <a:off x="6557211" y="1130967"/>
            <a:ext cx="5137483" cy="5137483"/>
          </a:xfrm>
          <a:custGeom>
            <a:avLst/>
            <a:gdLst>
              <a:gd name="connsiteX0" fmla="*/ 3068052 w 6136106"/>
              <a:gd name="connsiteY0" fmla="*/ 890336 h 6136106"/>
              <a:gd name="connsiteX1" fmla="*/ 5245768 w 6136106"/>
              <a:gd name="connsiteY1" fmla="*/ 3068052 h 6136106"/>
              <a:gd name="connsiteX2" fmla="*/ 3068052 w 6136106"/>
              <a:gd name="connsiteY2" fmla="*/ 5245768 h 6136106"/>
              <a:gd name="connsiteX3" fmla="*/ 890336 w 6136106"/>
              <a:gd name="connsiteY3" fmla="*/ 3068052 h 6136106"/>
              <a:gd name="connsiteX4" fmla="*/ 3068052 w 6136106"/>
              <a:gd name="connsiteY4" fmla="*/ 890336 h 6136106"/>
              <a:gd name="connsiteX5" fmla="*/ 3068052 w 6136106"/>
              <a:gd name="connsiteY5" fmla="*/ 529388 h 6136106"/>
              <a:gd name="connsiteX6" fmla="*/ 529388 w 6136106"/>
              <a:gd name="connsiteY6" fmla="*/ 3068052 h 6136106"/>
              <a:gd name="connsiteX7" fmla="*/ 3068052 w 6136106"/>
              <a:gd name="connsiteY7" fmla="*/ 5606716 h 6136106"/>
              <a:gd name="connsiteX8" fmla="*/ 5606716 w 6136106"/>
              <a:gd name="connsiteY8" fmla="*/ 3068052 h 6136106"/>
              <a:gd name="connsiteX9" fmla="*/ 3068052 w 6136106"/>
              <a:gd name="connsiteY9" fmla="*/ 529388 h 6136106"/>
              <a:gd name="connsiteX10" fmla="*/ 3068053 w 6136106"/>
              <a:gd name="connsiteY10" fmla="*/ 0 h 6136106"/>
              <a:gd name="connsiteX11" fmla="*/ 6136106 w 6136106"/>
              <a:gd name="connsiteY11" fmla="*/ 3068053 h 6136106"/>
              <a:gd name="connsiteX12" fmla="*/ 3068053 w 6136106"/>
              <a:gd name="connsiteY12" fmla="*/ 6136106 h 6136106"/>
              <a:gd name="connsiteX13" fmla="*/ 0 w 6136106"/>
              <a:gd name="connsiteY13" fmla="*/ 3068053 h 6136106"/>
              <a:gd name="connsiteX14" fmla="*/ 3068053 w 6136106"/>
              <a:gd name="connsiteY14" fmla="*/ 0 h 613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6106" h="6136106">
                <a:moveTo>
                  <a:pt x="3068052" y="890336"/>
                </a:moveTo>
                <a:cubicBezTo>
                  <a:pt x="4270771" y="890336"/>
                  <a:pt x="5245768" y="1865333"/>
                  <a:pt x="5245768" y="3068052"/>
                </a:cubicBezTo>
                <a:cubicBezTo>
                  <a:pt x="5245768" y="4270771"/>
                  <a:pt x="4270771" y="5245768"/>
                  <a:pt x="3068052" y="5245768"/>
                </a:cubicBezTo>
                <a:cubicBezTo>
                  <a:pt x="1865333" y="5245768"/>
                  <a:pt x="890336" y="4270771"/>
                  <a:pt x="890336" y="3068052"/>
                </a:cubicBezTo>
                <a:cubicBezTo>
                  <a:pt x="890336" y="1865333"/>
                  <a:pt x="1865333" y="890336"/>
                  <a:pt x="3068052" y="890336"/>
                </a:cubicBezTo>
                <a:close/>
                <a:moveTo>
                  <a:pt x="3068052" y="529388"/>
                </a:moveTo>
                <a:cubicBezTo>
                  <a:pt x="1665987" y="529388"/>
                  <a:pt x="529388" y="1665987"/>
                  <a:pt x="529388" y="3068052"/>
                </a:cubicBezTo>
                <a:cubicBezTo>
                  <a:pt x="529388" y="4470117"/>
                  <a:pt x="1665987" y="5606716"/>
                  <a:pt x="3068052" y="5606716"/>
                </a:cubicBezTo>
                <a:cubicBezTo>
                  <a:pt x="4470117" y="5606716"/>
                  <a:pt x="5606716" y="4470117"/>
                  <a:pt x="5606716" y="3068052"/>
                </a:cubicBezTo>
                <a:cubicBezTo>
                  <a:pt x="5606716" y="1665987"/>
                  <a:pt x="4470117" y="529388"/>
                  <a:pt x="3068052" y="529388"/>
                </a:cubicBezTo>
                <a:close/>
                <a:moveTo>
                  <a:pt x="3068053" y="0"/>
                </a:moveTo>
                <a:cubicBezTo>
                  <a:pt x="4762492" y="0"/>
                  <a:pt x="6136106" y="1373614"/>
                  <a:pt x="6136106" y="3068053"/>
                </a:cubicBezTo>
                <a:cubicBezTo>
                  <a:pt x="6136106" y="4762492"/>
                  <a:pt x="4762492" y="6136106"/>
                  <a:pt x="3068053" y="6136106"/>
                </a:cubicBezTo>
                <a:cubicBezTo>
                  <a:pt x="1373614" y="6136106"/>
                  <a:pt x="0" y="4762492"/>
                  <a:pt x="0" y="3068053"/>
                </a:cubicBezTo>
                <a:cubicBezTo>
                  <a:pt x="0" y="1373614"/>
                  <a:pt x="1373614" y="0"/>
                  <a:pt x="3068053" y="0"/>
                </a:cubicBezTo>
                <a:close/>
              </a:path>
            </a:pathLst>
          </a:custGeom>
          <a:solidFill>
            <a:srgbClr val="CE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37C888-334B-4268-A857-CC62072634E8}"/>
              </a:ext>
            </a:extLst>
          </p:cNvPr>
          <p:cNvGrpSpPr/>
          <p:nvPr/>
        </p:nvGrpSpPr>
        <p:grpSpPr>
          <a:xfrm>
            <a:off x="649570" y="429491"/>
            <a:ext cx="4754762" cy="5805054"/>
            <a:chOff x="649570" y="2605107"/>
            <a:chExt cx="4754762" cy="219364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CE27AB-6BC6-4FEF-B1A4-BC2EA18CA1AA}"/>
                </a:ext>
              </a:extLst>
            </p:cNvPr>
            <p:cNvSpPr/>
            <p:nvPr/>
          </p:nvSpPr>
          <p:spPr>
            <a:xfrm>
              <a:off x="649571" y="3211881"/>
              <a:ext cx="4754761" cy="1081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000" dirty="0">
                <a:solidFill>
                  <a:srgbClr val="3A3A3A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60363" indent="-360363">
                <a:buFont typeface="Wingdings" pitchFamily="2" charset="2"/>
                <a:buChar char="Ø"/>
              </a:pPr>
              <a:r>
                <a:rPr lang="en-US" sz="2000" dirty="0">
                  <a:solidFill>
                    <a:srgbClr val="3A3A3A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Abstract</a:t>
              </a:r>
            </a:p>
            <a:p>
              <a:pPr marL="360363" indent="-360363">
                <a:buFont typeface="Wingdings" pitchFamily="2" charset="2"/>
                <a:buChar char="Ø"/>
              </a:pPr>
              <a:r>
                <a:rPr lang="en-US" sz="2000" dirty="0">
                  <a:solidFill>
                    <a:srgbClr val="3A3A3A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Introduction</a:t>
              </a:r>
            </a:p>
            <a:p>
              <a:pPr marL="360363" indent="-360363">
                <a:buFont typeface="Wingdings" pitchFamily="2" charset="2"/>
                <a:buChar char="Ø"/>
              </a:pPr>
              <a:r>
                <a:rPr lang="en-US" sz="2000" dirty="0">
                  <a:solidFill>
                    <a:srgbClr val="3A3A3A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Literature survey</a:t>
              </a:r>
            </a:p>
            <a:p>
              <a:pPr marL="360363" indent="-360363">
                <a:buFont typeface="Wingdings" pitchFamily="2" charset="2"/>
                <a:buChar char="Ø"/>
              </a:pPr>
              <a:r>
                <a:rPr lang="en-US" sz="2000" dirty="0">
                  <a:solidFill>
                    <a:srgbClr val="3A3A3A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Block diagram </a:t>
              </a:r>
            </a:p>
            <a:p>
              <a:pPr marL="360363" indent="-360363">
                <a:buFont typeface="Wingdings" pitchFamily="2" charset="2"/>
                <a:buChar char="Ø"/>
              </a:pPr>
              <a:r>
                <a:rPr lang="en-US" sz="2000" dirty="0">
                  <a:solidFill>
                    <a:srgbClr val="3A3A3A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Specification</a:t>
              </a:r>
            </a:p>
            <a:p>
              <a:pPr marL="360363" indent="-360363">
                <a:buFont typeface="Wingdings" pitchFamily="2" charset="2"/>
                <a:buChar char="Ø"/>
              </a:pPr>
              <a:r>
                <a:rPr lang="en-US" sz="2000" dirty="0">
                  <a:solidFill>
                    <a:srgbClr val="3A3A3A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Problem statement</a:t>
              </a:r>
            </a:p>
            <a:p>
              <a:pPr marL="360363" indent="-360363">
                <a:buFont typeface="Wingdings" pitchFamily="2" charset="2"/>
                <a:buChar char="Ø"/>
              </a:pPr>
              <a:r>
                <a:rPr lang="en-US" sz="2000" dirty="0">
                  <a:solidFill>
                    <a:srgbClr val="3A3A3A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Proposed work</a:t>
              </a:r>
            </a:p>
            <a:p>
              <a:pPr marL="360363" indent="-360363">
                <a:buFont typeface="Wingdings" pitchFamily="2" charset="2"/>
                <a:buChar char="Ø"/>
              </a:pPr>
              <a:r>
                <a:rPr lang="en-US" sz="2000" dirty="0">
                  <a:solidFill>
                    <a:srgbClr val="3A3A3A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Proposed algorithm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2DBF2D2E-2844-49D2-BAFA-732FD03BFB99}"/>
                </a:ext>
              </a:extLst>
            </p:cNvPr>
            <p:cNvSpPr txBox="1">
              <a:spLocks/>
            </p:cNvSpPr>
            <p:nvPr/>
          </p:nvSpPr>
          <p:spPr>
            <a:xfrm>
              <a:off x="649571" y="2748389"/>
              <a:ext cx="3289292" cy="44029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Contents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44293-81F7-40F1-81F8-DBAB9D4AD38C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120423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45A963-7B05-4997-98C2-C457686BD018}"/>
                </a:ext>
              </a:extLst>
            </p:cNvPr>
            <p:cNvSpPr/>
            <p:nvPr/>
          </p:nvSpPr>
          <p:spPr>
            <a:xfrm flipV="1">
              <a:off x="649570" y="4678331"/>
              <a:ext cx="4754761" cy="120423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Electronics-and-Data-Enginee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54" y="1727396"/>
            <a:ext cx="4162096" cy="40158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272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681A-4D02-437C-8FE8-E2D60EF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66205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GIF: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</a:rPr>
              <a:t>It uses lossless compression algorithm.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</a:rPr>
              <a:t>It supports only 256 colors.</a:t>
            </a:r>
            <a:endParaRPr lang="en-US" dirty="0">
              <a:solidFill>
                <a:srgbClr val="40424E"/>
              </a:solidFill>
            </a:endParaRPr>
          </a:p>
          <a:p>
            <a:r>
              <a:rPr lang="en-US" dirty="0">
                <a:solidFill>
                  <a:srgbClr val="40424E"/>
                </a:solidFill>
              </a:rPr>
              <a:t>S</a:t>
            </a:r>
            <a:r>
              <a:rPr lang="en-US" b="0" i="0" dirty="0">
                <a:solidFill>
                  <a:srgbClr val="40424E"/>
                </a:solidFill>
                <a:effectLst/>
              </a:rPr>
              <a:t>upports single bit transparency in the images.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</a:rPr>
              <a:t>used in computer generated images and logos.</a:t>
            </a:r>
            <a:endParaRPr lang="en-US" dirty="0">
              <a:solidFill>
                <a:srgbClr val="40424E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marL="0" indent="0">
              <a:buNone/>
            </a:pPr>
            <a:r>
              <a:rPr lang="en-IN" dirty="0"/>
              <a:t>TIF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</a:rPr>
              <a:t>TIF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files can have a bit depth of either 16-bits per channel or 8-bits per channel, and multiple layered images can be stored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in a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single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TIF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file.</a:t>
            </a:r>
            <a:endParaRPr lang="en-IN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E7C71E7-3E8C-4208-B287-E8B28AF0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5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490F0965-DF4E-4D87-9027-2FC83A6F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6" name="Picture 3" descr="C:\Users\Ravikumar R\Downloads\mitt_logo_my.png">
            <a:extLst>
              <a:ext uri="{FF2B5EF4-FFF2-40B4-BE49-F238E27FC236}">
                <a16:creationId xmlns:a16="http://schemas.microsoft.com/office/drawing/2014/main" id="{84C37025-86DA-4678-B52D-75EB1AA9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9A3AFC9E-EC6D-40EA-A03F-A19C2F6FBD39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3DDC5F-A809-498B-B20C-A0C5A8E180C2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5FB150-5186-44C1-95DE-C259980BA427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641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73F4-B896-4A08-97DC-05B42103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TIF files are much larger than JPEGs making them harder to upload or email 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Not supported by most photo sharing websites but is supported by most software 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PSD</a:t>
            </a:r>
          </a:p>
          <a:p>
            <a:r>
              <a:rPr lang="en-IN" dirty="0">
                <a:solidFill>
                  <a:srgbClr val="40424E"/>
                </a:solidFill>
              </a:rPr>
              <a:t>D</a:t>
            </a:r>
            <a:r>
              <a:rPr lang="en-IN" b="0" i="0" dirty="0">
                <a:solidFill>
                  <a:srgbClr val="40424E"/>
                </a:solidFill>
                <a:effectLst/>
              </a:rPr>
              <a:t>ocument format for Photoshop.</a:t>
            </a:r>
          </a:p>
          <a:p>
            <a:r>
              <a:rPr lang="en-US" dirty="0">
                <a:solidFill>
                  <a:srgbClr val="40424E"/>
                </a:solidFill>
              </a:rPr>
              <a:t>C</a:t>
            </a:r>
            <a:r>
              <a:rPr lang="en-US" b="0" i="0" dirty="0">
                <a:solidFill>
                  <a:srgbClr val="40424E"/>
                </a:solidFill>
                <a:effectLst/>
              </a:rPr>
              <a:t>an not viewed in a lot of applications.</a:t>
            </a:r>
          </a:p>
          <a:p>
            <a:r>
              <a:rPr lang="en-IN" b="0" i="0" dirty="0">
                <a:solidFill>
                  <a:srgbClr val="40424E"/>
                </a:solidFill>
                <a:effectLst/>
              </a:rPr>
              <a:t> It supports layers.</a:t>
            </a:r>
          </a:p>
          <a:p>
            <a:r>
              <a:rPr lang="en-IN" dirty="0">
                <a:solidFill>
                  <a:srgbClr val="40424E"/>
                </a:solidFill>
              </a:rPr>
              <a:t>N</a:t>
            </a:r>
            <a:r>
              <a:rPr lang="en-IN" b="0" i="0" dirty="0">
                <a:solidFill>
                  <a:srgbClr val="40424E"/>
                </a:solidFill>
                <a:effectLst/>
              </a:rPr>
              <a:t>ot supported by gadgets.</a:t>
            </a:r>
            <a:endParaRPr lang="en-IN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F65E1DC9-CBA4-4735-B306-3A7626CD628C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772285-C050-47FB-878C-E39CE5599DFD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D8741A-3B1B-41EF-9488-B32FA45DA325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CB11515A-AB80-4E5B-AC8E-60E83DE7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9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1C228B89-DCE9-42E7-ADB4-9607B3058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0" name="Picture 3" descr="C:\Users\Ravikumar R\Downloads\mitt_logo_my.png">
            <a:extLst>
              <a:ext uri="{FF2B5EF4-FFF2-40B4-BE49-F238E27FC236}">
                <a16:creationId xmlns:a16="http://schemas.microsoft.com/office/drawing/2014/main" id="{9795552A-CBEA-4A97-9B98-A21468C6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124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3DEE-166E-4B36-8101-B7A216C2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PDF: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Suitable for printing.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Image quality</a:t>
            </a:r>
            <a:r>
              <a:rPr lang="en-IN" dirty="0">
                <a:solidFill>
                  <a:srgbClr val="000000"/>
                </a:solidFill>
              </a:rPr>
              <a:t> is high.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Sending texts, images, 3D objects, digital signatures, encryption and other data formats</a:t>
            </a:r>
            <a:r>
              <a:rPr lang="en-IN" b="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RAW:</a:t>
            </a:r>
          </a:p>
          <a:p>
            <a:r>
              <a:rPr lang="en-US" b="0" i="0" dirty="0">
                <a:solidFill>
                  <a:srgbClr val="393939"/>
                </a:solidFill>
                <a:effectLst/>
              </a:rPr>
              <a:t>RAW files are unprocessed and un-compressed data files that contain all of the “image information” available to the camera sensor. 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9E779433-1F3A-4FFB-9B95-E0EB5A64DF90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B77633-8A9C-4E62-B627-7BACC2DB9F67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EEA57D-866D-4531-87A6-EBF3432AF15E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916FFB2-FB4B-4E9E-B26D-9DA03E23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8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6A63B435-DE9F-4EAE-A8A5-71A38A86D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9" name="Picture 3" descr="C:\Users\Ravikumar R\Downloads\mitt_logo_my.png">
            <a:extLst>
              <a:ext uri="{FF2B5EF4-FFF2-40B4-BE49-F238E27FC236}">
                <a16:creationId xmlns:a16="http://schemas.microsoft.com/office/drawing/2014/main" id="{1DACC6A6-1CE9-4786-9AEB-C73B68368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917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SVM Algorithm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SVM algorithm is invented by </a:t>
            </a:r>
            <a:r>
              <a:rPr lang="en-IN" dirty="0" err="1"/>
              <a:t>Vlamidir</a:t>
            </a:r>
            <a:r>
              <a:rPr lang="en-IN" dirty="0"/>
              <a:t> </a:t>
            </a:r>
            <a:r>
              <a:rPr lang="en-IN" dirty="0" err="1"/>
              <a:t>Vapnik</a:t>
            </a:r>
            <a:r>
              <a:rPr lang="en-IN" dirty="0"/>
              <a:t> in 1992 at </a:t>
            </a:r>
            <a:r>
              <a:rPr lang="en-IN" dirty="0" err="1"/>
              <a:t>AT</a:t>
            </a:r>
            <a:r>
              <a:rPr lang="en-IN" dirty="0"/>
              <a:t> &amp;T Bell Laboratories.</a:t>
            </a:r>
          </a:p>
          <a:p>
            <a:r>
              <a:rPr lang="en-IN" dirty="0"/>
              <a:t>A support-vector machine constructs a hyperplane or set of hyperplanes in a high or infinite dimensional space , which can be used for classification ,regression or other tasks like outliers detection.</a:t>
            </a:r>
          </a:p>
          <a:p>
            <a:r>
              <a:rPr lang="en-IN" dirty="0"/>
              <a:t>SVM based classification is slow , the result , is however highly accurate.</a:t>
            </a:r>
          </a:p>
          <a:p>
            <a:r>
              <a:rPr lang="en-IN" dirty="0"/>
              <a:t>SVM is less prone to over fitting than other methods. It also facilitates compact model for classification.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11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SVM Algorithm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In SVM algorithm there are two types of model:-</a:t>
            </a:r>
          </a:p>
          <a:p>
            <a:pPr lvl="1"/>
            <a:r>
              <a:rPr lang="en-IN" dirty="0"/>
              <a:t>Linear SVM</a:t>
            </a:r>
          </a:p>
          <a:p>
            <a:pPr lvl="1"/>
            <a:r>
              <a:rPr lang="en-IN" dirty="0"/>
              <a:t>Non Linear SVM</a:t>
            </a:r>
          </a:p>
          <a:p>
            <a:r>
              <a:rPr lang="en-IN" dirty="0"/>
              <a:t>Figure 1 shows the Linear SVM graph.</a:t>
            </a:r>
          </a:p>
          <a:p>
            <a:r>
              <a:rPr lang="en-IN" dirty="0"/>
              <a:t>Figure 2 shows the Non Linear graph.  </a:t>
            </a:r>
          </a:p>
          <a:p>
            <a:r>
              <a:rPr lang="en-IN" dirty="0"/>
              <a:t>Mathematical equation of a plane in 2-D space</a:t>
            </a:r>
          </a:p>
          <a:p>
            <a:pPr marL="0" indent="0">
              <a:buNone/>
            </a:pPr>
            <a:r>
              <a:rPr lang="en-IN" dirty="0"/>
              <a:t>	W0 + W1X1+W2X2 = 0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85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SVM Algorithm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Figure 1 Linear SVM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1480B-FE67-4A77-BEB8-E5FB6896D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98" y="1757580"/>
            <a:ext cx="4881057" cy="35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67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SVM Algorithm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Figure 2 Non Linear SVM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03C30-477E-41E2-A6B7-944A172B5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37" y="1856685"/>
            <a:ext cx="4999153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8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Project Screenshot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Step – 1: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AAFD5-6DC6-438C-8428-641FDC2BA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73939"/>
            <a:ext cx="5468645" cy="41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62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Project Screenshot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Step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D3D07-363F-4ECC-8EA8-0FEB4C850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67" y="1141618"/>
            <a:ext cx="6135197" cy="47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93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Project Screenshot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Step - 3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A0232-3014-49F4-AD51-F1558A6D1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93" y="1758118"/>
            <a:ext cx="4465707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6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A039BCB-B08D-4D0B-9438-0A172A1C175C}"/>
              </a:ext>
            </a:extLst>
          </p:cNvPr>
          <p:cNvGrpSpPr/>
          <p:nvPr/>
        </p:nvGrpSpPr>
        <p:grpSpPr>
          <a:xfrm>
            <a:off x="441752" y="277543"/>
            <a:ext cx="11293046" cy="58738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01C03E6A-F7C8-419D-8175-9CF0D0B5C3C5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4255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Abstract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4F02E-6D76-4026-91D1-B684EAD25A73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BEEE9B-D03E-49AE-925E-F40802B2E619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54A6E8A-9735-4C72-ABF2-673EF684F379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4C047B9-8912-4DAB-BF9F-5F8647ABA478}"/>
              </a:ext>
            </a:extLst>
          </p:cNvPr>
          <p:cNvSpPr txBox="1">
            <a:spLocks/>
          </p:cNvSpPr>
          <p:nvPr/>
        </p:nvSpPr>
        <p:spPr>
          <a:xfrm>
            <a:off x="688428" y="17279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282A29"/>
                </a:solidFill>
                <a:effectLst/>
              </a:rPr>
              <a:t>Human cancer is one of the most dangerous disease which is mainly caused by genetic instability of multiple molecular alterations.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282A29"/>
                </a:solidFill>
                <a:effectLst/>
              </a:rPr>
              <a:t>Among many forms of human cancer, skin cancer is the most common one. 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282A29"/>
                </a:solidFill>
                <a:effectLst/>
              </a:rPr>
              <a:t>To identify skin cancer at an early stage we will study and analyze them through various techniques named as segmentation and feature extraction.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282A29"/>
                </a:solidFill>
                <a:effectLst/>
              </a:rPr>
              <a:t>In this, lesion characterization </a:t>
            </a:r>
            <a:r>
              <a:rPr lang="en-US" sz="2400" b="0" i="0" dirty="0" err="1">
                <a:solidFill>
                  <a:srgbClr val="282A29"/>
                </a:solidFill>
                <a:effectLst/>
              </a:rPr>
              <a:t>i.e</a:t>
            </a:r>
            <a:r>
              <a:rPr lang="en-US" sz="2400" b="0" i="0" dirty="0">
                <a:solidFill>
                  <a:srgbClr val="282A29"/>
                </a:solidFill>
                <a:effectLst/>
              </a:rPr>
              <a:t>, first the Image Acquisition Technique, pre-processing, segmentation, define feature for skin </a:t>
            </a:r>
            <a:r>
              <a:rPr lang="en-US" sz="2400" dirty="0">
                <a:solidFill>
                  <a:srgbClr val="282A29"/>
                </a:solidFill>
              </a:rPr>
              <a:t>f</a:t>
            </a:r>
            <a:r>
              <a:rPr lang="en-US" sz="2400" b="0" i="0" dirty="0">
                <a:solidFill>
                  <a:srgbClr val="282A29"/>
                </a:solidFill>
                <a:effectLst/>
              </a:rPr>
              <a:t>eature </a:t>
            </a:r>
            <a:r>
              <a:rPr lang="en-US" sz="2400" dirty="0">
                <a:solidFill>
                  <a:srgbClr val="282A29"/>
                </a:solidFill>
              </a:rPr>
              <a:t>s</a:t>
            </a:r>
            <a:r>
              <a:rPr lang="en-US" sz="2400" b="0" i="0" dirty="0">
                <a:solidFill>
                  <a:srgbClr val="282A29"/>
                </a:solidFill>
                <a:effectLst/>
              </a:rPr>
              <a:t>election determines lesion characterization, classification methods. 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282A29"/>
                </a:solidFill>
                <a:effectLst/>
              </a:rPr>
              <a:t>In the Feature extraction by digital image processing method includes, symmetry detection, Border Detection, color, and diameter detection and also we used LBP for extract the texture based features</a:t>
            </a:r>
            <a:r>
              <a:rPr lang="en-US" sz="2400" b="0" i="0" dirty="0">
                <a:solidFill>
                  <a:srgbClr val="4A4A4A"/>
                </a:solidFill>
                <a:effectLst/>
              </a:rPr>
              <a:t>. </a:t>
            </a:r>
          </a:p>
          <a:p>
            <a:pPr marL="263525" indent="-263525">
              <a:buFont typeface="Arial" pitchFamily="34" charset="0"/>
              <a:buChar char="•"/>
            </a:pPr>
            <a:endParaRPr lang="en-US" sz="2400" b="0" i="0" dirty="0">
              <a:solidFill>
                <a:srgbClr val="4A4A4A"/>
              </a:solidFill>
              <a:effectLst/>
            </a:endParaRPr>
          </a:p>
        </p:txBody>
      </p:sp>
      <p:pic>
        <p:nvPicPr>
          <p:cNvPr id="2" name="Picture 3" descr="C:\Users\Ravikumar R\Downloads\mitt_logo_my.png">
            <a:extLst>
              <a:ext uri="{FF2B5EF4-FFF2-40B4-BE49-F238E27FC236}">
                <a16:creationId xmlns:a16="http://schemas.microsoft.com/office/drawing/2014/main" id="{6350621B-6124-D14D-85F2-6844293B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1211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Project Screenshot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Step - 4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2AC40-E5A3-41A9-BD45-B32772DAD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51" y="1761542"/>
            <a:ext cx="4717010" cy="40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96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Project Screenshot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Step - 5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DC707-B646-4E78-AC87-50F0648DF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53" y="1575581"/>
            <a:ext cx="4645249" cy="41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36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Project Screenshot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Step - 5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D4D0-0860-477D-9478-9B97F7487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79" y="1633924"/>
            <a:ext cx="4713200" cy="42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08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Project Screenshot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Step - 5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5BE1C6-52BB-4742-ABA9-F91CFC98A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24" y="2441359"/>
            <a:ext cx="3068192" cy="23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49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Project Screenshot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Step - 6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3CB3E-432D-4A47-B621-FA447E30E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29" y="1486969"/>
            <a:ext cx="5237824" cy="39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61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12E0AA-6DDB-43A7-8903-A507BE8A6C5A}"/>
              </a:ext>
            </a:extLst>
          </p:cNvPr>
          <p:cNvGrpSpPr/>
          <p:nvPr/>
        </p:nvGrpSpPr>
        <p:grpSpPr>
          <a:xfrm>
            <a:off x="301841" y="221943"/>
            <a:ext cx="11629747" cy="5859262"/>
            <a:chOff x="649570" y="2605107"/>
            <a:chExt cx="4754761" cy="2085428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A761794-B3C8-42E6-85E9-27F9A5E23ED2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355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Project Screenshot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3665E-A6CD-4C6E-896B-AE968A99101E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C7E462-8083-423E-9DAB-CC76D5B847B1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D608D0A-753E-4EF6-9E3B-CFF8478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3841AA66-4553-4C59-A048-9F8794B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F681DE53-453E-4A97-B3E5-9C34F22C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0A421D-4B24-4FFD-BCB6-39961727003C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0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7257F9-751D-4B2C-B143-E03FDFB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00436"/>
            <a:ext cx="10515600" cy="4351338"/>
          </a:xfrm>
        </p:spPr>
        <p:txBody>
          <a:bodyPr/>
          <a:lstStyle/>
          <a:p>
            <a:r>
              <a:rPr lang="en-IN" dirty="0"/>
              <a:t>Step - 6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C7F47-1BA2-48DA-9508-01D2CEA8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25" y="2884123"/>
            <a:ext cx="3293615" cy="13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8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437BCC-0D5F-4BD5-833F-5B4B15DA7F07}"/>
              </a:ext>
            </a:extLst>
          </p:cNvPr>
          <p:cNvSpPr/>
          <p:nvPr/>
        </p:nvSpPr>
        <p:spPr>
          <a:xfrm rot="18900000">
            <a:off x="2009569" y="1781626"/>
            <a:ext cx="3338946" cy="3338946"/>
          </a:xfrm>
          <a:prstGeom prst="rect">
            <a:avLst/>
          </a:prstGeom>
          <a:noFill/>
          <a:ln w="76200">
            <a:solidFill>
              <a:srgbClr val="83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B24DC-5125-41E7-B13B-B806EB9810E3}"/>
              </a:ext>
            </a:extLst>
          </p:cNvPr>
          <p:cNvSpPr/>
          <p:nvPr/>
        </p:nvSpPr>
        <p:spPr>
          <a:xfrm rot="18900000">
            <a:off x="1483095" y="1781627"/>
            <a:ext cx="3338946" cy="3338946"/>
          </a:xfrm>
          <a:prstGeom prst="rect">
            <a:avLst/>
          </a:prstGeom>
          <a:noFill/>
          <a:ln w="76200">
            <a:solidFill>
              <a:srgbClr val="83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ADF2A-A675-48B8-8E61-639C17ED1869}"/>
              </a:ext>
            </a:extLst>
          </p:cNvPr>
          <p:cNvSpPr/>
          <p:nvPr/>
        </p:nvSpPr>
        <p:spPr>
          <a:xfrm rot="18900000">
            <a:off x="896696" y="1781627"/>
            <a:ext cx="3338946" cy="3338946"/>
          </a:xfrm>
          <a:prstGeom prst="rect">
            <a:avLst/>
          </a:prstGeom>
          <a:noFill/>
          <a:ln w="76200">
            <a:solidFill>
              <a:srgbClr val="83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585D69-D384-4EBB-A86A-608BF4522CE6}"/>
              </a:ext>
            </a:extLst>
          </p:cNvPr>
          <p:cNvSpPr/>
          <p:nvPr/>
        </p:nvSpPr>
        <p:spPr>
          <a:xfrm>
            <a:off x="0" y="2216727"/>
            <a:ext cx="12192000" cy="2410691"/>
          </a:xfrm>
          <a:prstGeom prst="rect">
            <a:avLst/>
          </a:prstGeom>
          <a:solidFill>
            <a:srgbClr val="CE2D32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7FB4884-4FF2-4703-A125-D71FDBA4F1C1}"/>
              </a:ext>
            </a:extLst>
          </p:cNvPr>
          <p:cNvSpPr txBox="1">
            <a:spLocks/>
          </p:cNvSpPr>
          <p:nvPr/>
        </p:nvSpPr>
        <p:spPr>
          <a:xfrm>
            <a:off x="6613803" y="2716465"/>
            <a:ext cx="5210333" cy="147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rgbClr val="DADADA"/>
                </a:solidFill>
              </a:rPr>
              <a:t>Thank You!</a:t>
            </a:r>
          </a:p>
        </p:txBody>
      </p:sp>
      <p:pic>
        <p:nvPicPr>
          <p:cNvPr id="33794" name="Picture 2" descr="C:\Users\Ravikumar R\Desktop\files\1_ECE_New_Logo_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9692" y="2590804"/>
            <a:ext cx="2175885" cy="2175885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518956" y="5899716"/>
            <a:ext cx="111370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Department of Electronics &amp; Communication Engineering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4815545" y="562296"/>
            <a:ext cx="7155735" cy="909133"/>
            <a:chOff x="4941669" y="4882054"/>
            <a:chExt cx="7155735" cy="909133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/>
            <a:srcRect l="79676" t="17500" r="10368" b="67115"/>
            <a:stretch>
              <a:fillRect/>
            </a:stretch>
          </p:blipFill>
          <p:spPr bwMode="auto">
            <a:xfrm>
              <a:off x="11057044" y="4887311"/>
              <a:ext cx="1040360" cy="903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/>
            <a:srcRect l="23302" t="17500" r="26912" b="67115"/>
            <a:stretch>
              <a:fillRect/>
            </a:stretch>
          </p:blipFill>
          <p:spPr bwMode="auto">
            <a:xfrm>
              <a:off x="5864772" y="4882054"/>
              <a:ext cx="5202621" cy="903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/>
            <a:srcRect l="1946" t="17500" r="89220" b="67115"/>
            <a:stretch>
              <a:fillRect/>
            </a:stretch>
          </p:blipFill>
          <p:spPr bwMode="auto">
            <a:xfrm>
              <a:off x="4941669" y="4882054"/>
              <a:ext cx="923104" cy="903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94B500-6919-4039-8B0A-46DABFE43513}"/>
              </a:ext>
            </a:extLst>
          </p:cNvPr>
          <p:cNvSpPr/>
          <p:nvPr/>
        </p:nvSpPr>
        <p:spPr>
          <a:xfrm>
            <a:off x="5462942" y="1624152"/>
            <a:ext cx="5982842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Just off NH 766, Nanjanagudu taluk, Mysore district - 571302</a:t>
            </a:r>
          </a:p>
        </p:txBody>
      </p:sp>
    </p:spTree>
    <p:extLst>
      <p:ext uri="{BB962C8B-B14F-4D97-AF65-F5344CB8AC3E}">
        <p14:creationId xmlns:p14="http://schemas.microsoft.com/office/powerpoint/2010/main" val="247506788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937C888-334B-4268-A857-CC62072634E8}"/>
              </a:ext>
            </a:extLst>
          </p:cNvPr>
          <p:cNvGrpSpPr/>
          <p:nvPr/>
        </p:nvGrpSpPr>
        <p:grpSpPr>
          <a:xfrm>
            <a:off x="441752" y="277543"/>
            <a:ext cx="11293046" cy="5873862"/>
            <a:chOff x="649570" y="2605107"/>
            <a:chExt cx="4754761" cy="2085428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2DBF2D2E-2844-49D2-BAFA-732FD03BFB99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4402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Introduction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44293-81F7-40F1-81F8-DBAB9D4AD38C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45A963-7B05-4997-98C2-C457686BD018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78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Skin is largest part of our organ and plays as vital a role in maintaining our lives.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Cancer is abnormal division of cells without control and can invade near by tissue.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The abnormal growth of skin cells is known as skin cancer.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The types of skin cells are:</a:t>
            </a:r>
            <a:r>
              <a:rPr lang="en-IN" sz="2400" dirty="0"/>
              <a:t>Melanoma cell</a:t>
            </a:r>
          </a:p>
          <a:p>
            <a:r>
              <a:rPr lang="en-IN" sz="2400" dirty="0"/>
              <a:t>                                                   Basal cell</a:t>
            </a:r>
          </a:p>
          <a:p>
            <a:r>
              <a:rPr lang="en-IN" sz="2400" dirty="0"/>
              <a:t>                                                   Squamous cell</a:t>
            </a:r>
            <a:endParaRPr lang="en-US" sz="2400" dirty="0"/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In the world, many people each year die from skin cancer, and the statistic is raising steadily each year .(Squamous:20,000, Melanoma : square of squamous, Basal:15,000)s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If skin cancer is detected early, the mortality is low.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Dermatologists have been trying methods to aid in the detection of the rapid growing skin cancer threat.</a:t>
            </a:r>
          </a:p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3964" y="639589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8" name="Picture 2" descr="C:\Users\Ravikumar R\Desktop\files\1_ECE_New_Logo_Final.png"/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9" name="Picture 3" descr="C:\Users\Ravikumar R\Downloads\mitt_logo_my.png"/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272249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937C888-334B-4268-A857-CC62072634E8}"/>
              </a:ext>
            </a:extLst>
          </p:cNvPr>
          <p:cNvGrpSpPr/>
          <p:nvPr/>
        </p:nvGrpSpPr>
        <p:grpSpPr>
          <a:xfrm>
            <a:off x="441752" y="277543"/>
            <a:ext cx="11293046" cy="5873862"/>
            <a:chOff x="649570" y="2605107"/>
            <a:chExt cx="4754761" cy="2085428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2DBF2D2E-2844-49D2-BAFA-732FD03BFB99}"/>
                </a:ext>
              </a:extLst>
            </p:cNvPr>
            <p:cNvSpPr txBox="1">
              <a:spLocks/>
            </p:cNvSpPr>
            <p:nvPr/>
          </p:nvSpPr>
          <p:spPr>
            <a:xfrm>
              <a:off x="649570" y="2650009"/>
              <a:ext cx="4748928" cy="4402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dirty="0">
                  <a:solidFill>
                    <a:srgbClr val="CE2D32"/>
                  </a:solidFill>
                </a:rPr>
                <a:t>Introduction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44293-81F7-40F1-81F8-DBAB9D4AD38C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45A963-7B05-4997-98C2-C457686BD018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 txBox="1">
            <a:spLocks/>
          </p:cNvSpPr>
          <p:nvPr/>
        </p:nvSpPr>
        <p:spPr>
          <a:xfrm>
            <a:off x="536028" y="1575581"/>
            <a:ext cx="11161985" cy="4378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r>
              <a:rPr lang="en-US" sz="2400" dirty="0"/>
              <a:t>Type of skin cancer image :-</a:t>
            </a:r>
          </a:p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3964" y="639589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8" name="Picture 2" descr="C:\Users\Ravikumar R\Desktop\files\1_ECE_New_Logo_Final.png"/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9" name="Picture 3" descr="C:\Users\Ravikumar R\Downloads\mitt_logo_my.png"/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5AA3B9-C454-46CD-83AC-4DA009A33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12" y="2290878"/>
            <a:ext cx="5983457" cy="33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1349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937C888-334B-4268-A857-CC62072634E8}"/>
              </a:ext>
            </a:extLst>
          </p:cNvPr>
          <p:cNvGrpSpPr/>
          <p:nvPr/>
        </p:nvGrpSpPr>
        <p:grpSpPr>
          <a:xfrm>
            <a:off x="449477" y="357764"/>
            <a:ext cx="11293046" cy="5873844"/>
            <a:chOff x="649570" y="2605107"/>
            <a:chExt cx="4754761" cy="20854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644293-81F7-40F1-81F8-DBAB9D4AD38C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45A963-7B05-4997-98C2-C457686BD018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 txBox="1">
            <a:spLocks/>
          </p:cNvSpPr>
          <p:nvPr/>
        </p:nvSpPr>
        <p:spPr>
          <a:xfrm>
            <a:off x="543753" y="509735"/>
            <a:ext cx="11115645" cy="574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rgbClr val="C00000"/>
                </a:solidFill>
              </a:rPr>
              <a:t>Literature Survey</a:t>
            </a:r>
          </a:p>
          <a:p>
            <a:pPr marL="342900" indent="-342900"/>
            <a:endParaRPr lang="en-US" sz="2400" dirty="0"/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88A3CADD-D0FD-42D6-B6C8-D85596E5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9272"/>
            <a:ext cx="10541820" cy="4391024"/>
          </a:xfrm>
          <a:prstGeom prst="rect">
            <a:avLst/>
          </a:prstGeom>
        </p:spPr>
      </p:pic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169C86C-6F39-4DA2-8643-12AD3F1C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3964" y="639589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6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555E64BB-F22C-4888-BC80-272D9880A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7" name="Picture 3" descr="C:\Users\Ravikumar R\Downloads\mitt_logo_my.png">
            <a:extLst>
              <a:ext uri="{FF2B5EF4-FFF2-40B4-BE49-F238E27FC236}">
                <a16:creationId xmlns:a16="http://schemas.microsoft.com/office/drawing/2014/main" id="{CCD46935-9067-47E9-8A12-7903BDDF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460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37C888-334B-4268-A857-CC62072634E8}"/>
              </a:ext>
            </a:extLst>
          </p:cNvPr>
          <p:cNvGrpSpPr/>
          <p:nvPr/>
        </p:nvGrpSpPr>
        <p:grpSpPr>
          <a:xfrm>
            <a:off x="533110" y="361442"/>
            <a:ext cx="11293046" cy="5873844"/>
            <a:chOff x="649570" y="2605107"/>
            <a:chExt cx="4754761" cy="20854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644293-81F7-40F1-81F8-DBAB9D4AD38C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45A963-7B05-4997-98C2-C457686BD018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 txBox="1">
            <a:spLocks/>
          </p:cNvSpPr>
          <p:nvPr/>
        </p:nvSpPr>
        <p:spPr>
          <a:xfrm>
            <a:off x="538177" y="488040"/>
            <a:ext cx="11115645" cy="574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rgbClr val="C00000"/>
                </a:solidFill>
              </a:rPr>
              <a:t>Literature Survey</a:t>
            </a:r>
          </a:p>
          <a:p>
            <a:pPr marL="342900" indent="-342900"/>
            <a:endParaRPr lang="en-US" sz="2400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E42F154E-C7B5-4DC3-B1C9-1B1D9346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1367590"/>
            <a:ext cx="10561428" cy="3861549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3987C04-9B02-4615-99D7-AC97EF97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3964" y="639589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15620BBB-BC27-47E8-B81F-16280737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9CD131D2-2BF5-4508-85DE-A8733C2A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60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37C888-334B-4268-A857-CC62072634E8}"/>
              </a:ext>
            </a:extLst>
          </p:cNvPr>
          <p:cNvGrpSpPr/>
          <p:nvPr/>
        </p:nvGrpSpPr>
        <p:grpSpPr>
          <a:xfrm>
            <a:off x="443901" y="332165"/>
            <a:ext cx="11293046" cy="5873844"/>
            <a:chOff x="649570" y="2605107"/>
            <a:chExt cx="4754761" cy="20854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644293-81F7-40F1-81F8-DBAB9D4AD38C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45A963-7B05-4997-98C2-C457686BD018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 txBox="1">
            <a:spLocks/>
          </p:cNvSpPr>
          <p:nvPr/>
        </p:nvSpPr>
        <p:spPr>
          <a:xfrm>
            <a:off x="538177" y="484136"/>
            <a:ext cx="11115645" cy="574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rgbClr val="C00000"/>
                </a:solidFill>
              </a:rPr>
              <a:t>Literature Survey</a:t>
            </a:r>
          </a:p>
          <a:p>
            <a:pPr marL="342900" indent="-342900"/>
            <a:endParaRPr lang="en-US" sz="2400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1C6E9D1F-7B15-4D4C-A7AA-AE7C4C68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8" y="1264319"/>
            <a:ext cx="10561428" cy="3221694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1D705E8-9FEE-4F9B-A3E7-74D090F8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3964" y="639589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10" name="Picture 2" descr="C:\Users\Ravikumar R\Desktop\files\1_ECE_New_Logo_Final.png">
            <a:extLst>
              <a:ext uri="{FF2B5EF4-FFF2-40B4-BE49-F238E27FC236}">
                <a16:creationId xmlns:a16="http://schemas.microsoft.com/office/drawing/2014/main" id="{1C832A56-2D5A-40FE-B12A-C0EAC4C7B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11" name="Picture 3" descr="C:\Users\Ravikumar R\Downloads\mitt_logo_my.png">
            <a:extLst>
              <a:ext uri="{FF2B5EF4-FFF2-40B4-BE49-F238E27FC236}">
                <a16:creationId xmlns:a16="http://schemas.microsoft.com/office/drawing/2014/main" id="{02EC9C3B-60F8-4A68-A4B1-F68D380E6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003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937C888-334B-4268-A857-CC62072634E8}"/>
              </a:ext>
            </a:extLst>
          </p:cNvPr>
          <p:cNvGrpSpPr/>
          <p:nvPr/>
        </p:nvGrpSpPr>
        <p:grpSpPr>
          <a:xfrm>
            <a:off x="441752" y="277543"/>
            <a:ext cx="11293046" cy="5873862"/>
            <a:chOff x="649570" y="2605107"/>
            <a:chExt cx="4754761" cy="20854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44293-81F7-40F1-81F8-DBAB9D4AD38C}"/>
                </a:ext>
              </a:extLst>
            </p:cNvPr>
            <p:cNvSpPr/>
            <p:nvPr/>
          </p:nvSpPr>
          <p:spPr>
            <a:xfrm flipV="1">
              <a:off x="649570" y="2605107"/>
              <a:ext cx="4754761" cy="4410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45A963-7B05-4997-98C2-C457686BD018}"/>
                </a:ext>
              </a:extLst>
            </p:cNvPr>
            <p:cNvSpPr/>
            <p:nvPr/>
          </p:nvSpPr>
          <p:spPr>
            <a:xfrm flipV="1">
              <a:off x="649570" y="4646266"/>
              <a:ext cx="4754761" cy="4426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 txBox="1">
            <a:spLocks/>
          </p:cNvSpPr>
          <p:nvPr/>
        </p:nvSpPr>
        <p:spPr>
          <a:xfrm>
            <a:off x="536028" y="429491"/>
            <a:ext cx="11115645" cy="574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3525" indent="-263525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3964" y="639589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 of ECE, Maharaja Institute of Technology Thandavapura</a:t>
            </a:r>
          </a:p>
        </p:txBody>
      </p:sp>
      <p:pic>
        <p:nvPicPr>
          <p:cNvPr id="8" name="Picture 2" descr="C:\Users\Ravikumar R\Desktop\files\1_ECE_New_Logo_Final.png"/>
          <p:cNvPicPr>
            <a:picLocks noChangeAspect="1" noChangeArrowheads="1"/>
          </p:cNvPicPr>
          <p:nvPr/>
        </p:nvPicPr>
        <p:blipFill>
          <a:blip r:embed="rId2" cstate="print"/>
          <a:srcRect b="5493"/>
          <a:stretch>
            <a:fillRect/>
          </a:stretch>
        </p:blipFill>
        <p:spPr bwMode="auto">
          <a:xfrm>
            <a:off x="11529204" y="6231608"/>
            <a:ext cx="662796" cy="626392"/>
          </a:xfrm>
          <a:prstGeom prst="rect">
            <a:avLst/>
          </a:prstGeom>
          <a:noFill/>
        </p:spPr>
      </p:pic>
      <p:pic>
        <p:nvPicPr>
          <p:cNvPr id="9" name="Picture 3" descr="C:\Users\Ravikumar R\Downloads\mitt_logo_my.png"/>
          <p:cNvPicPr>
            <a:picLocks noChangeAspect="1" noChangeArrowheads="1"/>
          </p:cNvPicPr>
          <p:nvPr/>
        </p:nvPicPr>
        <p:blipFill>
          <a:blip r:embed="rId3" cstate="print"/>
          <a:srcRect t="4868" b="4868"/>
          <a:stretch>
            <a:fillRect/>
          </a:stretch>
        </p:blipFill>
        <p:spPr bwMode="auto">
          <a:xfrm>
            <a:off x="0" y="6224130"/>
            <a:ext cx="705443" cy="61778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447978" y="5383988"/>
            <a:ext cx="4234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Block diagram for Skin Cancer detection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F422DE-7DA6-4638-A511-662C94A020A5}"/>
              </a:ext>
            </a:extLst>
          </p:cNvPr>
          <p:cNvSpPr/>
          <p:nvPr/>
        </p:nvSpPr>
        <p:spPr>
          <a:xfrm>
            <a:off x="7144739" y="4092231"/>
            <a:ext cx="1312899" cy="7207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Benign</a:t>
            </a:r>
            <a:r>
              <a:rPr lang="en-IN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463E84-1513-4562-8788-CEE4B08BBB48}"/>
              </a:ext>
            </a:extLst>
          </p:cNvPr>
          <p:cNvSpPr/>
          <p:nvPr/>
        </p:nvSpPr>
        <p:spPr>
          <a:xfrm>
            <a:off x="9857862" y="4070339"/>
            <a:ext cx="1876935" cy="8623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Melanoma/Basal cell/Squamous cell carcinoma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698DA9-D250-473E-8F37-40833B3896C9}"/>
              </a:ext>
            </a:extLst>
          </p:cNvPr>
          <p:cNvSpPr/>
          <p:nvPr/>
        </p:nvSpPr>
        <p:spPr>
          <a:xfrm>
            <a:off x="3506770" y="2911886"/>
            <a:ext cx="1567424" cy="163183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6675B1-AE6F-4C5A-B1EE-8B6A0D4EB331}"/>
              </a:ext>
            </a:extLst>
          </p:cNvPr>
          <p:cNvSpPr/>
          <p:nvPr/>
        </p:nvSpPr>
        <p:spPr>
          <a:xfrm>
            <a:off x="6096000" y="2843722"/>
            <a:ext cx="1404665" cy="7207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Features </a:t>
            </a:r>
          </a:p>
          <a:p>
            <a:pPr algn="ctr"/>
            <a:r>
              <a:rPr lang="en-IN" dirty="0"/>
              <a:t>Extraction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D47542-68A3-4491-AAA6-F5F53C1D0591}"/>
              </a:ext>
            </a:extLst>
          </p:cNvPr>
          <p:cNvSpPr/>
          <p:nvPr/>
        </p:nvSpPr>
        <p:spPr>
          <a:xfrm>
            <a:off x="8457638" y="2835292"/>
            <a:ext cx="1404664" cy="7207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SVM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CB0517-B522-4913-9994-E7FC1C12E3E4}"/>
              </a:ext>
            </a:extLst>
          </p:cNvPr>
          <p:cNvSpPr/>
          <p:nvPr/>
        </p:nvSpPr>
        <p:spPr>
          <a:xfrm>
            <a:off x="3492720" y="1816245"/>
            <a:ext cx="1567423" cy="7207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Threshold Segmentation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EF9A94-CF8E-469D-B67A-5F01A86F4942}"/>
              </a:ext>
            </a:extLst>
          </p:cNvPr>
          <p:cNvSpPr/>
          <p:nvPr/>
        </p:nvSpPr>
        <p:spPr>
          <a:xfrm>
            <a:off x="6070241" y="1819818"/>
            <a:ext cx="1395788" cy="7207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ABCD</a:t>
            </a:r>
          </a:p>
          <a:p>
            <a:pPr algn="ctr"/>
            <a:r>
              <a:rPr lang="en-IN" dirty="0"/>
              <a:t>Parameters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FDA759-F8BC-45E6-B8FD-04D2514CBBD2}"/>
              </a:ext>
            </a:extLst>
          </p:cNvPr>
          <p:cNvSpPr/>
          <p:nvPr/>
        </p:nvSpPr>
        <p:spPr>
          <a:xfrm>
            <a:off x="8462076" y="1806170"/>
            <a:ext cx="1395788" cy="7207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Combined Features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964410-FF95-40CD-B12B-6DDA555B1266}"/>
              </a:ext>
            </a:extLst>
          </p:cNvPr>
          <p:cNvSpPr/>
          <p:nvPr/>
        </p:nvSpPr>
        <p:spPr>
          <a:xfrm>
            <a:off x="961534" y="772356"/>
            <a:ext cx="1430785" cy="7207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image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893451-E918-4EF2-8E7A-2DB9B79C0882}"/>
              </a:ext>
            </a:extLst>
          </p:cNvPr>
          <p:cNvSpPr/>
          <p:nvPr/>
        </p:nvSpPr>
        <p:spPr>
          <a:xfrm>
            <a:off x="3506770" y="772357"/>
            <a:ext cx="1567423" cy="7207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RGB2HSV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E6C5F6-DBAE-4D36-91C1-1C49C178BA5D}"/>
              </a:ext>
            </a:extLst>
          </p:cNvPr>
          <p:cNvSpPr/>
          <p:nvPr/>
        </p:nvSpPr>
        <p:spPr>
          <a:xfrm>
            <a:off x="6061363" y="772356"/>
            <a:ext cx="1395789" cy="72076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9525">
                  <a:noFill/>
                </a:ln>
                <a:solidFill>
                  <a:schemeClr val="tx1"/>
                </a:solidFill>
              </a:rPr>
              <a:t>GLCM</a:t>
            </a:r>
          </a:p>
          <a:p>
            <a:pPr algn="ctr"/>
            <a:r>
              <a:rPr lang="en-IN" dirty="0">
                <a:ln w="9525">
                  <a:noFill/>
                </a:ln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03EC92-499A-4051-871F-6664B64AF4DE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2392319" y="1132740"/>
            <a:ext cx="11144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1AD340-FA0F-413F-BA13-70B3B2410133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5074193" y="1132740"/>
            <a:ext cx="987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E47723-52D1-4407-A541-A444DA27A32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59970" y="1132740"/>
            <a:ext cx="0" cy="673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DB8B0B-B7DA-4582-8058-64E4BC946A0E}"/>
              </a:ext>
            </a:extLst>
          </p:cNvPr>
          <p:cNvCxnSpPr>
            <a:stCxn id="26" idx="3"/>
          </p:cNvCxnSpPr>
          <p:nvPr/>
        </p:nvCxnSpPr>
        <p:spPr>
          <a:xfrm>
            <a:off x="7457152" y="1132740"/>
            <a:ext cx="17028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14EB5C-F0E7-4EBF-AFFB-23C5FB0115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060143" y="2176629"/>
            <a:ext cx="1010098" cy="3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E23280-0239-44F3-92F6-431F83544AF1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7466029" y="2166554"/>
            <a:ext cx="996047" cy="13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2F42AA-78AA-4529-9646-AA5BD4AB0AD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60143" y="3195676"/>
            <a:ext cx="1035857" cy="8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45733B-9F1E-4019-9557-323571A64D6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7500665" y="3195676"/>
            <a:ext cx="956973" cy="8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D8511D-BC46-45BB-BDAD-353DC81931B0}"/>
              </a:ext>
            </a:extLst>
          </p:cNvPr>
          <p:cNvCxnSpPr/>
          <p:nvPr/>
        </p:nvCxnSpPr>
        <p:spPr>
          <a:xfrm>
            <a:off x="8738647" y="3556059"/>
            <a:ext cx="0" cy="205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914620-C703-4A99-BAD9-899D104F1F92}"/>
              </a:ext>
            </a:extLst>
          </p:cNvPr>
          <p:cNvCxnSpPr/>
          <p:nvPr/>
        </p:nvCxnSpPr>
        <p:spPr>
          <a:xfrm flipH="1">
            <a:off x="7801189" y="3761295"/>
            <a:ext cx="937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68FFB9-3C96-4306-934C-D31DC7ADFDA9}"/>
              </a:ext>
            </a:extLst>
          </p:cNvPr>
          <p:cNvCxnSpPr>
            <a:endCxn id="14" idx="0"/>
          </p:cNvCxnSpPr>
          <p:nvPr/>
        </p:nvCxnSpPr>
        <p:spPr>
          <a:xfrm>
            <a:off x="7801189" y="3761295"/>
            <a:ext cx="0" cy="330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F10B0C-EAB1-4E62-B3F0-A9B9A364EA20}"/>
              </a:ext>
            </a:extLst>
          </p:cNvPr>
          <p:cNvCxnSpPr/>
          <p:nvPr/>
        </p:nvCxnSpPr>
        <p:spPr>
          <a:xfrm>
            <a:off x="9539926" y="3564489"/>
            <a:ext cx="0" cy="196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555E8F3-BACF-4F2D-B262-C1051D9443C8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9159970" y="2526937"/>
            <a:ext cx="0" cy="308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E4ACAF-C3C7-4E60-BBD3-A9A207EC882F}"/>
              </a:ext>
            </a:extLst>
          </p:cNvPr>
          <p:cNvCxnSpPr>
            <a:cxnSpLocks/>
          </p:cNvCxnSpPr>
          <p:nvPr/>
        </p:nvCxnSpPr>
        <p:spPr>
          <a:xfrm flipH="1">
            <a:off x="10770224" y="3761295"/>
            <a:ext cx="320" cy="309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C85D3C-326C-41FB-AC47-D453C027D188}"/>
              </a:ext>
            </a:extLst>
          </p:cNvPr>
          <p:cNvCxnSpPr/>
          <p:nvPr/>
        </p:nvCxnSpPr>
        <p:spPr>
          <a:xfrm>
            <a:off x="9539925" y="3761295"/>
            <a:ext cx="1230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72249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6258</TotalTime>
  <Words>1720</Words>
  <Application>Microsoft Office PowerPoint</Application>
  <PresentationFormat>Widescreen</PresentationFormat>
  <Paragraphs>238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karthik pejathaya</cp:lastModifiedBy>
  <cp:revision>560</cp:revision>
  <dcterms:created xsi:type="dcterms:W3CDTF">2017-09-30T01:39:59Z</dcterms:created>
  <dcterms:modified xsi:type="dcterms:W3CDTF">2021-07-19T05:00:23Z</dcterms:modified>
</cp:coreProperties>
</file>