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C1880-FE69-46B8-AE20-C54BEC41301F}" v="965" dt="2022-11-16T14:52:10.151"/>
    <p1510:client id="{D14E8F44-E52B-A019-58D3-EBAC14D72A6F}" v="15" dt="2022-11-16T14:23:35.114"/>
    <p1510:client id="{E143C8A3-08A7-CDB3-4F3B-8741FBD431C7}" v="17" dt="2022-11-16T17:10:45.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A3248A-FCBA-4538-91BB-8EA1C8C575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EDCFD71-1B38-4263-B845-13ED0170C9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D02A6-1DEC-41EB-81A1-F35E40B39432}" type="datetime1">
              <a:rPr lang="en-GB" smtClean="0"/>
              <a:t>16/11/2022</a:t>
            </a:fld>
            <a:endParaRPr lang="en-GB"/>
          </a:p>
        </p:txBody>
      </p:sp>
      <p:sp>
        <p:nvSpPr>
          <p:cNvPr id="4" name="Footer Placeholder 3">
            <a:extLst>
              <a:ext uri="{FF2B5EF4-FFF2-40B4-BE49-F238E27FC236}">
                <a16:creationId xmlns:a16="http://schemas.microsoft.com/office/drawing/2014/main" id="{5944538B-F3ED-44C7-B9D3-4566ABB978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DD54B66-A131-4DAC-BEFE-11AFA7521B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F95C10-1B97-4631-BBA9-B116D8CE397C}" type="slidenum">
              <a:rPr lang="en-GB" smtClean="0"/>
              <a:t>‹#›</a:t>
            </a:fld>
            <a:endParaRPr lang="en-GB"/>
          </a:p>
        </p:txBody>
      </p:sp>
    </p:spTree>
    <p:extLst>
      <p:ext uri="{BB962C8B-B14F-4D97-AF65-F5344CB8AC3E}">
        <p14:creationId xmlns:p14="http://schemas.microsoft.com/office/powerpoint/2010/main" val="17243925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57704-6EDB-46AC-8852-2827E769FDB2}" type="datetime1">
              <a:rPr lang="en-GB" smtClean="0"/>
              <a:pPr/>
              <a:t>16/11/2022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DB08D-32FE-4C56-95DB-2741485080A6}" type="slidenum">
              <a:rPr lang="en-GB" noProof="0" smtClean="0"/>
              <a:t>‹#›</a:t>
            </a:fld>
            <a:endParaRPr lang="en-GB" noProof="0"/>
          </a:p>
        </p:txBody>
      </p:sp>
    </p:spTree>
    <p:extLst>
      <p:ext uri="{BB962C8B-B14F-4D97-AF65-F5344CB8AC3E}">
        <p14:creationId xmlns:p14="http://schemas.microsoft.com/office/powerpoint/2010/main" val="1330303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D8DB08D-32FE-4C56-95DB-2741485080A6}" type="slidenum">
              <a:rPr lang="en-GB" smtClean="0"/>
              <a:t>1</a:t>
            </a:fld>
            <a:endParaRPr lang="en-GB"/>
          </a:p>
        </p:txBody>
      </p:sp>
    </p:spTree>
    <p:extLst>
      <p:ext uri="{BB962C8B-B14F-4D97-AF65-F5344CB8AC3E}">
        <p14:creationId xmlns:p14="http://schemas.microsoft.com/office/powerpoint/2010/main" val="782588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rtlCol="0" anchor="b"/>
          <a:lstStyle>
            <a:lvl1pPr>
              <a:defRPr sz="5400"/>
            </a:lvl1pPr>
          </a:lstStyle>
          <a:p>
            <a:pPr rtl="0"/>
            <a:r>
              <a:rPr lang="en-GB" noProof="0"/>
              <a:t>Click to edit Master title style</a:t>
            </a:r>
          </a:p>
        </p:txBody>
      </p:sp>
      <p:sp>
        <p:nvSpPr>
          <p:cNvPr id="3" name="Subtitle 2"/>
          <p:cNvSpPr>
            <a:spLocks noGrp="1"/>
          </p:cNvSpPr>
          <p:nvPr>
            <p:ph type="subTitle" idx="1"/>
          </p:nvPr>
        </p:nvSpPr>
        <p:spPr bwMode="gray">
          <a:xfrm>
            <a:off x="1154955" y="4777380"/>
            <a:ext cx="8825658" cy="861420"/>
          </a:xfrm>
        </p:spPr>
        <p:txBody>
          <a:bodyPr rtlCol="0"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rtlCol="0" anchor="t"/>
          <a:lstStyle>
            <a:lvl1pPr algn="l">
              <a:defRPr b="0" i="0">
                <a:solidFill>
                  <a:schemeClr val="bg1">
                    <a:alpha val="60000"/>
                  </a:schemeClr>
                </a:solidFill>
              </a:defRPr>
            </a:lvl1pPr>
          </a:lstStyle>
          <a:p>
            <a:pPr rtl="0"/>
            <a:fld id="{7A92D7B5-060E-4D44-811A-B518BD881B18}" type="datetime1">
              <a:rPr lang="en-GB" noProof="0" smtClean="0"/>
              <a:t>16/11/2022</a:t>
            </a:fld>
            <a:endParaRPr lang="en-GB" noProof="0"/>
          </a:p>
        </p:txBody>
      </p:sp>
      <p:sp>
        <p:nvSpPr>
          <p:cNvPr id="5" name="Footer Placeholder 4"/>
          <p:cNvSpPr>
            <a:spLocks noGrp="1"/>
          </p:cNvSpPr>
          <p:nvPr>
            <p:ph type="ftr" sz="quarter" idx="11"/>
          </p:nvPr>
        </p:nvSpPr>
        <p:spPr bwMode="gray">
          <a:xfrm rot="5400000">
            <a:off x="8951976" y="3227832"/>
            <a:ext cx="3859795" cy="304801"/>
          </a:xfrm>
        </p:spPr>
        <p:txBody>
          <a:bodyPr rtlCol="0"/>
          <a:lstStyle>
            <a:lvl1pPr>
              <a:defRPr b="0" i="0">
                <a:solidFill>
                  <a:schemeClr val="bg1">
                    <a:alpha val="60000"/>
                  </a:schemeClr>
                </a:solidFill>
              </a:defRPr>
            </a:lvl1pPr>
          </a:lstStyle>
          <a:p>
            <a:pPr rtl="0"/>
            <a:endParaRPr lang="en-GB" noProof="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hasCustomPrompt="1"/>
          </p:nvPr>
        </p:nvSpPr>
        <p:spPr>
          <a:xfrm>
            <a:off x="1154954" y="5536665"/>
            <a:ext cx="8825658" cy="493712"/>
          </a:xfrm>
        </p:spPr>
        <p:txBody>
          <a:bodyPr rtlCol="0">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1E02F0F7-D86C-4FC9-AC82-0DCCF787CE69}" type="datetime1">
              <a:rPr lang="en-GB" noProof="0" smtClean="0"/>
              <a:t>16/11/2022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rtlCol="0"/>
          <a:lstStyle>
            <a:lvl1pPr>
              <a:defRPr sz="4000"/>
            </a:lvl1pPr>
          </a:lstStyle>
          <a:p>
            <a:pPr rtl="0"/>
            <a:r>
              <a:rPr lang="en-GB" noProof="0"/>
              <a:t>Click to edit Master title style</a:t>
            </a:r>
          </a:p>
        </p:txBody>
      </p:sp>
      <p:sp>
        <p:nvSpPr>
          <p:cNvPr id="8" name="Text Placeholder 3"/>
          <p:cNvSpPr>
            <a:spLocks noGrp="1"/>
          </p:cNvSpPr>
          <p:nvPr>
            <p:ph type="body" sz="half" idx="2" hasCustomPrompt="1"/>
          </p:nvPr>
        </p:nvSpPr>
        <p:spPr>
          <a:xfrm>
            <a:off x="1154954" y="3543300"/>
            <a:ext cx="8825659" cy="24765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D8DC5E46-5961-4EA7-98EF-1A55899C3BBE}" type="datetime1">
              <a:rPr lang="en-GB" noProof="0" smtClean="0"/>
              <a:t>16/11/2022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rtl="0"/>
            <a:r>
              <a:rPr lang="en-GB" sz="9600" b="0" i="0" noProof="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rtl="0"/>
            <a:r>
              <a:rPr lang="en-GB" sz="9600" b="0" i="0" noProof="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rtlCol="0"/>
          <a:lstStyle>
            <a:lvl1pPr>
              <a:defRPr sz="4000"/>
            </a:lvl1pPr>
          </a:lstStyle>
          <a:p>
            <a:pPr rtl="0"/>
            <a:r>
              <a:rPr lang="en-GB" noProof="0"/>
              <a:t>Click to edit Master title style</a:t>
            </a:r>
          </a:p>
        </p:txBody>
      </p:sp>
      <p:sp>
        <p:nvSpPr>
          <p:cNvPr id="14" name="Text Placeholder 3"/>
          <p:cNvSpPr>
            <a:spLocks noGrp="1"/>
          </p:cNvSpPr>
          <p:nvPr>
            <p:ph type="body" sz="half" idx="13" hasCustomPrompt="1"/>
          </p:nvPr>
        </p:nvSpPr>
        <p:spPr bwMode="gray">
          <a:xfrm>
            <a:off x="1945945" y="3678766"/>
            <a:ext cx="7731219" cy="342174"/>
          </a:xfrm>
        </p:spPr>
        <p:txBody>
          <a:bodyPr rtlCol="0"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0" name="Text Placeholder 3"/>
          <p:cNvSpPr>
            <a:spLocks noGrp="1"/>
          </p:cNvSpPr>
          <p:nvPr>
            <p:ph type="body" sz="half" idx="2" hasCustomPrompt="1"/>
          </p:nvPr>
        </p:nvSpPr>
        <p:spPr>
          <a:xfrm>
            <a:off x="1154954" y="5029199"/>
            <a:ext cx="9244897" cy="997857"/>
          </a:xfrm>
        </p:spPr>
        <p:txBody>
          <a:bodyPr rtlCol="0"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2EF471A9-B3A6-4735-9C47-AB4C5F7C0FD5}" type="datetime1">
              <a:rPr lang="en-GB" noProof="0" smtClean="0"/>
              <a:t>16/11/2022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hasCustomPrompt="1"/>
          </p:nvPr>
        </p:nvSpPr>
        <p:spPr>
          <a:xfrm>
            <a:off x="1154954" y="5024967"/>
            <a:ext cx="8825659" cy="860400"/>
          </a:xfrm>
        </p:spPr>
        <p:txBody>
          <a:bodyPr rtlCol="0"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01AEDE4B-68AA-4ABB-9AD1-7586C442BFB3}" type="datetime1">
              <a:rPr lang="en-GB" noProof="0" smtClean="0"/>
              <a:t>16/11/2022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rtlCol="0"/>
          <a:lstStyle>
            <a:lvl1pPr>
              <a:defRPr sz="3600"/>
            </a:lvl1pPr>
          </a:lstStyle>
          <a:p>
            <a:pPr rtl="0"/>
            <a:r>
              <a:rPr lang="en-GB" noProof="0"/>
              <a:t>Click to edit Master title style</a:t>
            </a:r>
          </a:p>
        </p:txBody>
      </p:sp>
      <p:sp>
        <p:nvSpPr>
          <p:cNvPr id="3" name="Text Placeholder 2"/>
          <p:cNvSpPr>
            <a:spLocks noGrp="1"/>
          </p:cNvSpPr>
          <p:nvPr>
            <p:ph type="body" idx="1" hasCustomPrompt="1"/>
          </p:nvPr>
        </p:nvSpPr>
        <p:spPr>
          <a:xfrm>
            <a:off x="1154954" y="2603502"/>
            <a:ext cx="314187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6" name="Text Placeholder 3"/>
          <p:cNvSpPr>
            <a:spLocks noGrp="1"/>
          </p:cNvSpPr>
          <p:nvPr>
            <p:ph type="body" sz="half" idx="15" hasCustomPrompt="1"/>
          </p:nvPr>
        </p:nvSpPr>
        <p:spPr>
          <a:xfrm>
            <a:off x="1154953" y="3179764"/>
            <a:ext cx="314187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Text Placeholder 4"/>
          <p:cNvSpPr>
            <a:spLocks noGrp="1"/>
          </p:cNvSpPr>
          <p:nvPr>
            <p:ph type="body" sz="quarter" idx="3" hasCustomPrompt="1"/>
          </p:nvPr>
        </p:nvSpPr>
        <p:spPr>
          <a:xfrm>
            <a:off x="4512721" y="2603500"/>
            <a:ext cx="3147009"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9" name="Text Placeholder 3"/>
          <p:cNvSpPr>
            <a:spLocks noGrp="1"/>
          </p:cNvSpPr>
          <p:nvPr>
            <p:ph type="body" sz="half" idx="16" hasCustomPrompt="1"/>
          </p:nvPr>
        </p:nvSpPr>
        <p:spPr>
          <a:xfrm>
            <a:off x="4512721" y="3179763"/>
            <a:ext cx="314700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4" name="Text Placeholder 4"/>
          <p:cNvSpPr>
            <a:spLocks noGrp="1"/>
          </p:cNvSpPr>
          <p:nvPr>
            <p:ph type="body" sz="quarter" idx="13" hasCustomPrompt="1"/>
          </p:nvPr>
        </p:nvSpPr>
        <p:spPr>
          <a:xfrm>
            <a:off x="7888135" y="2603501"/>
            <a:ext cx="3145730"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0" name="Text Placeholder 3"/>
          <p:cNvSpPr>
            <a:spLocks noGrp="1"/>
          </p:cNvSpPr>
          <p:nvPr>
            <p:ph type="body" sz="half" idx="17" hasCustomPrompt="1"/>
          </p:nvPr>
        </p:nvSpPr>
        <p:spPr>
          <a:xfrm>
            <a:off x="7888329" y="3179762"/>
            <a:ext cx="3145536"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rtlCol="0"/>
          <a:lstStyle/>
          <a:p>
            <a:pPr rtl="0"/>
            <a:fld id="{83E5E5E3-BB3C-4FC6-B3BB-6BBF7E5E9C26}" type="datetime1">
              <a:rPr lang="en-GB" noProof="0" smtClean="0"/>
              <a:t>16/11/2022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rtlCol="0"/>
          <a:lstStyle>
            <a:lvl1pPr>
              <a:defRPr sz="3600"/>
            </a:lvl1pPr>
          </a:lstStyle>
          <a:p>
            <a:pPr rtl="0"/>
            <a:r>
              <a:rPr lang="en-GB" noProof="0"/>
              <a:t>Click to edit Master title style</a:t>
            </a:r>
          </a:p>
        </p:txBody>
      </p:sp>
      <p:sp>
        <p:nvSpPr>
          <p:cNvPr id="3" name="Text Placeholder 2"/>
          <p:cNvSpPr>
            <a:spLocks noGrp="1"/>
          </p:cNvSpPr>
          <p:nvPr>
            <p:ph type="body" idx="1" hasCustomPrompt="1"/>
          </p:nvPr>
        </p:nvSpPr>
        <p:spPr>
          <a:xfrm>
            <a:off x="1154954" y="4532844"/>
            <a:ext cx="305043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2" name="Text Placeholder 3"/>
          <p:cNvSpPr>
            <a:spLocks noGrp="1"/>
          </p:cNvSpPr>
          <p:nvPr>
            <p:ph type="body" sz="half" idx="18" hasCustomPrompt="1"/>
          </p:nvPr>
        </p:nvSpPr>
        <p:spPr>
          <a:xfrm>
            <a:off x="1154954" y="5109106"/>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Text Placeholder 4"/>
          <p:cNvSpPr>
            <a:spLocks noGrp="1"/>
          </p:cNvSpPr>
          <p:nvPr>
            <p:ph type="body" sz="quarter" idx="3" hasCustomPrompt="1"/>
          </p:nvPr>
        </p:nvSpPr>
        <p:spPr>
          <a:xfrm>
            <a:off x="4568865" y="4532844"/>
            <a:ext cx="3050438" cy="576263"/>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3" name="Text Placeholder 3"/>
          <p:cNvSpPr>
            <a:spLocks noGrp="1"/>
          </p:cNvSpPr>
          <p:nvPr>
            <p:ph type="body" sz="half" idx="19" hasCustomPrompt="1"/>
          </p:nvPr>
        </p:nvSpPr>
        <p:spPr>
          <a:xfrm>
            <a:off x="4570172" y="5109105"/>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4" name="Text Placeholder 4"/>
          <p:cNvSpPr>
            <a:spLocks noGrp="1"/>
          </p:cNvSpPr>
          <p:nvPr>
            <p:ph type="body" sz="quarter" idx="13" hasCustomPrompt="1"/>
          </p:nvPr>
        </p:nvSpPr>
        <p:spPr>
          <a:xfrm>
            <a:off x="7982775" y="4532845"/>
            <a:ext cx="3051095"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20" hasCustomPrompt="1"/>
          </p:nvPr>
        </p:nvSpPr>
        <p:spPr>
          <a:xfrm>
            <a:off x="7982775" y="5109104"/>
            <a:ext cx="3051096"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rtlCol="0"/>
          <a:lstStyle/>
          <a:p>
            <a:pPr rtl="0"/>
            <a:fld id="{9C0F1556-A8AE-4DA0-8175-4FCE8DE49E24}" type="datetime1">
              <a:rPr lang="en-GB" noProof="0" smtClean="0"/>
              <a:t>16/11/2022</a:t>
            </a:fld>
            <a:endParaRPr lang="en-GB" noProof="0"/>
          </a:p>
        </p:txBody>
      </p:sp>
      <p:sp>
        <p:nvSpPr>
          <p:cNvPr id="8" name="Footer Placeholder 7"/>
          <p:cNvSpPr>
            <a:spLocks noGrp="1"/>
          </p:cNvSpPr>
          <p:nvPr>
            <p:ph type="ftr" sz="quarter" idx="11"/>
          </p:nvPr>
        </p:nvSpPr>
        <p:spPr>
          <a:xfrm>
            <a:off x="561111" y="6391838"/>
            <a:ext cx="3644282" cy="304801"/>
          </a:xfrm>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154954" y="2603500"/>
            <a:ext cx="8825659" cy="3416300"/>
          </a:xfrm>
        </p:spPr>
        <p:txBody>
          <a:bodyPr vert="eaVert" rtlCol="0" anchor="t" anchorCtr="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10695439" y="6391838"/>
            <a:ext cx="990599" cy="304799"/>
          </a:xfrm>
        </p:spPr>
        <p:txBody>
          <a:bodyPr rtlCol="0"/>
          <a:lstStyle/>
          <a:p>
            <a:pPr rtl="0"/>
            <a:fld id="{324601DC-A9AE-4833-9CC5-036749A2D10B}" type="datetime1">
              <a:rPr lang="en-GB" noProof="0" smtClean="0"/>
              <a:t>16/11/2022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154954" y="1278467"/>
            <a:ext cx="6256025" cy="4748590"/>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10653104" y="6391838"/>
            <a:ext cx="992135" cy="304799"/>
          </a:xfrm>
        </p:spPr>
        <p:txBody>
          <a:bodyPr rtlCol="0"/>
          <a:lstStyle/>
          <a:p>
            <a:pPr rtl="0"/>
            <a:fld id="{1EBB9208-58AD-4095-AAD8-A3150B629594}" type="datetime1">
              <a:rPr lang="en-GB" noProof="0" smtClean="0"/>
              <a:t>16/11/2022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a:xfrm>
            <a:off x="1154954" y="2603500"/>
            <a:ext cx="8825659" cy="341630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581D501-BD47-47FC-8F1B-30736704360D}" type="datetime1">
              <a:rPr lang="en-GB" noProof="0" smtClean="0"/>
              <a:t>16/11/2022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rtlCol="0" anchor="ctr"/>
          <a:lstStyle>
            <a:lvl1pPr algn="l">
              <a:defRPr sz="4000" b="0" cap="none"/>
            </a:lvl1pPr>
          </a:lstStyle>
          <a:p>
            <a:pPr rtl="0"/>
            <a:r>
              <a:rPr lang="en-GB" noProof="0"/>
              <a:t>Click to edit Master title style</a:t>
            </a:r>
          </a:p>
        </p:txBody>
      </p:sp>
      <p:sp>
        <p:nvSpPr>
          <p:cNvPr id="3" name="Text Placeholder 2"/>
          <p:cNvSpPr>
            <a:spLocks noGrp="1"/>
          </p:cNvSpPr>
          <p:nvPr>
            <p:ph type="body" idx="1" hasCustomPrompt="1"/>
          </p:nvPr>
        </p:nvSpPr>
        <p:spPr>
          <a:xfrm>
            <a:off x="6895559" y="2677644"/>
            <a:ext cx="3757545" cy="2283824"/>
          </a:xfrm>
        </p:spPr>
        <p:txBody>
          <a:bodyPr rtlCol="0"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575BF883-6AD6-4A4E-BFA7-F1B4A3964359}" type="datetime1">
              <a:rPr lang="en-GB" noProof="0" smtClean="0"/>
              <a:t>16/11/2022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1154954" y="2603500"/>
            <a:ext cx="4825158" cy="3416301"/>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208712" y="2603500"/>
            <a:ext cx="4825159" cy="3416300"/>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20DB93A3-8EAD-4647-AD6C-B45EAA43133B}" type="datetime1">
              <a:rPr lang="en-GB" noProof="0" smtClean="0"/>
              <a:t>16/11/2022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hasCustomPrompt="1"/>
          </p:nvPr>
        </p:nvSpPr>
        <p:spPr>
          <a:xfrm>
            <a:off x="1154954" y="2603500"/>
            <a:ext cx="4825157"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154954" y="3179762"/>
            <a:ext cx="4825158" cy="2840039"/>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208712" y="2603500"/>
            <a:ext cx="482515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08712" y="3179762"/>
            <a:ext cx="4825159" cy="2840039"/>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657A1CA-2D22-4F7B-AB9E-CAC4F2E16CF8}" type="datetime1">
              <a:rPr lang="en-GB" noProof="0" smtClean="0"/>
              <a:t>16/11/2022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rtlCol="0"/>
          <a:lstStyle>
            <a:lvl1pPr>
              <a:defRPr/>
            </a:lvl1pPr>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037B500A-BD17-4B81-A178-237AB3D17220}" type="datetime1">
              <a:rPr lang="en-GB" noProof="0" smtClean="0"/>
              <a:t>16/11/2022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F62C6426-9A57-4D6B-98BF-C5C52C38A9F7}" type="datetime1">
              <a:rPr lang="en-GB" noProof="0" smtClean="0"/>
              <a:t>16/11/2022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hasCustomPrompt="1"/>
          </p:nvPr>
        </p:nvSpPr>
        <p:spPr>
          <a:xfrm>
            <a:off x="5781146" y="1447800"/>
            <a:ext cx="5190066" cy="4572000"/>
          </a:xfrm>
        </p:spPr>
        <p:txBody>
          <a:bodyPr rtlCol="0" anchor="ctr">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bwMode="gray">
          <a:xfrm>
            <a:off x="1154954" y="3129280"/>
            <a:ext cx="2793158" cy="2895599"/>
          </a:xfrm>
        </p:spPr>
        <p:txBody>
          <a:bodyPr rtlCol="0"/>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66EECA4D-BC6E-4DB3-8906-078886374D65}" type="datetime1">
              <a:rPr lang="en-GB" noProof="0" smtClean="0"/>
              <a:t>16/11/2022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rtl="0">
              <a:buNone/>
            </a:pPr>
            <a:r>
              <a:rPr lang="en-GB" noProof="0"/>
              <a:t>Click icon to add picture</a:t>
            </a:r>
          </a:p>
        </p:txBody>
      </p:sp>
      <p:sp>
        <p:nvSpPr>
          <p:cNvPr id="4" name="Text Placeholder 3"/>
          <p:cNvSpPr>
            <a:spLocks noGrp="1"/>
          </p:cNvSpPr>
          <p:nvPr>
            <p:ph type="body" sz="half" idx="2" hasCustomPrompt="1"/>
          </p:nvPr>
        </p:nvSpPr>
        <p:spPr bwMode="gray">
          <a:xfrm>
            <a:off x="1154954" y="3657600"/>
            <a:ext cx="3859212" cy="1371600"/>
          </a:xfrm>
        </p:spPr>
        <p:txBody>
          <a:bodyPr rtlCol="0">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B8174BEE-114B-4E2C-8645-91D5D000FC10}" type="datetime1">
              <a:rPr lang="en-GB" noProof="0" smtClean="0"/>
              <a:t>16/11/2022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66226CF3-8F39-4466-AAB4-C44B91920D46}" type="datetime1">
              <a:rPr lang="en-GB" noProof="0" smtClean="0"/>
              <a:t>16/11/2022</a:t>
            </a:fld>
            <a:endParaRPr lang="en-GB" noProof="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en-GB" noProof="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D57F1E4F-1CFF-5643-939E-217C01CDF565}" type="slidenum">
              <a:rPr lang="en-GB" noProof="0" smtClean="0"/>
              <a:pPr rtl="0"/>
              <a:t>‹#›</a:t>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825" y="912200"/>
            <a:ext cx="8825658" cy="2677648"/>
          </a:xfrm>
        </p:spPr>
        <p:txBody>
          <a:bodyPr rtlCol="0"/>
          <a:lstStyle/>
          <a:p>
            <a:r>
              <a:rPr lang="en-GB" sz="3600"/>
              <a:t>Controllable text simplification</a:t>
            </a:r>
          </a:p>
        </p:txBody>
      </p:sp>
      <p:sp>
        <p:nvSpPr>
          <p:cNvPr id="3" name="Subtitle 2"/>
          <p:cNvSpPr>
            <a:spLocks noGrp="1"/>
          </p:cNvSpPr>
          <p:nvPr>
            <p:ph type="subTitle" idx="1"/>
          </p:nvPr>
        </p:nvSpPr>
        <p:spPr>
          <a:xfrm>
            <a:off x="976825" y="4332055"/>
            <a:ext cx="8825658" cy="861420"/>
          </a:xfrm>
        </p:spPr>
        <p:txBody>
          <a:bodyPr rtlCol="0"/>
          <a:lstStyle/>
          <a:p>
            <a:r>
              <a:rPr lang="en-GB"/>
              <a:t>T Sai VENU GOPAL (2020101067)</a:t>
            </a:r>
          </a:p>
          <a:p>
            <a:r>
              <a:rPr lang="en-GB"/>
              <a:t>Karthik Prasanna (2020115007)</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4A58-97F5-190C-C54C-79B165125E53}"/>
              </a:ext>
            </a:extLst>
          </p:cNvPr>
          <p:cNvSpPr>
            <a:spLocks noGrp="1"/>
          </p:cNvSpPr>
          <p:nvPr>
            <p:ph type="title"/>
          </p:nvPr>
        </p:nvSpPr>
        <p:spPr/>
        <p:txBody>
          <a:bodyPr/>
          <a:lstStyle/>
          <a:p>
            <a:r>
              <a:rPr lang="en-US"/>
              <a:t>Our model</a:t>
            </a:r>
          </a:p>
        </p:txBody>
      </p:sp>
      <p:sp>
        <p:nvSpPr>
          <p:cNvPr id="3" name="Content Placeholder 2">
            <a:extLst>
              <a:ext uri="{FF2B5EF4-FFF2-40B4-BE49-F238E27FC236}">
                <a16:creationId xmlns:a16="http://schemas.microsoft.com/office/drawing/2014/main" id="{D8A4D298-2F59-4336-0856-634755842436}"/>
              </a:ext>
            </a:extLst>
          </p:cNvPr>
          <p:cNvSpPr>
            <a:spLocks noGrp="1"/>
          </p:cNvSpPr>
          <p:nvPr>
            <p:ph idx="1"/>
          </p:nvPr>
        </p:nvSpPr>
        <p:spPr/>
        <p:txBody>
          <a:bodyPr vert="horz" lIns="91440" tIns="45720" rIns="91440" bIns="45720" rtlCol="0" anchor="t">
            <a:normAutofit/>
          </a:bodyPr>
          <a:lstStyle/>
          <a:p>
            <a:r>
              <a:rPr lang="en-US"/>
              <a:t>Bert – 0.799</a:t>
            </a:r>
          </a:p>
          <a:p>
            <a:r>
              <a:rPr lang="en-US"/>
              <a:t>SARI – 54.827</a:t>
            </a:r>
          </a:p>
          <a:p>
            <a:r>
              <a:rPr lang="en-US"/>
              <a:t>BLEU – 0.114</a:t>
            </a:r>
          </a:p>
        </p:txBody>
      </p:sp>
    </p:spTree>
    <p:extLst>
      <p:ext uri="{BB962C8B-B14F-4D97-AF65-F5344CB8AC3E}">
        <p14:creationId xmlns:p14="http://schemas.microsoft.com/office/powerpoint/2010/main" val="42416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B9E2-ED1B-12BE-C485-B5BDAEB5D30C}"/>
              </a:ext>
            </a:extLst>
          </p:cNvPr>
          <p:cNvSpPr>
            <a:spLocks noGrp="1"/>
          </p:cNvSpPr>
          <p:nvPr>
            <p:ph type="title"/>
          </p:nvPr>
        </p:nvSpPr>
        <p:spPr>
          <a:xfrm>
            <a:off x="3797214" y="3328941"/>
            <a:ext cx="8761413" cy="706964"/>
          </a:xfrm>
        </p:spPr>
        <p:txBody>
          <a:bodyPr/>
          <a:lstStyle/>
          <a:p>
            <a:r>
              <a:rPr lang="en-US" dirty="0">
                <a:solidFill>
                  <a:schemeClr val="tx2">
                    <a:lumMod val="50000"/>
                  </a:schemeClr>
                </a:solidFill>
              </a:rPr>
              <a:t>THANK YOU</a:t>
            </a:r>
          </a:p>
        </p:txBody>
      </p:sp>
    </p:spTree>
    <p:extLst>
      <p:ext uri="{BB962C8B-B14F-4D97-AF65-F5344CB8AC3E}">
        <p14:creationId xmlns:p14="http://schemas.microsoft.com/office/powerpoint/2010/main" val="19446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0CB2CC44-B735-FD39-AF42-EC23AFE81524}"/>
              </a:ext>
            </a:extLst>
          </p:cNvPr>
          <p:cNvSpPr>
            <a:spLocks noGrp="1"/>
          </p:cNvSpPr>
          <p:nvPr>
            <p:ph type="title"/>
          </p:nvPr>
        </p:nvSpPr>
        <p:spPr>
          <a:xfrm>
            <a:off x="836247" y="1085549"/>
            <a:ext cx="3430947" cy="4686903"/>
          </a:xfrm>
        </p:spPr>
        <p:txBody>
          <a:bodyPr anchor="ctr">
            <a:normAutofit/>
          </a:bodyPr>
          <a:lstStyle/>
          <a:p>
            <a:pPr algn="r"/>
            <a:r>
              <a:rPr lang="en-US" sz="2800">
                <a:solidFill>
                  <a:schemeClr val="tx1"/>
                </a:solidFill>
              </a:rPr>
              <a:t>What is controllable text simplification?</a:t>
            </a:r>
          </a:p>
        </p:txBody>
      </p:sp>
      <p:cxnSp>
        <p:nvCxnSpPr>
          <p:cNvPr id="31"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E85C2D89-538C-4A1F-67FB-7A551F14121B}"/>
              </a:ext>
            </a:extLst>
          </p:cNvPr>
          <p:cNvSpPr>
            <a:spLocks noGrp="1"/>
          </p:cNvSpPr>
          <p:nvPr>
            <p:ph idx="1"/>
          </p:nvPr>
        </p:nvSpPr>
        <p:spPr>
          <a:xfrm>
            <a:off x="5041399" y="1085549"/>
            <a:ext cx="5579707" cy="4686903"/>
          </a:xfrm>
        </p:spPr>
        <p:txBody>
          <a:bodyPr vert="horz" lIns="91440" tIns="45720" rIns="91440" bIns="45720" rtlCol="0" anchor="ctr">
            <a:normAutofit/>
          </a:bodyPr>
          <a:lstStyle/>
          <a:p>
            <a:r>
              <a:rPr lang="en-US">
                <a:solidFill>
                  <a:schemeClr val="tx1"/>
                </a:solidFill>
              </a:rPr>
              <a:t>Text simplification is a process where we simplify a complex sentence into small and easily understandable sentence. </a:t>
            </a:r>
          </a:p>
          <a:p>
            <a:r>
              <a:rPr lang="en-US">
                <a:solidFill>
                  <a:schemeClr val="tx1"/>
                </a:solidFill>
              </a:rPr>
              <a:t>This can be used for language learners who are new to language and would like to understand complex sentences.</a:t>
            </a:r>
          </a:p>
          <a:p>
            <a:r>
              <a:rPr lang="en-US">
                <a:solidFill>
                  <a:schemeClr val="tx1"/>
                </a:solidFill>
              </a:rPr>
              <a:t>Controllable text simplification is where we control the degree of simplification based on different parameters.</a:t>
            </a:r>
          </a:p>
          <a:p>
            <a:r>
              <a:rPr lang="en-US">
                <a:solidFill>
                  <a:schemeClr val="tx1"/>
                </a:solidFill>
              </a:rPr>
              <a:t>Our project mainly deals with two parameters, copy ratio and length.</a:t>
            </a:r>
          </a:p>
        </p:txBody>
      </p:sp>
    </p:spTree>
    <p:extLst>
      <p:ext uri="{BB962C8B-B14F-4D97-AF65-F5344CB8AC3E}">
        <p14:creationId xmlns:p14="http://schemas.microsoft.com/office/powerpoint/2010/main" val="22950225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EB337ED-E945-3C7E-22E6-821676335203}"/>
              </a:ext>
            </a:extLst>
          </p:cNvPr>
          <p:cNvSpPr>
            <a:spLocks noGrp="1"/>
          </p:cNvSpPr>
          <p:nvPr>
            <p:ph type="title"/>
          </p:nvPr>
        </p:nvSpPr>
        <p:spPr>
          <a:xfrm>
            <a:off x="639098" y="629265"/>
            <a:ext cx="6072776" cy="1622322"/>
          </a:xfrm>
        </p:spPr>
        <p:txBody>
          <a:bodyPr>
            <a:normAutofit/>
          </a:bodyPr>
          <a:lstStyle/>
          <a:p>
            <a:r>
              <a:rPr lang="en-US">
                <a:solidFill>
                  <a:srgbClr val="EBEBEB"/>
                </a:solidFill>
              </a:rPr>
              <a:t>What our project paper implemented</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Graphic 6" descr="Pencil">
            <a:extLst>
              <a:ext uri="{FF2B5EF4-FFF2-40B4-BE49-F238E27FC236}">
                <a16:creationId xmlns:a16="http://schemas.microsoft.com/office/drawing/2014/main" id="{951D5D02-FA09-B86D-7987-347412D838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8226" y="1375132"/>
            <a:ext cx="4125317" cy="412531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A274B8D-A70F-C171-E26E-30E7BC00BC1F}"/>
              </a:ext>
            </a:extLst>
          </p:cNvPr>
          <p:cNvSpPr>
            <a:spLocks noGrp="1"/>
          </p:cNvSpPr>
          <p:nvPr>
            <p:ph idx="1"/>
          </p:nvPr>
        </p:nvSpPr>
        <p:spPr>
          <a:xfrm>
            <a:off x="639098" y="2418735"/>
            <a:ext cx="6072776" cy="3811740"/>
          </a:xfrm>
        </p:spPr>
        <p:txBody>
          <a:bodyPr vert="horz" lIns="91440" tIns="45720" rIns="91440" bIns="45720" rtlCol="0" anchor="ctr">
            <a:normAutofit/>
          </a:bodyPr>
          <a:lstStyle/>
          <a:p>
            <a:r>
              <a:rPr lang="en-US" dirty="0">
                <a:solidFill>
                  <a:srgbClr val="FFFFFF"/>
                </a:solidFill>
              </a:rPr>
              <a:t>Our project paper divided this task into 3 parts.</a:t>
            </a:r>
          </a:p>
          <a:p>
            <a:pPr lvl="1"/>
            <a:r>
              <a:rPr lang="en-US" dirty="0">
                <a:solidFill>
                  <a:srgbClr val="FFFFFF"/>
                </a:solidFill>
              </a:rPr>
              <a:t>Candidate generation</a:t>
            </a:r>
          </a:p>
          <a:p>
            <a:pPr lvl="1"/>
            <a:r>
              <a:rPr lang="en-US" dirty="0">
                <a:solidFill>
                  <a:srgbClr val="FFFFFF"/>
                </a:solidFill>
              </a:rPr>
              <a:t>Candidate ranking</a:t>
            </a:r>
          </a:p>
          <a:p>
            <a:pPr lvl="1">
              <a:buFont typeface="Wingdings 3"/>
            </a:pPr>
            <a:r>
              <a:rPr lang="en-US" dirty="0">
                <a:solidFill>
                  <a:srgbClr val="FFFFFF"/>
                </a:solidFill>
              </a:rPr>
              <a:t>Simplified sentence generation</a:t>
            </a:r>
          </a:p>
          <a:p>
            <a:pPr lvl="1"/>
            <a:endParaRPr lang="en-US">
              <a:solidFill>
                <a:srgbClr val="FFFFFF"/>
              </a:solidFill>
            </a:endParaRPr>
          </a:p>
          <a:p>
            <a:pPr lvl="1">
              <a:buFont typeface="Wingdings"/>
              <a:buChar char="v"/>
            </a:pPr>
            <a:endParaRPr lang="en-US">
              <a:solidFill>
                <a:srgbClr val="FFFFFF"/>
              </a:solidFill>
            </a:endParaRPr>
          </a:p>
          <a:p>
            <a:pPr marL="457200" lvl="1" indent="0">
              <a:buNone/>
            </a:pPr>
            <a:endParaRPr lang="en-US">
              <a:solidFill>
                <a:srgbClr val="FFFFFF"/>
              </a:solidFill>
            </a:endParaRPr>
          </a:p>
        </p:txBody>
      </p:sp>
    </p:spTree>
    <p:extLst>
      <p:ext uri="{BB962C8B-B14F-4D97-AF65-F5344CB8AC3E}">
        <p14:creationId xmlns:p14="http://schemas.microsoft.com/office/powerpoint/2010/main" val="20058590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7CCF23A-BD4D-7976-8526-63D9C139F576}"/>
              </a:ext>
            </a:extLst>
          </p:cNvPr>
          <p:cNvSpPr>
            <a:spLocks noGrp="1"/>
          </p:cNvSpPr>
          <p:nvPr>
            <p:ph type="title"/>
          </p:nvPr>
        </p:nvSpPr>
        <p:spPr>
          <a:xfrm>
            <a:off x="1154954" y="855481"/>
            <a:ext cx="8761413" cy="898674"/>
          </a:xfrm>
        </p:spPr>
        <p:txBody>
          <a:bodyPr anchor="b">
            <a:normAutofit/>
          </a:bodyPr>
          <a:lstStyle/>
          <a:p>
            <a:r>
              <a:rPr lang="en-US">
                <a:solidFill>
                  <a:schemeClr val="tx1"/>
                </a:solidFill>
              </a:rPr>
              <a:t>Candidate Generation</a:t>
            </a:r>
          </a:p>
        </p:txBody>
      </p:sp>
      <p:sp>
        <p:nvSpPr>
          <p:cNvPr id="3" name="Content Placeholder 2">
            <a:extLst>
              <a:ext uri="{FF2B5EF4-FFF2-40B4-BE49-F238E27FC236}">
                <a16:creationId xmlns:a16="http://schemas.microsoft.com/office/drawing/2014/main" id="{2F591C5F-E971-DA59-39C2-E0D48819CDDE}"/>
              </a:ext>
            </a:extLst>
          </p:cNvPr>
          <p:cNvSpPr>
            <a:spLocks noGrp="1"/>
          </p:cNvSpPr>
          <p:nvPr>
            <p:ph idx="1"/>
          </p:nvPr>
        </p:nvSpPr>
        <p:spPr>
          <a:xfrm>
            <a:off x="1154954" y="2079173"/>
            <a:ext cx="8182191" cy="3730689"/>
          </a:xfrm>
        </p:spPr>
        <p:txBody>
          <a:bodyPr vert="horz" lIns="91440" tIns="45720" rIns="91440" bIns="45720" rtlCol="0" anchor="ctr">
            <a:normAutofit/>
          </a:bodyPr>
          <a:lstStyle/>
          <a:p>
            <a:r>
              <a:rPr lang="en-US">
                <a:solidFill>
                  <a:schemeClr val="tx1"/>
                </a:solidFill>
              </a:rPr>
              <a:t>Candidate generation is where we generate potential candidates from the input text which contains the relevant information.</a:t>
            </a:r>
          </a:p>
          <a:p>
            <a:r>
              <a:rPr lang="en-US">
                <a:solidFill>
                  <a:schemeClr val="tx1"/>
                </a:solidFill>
              </a:rPr>
              <a:t>Here we used Dissim model to get the candidates.</a:t>
            </a:r>
          </a:p>
          <a:p>
            <a:r>
              <a:rPr lang="en-US">
                <a:solidFill>
                  <a:schemeClr val="tx1"/>
                </a:solidFill>
              </a:rPr>
              <a:t>Dissim takes in a phrase and gives us list of candidates in a specific format. </a:t>
            </a:r>
          </a:p>
          <a:p>
            <a:r>
              <a:rPr lang="en-US">
                <a:solidFill>
                  <a:schemeClr val="tx1"/>
                </a:solidFill>
              </a:rPr>
              <a:t>This format contains information about the linguistic properties used to generate this candidate.</a:t>
            </a:r>
          </a:p>
          <a:p>
            <a:r>
              <a:rPr lang="en-US">
                <a:solidFill>
                  <a:schemeClr val="tx1"/>
                </a:solidFill>
              </a:rPr>
              <a:t>We didn’t need this, so we ran another file that gives us the candidates without the generation properties.</a:t>
            </a:r>
          </a:p>
        </p:txBody>
      </p:sp>
    </p:spTree>
    <p:extLst>
      <p:ext uri="{BB962C8B-B14F-4D97-AF65-F5344CB8AC3E}">
        <p14:creationId xmlns:p14="http://schemas.microsoft.com/office/powerpoint/2010/main" val="20679258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D0DB-6A8A-DFE6-DA0E-BBBB246A6F74}"/>
              </a:ext>
            </a:extLst>
          </p:cNvPr>
          <p:cNvSpPr>
            <a:spLocks noGrp="1"/>
          </p:cNvSpPr>
          <p:nvPr>
            <p:ph type="title"/>
          </p:nvPr>
        </p:nvSpPr>
        <p:spPr/>
        <p:txBody>
          <a:bodyPr/>
          <a:lstStyle/>
          <a:p>
            <a:r>
              <a:rPr lang="en-US"/>
              <a:t>Candidate Ranking</a:t>
            </a:r>
          </a:p>
        </p:txBody>
      </p:sp>
      <p:sp>
        <p:nvSpPr>
          <p:cNvPr id="3" name="Content Placeholder 2">
            <a:extLst>
              <a:ext uri="{FF2B5EF4-FFF2-40B4-BE49-F238E27FC236}">
                <a16:creationId xmlns:a16="http://schemas.microsoft.com/office/drawing/2014/main" id="{015A3843-D0EF-43C0-DBE7-83DA2E8E49F2}"/>
              </a:ext>
            </a:extLst>
          </p:cNvPr>
          <p:cNvSpPr>
            <a:spLocks noGrp="1"/>
          </p:cNvSpPr>
          <p:nvPr>
            <p:ph idx="1"/>
          </p:nvPr>
        </p:nvSpPr>
        <p:spPr>
          <a:xfrm>
            <a:off x="1064240" y="2563916"/>
            <a:ext cx="8916373" cy="3643085"/>
          </a:xfrm>
        </p:spPr>
        <p:txBody>
          <a:bodyPr vert="horz" lIns="91440" tIns="45720" rIns="91440" bIns="45720" rtlCol="0" anchor="t">
            <a:normAutofit/>
          </a:bodyPr>
          <a:lstStyle/>
          <a:p>
            <a:r>
              <a:rPr lang="en-US"/>
              <a:t>Now that we have the candidates with us, we try to get the best candidate which will help us retain maximum meaning.</a:t>
            </a:r>
          </a:p>
          <a:p>
            <a:r>
              <a:rPr lang="en-US"/>
              <a:t>We rank the candidates based on a gold score </a:t>
            </a:r>
          </a:p>
          <a:p>
            <a:endParaRPr lang="en-US"/>
          </a:p>
          <a:p>
            <a:endParaRPr lang="en-US"/>
          </a:p>
          <a:p>
            <a:endParaRPr lang="en-US"/>
          </a:p>
          <a:p>
            <a:r>
              <a:rPr lang="en-US"/>
              <a:t>The above gold score takes in length restriction (the exponential part) and has the meaning retention constraint too(Bert Score).</a:t>
            </a:r>
          </a:p>
          <a:p>
            <a:r>
              <a:rPr lang="en-US"/>
              <a:t>We then report the best candidate out of these and give it to the next step.</a:t>
            </a:r>
          </a:p>
        </p:txBody>
      </p:sp>
      <p:pic>
        <p:nvPicPr>
          <p:cNvPr id="4" name="Picture 4" descr="Text&#10;&#10;Description automatically generated">
            <a:extLst>
              <a:ext uri="{FF2B5EF4-FFF2-40B4-BE49-F238E27FC236}">
                <a16:creationId xmlns:a16="http://schemas.microsoft.com/office/drawing/2014/main" id="{89D20B46-B3FB-E5A9-964B-736010A2B127}"/>
              </a:ext>
            </a:extLst>
          </p:cNvPr>
          <p:cNvPicPr>
            <a:picLocks noChangeAspect="1"/>
          </p:cNvPicPr>
          <p:nvPr/>
        </p:nvPicPr>
        <p:blipFill>
          <a:blip r:embed="rId2"/>
          <a:stretch>
            <a:fillRect/>
          </a:stretch>
        </p:blipFill>
        <p:spPr>
          <a:xfrm>
            <a:off x="3893127" y="3675428"/>
            <a:ext cx="4069277" cy="971768"/>
          </a:xfrm>
          <a:prstGeom prst="rect">
            <a:avLst/>
          </a:prstGeom>
        </p:spPr>
      </p:pic>
    </p:spTree>
    <p:extLst>
      <p:ext uri="{BB962C8B-B14F-4D97-AF65-F5344CB8AC3E}">
        <p14:creationId xmlns:p14="http://schemas.microsoft.com/office/powerpoint/2010/main" val="218057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FE76-5176-5367-63BA-353CE778A16D}"/>
              </a:ext>
            </a:extLst>
          </p:cNvPr>
          <p:cNvSpPr>
            <a:spLocks noGrp="1"/>
          </p:cNvSpPr>
          <p:nvPr>
            <p:ph type="title"/>
          </p:nvPr>
        </p:nvSpPr>
        <p:spPr/>
        <p:txBody>
          <a:bodyPr/>
          <a:lstStyle/>
          <a:p>
            <a:r>
              <a:rPr lang="en-US"/>
              <a:t>Simplification</a:t>
            </a:r>
          </a:p>
        </p:txBody>
      </p:sp>
      <p:sp>
        <p:nvSpPr>
          <p:cNvPr id="3" name="Content Placeholder 2">
            <a:extLst>
              <a:ext uri="{FF2B5EF4-FFF2-40B4-BE49-F238E27FC236}">
                <a16:creationId xmlns:a16="http://schemas.microsoft.com/office/drawing/2014/main" id="{EC8881F6-E0F8-FB1B-BFEE-5F98726BEE9F}"/>
              </a:ext>
            </a:extLst>
          </p:cNvPr>
          <p:cNvSpPr>
            <a:spLocks noGrp="1"/>
          </p:cNvSpPr>
          <p:nvPr>
            <p:ph idx="1"/>
          </p:nvPr>
        </p:nvSpPr>
        <p:spPr/>
        <p:txBody>
          <a:bodyPr vert="horz" lIns="91440" tIns="45720" rIns="91440" bIns="45720" rtlCol="0" anchor="t">
            <a:normAutofit/>
          </a:bodyPr>
          <a:lstStyle/>
          <a:p>
            <a:r>
              <a:rPr lang="en-US"/>
              <a:t>Now that we have the best candidate with us, we pass it through a seq2seq model which gives us the output sequence.(Simplified one)</a:t>
            </a:r>
          </a:p>
          <a:p>
            <a:r>
              <a:rPr lang="en-US"/>
              <a:t>In the training process, we give all the candidates so that we get more diverse outcomes during the actual testing phase. (Data augmentation)</a:t>
            </a:r>
          </a:p>
          <a:p>
            <a:r>
              <a:rPr lang="en-US"/>
              <a:t>We fine-tuned BART for our seq2seq model to generate the simplified sentence.</a:t>
            </a:r>
          </a:p>
          <a:p>
            <a:r>
              <a:rPr lang="en-US"/>
              <a:t>We generated the BLEU, Bert and SARI scores for the testing set. Once we got the simplified output.</a:t>
            </a:r>
          </a:p>
          <a:p>
            <a:endParaRPr lang="en-US"/>
          </a:p>
        </p:txBody>
      </p:sp>
    </p:spTree>
    <p:extLst>
      <p:ext uri="{BB962C8B-B14F-4D97-AF65-F5344CB8AC3E}">
        <p14:creationId xmlns:p14="http://schemas.microsoft.com/office/powerpoint/2010/main" val="13174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BE9A-D9EC-A551-5F24-8B29D946A7D0}"/>
              </a:ext>
            </a:extLst>
          </p:cNvPr>
          <p:cNvSpPr>
            <a:spLocks noGrp="1"/>
          </p:cNvSpPr>
          <p:nvPr>
            <p:ph type="title"/>
          </p:nvPr>
        </p:nvSpPr>
        <p:spPr/>
        <p:txBody>
          <a:bodyPr/>
          <a:lstStyle/>
          <a:p>
            <a:r>
              <a:rPr lang="en-US"/>
              <a:t>The pipeline </a:t>
            </a:r>
          </a:p>
        </p:txBody>
      </p:sp>
      <p:pic>
        <p:nvPicPr>
          <p:cNvPr id="4" name="Picture 4" descr="Diagram, schematic&#10;&#10;Description automatically generated">
            <a:extLst>
              <a:ext uri="{FF2B5EF4-FFF2-40B4-BE49-F238E27FC236}">
                <a16:creationId xmlns:a16="http://schemas.microsoft.com/office/drawing/2014/main" id="{70F92D58-1E87-B16D-3E97-139FD89C04B7}"/>
              </a:ext>
            </a:extLst>
          </p:cNvPr>
          <p:cNvPicPr>
            <a:picLocks noGrp="1" noChangeAspect="1"/>
          </p:cNvPicPr>
          <p:nvPr>
            <p:ph idx="1"/>
          </p:nvPr>
        </p:nvPicPr>
        <p:blipFill>
          <a:blip r:embed="rId2"/>
          <a:stretch>
            <a:fillRect/>
          </a:stretch>
        </p:blipFill>
        <p:spPr>
          <a:xfrm>
            <a:off x="1526235" y="2688998"/>
            <a:ext cx="8391525" cy="2428875"/>
          </a:xfrm>
        </p:spPr>
      </p:pic>
    </p:spTree>
    <p:extLst>
      <p:ext uri="{BB962C8B-B14F-4D97-AF65-F5344CB8AC3E}">
        <p14:creationId xmlns:p14="http://schemas.microsoft.com/office/powerpoint/2010/main" val="217038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C72F-4BDC-B249-C61A-23EE0504E6E1}"/>
              </a:ext>
            </a:extLst>
          </p:cNvPr>
          <p:cNvSpPr>
            <a:spLocks noGrp="1"/>
          </p:cNvSpPr>
          <p:nvPr>
            <p:ph type="title"/>
          </p:nvPr>
        </p:nvSpPr>
        <p:spPr/>
        <p:txBody>
          <a:bodyPr/>
          <a:lstStyle/>
          <a:p>
            <a:r>
              <a:rPr lang="en-US"/>
              <a:t>Training process</a:t>
            </a:r>
          </a:p>
        </p:txBody>
      </p:sp>
      <p:sp>
        <p:nvSpPr>
          <p:cNvPr id="3" name="Content Placeholder 2">
            <a:extLst>
              <a:ext uri="{FF2B5EF4-FFF2-40B4-BE49-F238E27FC236}">
                <a16:creationId xmlns:a16="http://schemas.microsoft.com/office/drawing/2014/main" id="{F2F01672-7AFB-E0D1-7A8F-A7A18E534F38}"/>
              </a:ext>
            </a:extLst>
          </p:cNvPr>
          <p:cNvSpPr>
            <a:spLocks noGrp="1"/>
          </p:cNvSpPr>
          <p:nvPr>
            <p:ph idx="1"/>
          </p:nvPr>
        </p:nvSpPr>
        <p:spPr/>
        <p:txBody>
          <a:bodyPr vert="horz" lIns="91440" tIns="45720" rIns="91440" bIns="45720" rtlCol="0" anchor="t">
            <a:normAutofit/>
          </a:bodyPr>
          <a:lstStyle/>
          <a:p>
            <a:r>
              <a:rPr lang="en-US">
                <a:ea typeface="+mn-lt"/>
                <a:cs typeface="+mn-lt"/>
              </a:rPr>
              <a:t>WE have mainly used ACL2020 dataset.</a:t>
            </a:r>
          </a:p>
          <a:p>
            <a:r>
              <a:rPr lang="en-US">
                <a:ea typeface="+mn-lt"/>
                <a:cs typeface="+mn-lt"/>
              </a:rPr>
              <a:t>ACL2020 folder contains the Wiki-Auto training data used in our ACL 2020 paper Neural CRF Model for Sentence Alignment in Text Simplification.</a:t>
            </a:r>
          </a:p>
          <a:p>
            <a:r>
              <a:rPr lang="en-US" err="1">
                <a:ea typeface="+mn-lt"/>
                <a:cs typeface="+mn-lt"/>
              </a:rPr>
              <a:t>train.src</a:t>
            </a:r>
            <a:r>
              <a:rPr lang="en-US">
                <a:ea typeface="+mn-lt"/>
                <a:cs typeface="+mn-lt"/>
              </a:rPr>
              <a:t> contains complex sentences, and </a:t>
            </a:r>
            <a:r>
              <a:rPr lang="en-US" err="1">
                <a:ea typeface="+mn-lt"/>
                <a:cs typeface="+mn-lt"/>
              </a:rPr>
              <a:t>train.dst</a:t>
            </a:r>
            <a:r>
              <a:rPr lang="en-US">
                <a:ea typeface="+mn-lt"/>
                <a:cs typeface="+mn-lt"/>
              </a:rPr>
              <a:t> contains simple sentences. This is a filtered version where we eliminate sentence pairs with high (&gt;0.9) or low (&lt;0.1) lexical overlap based on BLEU scores. We observed that sentence pairs with low BLEU are often inaccurate paraphrases with only shared named entities and the pairs with high BLEU are dominated by sentences merely copied without simplification.</a:t>
            </a:r>
            <a:endParaRPr lang="en-US"/>
          </a:p>
        </p:txBody>
      </p:sp>
    </p:spTree>
    <p:extLst>
      <p:ext uri="{BB962C8B-B14F-4D97-AF65-F5344CB8AC3E}">
        <p14:creationId xmlns:p14="http://schemas.microsoft.com/office/powerpoint/2010/main" val="383500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6D42-E978-178A-4883-3B61BA356CB9}"/>
              </a:ext>
            </a:extLst>
          </p:cNvPr>
          <p:cNvSpPr>
            <a:spLocks noGrp="1"/>
          </p:cNvSpPr>
          <p:nvPr>
            <p:ph type="title"/>
          </p:nvPr>
        </p:nvSpPr>
        <p:spPr/>
        <p:txBody>
          <a:bodyPr/>
          <a:lstStyle/>
          <a:p>
            <a:r>
              <a:rPr lang="en-US"/>
              <a:t>Baseline Model</a:t>
            </a:r>
          </a:p>
        </p:txBody>
      </p:sp>
      <p:sp>
        <p:nvSpPr>
          <p:cNvPr id="3" name="Content Placeholder 2">
            <a:extLst>
              <a:ext uri="{FF2B5EF4-FFF2-40B4-BE49-F238E27FC236}">
                <a16:creationId xmlns:a16="http://schemas.microsoft.com/office/drawing/2014/main" id="{67CEF52F-011B-78B9-AE8C-90AABCCE3D4D}"/>
              </a:ext>
            </a:extLst>
          </p:cNvPr>
          <p:cNvSpPr>
            <a:spLocks noGrp="1"/>
          </p:cNvSpPr>
          <p:nvPr>
            <p:ph idx="1"/>
          </p:nvPr>
        </p:nvSpPr>
        <p:spPr/>
        <p:txBody>
          <a:bodyPr vert="horz" lIns="91440" tIns="45720" rIns="91440" bIns="45720" rtlCol="0" anchor="t">
            <a:normAutofit/>
          </a:bodyPr>
          <a:lstStyle/>
          <a:p>
            <a:r>
              <a:rPr lang="en-US"/>
              <a:t>We used BART baseline model for this project.</a:t>
            </a:r>
          </a:p>
          <a:p>
            <a:r>
              <a:rPr lang="en-US"/>
              <a:t>This baseline model generated an average scores</a:t>
            </a:r>
          </a:p>
          <a:p>
            <a:pPr lvl="1"/>
            <a:r>
              <a:rPr lang="en-US"/>
              <a:t>Bert- 0.8366</a:t>
            </a:r>
          </a:p>
          <a:p>
            <a:pPr lvl="1"/>
            <a:r>
              <a:rPr lang="en-US"/>
              <a:t>SARI – 53.33</a:t>
            </a:r>
          </a:p>
          <a:p>
            <a:pPr lvl="1"/>
            <a:r>
              <a:rPr lang="en-US"/>
              <a:t>BLEU – 0.128</a:t>
            </a:r>
          </a:p>
          <a:p>
            <a:pPr marL="457200" lvl="1" indent="0">
              <a:buNone/>
            </a:pPr>
            <a:endParaRPr lang="en-US"/>
          </a:p>
        </p:txBody>
      </p:sp>
    </p:spTree>
    <p:extLst>
      <p:ext uri="{BB962C8B-B14F-4D97-AF65-F5344CB8AC3E}">
        <p14:creationId xmlns:p14="http://schemas.microsoft.com/office/powerpoint/2010/main" val="2992940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Controllable text simplification</vt:lpstr>
      <vt:lpstr>What is controllable text simplification?</vt:lpstr>
      <vt:lpstr>What our project paper implemented</vt:lpstr>
      <vt:lpstr>Candidate Generation</vt:lpstr>
      <vt:lpstr>Candidate Ranking</vt:lpstr>
      <vt:lpstr>Simplification</vt:lpstr>
      <vt:lpstr>The pipeline </vt:lpstr>
      <vt:lpstr>Training process</vt:lpstr>
      <vt:lpstr>Baseline Model</vt:lpstr>
      <vt:lpstr>Our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2022-11-16T10:42:21Z</dcterms:created>
  <dcterms:modified xsi:type="dcterms:W3CDTF">2022-11-16T17:15:47Z</dcterms:modified>
</cp:coreProperties>
</file>