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9" r:id="rId1"/>
    <p:sldMasterId id="2147483677" r:id="rId2"/>
  </p:sldMasterIdLst>
  <p:notesMasterIdLst>
    <p:notesMasterId r:id="rId9"/>
  </p:notesMasterIdLst>
  <p:handoutMasterIdLst>
    <p:handoutMasterId r:id="rId10"/>
  </p:handoutMasterIdLst>
  <p:sldIdLst>
    <p:sldId id="342" r:id="rId3"/>
    <p:sldId id="377" r:id="rId4"/>
    <p:sldId id="400" r:id="rId5"/>
    <p:sldId id="401" r:id="rId6"/>
    <p:sldId id="402" r:id="rId7"/>
    <p:sldId id="403" r:id="rId8"/>
  </p:sldIdLst>
  <p:sldSz cx="9144000" cy="6858000" type="screen4x3"/>
  <p:notesSz cx="7053263" cy="9309100"/>
  <p:embeddedFontLst>
    <p:embeddedFont>
      <p:font typeface="Arial Rounded MT Bold" panose="020F0704030504030204" pitchFamily="34" charset="7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Garamond" panose="02020404030301010803" pitchFamily="18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simiao.ben@outlook.com" initials="r" lastIdx="1" clrIdx="0">
    <p:extLst>
      <p:ext uri="{19B8F6BF-5375-455C-9EA6-DF929625EA0E}">
        <p15:presenceInfo xmlns:p15="http://schemas.microsoft.com/office/powerpoint/2012/main" userId="5ea6c0b37d5060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8" autoAdjust="0"/>
    <p:restoredTop sz="96973" autoAdjust="0"/>
  </p:normalViewPr>
  <p:slideViewPr>
    <p:cSldViewPr snapToGrid="0">
      <p:cViewPr varScale="1">
        <p:scale>
          <a:sx n="111" d="100"/>
          <a:sy n="111" d="100"/>
        </p:scale>
        <p:origin x="1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commentAuthors" Target="commentAuthor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5E01E72-7280-4972-892A-E59F558769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AB08EDE-143D-4201-9DC8-7AA779FC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498847-D1CD-4CBC-BBEE-510D102E9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98847-D1CD-4CBC-BBEE-510D102E9F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0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19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6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6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2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4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98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2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7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16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52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720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48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166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40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199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7A1577D-074B-4874-9F08-3A8986F8A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4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4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4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7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6169" y="6065205"/>
            <a:ext cx="41592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079332"/>
            <a:ext cx="630767" cy="31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80867" y="6456894"/>
            <a:ext cx="97260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356A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  <p:extLst>
      <p:ext uri="{BB962C8B-B14F-4D97-AF65-F5344CB8AC3E}">
        <p14:creationId xmlns:p14="http://schemas.microsoft.com/office/powerpoint/2010/main" val="407278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uke_logo_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2"/>
                </a:solidFill>
                <a:latin typeface="Calibri" panose="020F0502020204030204" pitchFamily="34" charset="0"/>
              </a:rPr>
              <a:t>Tandem Models</a:t>
            </a:r>
          </a:p>
          <a:p>
            <a:pPr algn="ctr" eaLnBrk="1" hangingPunct="1"/>
            <a:r>
              <a:rPr lang="en-US" altLang="zh-CN" sz="2500" dirty="0">
                <a:solidFill>
                  <a:schemeClr val="tx2"/>
                </a:solidFill>
                <a:latin typeface="Calibri" panose="020F0502020204030204" pitchFamily="34" charset="0"/>
              </a:rPr>
              <a:t>Karthik</a:t>
            </a:r>
            <a:br>
              <a:rPr lang="en-US" altLang="en-US" sz="15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2021.09.23</a:t>
            </a:r>
            <a:endParaRPr lang="en-US" altLang="en-US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4101" name="Picture 5" descr="path15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7" y="6324600"/>
            <a:ext cx="320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19999" y="6324600"/>
            <a:ext cx="1050927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3366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b="1" dirty="0"/>
              <a:t>x</a:t>
            </a:r>
            <a:r>
              <a:rPr lang="en-US" dirty="0"/>
              <a:t> from y (as opposed to typical f(</a:t>
            </a:r>
            <a:r>
              <a:rPr lang="en-US" b="1" dirty="0"/>
              <a:t>x</a:t>
            </a:r>
            <a:r>
              <a:rPr lang="en-US" dirty="0"/>
              <a:t>) = y neural networks)</a:t>
            </a:r>
          </a:p>
          <a:p>
            <a:r>
              <a:rPr lang="en-US" dirty="0"/>
              <a:t>Common issues</a:t>
            </a:r>
          </a:p>
          <a:p>
            <a:pPr lvl="1"/>
            <a:r>
              <a:rPr lang="en-US" b="1" dirty="0"/>
              <a:t>x </a:t>
            </a:r>
            <a:r>
              <a:rPr lang="en-US" dirty="0"/>
              <a:t>and y are not 1:1 (multiple </a:t>
            </a:r>
            <a:r>
              <a:rPr lang="en-US" b="1" dirty="0"/>
              <a:t>x </a:t>
            </a:r>
            <a:r>
              <a:rPr lang="en-US" dirty="0"/>
              <a:t>values yield the same y); leads to inverse model approaching average of these solutions</a:t>
            </a:r>
          </a:p>
          <a:p>
            <a:pPr lvl="1"/>
            <a:r>
              <a:rPr lang="en-US" dirty="0"/>
              <a:t>Computed </a:t>
            </a:r>
            <a:r>
              <a:rPr lang="en-US" b="1" dirty="0"/>
              <a:t>x </a:t>
            </a:r>
            <a:r>
              <a:rPr lang="en-US" dirty="0"/>
              <a:t>is outside domain (invalid or impossible solutions)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9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Neural Adjoint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05B21-EC88-4781-86A3-3AD92B7182D1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2185988"/>
              </a:xfrm>
            </p:spPr>
            <p:txBody>
              <a:bodyPr wrap="square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200" dirty="0"/>
                  <a:t>Start with dataset of </a:t>
                </a:r>
                <a:r>
                  <a:rPr lang="en-US" sz="2200" b="1" dirty="0"/>
                  <a:t>x</a:t>
                </a:r>
                <a:r>
                  <a:rPr lang="en-US" sz="2200" dirty="0"/>
                  <a:t>, y pairs and train proxy forward network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sz="2200" dirty="0"/>
              </a:p>
              <a:p>
                <a:pPr>
                  <a:lnSpc>
                    <a:spcPct val="90000"/>
                  </a:lnSpc>
                </a:pPr>
                <a:r>
                  <a:rPr lang="en-US" sz="2200" dirty="0"/>
                  <a:t>Randomly draw </a:t>
                </a:r>
                <a:r>
                  <a:rPr lang="en-US" sz="2200" b="1" dirty="0"/>
                  <a:t>x</a:t>
                </a:r>
                <a:r>
                  <a:rPr lang="en-US" sz="2200" b="1" baseline="-25000" dirty="0"/>
                  <a:t>0</a:t>
                </a:r>
                <a:r>
                  <a:rPr lang="en-US" sz="2200" baseline="-25000" dirty="0"/>
                  <a:t> </a:t>
                </a:r>
                <a:r>
                  <a:rPr lang="en-US" sz="2200" dirty="0"/>
                  <a:t>from some distribution and use gradient descent till convergence to arrive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200" dirty="0"/>
                  <a:t> (loss function compares proxy network output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to true y, plus boundary loss term)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200" dirty="0"/>
                  <a:t>Repeat for some number of initializations, rank top T solutions, and run through real simulator to find the true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05B21-EC88-4781-86A3-3AD92B718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2185988"/>
              </a:xfrm>
              <a:blipFill>
                <a:blip r:embed="rId2"/>
                <a:stretch>
                  <a:fillRect l="-1080" t="-3468" r="-772" b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38C7199-AEF3-B04D-978B-1D605217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96260"/>
            <a:ext cx="8229600" cy="187223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22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Tandem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05B21-EC88-4781-86A3-3AD92B7182D1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2185988"/>
              </a:xfrm>
            </p:spPr>
            <p:txBody>
              <a:bodyPr wrap="square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200" dirty="0"/>
                  <a:t>Start with dataset of </a:t>
                </a:r>
                <a:r>
                  <a:rPr lang="en-US" sz="2200" b="1" dirty="0"/>
                  <a:t>x</a:t>
                </a:r>
                <a:r>
                  <a:rPr lang="en-US" sz="2200" dirty="0"/>
                  <a:t>, y pairs and train proxy forward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200" dirty="0"/>
                  <a:t>Fix weights on forward network and append to an inverse network. Input to inverse is some y,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is fed into forward network to find some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200" dirty="0"/>
                  <a:t>Loss compares y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dirty="0"/>
                  <a:t> and updates inverse parameters.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200" dirty="0"/>
                  <a:t>Detach forward network and continue training the inverse network using similar loss to neural adjoint.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05B21-EC88-4781-86A3-3AD92B718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2185988"/>
              </a:xfrm>
              <a:blipFill>
                <a:blip r:embed="rId2"/>
                <a:stretch>
                  <a:fillRect l="-1080" t="-4046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1BA4BC2-B9C2-3643-B9BF-A22A6C43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1" y="3938590"/>
            <a:ext cx="7883157" cy="218757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5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slower use cases, neural adjoint is better</a:t>
            </a:r>
          </a:p>
          <a:p>
            <a:pPr lvl="1"/>
            <a:r>
              <a:rPr lang="en-US" dirty="0"/>
              <a:t>Significantly lower test error compared to tandem across datasets</a:t>
            </a:r>
          </a:p>
          <a:p>
            <a:pPr lvl="1"/>
            <a:r>
              <a:rPr lang="en-US" dirty="0"/>
              <a:t>NA can report multiple accurate input solutions for a given y value depending on the random distribution; tandem method will yield only 1 solution</a:t>
            </a:r>
          </a:p>
          <a:p>
            <a:r>
              <a:rPr lang="en-US" dirty="0"/>
              <a:t>When speed is critical, tandem is better</a:t>
            </a:r>
          </a:p>
          <a:p>
            <a:pPr lvl="1"/>
            <a:r>
              <a:rPr lang="en-US" dirty="0"/>
              <a:t>Significantly faster across datasets (&gt;90x faster on meta-materials problem)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13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and data taken from papers sent by Ben</a:t>
            </a:r>
          </a:p>
          <a:p>
            <a:pPr lvl="1"/>
            <a:r>
              <a:rPr lang="en-US" dirty="0"/>
              <a:t>Inverse deep learning methods and benchmarks for artificial electromagnetic material design</a:t>
            </a:r>
          </a:p>
          <a:p>
            <a:pPr lvl="1"/>
            <a:r>
              <a:rPr lang="en-US" dirty="0"/>
              <a:t>Neural Adjoint paper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61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l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mlTheme" id="{2B9FF327-0DD6-478F-AD03-FE586A04FDAD}" vid="{EBE69E77-A1A6-4C35-8E33-6B2159BA1FC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303</Words>
  <Application>Microsoft Macintosh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Cambria Math</vt:lpstr>
      <vt:lpstr>Arial</vt:lpstr>
      <vt:lpstr>Garamond</vt:lpstr>
      <vt:lpstr>Arial Rounded MT Bold</vt:lpstr>
      <vt:lpstr>blank</vt:lpstr>
      <vt:lpstr>amlTheme</vt:lpstr>
      <vt:lpstr>PowerPoint Presentation</vt:lpstr>
      <vt:lpstr>Inverse Problems</vt:lpstr>
      <vt:lpstr>Neural Adjoint</vt:lpstr>
      <vt:lpstr>Tandem Model</vt:lpstr>
      <vt:lpstr>Comparison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Ren</dc:creator>
  <cp:lastModifiedBy>Karthik Ramachandran</cp:lastModifiedBy>
  <cp:revision>430</cp:revision>
  <dcterms:created xsi:type="dcterms:W3CDTF">2020-11-18T18:42:06Z</dcterms:created>
  <dcterms:modified xsi:type="dcterms:W3CDTF">2021-09-23T20:32:30Z</dcterms:modified>
</cp:coreProperties>
</file>