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9" r:id="rId1"/>
    <p:sldMasterId id="2147483677" r:id="rId2"/>
  </p:sldMasterIdLst>
  <p:notesMasterIdLst>
    <p:notesMasterId r:id="rId11"/>
  </p:notesMasterIdLst>
  <p:handoutMasterIdLst>
    <p:handoutMasterId r:id="rId12"/>
  </p:handoutMasterIdLst>
  <p:sldIdLst>
    <p:sldId id="342" r:id="rId3"/>
    <p:sldId id="377" r:id="rId4"/>
    <p:sldId id="400" r:id="rId5"/>
    <p:sldId id="399" r:id="rId6"/>
    <p:sldId id="401" r:id="rId7"/>
    <p:sldId id="395" r:id="rId8"/>
    <p:sldId id="385" r:id="rId9"/>
    <p:sldId id="402" r:id="rId10"/>
  </p:sldIdLst>
  <p:sldSz cx="9144000" cy="6858000" type="screen4x3"/>
  <p:notesSz cx="7053263" cy="9309100"/>
  <p:embeddedFontLst>
    <p:embeddedFont>
      <p:font typeface="Arial Rounded MT Bold" panose="020F0704030504030204" pitchFamily="34" charset="77"/>
      <p:regular r:id="rId13"/>
      <p:bold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mbria Math" panose="02040503050406030204" pitchFamily="18" charset="0"/>
      <p:regular r:id="rId19"/>
    </p:embeddedFont>
    <p:embeddedFont>
      <p:font typeface="Garamond" panose="02020404030301010803" pitchFamily="18" charset="0"/>
      <p:regular r:id="rId20"/>
      <p:bold r:id="rId21"/>
      <p:italic r:id="rId22"/>
      <p:boldItalic r:id="rId23"/>
    </p:embeddedFont>
  </p:embeddedFontLst>
  <p:custDataLst>
    <p:tags r:id="rId2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nsimiao.ben@outlook.com" initials="r" lastIdx="1" clrIdx="0">
    <p:extLst>
      <p:ext uri="{19B8F6BF-5375-455C-9EA6-DF929625EA0E}">
        <p15:presenceInfo xmlns:p15="http://schemas.microsoft.com/office/powerpoint/2012/main" userId="5ea6c0b37d5060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5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25" autoAdjust="0"/>
    <p:restoredTop sz="96973" autoAdjust="0"/>
  </p:normalViewPr>
  <p:slideViewPr>
    <p:cSldViewPr snapToGrid="0">
      <p:cViewPr>
        <p:scale>
          <a:sx n="124" d="100"/>
          <a:sy n="124" d="100"/>
        </p:scale>
        <p:origin x="1480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7072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5217" y="0"/>
            <a:ext cx="3056414" cy="467072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95E01E72-7280-4972-892A-E59F558769B7}" type="datetimeFigureOut">
              <a:rPr lang="en-US" smtClean="0"/>
              <a:t>11/7/21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56414" cy="467071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5217" y="8842030"/>
            <a:ext cx="3056414" cy="467071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6AB08EDE-143D-4201-9DC8-7AA779FC3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426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6414" cy="465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5217" y="0"/>
            <a:ext cx="3056414" cy="465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698500"/>
            <a:ext cx="46545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7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5327" y="4421823"/>
            <a:ext cx="5642610" cy="4189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27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2029"/>
            <a:ext cx="3056414" cy="465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27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5217" y="8842029"/>
            <a:ext cx="3056414" cy="465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8498847-D1CD-4CBC-BBEE-510D102E9F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47504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98847-D1CD-4CBC-BBEE-510D102E9F23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348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latin typeface="Calibri" panose="020F0502020204030204" pitchFamily="34" charset="0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3BDDA82-E10D-4E89-AB6D-B26E2CC1C4A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0803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BD1F490-7DD5-45B7-910D-DF1A6CCBC7A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0037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>
            <a:normAutofit/>
          </a:bodyPr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15C0B7B-D07D-42F9-8F41-6449A237875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7141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</p:spPr>
        <p:txBody>
          <a:bodyPr>
            <a:normAutofit/>
          </a:bodyPr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>
            <a:normAutofit/>
          </a:bodyPr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C01119A-F4C9-49AD-A1A8-0C37470F21B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51975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>
            <a:normAutofit/>
          </a:bodyPr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90"/>
            <a:ext cx="8229600" cy="2187575"/>
          </a:xfrm>
        </p:spPr>
        <p:txBody>
          <a:bodyPr>
            <a:normAutofit/>
          </a:bodyPr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9CA7399-0484-4F3D-AB42-1E3919F4D2C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7465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latin typeface="Calibri" panose="020F0502020204030204" pitchFamily="34" charset="0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3BDDA82-E10D-4E89-AB6D-B26E2CC1C4A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4469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8D8E2E6-22C6-4D0E-8228-DB1CB4899EE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3244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latin typeface="Calibri" panose="020F0502020204030204" pitchFamily="34" charset="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9241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9FF019C-C05A-4C7C-80E4-59375277A66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55981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225D504-FE7A-4461-B4CA-45EB7AE3372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15282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3B1FEC7-C467-46D9-8F73-CA478A6B291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1767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8D8E2E6-22C6-4D0E-8228-DB1CB4899EE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01682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4D1B37-EC4E-44B5-BEB2-41F033C8827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75255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algn="l">
              <a:defRPr sz="3200">
                <a:latin typeface="Calibri" panose="020F0502020204030204" pitchFamily="34" charset="0"/>
              </a:defRPr>
            </a:lvl1pPr>
            <a:lvl2pPr algn="l">
              <a:defRPr sz="2800">
                <a:latin typeface="Calibri" panose="020F0502020204030204" pitchFamily="34" charset="0"/>
              </a:defRPr>
            </a:lvl2pPr>
            <a:lvl3pPr algn="l">
              <a:defRPr sz="2400">
                <a:latin typeface="Calibri" panose="020F0502020204030204" pitchFamily="34" charset="0"/>
              </a:defRPr>
            </a:lvl3pPr>
            <a:lvl4pPr algn="l">
              <a:defRPr sz="2000">
                <a:latin typeface="Calibri" panose="020F0502020204030204" pitchFamily="34" charset="0"/>
              </a:defRPr>
            </a:lvl4pPr>
            <a:lvl5pPr algn="l">
              <a:defRPr sz="2000">
                <a:latin typeface="Calibri" panose="020F0502020204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E60118F-57DD-4DAD-86C3-CD183ADDBF8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57201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>
                <a:latin typeface="Calibri" panose="020F05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D1381AD-4F7B-4159-B3D1-9288107E882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58484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BD1F490-7DD5-45B7-910D-DF1A6CCBC7A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31664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15C0B7B-D07D-42F9-8F41-6449A237875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44409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C01119A-F4C9-49AD-A1A8-0C37470F21B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01990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90"/>
            <a:ext cx="8229600" cy="2187575"/>
          </a:xfrm>
        </p:spPr>
        <p:txBody>
          <a:bodyPr/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9CA7399-0484-4F3D-AB42-1E3919F4D2C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9842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latin typeface="Calibri" panose="020F0502020204030204" pitchFamily="34" charset="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7A1577D-074B-4874-9F08-3A8986F8AD3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4420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>
            <a:normAutofit/>
          </a:bodyPr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>
            <a:normAutofit/>
          </a:bodyPr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 algn="l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algn="l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9FF019C-C05A-4C7C-80E4-59375277A66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8800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 algn="l">
              <a:buNone/>
              <a:defRPr sz="2400" b="1"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>
            <a:normAutofit/>
          </a:bodyPr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 algn="l">
              <a:buNone/>
              <a:defRPr sz="2400" b="1"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>
            <a:normAutofit/>
          </a:bodyPr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 algn="l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algn="l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225D504-FE7A-4461-B4CA-45EB7AE3372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7457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3B1FEC7-C467-46D9-8F73-CA478A6B291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0744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4D1B37-EC4E-44B5-BEB2-41F033C882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6145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>
            <a:normAutofit/>
          </a:bodyPr>
          <a:lstStyle>
            <a:lvl1pPr algn="l">
              <a:defRPr sz="3200">
                <a:latin typeface="Calibri" panose="020F0502020204030204" pitchFamily="34" charset="0"/>
              </a:defRPr>
            </a:lvl1pPr>
            <a:lvl2pPr algn="l">
              <a:defRPr sz="2800">
                <a:latin typeface="Calibri" panose="020F0502020204030204" pitchFamily="34" charset="0"/>
              </a:defRPr>
            </a:lvl2pPr>
            <a:lvl3pPr algn="l">
              <a:defRPr sz="2400">
                <a:latin typeface="Calibri" panose="020F0502020204030204" pitchFamily="34" charset="0"/>
              </a:defRPr>
            </a:lvl3pPr>
            <a:lvl4pPr algn="l">
              <a:defRPr sz="2000">
                <a:latin typeface="Calibri" panose="020F0502020204030204" pitchFamily="34" charset="0"/>
              </a:defRPr>
            </a:lvl4pPr>
            <a:lvl5pPr algn="l">
              <a:defRPr sz="2000">
                <a:latin typeface="Calibri" panose="020F0502020204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E60118F-57DD-4DAD-86C3-CD183ADDBF8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9284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>
                <a:latin typeface="Calibri" panose="020F05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D1381AD-4F7B-4159-B3D1-9288107E882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772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6169" y="6065205"/>
            <a:ext cx="415926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fld id="{D03D4D3A-22B9-4FFF-89FD-07FDA4CC05F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rgbClr val="0035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rgbClr val="0035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033" name="Picture 11" descr="duke_logo_home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003366"/>
              </a:clrFrom>
              <a:clrTo>
                <a:srgbClr val="00336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94450"/>
            <a:ext cx="58674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2"/>
          <p:cNvSpPr>
            <a:spLocks noChangeArrowheads="1"/>
          </p:cNvSpPr>
          <p:nvPr/>
        </p:nvSpPr>
        <p:spPr bwMode="auto">
          <a:xfrm>
            <a:off x="2743200" y="6400800"/>
            <a:ext cx="6400800" cy="457200"/>
          </a:xfrm>
          <a:prstGeom prst="rect">
            <a:avLst/>
          </a:prstGeom>
          <a:gradFill rotWithShape="1">
            <a:gsLst>
              <a:gs pos="0">
                <a:srgbClr val="00356A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035" name="Picture 13" descr="path1571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476" y="6448425"/>
            <a:ext cx="3492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2717" y="6079332"/>
            <a:ext cx="630767" cy="31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fld id="{D03D4D3A-22B9-4FFF-89FD-07FDA4CC05F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rgbClr val="0035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rgbClr val="0035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033" name="Picture 11" descr="duke_logo_home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003366"/>
              </a:clrFrom>
              <a:clrTo>
                <a:srgbClr val="00336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94450"/>
            <a:ext cx="58674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2"/>
          <p:cNvSpPr>
            <a:spLocks noChangeArrowheads="1"/>
          </p:cNvSpPr>
          <p:nvPr/>
        </p:nvSpPr>
        <p:spPr bwMode="auto">
          <a:xfrm>
            <a:off x="2743200" y="6400800"/>
            <a:ext cx="6400800" cy="457200"/>
          </a:xfrm>
          <a:prstGeom prst="rect">
            <a:avLst/>
          </a:prstGeom>
          <a:gradFill rotWithShape="1">
            <a:gsLst>
              <a:gs pos="0">
                <a:srgbClr val="00356A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035" name="Picture 13" descr="path1571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476" y="6448425"/>
            <a:ext cx="3492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7780867" y="6456894"/>
            <a:ext cx="972609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356A"/>
                </a:solidFill>
                <a:latin typeface="Arial Rounded MT Bold" panose="020F0704030504030204" pitchFamily="34" charset="0"/>
              </a:rPr>
              <a:t>AMLL</a:t>
            </a:r>
          </a:p>
        </p:txBody>
      </p:sp>
    </p:spTree>
    <p:extLst>
      <p:ext uri="{BB962C8B-B14F-4D97-AF65-F5344CB8AC3E}">
        <p14:creationId xmlns:p14="http://schemas.microsoft.com/office/powerpoint/2010/main" val="407278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uke_logo_h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0035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2133600"/>
            <a:ext cx="91440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4400" dirty="0">
                <a:solidFill>
                  <a:schemeClr val="tx2"/>
                </a:solidFill>
                <a:latin typeface="Calibri" panose="020F0502020204030204" pitchFamily="34" charset="0"/>
              </a:rPr>
              <a:t>Independent Study Update: MMTN Week 3</a:t>
            </a:r>
          </a:p>
          <a:p>
            <a:pPr algn="ctr" eaLnBrk="1" hangingPunct="1"/>
            <a:r>
              <a:rPr lang="en-US" altLang="zh-CN" sz="2500" dirty="0">
                <a:solidFill>
                  <a:schemeClr val="tx2"/>
                </a:solidFill>
                <a:latin typeface="Calibri" panose="020F0502020204030204" pitchFamily="34" charset="0"/>
              </a:rPr>
              <a:t>Karthik</a:t>
            </a:r>
            <a:br>
              <a:rPr lang="en-US" altLang="en-US" sz="1500" dirty="0">
                <a:solidFill>
                  <a:schemeClr val="tx2"/>
                </a:solidFill>
                <a:latin typeface="Calibri" panose="020F0502020204030204" pitchFamily="34" charset="0"/>
              </a:rPr>
            </a:br>
            <a:r>
              <a:rPr lang="en-US" altLang="zh-CN" sz="2000" dirty="0">
                <a:solidFill>
                  <a:schemeClr val="tx2"/>
                </a:solidFill>
                <a:latin typeface="Calibri" panose="020F0502020204030204" pitchFamily="34" charset="0"/>
              </a:rPr>
              <a:t>2021.11.05</a:t>
            </a:r>
            <a:endParaRPr lang="en-US" altLang="en-US" sz="20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pic>
        <p:nvPicPr>
          <p:cNvPr id="4101" name="Picture 5" descr="path157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927" y="6324600"/>
            <a:ext cx="3206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7619999" y="6324600"/>
            <a:ext cx="1050927" cy="349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3366"/>
                </a:solidFill>
                <a:latin typeface="Arial Rounded MT Bold" panose="020F0704030504030204" pitchFamily="34" charset="0"/>
              </a:rPr>
              <a:t>AMLL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815A0-D071-4F9E-B479-BCA83BE31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05B21-EC88-4781-86A3-3AD92B718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geometry visualization</a:t>
            </a:r>
          </a:p>
          <a:p>
            <a:r>
              <a:rPr lang="en-US" dirty="0"/>
              <a:t>More sweeps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F6030-D606-4F49-970C-78ADE5D38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8E2E6-22C6-4D0E-8228-DB1CB4899EEB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6957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815A0-D071-4F9E-B479-BCA83BE31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Geometry Exploration (I/III)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05B21-EC88-4781-86A3-3AD92B718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Big question from last week: saw MSE spike for model 2’s predictions near jump points – what is causing this?</a:t>
            </a:r>
          </a:p>
          <a:p>
            <a:r>
              <a:rPr lang="en-US" dirty="0"/>
              <a:t>Does a single model’s learned manifold intersect with itself (it should not be)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F6030-D606-4F49-970C-78ADE5D38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8E2E6-22C6-4D0E-8228-DB1CB4899EEB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5842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815A0-D071-4F9E-B479-BCA83BE31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Geometry Exploration (II/III)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E128CF6-3C75-4AAD-AD69-C77C318A1A6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199" y="1600202"/>
            <a:ext cx="8356821" cy="4525963"/>
          </a:xfrm>
        </p:spPr>
        <p:txBody>
          <a:bodyPr>
            <a:normAutofit/>
          </a:bodyPr>
          <a:lstStyle/>
          <a:p>
            <a:r>
              <a:rPr lang="en-US" sz="1600" dirty="0"/>
              <a:t>Seems like the error is not necessarily centered around jumps on the graph with the simulator but that pattern does seem to exist on the left graph</a:t>
            </a:r>
          </a:p>
          <a:p>
            <a:r>
              <a:rPr lang="en-US" sz="1600" dirty="0"/>
              <a:t>Most error on the right graph is not caught by forward model; both observations suggest we need to train forward model on larger dataset</a:t>
            </a:r>
          </a:p>
          <a:p>
            <a:r>
              <a:rPr lang="en-US" sz="1600" dirty="0"/>
              <a:t>Have the larger dataset ready and wanted to confirm this path before starting – what hyperparameters? How much bigger?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091CF8-9DF1-9D40-853E-079FDD2A4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8640" y="3277909"/>
            <a:ext cx="4023360" cy="3017520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F6030-D606-4F49-970C-78ADE5D38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2717" y="6079332"/>
            <a:ext cx="630767" cy="312999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18D8E2E6-22C6-4D0E-8228-DB1CB4899EEB}" type="slidenum">
              <a:rPr lang="en-US" altLang="en-US" smtClean="0"/>
              <a:pPr>
                <a:spcAft>
                  <a:spcPts val="600"/>
                </a:spcAft>
                <a:defRPr/>
              </a:pPr>
              <a:t>4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E1588C-641A-EC4D-B84C-7937F408EF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90661" y="3277909"/>
            <a:ext cx="4023360" cy="3017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86303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815A0-D071-4F9E-B479-BCA83BE31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Geometry Exploration (III/III)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E128CF6-3C75-4AAD-AD69-C77C318A1A6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199" y="1600202"/>
            <a:ext cx="8356821" cy="4525963"/>
          </a:xfrm>
        </p:spPr>
        <p:txBody>
          <a:bodyPr>
            <a:normAutofit/>
          </a:bodyPr>
          <a:lstStyle/>
          <a:p>
            <a:r>
              <a:rPr lang="en-US" sz="1800" dirty="0"/>
              <a:t>When I zoom really closely into the 500 points visualization it seems like the manifold isn’t perfectly crossing itself – it’s coming close but not perfectly touching existing points</a:t>
            </a:r>
          </a:p>
          <a:p>
            <a:r>
              <a:rPr lang="en-US" sz="1800" dirty="0"/>
              <a:t>Unsure how to further investigate this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091CF8-9DF1-9D40-853E-079FDD2A4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8640" y="3277909"/>
            <a:ext cx="4023360" cy="3017520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F6030-D606-4F49-970C-78ADE5D38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2717" y="6079332"/>
            <a:ext cx="630767" cy="312999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18D8E2E6-22C6-4D0E-8228-DB1CB4899EEB}" type="slidenum">
              <a:rPr lang="en-US" altLang="en-US" smtClean="0"/>
              <a:pPr>
                <a:spcAft>
                  <a:spcPts val="600"/>
                </a:spcAft>
                <a:defRPr/>
              </a:pPr>
              <a:t>5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E1588C-641A-EC4D-B84C-7937F408EF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90661" y="3277909"/>
            <a:ext cx="4023360" cy="3017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19227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815A0-D071-4F9E-B479-BCA83BE31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sweep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105B21-EC88-4781-86A3-3AD92B7182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Originally had 3 trials with total of 70 hyperparameter pairs; used 10 trials with only 20 pairs per Ben’s suggestion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=0.02, 0.06, 0.1, 0.14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= 0.04, 0.16, 0.36, 0.64, 1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105B21-EC88-4781-86A3-3AD92B7182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06" t="-1961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F6030-D606-4F49-970C-78ADE5D38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8E2E6-22C6-4D0E-8228-DB1CB4899EEB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9281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815A0-D071-4F9E-B479-BCA83BE31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dirty="0" err="1"/>
              <a:t>Hypersweep</a:t>
            </a:r>
            <a:r>
              <a:rPr lang="en-US" sz="3700" dirty="0"/>
              <a:t>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05B21-EC88-4781-86A3-3AD92B7182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64000" cy="4525963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Heatmap of the lowest error across 10 trials for each pair, per Ben’s suggestion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Seems like bottom left (low lambda, high sigma squared) works best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Not sure how confident I am in this – last week’s results suggested top left would be best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But, it is clear that low lambda is definitely key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Proposed next step: rerun on lambda = 0.02 and 0.06 with the full set of sigma squared values I originally used (0.01 through 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F6030-D606-4F49-970C-78ADE5D38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2717" y="6079332"/>
            <a:ext cx="630767" cy="312999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18D8E2E6-22C6-4D0E-8228-DB1CB4899EEB}" type="slidenum">
              <a:rPr lang="en-US" altLang="en-US" smtClean="0"/>
              <a:pPr>
                <a:spcAft>
                  <a:spcPts val="600"/>
                </a:spcAft>
                <a:defRPr/>
              </a:pPr>
              <a:t>7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DF0033-1FA4-EB47-BDD6-83D6397AF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216" y="1794385"/>
            <a:ext cx="4617884" cy="346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838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815A0-D071-4F9E-B479-BCA83BE31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05B21-EC88-4781-86A3-3AD92B718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Immediate next steps outlined in previous slides</a:t>
            </a:r>
          </a:p>
          <a:p>
            <a:r>
              <a:rPr lang="en-US" dirty="0"/>
              <a:t>Generating new data to train inverse models with? (discussed last week)</a:t>
            </a:r>
          </a:p>
          <a:p>
            <a:r>
              <a:rPr lang="en-US" dirty="0"/>
              <a:t>Want to start thinking about adding annealing to repulsion term as well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F6030-D606-4F49-970C-78ADE5D38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8E2E6-22C6-4D0E-8228-DB1CB4899EEB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20202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IZE" val="10"/>
  <p:tag name="PREAMBLE" val="\documentclass{article}&#10;\pagestyle{empty}&#10;\usepackage{xspace,amssymb,amsfonts,amsmath}&#10;\usepackage{color}&#10;\usepackage{TeX4PPT}&#10;"/>
  <p:tag name="MAGPC" val="200"/>
</p:tagLst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mlTheme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mlTheme" id="{2B9FF327-0DD6-478F-AD03-FE586A04FDAD}" vid="{EBE69E77-A1A6-4C35-8E33-6B2159BA1FC8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4266</TotalTime>
  <Words>356</Words>
  <Application>Microsoft Macintosh PowerPoint</Application>
  <PresentationFormat>On-screen Show (4:3)</PresentationFormat>
  <Paragraphs>38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 Rounded MT Bold</vt:lpstr>
      <vt:lpstr>Calibri</vt:lpstr>
      <vt:lpstr>Cambria Math</vt:lpstr>
      <vt:lpstr>Arial</vt:lpstr>
      <vt:lpstr>Garamond</vt:lpstr>
      <vt:lpstr>blank</vt:lpstr>
      <vt:lpstr>amlTheme</vt:lpstr>
      <vt:lpstr>PowerPoint Presentation</vt:lpstr>
      <vt:lpstr>Overview</vt:lpstr>
      <vt:lpstr>Geometry Exploration (I/III)</vt:lpstr>
      <vt:lpstr>Geometry Exploration (II/III)</vt:lpstr>
      <vt:lpstr>Geometry Exploration (III/III)</vt:lpstr>
      <vt:lpstr>Hyperparameter sweep</vt:lpstr>
      <vt:lpstr>Hypersweep results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Ren</dc:creator>
  <cp:lastModifiedBy>Karthik Ramachandran</cp:lastModifiedBy>
  <cp:revision>614</cp:revision>
  <dcterms:created xsi:type="dcterms:W3CDTF">2020-11-18T18:42:06Z</dcterms:created>
  <dcterms:modified xsi:type="dcterms:W3CDTF">2021-11-08T05:52:11Z</dcterms:modified>
</cp:coreProperties>
</file>