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  <p:sldId id="280" r:id="rId20"/>
    <p:sldId id="276" r:id="rId21"/>
    <p:sldId id="277" r:id="rId22"/>
    <p:sldId id="278" r:id="rId23"/>
    <p:sldId id="262" r:id="rId24"/>
    <p:sldId id="263" r:id="rId25"/>
    <p:sldId id="275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739"/>
    <a:srgbClr val="E6D29F"/>
    <a:srgbClr val="EED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97B909-81A0-4909-BBCD-CC3FD190B03C}"/>
              </a:ext>
            </a:extLst>
          </p:cNvPr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3E4E0C-B771-4B4E-91B1-5BFAA8158FD1}"/>
              </a:ext>
            </a:extLst>
          </p:cNvPr>
          <p:cNvSpPr/>
          <p:nvPr/>
        </p:nvSpPr>
        <p:spPr>
          <a:xfrm>
            <a:off x="1543051" y="1344614"/>
            <a:ext cx="84667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71CACA1-F553-4B99-8CEF-8BFFD6CC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81C8E221-8C97-441A-ABCD-68457185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IN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C92A8908-934D-4D99-A0A8-5CE5BA71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RNSLOGO-COlor">
            <a:extLst>
              <a:ext uri="{FF2B5EF4-FFF2-40B4-BE49-F238E27FC236}">
                <a16:creationId xmlns:a16="http://schemas.microsoft.com/office/drawing/2014/main" id="{B99C3D11-51FD-4E9D-B3EB-35D21B449A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8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35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EB0E2DDF-7F21-4FAA-8D0B-18C39C61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771A901D-FEAB-4A89-B5D9-3DFB884A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94425C33-6EFF-4E1A-97B8-D4905528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RNSLOGO-COlor">
            <a:extLst>
              <a:ext uri="{FF2B5EF4-FFF2-40B4-BE49-F238E27FC236}">
                <a16:creationId xmlns:a16="http://schemas.microsoft.com/office/drawing/2014/main" id="{2D8BA818-5F1D-44D7-8DC0-88A20C840E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8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178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3622CDC-6DEF-44AA-8947-F586E393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A19AAAE-1D81-499B-89D8-1D64D1AB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6F462DDA-69EE-4AA9-96C6-1BA9BCD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RNSLOGO-COlor">
            <a:extLst>
              <a:ext uri="{FF2B5EF4-FFF2-40B4-BE49-F238E27FC236}">
                <a16:creationId xmlns:a16="http://schemas.microsoft.com/office/drawing/2014/main" id="{913990A2-7EA3-4FE8-A69D-57B9CB64E8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8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10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356C8BE-9938-463D-8A1D-6F69F0A2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E99E815-6C97-4DDD-9AA2-2E409274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C233BBE5-F674-4F42-9C51-C09DDC2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RNSLOGO-COlor">
            <a:extLst>
              <a:ext uri="{FF2B5EF4-FFF2-40B4-BE49-F238E27FC236}">
                <a16:creationId xmlns:a16="http://schemas.microsoft.com/office/drawing/2014/main" id="{B17D532F-8EEC-4D89-90A0-4BDA8408CA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8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656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37131C-4676-45F8-8D46-AE449B3EDF22}"/>
              </a:ext>
            </a:extLst>
          </p:cNvPr>
          <p:cNvSpPr/>
          <p:nvPr/>
        </p:nvSpPr>
        <p:spPr>
          <a:xfrm>
            <a:off x="3043767" y="0"/>
            <a:ext cx="9144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2BE84-21B0-4D28-9A0F-23BCCEDDBCBE}"/>
              </a:ext>
            </a:extLst>
          </p:cNvPr>
          <p:cNvSpPr/>
          <p:nvPr/>
        </p:nvSpPr>
        <p:spPr bwMode="invGray">
          <a:xfrm>
            <a:off x="3048000" y="0"/>
            <a:ext cx="1016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B0F025-4540-4DFA-A729-20F24A76A506}"/>
              </a:ext>
            </a:extLst>
          </p:cNvPr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14C4D1-23F8-40A5-9738-96C505DA9D7B}"/>
              </a:ext>
            </a:extLst>
          </p:cNvPr>
          <p:cNvSpPr/>
          <p:nvPr/>
        </p:nvSpPr>
        <p:spPr>
          <a:xfrm>
            <a:off x="3210984" y="2746375"/>
            <a:ext cx="8466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456CA0E-FB84-4E0C-9988-E1F683AC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837333C-BB31-4DCB-B7EB-D78489AB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I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107E7D0-078D-42DC-9683-CE276A60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RNSLOGO-COlor">
            <a:extLst>
              <a:ext uri="{FF2B5EF4-FFF2-40B4-BE49-F238E27FC236}">
                <a16:creationId xmlns:a16="http://schemas.microsoft.com/office/drawing/2014/main" id="{B60B887C-89B7-4DEE-8EF6-ED23D06960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8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099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6DE3CF47-0890-47F7-AF71-DF3CDC03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E8179F02-440C-4707-BBAF-63DF0A3F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79488181-7BB1-49A5-9137-A40A387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RNSLOGO-COlor">
            <a:extLst>
              <a:ext uri="{FF2B5EF4-FFF2-40B4-BE49-F238E27FC236}">
                <a16:creationId xmlns:a16="http://schemas.microsoft.com/office/drawing/2014/main" id="{39E602F0-63D7-4874-95F0-4F6C26782F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8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2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8FA9E-7429-48A4-9851-9AC316D6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CB3A4-ABC3-42C8-AD4C-EE05073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86F77-700E-449A-A2FF-4D7CA8F6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RNSLOGO-COlor">
            <a:extLst>
              <a:ext uri="{FF2B5EF4-FFF2-40B4-BE49-F238E27FC236}">
                <a16:creationId xmlns:a16="http://schemas.microsoft.com/office/drawing/2014/main" id="{91FBFD42-15E5-4F15-8061-2F39D22EB0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610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237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164CAA67-6D8A-4707-819B-C0032E70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4E4DF462-8FD2-412F-A4C6-F72360DD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37D194A1-327F-419C-A502-9311959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RNSLOGO-COlor">
            <a:extLst>
              <a:ext uri="{FF2B5EF4-FFF2-40B4-BE49-F238E27FC236}">
                <a16:creationId xmlns:a16="http://schemas.microsoft.com/office/drawing/2014/main" id="{F5B26ECD-1071-4659-A661-BEADA9A3A6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8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83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F995F2-719C-4E3B-B762-EB210A9C0289}"/>
              </a:ext>
            </a:extLst>
          </p:cNvPr>
          <p:cNvSpPr/>
          <p:nvPr/>
        </p:nvSpPr>
        <p:spPr>
          <a:xfrm>
            <a:off x="1352552" y="0"/>
            <a:ext cx="10839449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92F4E0-0560-4761-8C34-8173793E0B3F}"/>
              </a:ext>
            </a:extLst>
          </p:cNvPr>
          <p:cNvSpPr/>
          <p:nvPr/>
        </p:nvSpPr>
        <p:spPr bwMode="invGray">
          <a:xfrm>
            <a:off x="1352551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9FF31F0-3202-4108-8B48-B8138D9C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75094EB-2051-4CAF-B50D-19945F16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IN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D19C230-688F-4060-93CC-19A8A11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RNSLOGO-COlor">
            <a:extLst>
              <a:ext uri="{FF2B5EF4-FFF2-40B4-BE49-F238E27FC236}">
                <a16:creationId xmlns:a16="http://schemas.microsoft.com/office/drawing/2014/main" id="{4128CC95-068F-4062-A84B-FA8AE8D33B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8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804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E725-4806-4E01-AABF-EB6880F2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D11ED-9D2F-4648-B608-2D3C4BD5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15FCA-1A58-46BC-9691-2E1E513E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RNSLOGO-COlor">
            <a:extLst>
              <a:ext uri="{FF2B5EF4-FFF2-40B4-BE49-F238E27FC236}">
                <a16:creationId xmlns:a16="http://schemas.microsoft.com/office/drawing/2014/main" id="{360A1D4E-1A79-446E-A2F7-DE724BBD4B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00" y="1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325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C829E4-8D85-43F8-B915-C20831D18536}"/>
              </a:ext>
            </a:extLst>
          </p:cNvPr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D00918F-EB6D-435B-A7C2-9451DB43D7B6}"/>
              </a:ext>
            </a:extLst>
          </p:cNvPr>
          <p:cNvSpPr/>
          <p:nvPr/>
        </p:nvSpPr>
        <p:spPr>
          <a:xfrm rot="19468671">
            <a:off x="529167" y="954089"/>
            <a:ext cx="9144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19D880A-6F36-4556-A2BD-8D97E9D706DD}"/>
              </a:ext>
            </a:extLst>
          </p:cNvPr>
          <p:cNvSpPr/>
          <p:nvPr/>
        </p:nvSpPr>
        <p:spPr>
          <a:xfrm rot="2103354" flipH="1">
            <a:off x="6671734" y="936625"/>
            <a:ext cx="865717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B72D3A1-748B-4B55-AAAC-FF2FE00E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E2F1438-E4E8-4A57-929C-C4428013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I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1697339-D0B5-4BC1-BEDE-50B399A5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RNSLOGO-COlor">
            <a:extLst>
              <a:ext uri="{FF2B5EF4-FFF2-40B4-BE49-F238E27FC236}">
                <a16:creationId xmlns:a16="http://schemas.microsoft.com/office/drawing/2014/main" id="{8697DCB5-7995-421E-9F3D-D61B90A54D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8"/>
            <a:ext cx="1344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0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FF1825CB-E022-4D64-B762-1397BD1476A1}"/>
              </a:ext>
            </a:extLst>
          </p:cNvPr>
          <p:cNvSpPr/>
          <p:nvPr/>
        </p:nvSpPr>
        <p:spPr>
          <a:xfrm>
            <a:off x="-1087967" y="-815975"/>
            <a:ext cx="21844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F3B679-B497-42E1-A137-08C6BAF795E7}"/>
              </a:ext>
            </a:extLst>
          </p:cNvPr>
          <p:cNvSpPr/>
          <p:nvPr/>
        </p:nvSpPr>
        <p:spPr>
          <a:xfrm>
            <a:off x="224367" y="20639"/>
            <a:ext cx="2271184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2371BCFA-046F-462E-9D3D-3FEAC6E5B013}"/>
              </a:ext>
            </a:extLst>
          </p:cNvPr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73749-4748-40CB-B36A-CEEE7B53780A}"/>
              </a:ext>
            </a:extLst>
          </p:cNvPr>
          <p:cNvSpPr/>
          <p:nvPr/>
        </p:nvSpPr>
        <p:spPr>
          <a:xfrm>
            <a:off x="1350434" y="0"/>
            <a:ext cx="108415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72E097D6-785C-423B-BCE7-17429142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7" y="274638"/>
            <a:ext cx="9999133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8BE0BB26-6A02-4C6D-899A-9852531E48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913467" y="1447800"/>
            <a:ext cx="999913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2896F4FF-636A-4E70-AE37-36D5F755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fld id="{B24E4ECB-7D4D-4071-965D-D49DA6D9E6F8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F301AA4-E4CC-497C-8BF8-DBFF7483E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  <a:cs typeface="Arial" charset="0"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1BFACF-1843-4312-B496-745485956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</a:defRPr>
            </a:lvl1pPr>
          </a:lstStyle>
          <a:p>
            <a:fld id="{C35060A3-D6AA-40E6-92DE-2355B334DE9A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814ED-9454-450E-BEB5-7C66788D7BA3}"/>
              </a:ext>
            </a:extLst>
          </p:cNvPr>
          <p:cNvSpPr/>
          <p:nvPr/>
        </p:nvSpPr>
        <p:spPr bwMode="invGray">
          <a:xfrm>
            <a:off x="1352551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1744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8-puzzle-problem-using-branch-and-boun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8BFB-211F-40AE-AED6-1C0359B7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139" y="1349351"/>
            <a:ext cx="7443787" cy="10795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  <a:br>
              <a:rPr lang="en-IN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  <a:endParaRPr lang="en-IN" sz="40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7E2236E0-5D7D-42B0-96DC-B69247E0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381" y="4498205"/>
            <a:ext cx="9386510" cy="2020888"/>
          </a:xfrm>
        </p:spPr>
        <p:txBody>
          <a:bodyPr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Staff in Charge: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Mrs</a:t>
            </a:r>
            <a:r>
              <a:rPr lang="en-US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Kusuma 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                            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Carried </a:t>
            </a:r>
            <a:r>
              <a:rPr lang="en-US" sz="16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 by:</a:t>
            </a:r>
            <a:endParaRPr lang="en-US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Designation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739766-2849-46D5-9544-4728494D1824}"/>
              </a:ext>
            </a:extLst>
          </p:cNvPr>
          <p:cNvSpPr txBox="1">
            <a:spLocks/>
          </p:cNvSpPr>
          <p:nvPr/>
        </p:nvSpPr>
        <p:spPr bwMode="auto">
          <a:xfrm>
            <a:off x="2381177" y="3815890"/>
            <a:ext cx="905326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b="1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IN" sz="2000" b="1" u="sng">
                <a:solidFill>
                  <a:srgbClr val="002060"/>
                </a:solidFill>
              </a:rPr>
              <a:t>TITLE</a:t>
            </a:r>
            <a:r>
              <a:rPr lang="en-IN" sz="2000" b="1">
                <a:solidFill>
                  <a:srgbClr val="002060"/>
                </a:solidFill>
              </a:rPr>
              <a:t> : 8-PUZZLE PROBLEM USING LEAST COST BRANCH AND BOUND</a:t>
            </a:r>
          </a:p>
          <a:p>
            <a:pPr algn="ctr" fontAlgn="auto">
              <a:spcAft>
                <a:spcPts val="0"/>
              </a:spcAft>
              <a:defRPr/>
            </a:pPr>
            <a:endParaRPr lang="en-IN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38A7BA-017F-43C8-A3FC-BD2C55BB49E9}"/>
              </a:ext>
            </a:extLst>
          </p:cNvPr>
          <p:cNvSpPr txBox="1">
            <a:spLocks/>
          </p:cNvSpPr>
          <p:nvPr/>
        </p:nvSpPr>
        <p:spPr bwMode="auto">
          <a:xfrm>
            <a:off x="2511844" y="2540868"/>
            <a:ext cx="79563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br>
              <a:rPr lang="en-IN" sz="2400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</a:br>
            <a:r>
              <a:rPr lang="en-US" sz="2400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DESIGN AND ANALYSIS OF ALGORITHMS LABORATORY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(18CSL47) </a:t>
            </a:r>
            <a:r>
              <a:rPr lang="en-IN" sz="2200" b="1" dirty="0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F90FC-2817-45D9-9174-CFFA7E2B9E02}"/>
              </a:ext>
            </a:extLst>
          </p:cNvPr>
          <p:cNvSpPr txBox="1"/>
          <p:nvPr/>
        </p:nvSpPr>
        <p:spPr>
          <a:xfrm>
            <a:off x="8273989" y="4730342"/>
            <a:ext cx="3701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Hemath Kumar M(1RN19IS063)</a:t>
            </a:r>
          </a:p>
          <a:p>
            <a:r>
              <a:rPr lang="en-IN">
                <a:solidFill>
                  <a:srgbClr val="FF0000"/>
                </a:solidFill>
              </a:rPr>
              <a:t>Karthik raj R (1RN19IS068)</a:t>
            </a:r>
          </a:p>
          <a:p>
            <a:r>
              <a:rPr lang="en-IN">
                <a:solidFill>
                  <a:srgbClr val="FF0000"/>
                </a:solidFill>
              </a:rPr>
              <a:t>Chinmay Hegde(1RN19IS053)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CEA9B1-7B23-40FB-9C44-8D8E748A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ALGORITHM</a:t>
            </a:r>
            <a:endParaRPr lang="en-I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89313-576A-486E-81E3-58CCEDE5D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657" y="1488342"/>
            <a:ext cx="5465207" cy="4412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urw-din"/>
              </a:rPr>
              <a:t>/* Algorithm </a:t>
            </a:r>
            <a:r>
              <a:rPr lang="en-US" sz="1400" err="1">
                <a:latin typeface="urw-din"/>
              </a:rPr>
              <a:t>LCSearch</a:t>
            </a:r>
            <a:r>
              <a:rPr lang="en-US" sz="1400">
                <a:latin typeface="urw-din"/>
              </a:rPr>
              <a:t> uses c(x) to find an answer node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* </a:t>
            </a:r>
            <a:r>
              <a:rPr lang="en-US" sz="1400" err="1">
                <a:latin typeface="urw-din"/>
              </a:rPr>
              <a:t>LCSearch</a:t>
            </a:r>
            <a:r>
              <a:rPr lang="en-US" sz="1400">
                <a:latin typeface="urw-din"/>
              </a:rPr>
              <a:t> uses Least() and Add() to maintain the list 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of live nodes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* Least() finds a live node with least c(x), deletes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it from the list and returns it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* Add(x) adds x to the list of live nodes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* Implement list of live nodes as a min-heap */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Class </a:t>
            </a:r>
            <a:r>
              <a:rPr lang="en-US" sz="1400" err="1">
                <a:latin typeface="urw-din"/>
              </a:rPr>
              <a:t>list_node</a:t>
            </a:r>
            <a:endParaRPr lang="en-US" sz="1400">
              <a:latin typeface="urw-din"/>
            </a:endParaRPr>
          </a:p>
          <a:p>
            <a:pPr marL="0" indent="0">
              <a:buNone/>
            </a:pPr>
            <a:r>
              <a:rPr lang="en-US" sz="1400">
                <a:latin typeface="urw-din"/>
              </a:rPr>
              <a:t>{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</a:t>
            </a:r>
            <a:r>
              <a:rPr lang="en-US" sz="1400" err="1">
                <a:latin typeface="urw-din"/>
              </a:rPr>
              <a:t>list_node</a:t>
            </a:r>
            <a:r>
              <a:rPr lang="en-US" sz="1400">
                <a:latin typeface="urw-din"/>
              </a:rPr>
              <a:t> *next;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// Helps in tracing path when answer is found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</a:t>
            </a:r>
            <a:r>
              <a:rPr lang="en-US" sz="1400" err="1">
                <a:latin typeface="urw-din"/>
              </a:rPr>
              <a:t>list_node</a:t>
            </a:r>
            <a:r>
              <a:rPr lang="en-US" sz="1400">
                <a:latin typeface="urw-din"/>
              </a:rPr>
              <a:t> *parent; 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float cost;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}</a:t>
            </a:r>
            <a:endParaRPr lang="en-IN" sz="1400">
              <a:latin typeface="urw-din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3FE605-CED6-4DEF-8859-F1C4157E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795" y="1488342"/>
            <a:ext cx="5720179" cy="4412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urw-din"/>
              </a:rPr>
              <a:t>Algorithm </a:t>
            </a:r>
            <a:r>
              <a:rPr lang="en-US" sz="1400" err="1">
                <a:latin typeface="urw-din"/>
              </a:rPr>
              <a:t>LCSearch</a:t>
            </a:r>
            <a:r>
              <a:rPr lang="en-US" sz="1400">
                <a:latin typeface="urw-din"/>
              </a:rPr>
              <a:t>(</a:t>
            </a:r>
            <a:r>
              <a:rPr lang="en-US" sz="1400" err="1">
                <a:latin typeface="urw-din"/>
              </a:rPr>
              <a:t>list_node</a:t>
            </a:r>
            <a:r>
              <a:rPr lang="en-US" sz="1400">
                <a:latin typeface="urw-din"/>
              </a:rPr>
              <a:t> *t)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{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// Search t for an answer node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// Input: Root node of tree t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// Output: Path from answer node to root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if (*t is an answer node)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{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    print(*t);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    return;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}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E = t; // E-node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Initialize the list of live nodes to be empty;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while (true)</a:t>
            </a:r>
          </a:p>
          <a:p>
            <a:pPr marL="0" indent="0">
              <a:buNone/>
            </a:pPr>
            <a:r>
              <a:rPr lang="en-US" sz="1400">
                <a:latin typeface="urw-din"/>
              </a:rPr>
              <a:t>   {</a:t>
            </a:r>
            <a:endParaRPr lang="en-IN" sz="1400">
              <a:latin typeface="urw-din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09271F-9548-430B-864C-53CC32094319}"/>
              </a:ext>
            </a:extLst>
          </p:cNvPr>
          <p:cNvCxnSpPr>
            <a:cxnSpLocks/>
          </p:cNvCxnSpPr>
          <p:nvPr/>
        </p:nvCxnSpPr>
        <p:spPr>
          <a:xfrm>
            <a:off x="6096000" y="1222899"/>
            <a:ext cx="0" cy="551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C9BE5A-DF25-44D9-8BAE-C2B9C3AD2E8B}"/>
              </a:ext>
            </a:extLst>
          </p:cNvPr>
          <p:cNvSpPr txBox="1"/>
          <p:nvPr/>
        </p:nvSpPr>
        <p:spPr>
          <a:xfrm>
            <a:off x="1571347" y="425470"/>
            <a:ext cx="4998129" cy="692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sz="1200">
                <a:latin typeface="urw-din"/>
              </a:rPr>
              <a:t>for each child x of E</a:t>
            </a:r>
          </a:p>
          <a:p>
            <a:r>
              <a:rPr lang="en-US" sz="1200">
                <a:latin typeface="urw-din"/>
              </a:rPr>
              <a:t>      {</a:t>
            </a:r>
          </a:p>
          <a:p>
            <a:r>
              <a:rPr lang="en-US" sz="1200">
                <a:latin typeface="urw-din"/>
              </a:rPr>
              <a:t>          if x is an answer node</a:t>
            </a:r>
          </a:p>
          <a:p>
            <a:r>
              <a:rPr lang="en-US" sz="1200">
                <a:latin typeface="urw-din"/>
              </a:rPr>
              <a:t>          {</a:t>
            </a:r>
          </a:p>
          <a:p>
            <a:r>
              <a:rPr lang="en-US" sz="1200">
                <a:latin typeface="urw-din"/>
              </a:rPr>
              <a:t>             print the path from x to t;</a:t>
            </a:r>
          </a:p>
          <a:p>
            <a:r>
              <a:rPr lang="en-US" sz="1200">
                <a:latin typeface="urw-din"/>
              </a:rPr>
              <a:t>             return;</a:t>
            </a:r>
          </a:p>
          <a:p>
            <a:r>
              <a:rPr lang="en-US" sz="1200">
                <a:latin typeface="urw-din"/>
              </a:rPr>
              <a:t>          }</a:t>
            </a:r>
          </a:p>
          <a:p>
            <a:r>
              <a:rPr lang="en-US" sz="1200">
                <a:latin typeface="urw-din"/>
              </a:rPr>
              <a:t>          Add (x); // Add x to list of live nodes;</a:t>
            </a:r>
          </a:p>
          <a:p>
            <a:r>
              <a:rPr lang="en-US" sz="1200">
                <a:latin typeface="urw-din"/>
              </a:rPr>
              <a:t>          x-&gt;parent = E; // Pointer for path to root</a:t>
            </a:r>
          </a:p>
          <a:p>
            <a:r>
              <a:rPr lang="en-US" sz="1200">
                <a:latin typeface="urw-din"/>
              </a:rPr>
              <a:t>      }</a:t>
            </a:r>
          </a:p>
          <a:p>
            <a:endParaRPr lang="en-US" sz="1200">
              <a:latin typeface="urw-din"/>
            </a:endParaRPr>
          </a:p>
          <a:p>
            <a:r>
              <a:rPr lang="en-US" sz="1200">
                <a:latin typeface="urw-din"/>
              </a:rPr>
              <a:t>      if there are no more live nodes</a:t>
            </a:r>
          </a:p>
          <a:p>
            <a:r>
              <a:rPr lang="en-US" sz="1200">
                <a:latin typeface="urw-din"/>
              </a:rPr>
              <a:t>      {</a:t>
            </a:r>
          </a:p>
          <a:p>
            <a:r>
              <a:rPr lang="en-US" sz="1200">
                <a:latin typeface="urw-din"/>
              </a:rPr>
              <a:t>         print ("No answer node");</a:t>
            </a:r>
          </a:p>
          <a:p>
            <a:r>
              <a:rPr lang="en-US" sz="1200">
                <a:latin typeface="urw-din"/>
              </a:rPr>
              <a:t>         return;</a:t>
            </a:r>
          </a:p>
          <a:p>
            <a:r>
              <a:rPr lang="en-US" sz="1200">
                <a:latin typeface="urw-din"/>
              </a:rPr>
              <a:t>      }</a:t>
            </a:r>
          </a:p>
          <a:p>
            <a:r>
              <a:rPr lang="en-US" sz="1200">
                <a:latin typeface="urw-din"/>
              </a:rPr>
              <a:t>       </a:t>
            </a:r>
          </a:p>
          <a:p>
            <a:r>
              <a:rPr lang="en-US" sz="1200">
                <a:latin typeface="urw-din"/>
              </a:rPr>
              <a:t>      // Find a live node with least estimated cost</a:t>
            </a:r>
          </a:p>
          <a:p>
            <a:r>
              <a:rPr lang="en-US" sz="1200">
                <a:latin typeface="urw-din"/>
              </a:rPr>
              <a:t>      E = Least(); </a:t>
            </a:r>
          </a:p>
          <a:p>
            <a:endParaRPr lang="en-US" sz="1200">
              <a:latin typeface="urw-din"/>
            </a:endParaRPr>
          </a:p>
          <a:p>
            <a:r>
              <a:rPr lang="en-US" sz="1200">
                <a:latin typeface="urw-din"/>
              </a:rPr>
              <a:t>      // The found node is deleted from the list of </a:t>
            </a:r>
          </a:p>
          <a:p>
            <a:r>
              <a:rPr lang="en-US" sz="1200">
                <a:latin typeface="urw-din"/>
              </a:rPr>
              <a:t>      // live nodes</a:t>
            </a:r>
          </a:p>
          <a:p>
            <a:r>
              <a:rPr lang="en-US" sz="1200">
                <a:latin typeface="urw-din"/>
              </a:rPr>
              <a:t>   }</a:t>
            </a:r>
          </a:p>
          <a:p>
            <a:r>
              <a:rPr lang="en-US" sz="1200">
                <a:latin typeface="urw-din"/>
              </a:rPr>
              <a:t>}</a:t>
            </a:r>
          </a:p>
          <a:p>
            <a:endParaRPr lang="en-US" sz="1200"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>
                <a:latin typeface="urw-din"/>
              </a:rPr>
              <a:t>The state space tree shows the least code Branch and Bound</a:t>
            </a:r>
          </a:p>
          <a:p>
            <a:r>
              <a:rPr lang="en-US" sz="1600" b="1">
                <a:latin typeface="urw-din"/>
              </a:rPr>
              <a:t>      technique.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>
                <a:latin typeface="urw-din"/>
              </a:rPr>
              <a:t>At each level ,the node x with least cost is chosen as E-node </a:t>
            </a:r>
          </a:p>
          <a:p>
            <a:r>
              <a:rPr lang="en-US" sz="1600" b="1">
                <a:latin typeface="urw-din"/>
              </a:rPr>
              <a:t>      and other nodes become dead.</a:t>
            </a:r>
          </a:p>
          <a:p>
            <a:endParaRPr lang="en-US" sz="1600" b="1">
              <a:latin typeface="urw-din"/>
            </a:endParaRPr>
          </a:p>
          <a:p>
            <a:endParaRPr lang="en-US" sz="1600" b="1">
              <a:latin typeface="urw-din"/>
            </a:endParaRPr>
          </a:p>
          <a:p>
            <a:endParaRPr lang="en-IN" sz="1600" b="1">
              <a:latin typeface="urw-din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A51E22-E9D7-49AC-B52D-7268C66A24A5}"/>
              </a:ext>
            </a:extLst>
          </p:cNvPr>
          <p:cNvCxnSpPr>
            <a:cxnSpLocks/>
          </p:cNvCxnSpPr>
          <p:nvPr/>
        </p:nvCxnSpPr>
        <p:spPr>
          <a:xfrm>
            <a:off x="1571347" y="5003710"/>
            <a:ext cx="44210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F82818-A2D0-403F-B99F-0A949F988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83" y="337350"/>
            <a:ext cx="5774717" cy="59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7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6BB-A218-4085-9472-8198385A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03" y="1479627"/>
            <a:ext cx="7646632" cy="1949373"/>
          </a:xfrm>
        </p:spPr>
        <p:txBody>
          <a:bodyPr/>
          <a:lstStyle/>
          <a:p>
            <a:pPr algn="ctr"/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MODULES</a:t>
            </a:r>
            <a:endParaRPr lang="en-IN" sz="3600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9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2A148-6A04-46D1-A2C5-46FDE9C5B6CA}"/>
              </a:ext>
            </a:extLst>
          </p:cNvPr>
          <p:cNvSpPr txBox="1"/>
          <p:nvPr/>
        </p:nvSpPr>
        <p:spPr>
          <a:xfrm>
            <a:off x="7368467" y="1464582"/>
            <a:ext cx="47495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>
                <a:latin typeface="urw-din"/>
              </a:rPr>
              <a:t>The main function takes user input ,   i.e the initial scrambled matrix.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sz="2400">
              <a:latin typeface="urw-din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>
                <a:latin typeface="urw-din"/>
              </a:rPr>
              <a:t>Then it checks whether the given puzzle is solvable or not.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sz="2400">
              <a:latin typeface="urw-din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>
                <a:latin typeface="urw-din"/>
              </a:rPr>
              <a:t>If it’s solvable , then the main function implements all the functions to give the steps to solve the problem.</a:t>
            </a:r>
            <a:endParaRPr lang="en-IN" sz="2400">
              <a:latin typeface="urw-d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CC3BA-0086-4846-B5E8-77DD5AFD33C5}"/>
              </a:ext>
            </a:extLst>
          </p:cNvPr>
          <p:cNvSpPr txBox="1"/>
          <p:nvPr/>
        </p:nvSpPr>
        <p:spPr>
          <a:xfrm>
            <a:off x="5362113" y="220275"/>
            <a:ext cx="273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84C7A2B-2934-4EC9-BF7E-F82F1DD95D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3" b="4213"/>
          <a:stretch>
            <a:fillRect/>
          </a:stretch>
        </p:blipFill>
        <p:spPr>
          <a:xfrm>
            <a:off x="985420" y="1029810"/>
            <a:ext cx="6161103" cy="4660776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52139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0337F4-1789-475B-A54D-2B758AFC0E8C}"/>
              </a:ext>
            </a:extLst>
          </p:cNvPr>
          <p:cNvSpPr txBox="1"/>
          <p:nvPr/>
        </p:nvSpPr>
        <p:spPr>
          <a:xfrm>
            <a:off x="7510508" y="1167904"/>
            <a:ext cx="45927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urw-din"/>
              </a:rPr>
              <a:t>This is a Constructor of class Node helps in setting pointer to the parent node when branching takes place at each level.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urw-din"/>
              </a:rPr>
              <a:t>When branching occurs , a clone of the parent is created.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urw-din"/>
              </a:rPr>
              <a:t>The tile co-ordinates of this matrix is modified according to the moves implemented.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urw-din"/>
              </a:rPr>
              <a:t>Hence it updates the new tile co-ordinates.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urw-din"/>
              </a:rPr>
              <a:t>It also sets the level of the node.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>
              <a:latin typeface="urw-di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247828-41C8-484C-8915-E2B65ABE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79" y="1015922"/>
            <a:ext cx="6287045" cy="4648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2840E2-65B7-40A0-958E-B3C709F12ADD}"/>
              </a:ext>
            </a:extLst>
          </p:cNvPr>
          <p:cNvSpPr txBox="1"/>
          <p:nvPr/>
        </p:nvSpPr>
        <p:spPr>
          <a:xfrm>
            <a:off x="3622087" y="273229"/>
            <a:ext cx="563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Allocate New Node</a:t>
            </a:r>
          </a:p>
        </p:txBody>
      </p:sp>
    </p:spTree>
    <p:extLst>
      <p:ext uri="{BB962C8B-B14F-4D97-AF65-F5344CB8AC3E}">
        <p14:creationId xmlns:p14="http://schemas.microsoft.com/office/powerpoint/2010/main" val="315975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8FD31-78AD-4AC2-B214-2322E31D3680}"/>
              </a:ext>
            </a:extLst>
          </p:cNvPr>
          <p:cNvSpPr txBox="1"/>
          <p:nvPr/>
        </p:nvSpPr>
        <p:spPr>
          <a:xfrm>
            <a:off x="7380303" y="1624613"/>
            <a:ext cx="48116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/>
              <a:t>“</a:t>
            </a:r>
            <a:r>
              <a:rPr lang="en-US" sz="2400">
                <a:latin typeface="urw-din"/>
              </a:rPr>
              <a:t>calculateCost” is a function</a:t>
            </a:r>
            <a:r>
              <a:rPr lang="en-IN" sz="2400">
                <a:latin typeface="urw-din"/>
              </a:rPr>
              <a:t> that calculates the number of misplaced tiles in the considered node.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400">
                <a:latin typeface="urw-din"/>
              </a:rPr>
              <a:t>“isSafe” is a Boolean function that tells if the tile co-ordinates of a node are valid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urw-di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15CE19-3BCC-4146-BC86-C027F76F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4" y="1020932"/>
            <a:ext cx="6173526" cy="28319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625B46-5A5A-40CD-98F2-9BBAAF15C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4" y="3977196"/>
            <a:ext cx="6173526" cy="17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2B46C-CD15-4D01-9B68-9FC44D7BDC51}"/>
              </a:ext>
            </a:extLst>
          </p:cNvPr>
          <p:cNvSpPr txBox="1"/>
          <p:nvPr/>
        </p:nvSpPr>
        <p:spPr>
          <a:xfrm>
            <a:off x="6578353" y="1189608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AB3FD-49FC-49FB-95B5-ABA611FE4024}"/>
              </a:ext>
            </a:extLst>
          </p:cNvPr>
          <p:cNvSpPr txBox="1"/>
          <p:nvPr/>
        </p:nvSpPr>
        <p:spPr>
          <a:xfrm>
            <a:off x="190388" y="4868740"/>
            <a:ext cx="1070843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500">
                <a:latin typeface="urw-din"/>
              </a:rPr>
              <a:t>This function prints each of the solution matrices from the initial input node to the goal node step by step (through each levels).</a:t>
            </a:r>
          </a:p>
          <a:p>
            <a:pPr>
              <a:buClr>
                <a:srgbClr val="C00000"/>
              </a:buClr>
            </a:pPr>
            <a:endParaRPr lang="en-US" sz="2500">
              <a:latin typeface="urw-din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500">
                <a:latin typeface="urw-din"/>
              </a:rPr>
              <a:t>It prints the tile co-ordinates in such a way that it displays it inside a box with 3*3 tiles.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FBA527-7324-4309-845B-83E3CB03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8" y="71021"/>
            <a:ext cx="10708437" cy="47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C310F-00AA-470D-94BD-2DBB78ED912D}"/>
              </a:ext>
            </a:extLst>
          </p:cNvPr>
          <p:cNvSpPr txBox="1"/>
          <p:nvPr/>
        </p:nvSpPr>
        <p:spPr>
          <a:xfrm>
            <a:off x="7375649" y="1351508"/>
            <a:ext cx="48412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>
                <a:latin typeface="urw-din"/>
              </a:rPr>
              <a:t>“printhPath” function recursively iterates from the goal node found to the initial node and prints all the solution nodes one by one in the order of their moves.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sz="2400">
              <a:latin typeface="urw-din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IN" sz="2400">
                <a:latin typeface="urw-din"/>
              </a:rPr>
              <a:t>“isSolvable” function calculates the total number of inversions by setting up a counter . If the count is even , it’s a solvable puzzle else not solvable.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969E8-B591-4B5E-A403-58FC93F1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8" y="999110"/>
            <a:ext cx="6198474" cy="1744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24786-39A0-41B3-B00D-EB7C14364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3" y="2814220"/>
            <a:ext cx="6198474" cy="38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1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C32C84-6F62-42A1-9D55-28AFCA860033}"/>
              </a:ext>
            </a:extLst>
          </p:cNvPr>
          <p:cNvSpPr txBox="1"/>
          <p:nvPr/>
        </p:nvSpPr>
        <p:spPr>
          <a:xfrm>
            <a:off x="2247257" y="246437"/>
            <a:ext cx="742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sz="36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Sets Up A Priority Queue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F6E4B6-EF41-4E7D-B1D9-F0D45857A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56" y="1136341"/>
            <a:ext cx="9478936" cy="54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5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7175A1-5D5F-4053-8FB2-BF5FD866B12F}"/>
              </a:ext>
            </a:extLst>
          </p:cNvPr>
          <p:cNvSpPr txBox="1"/>
          <p:nvPr/>
        </p:nvSpPr>
        <p:spPr>
          <a:xfrm>
            <a:off x="665826" y="674703"/>
            <a:ext cx="1006727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>
                <a:latin typeface="urw-din"/>
              </a:rPr>
              <a:t>Then a live node with least cost is found and it’s children are added to the list of live nodes and gradually deleted from the list.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800">
              <a:latin typeface="urw-din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>
                <a:latin typeface="urw-din"/>
              </a:rPr>
              <a:t>This ultimately results in the goal node being found and then the “printPath” function is called to print the solution matrices step by step.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800">
              <a:latin typeface="urw-din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>
                <a:latin typeface="urw-din"/>
              </a:rPr>
              <a:t>It also checks if the co-ordinates of the child node created are valid or not</a:t>
            </a:r>
            <a:r>
              <a:rPr lang="en-IN" sz="2800">
                <a:latin typeface="urw-din"/>
              </a:rPr>
              <a:t> by calling the “isSafe” function and assigns the cost for the child node and adds it to the priority queue.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IN" sz="2800">
              <a:latin typeface="urw-din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800">
              <a:latin typeface="urw-din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6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167EE91-FECA-4630-9693-7A6F3C40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873" y="633644"/>
            <a:ext cx="2775577" cy="515644"/>
          </a:xfrm>
        </p:spPr>
        <p:txBody>
          <a:bodyPr>
            <a:normAutofit/>
          </a:bodyPr>
          <a:lstStyle/>
          <a:p>
            <a:r>
              <a:rPr lang="en-IN" sz="3200" b="1" u="sng">
                <a:solidFill>
                  <a:srgbClr val="002060"/>
                </a:solidFill>
              </a:rPr>
              <a:t>CONTENTS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6ADE5C-021C-499B-9871-8FD500F7B03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78889" y="1149288"/>
            <a:ext cx="3462291" cy="4875591"/>
          </a:xfrm>
        </p:spPr>
        <p:txBody>
          <a:bodyPr/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ABSTRACT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INTRODUCTION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OBJECTIVE OF THE PROJECT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ALGORITHM DESIGN TECHNIQUE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PROJECT ARCHITECTURE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IMPLEMENTATION MODULES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RESULTS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DIFFERENT TECHNIQUES TO SOLVE 8-PUZZLE PROBLEM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RESULTS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APPLICATIONS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CONCLUSION AND FUTURE ENHANCEMENTS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C00000"/>
                </a:solidFill>
              </a:rPr>
              <a:t>REFERENCES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0D55B6-D2C6-41F3-A717-390D42B7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21" y="1795462"/>
            <a:ext cx="63817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A9468F-B47C-45BD-89D0-C1EF35BE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2" y="407441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>
                <a:solidFill>
                  <a:srgbClr val="C00000"/>
                </a:solidFill>
              </a:rPr>
              <a:t>RESULT</a:t>
            </a:r>
            <a:r>
              <a:rPr lang="en-IN">
                <a:solidFill>
                  <a:srgbClr val="FFC000"/>
                </a:solidFill>
              </a:rPr>
              <a:t>(</a:t>
            </a:r>
            <a:r>
              <a:rPr lang="en-IN">
                <a:solidFill>
                  <a:srgbClr val="00B0F0"/>
                </a:solidFill>
              </a:rPr>
              <a:t>Solvable</a:t>
            </a:r>
            <a:r>
              <a:rPr lang="en-IN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F8C6A8-9716-45F6-8C00-E67280461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102918"/>
            <a:ext cx="10625328" cy="56214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891C8A-7C17-4288-A5F5-44A439B1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102918"/>
            <a:ext cx="4780516" cy="55038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18B566-28C7-4759-93AD-1BE0248AB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58" y="1809882"/>
            <a:ext cx="1729342" cy="48015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BDA877-875E-43AA-B652-F98DCA299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70" y="1805214"/>
            <a:ext cx="1749604" cy="48015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49C914-FDCA-480C-9CD9-A86180704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38" y="1823763"/>
            <a:ext cx="1839306" cy="1435216"/>
          </a:xfrm>
          <a:prstGeom prst="rect">
            <a:avLst/>
          </a:prstGeom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A16BB179-E6BA-454B-8258-EE2DD2A70E84}"/>
              </a:ext>
            </a:extLst>
          </p:cNvPr>
          <p:cNvSpPr/>
          <p:nvPr/>
        </p:nvSpPr>
        <p:spPr>
          <a:xfrm>
            <a:off x="3595456" y="2229961"/>
            <a:ext cx="732186" cy="400216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C680EC26-B769-4DD3-82C4-E95410E8DC0E}"/>
              </a:ext>
            </a:extLst>
          </p:cNvPr>
          <p:cNvSpPr/>
          <p:nvPr/>
        </p:nvSpPr>
        <p:spPr>
          <a:xfrm>
            <a:off x="3261464" y="6010183"/>
            <a:ext cx="519043" cy="35659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18F48321-395F-4F6B-8BA9-D788AA1E8270}"/>
              </a:ext>
            </a:extLst>
          </p:cNvPr>
          <p:cNvSpPr/>
          <p:nvPr/>
        </p:nvSpPr>
        <p:spPr>
          <a:xfrm>
            <a:off x="6665384" y="2186317"/>
            <a:ext cx="732186" cy="400216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68C1060B-D2CD-4FD7-9A38-C601B217A305}"/>
              </a:ext>
            </a:extLst>
          </p:cNvPr>
          <p:cNvSpPr/>
          <p:nvPr/>
        </p:nvSpPr>
        <p:spPr>
          <a:xfrm>
            <a:off x="6327603" y="5921522"/>
            <a:ext cx="519043" cy="35659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9598602F-9DDF-41B4-BB61-237D8ACE2863}"/>
              </a:ext>
            </a:extLst>
          </p:cNvPr>
          <p:cNvSpPr/>
          <p:nvPr/>
        </p:nvSpPr>
        <p:spPr>
          <a:xfrm>
            <a:off x="9499342" y="2204904"/>
            <a:ext cx="732186" cy="400216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F8CFFE1D-AE4B-4426-A5D0-60AC6AF2DE09}"/>
              </a:ext>
            </a:extLst>
          </p:cNvPr>
          <p:cNvSpPr/>
          <p:nvPr/>
        </p:nvSpPr>
        <p:spPr>
          <a:xfrm>
            <a:off x="9165062" y="5967070"/>
            <a:ext cx="519043" cy="35659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5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8FD4-1838-4317-AA9B-C5290A95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C00000"/>
                </a:solidFill>
              </a:rPr>
              <a:t>RESULT</a:t>
            </a:r>
            <a:r>
              <a:rPr lang="en-IN">
                <a:solidFill>
                  <a:srgbClr val="FFC000"/>
                </a:solidFill>
              </a:rPr>
              <a:t>(</a:t>
            </a:r>
            <a:r>
              <a:rPr lang="en-IN">
                <a:solidFill>
                  <a:srgbClr val="00B0F0"/>
                </a:solidFill>
              </a:rPr>
              <a:t>Not-Solvable</a:t>
            </a:r>
            <a:r>
              <a:rPr lang="en-IN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8451-FAE7-4D48-9B42-64A7FC7F3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16" y="1926455"/>
            <a:ext cx="8670636" cy="1633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132B0-F12A-447E-8E9E-2FEBDE897E8C}"/>
              </a:ext>
            </a:extLst>
          </p:cNvPr>
          <p:cNvSpPr txBox="1"/>
          <p:nvPr/>
        </p:nvSpPr>
        <p:spPr>
          <a:xfrm>
            <a:off x="2083016" y="3950562"/>
            <a:ext cx="867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400"/>
              <a:t>This input has 11 inversions which is odd hence it is not solvable</a:t>
            </a:r>
          </a:p>
        </p:txBody>
      </p:sp>
    </p:spTree>
    <p:extLst>
      <p:ext uri="{BB962C8B-B14F-4D97-AF65-F5344CB8AC3E}">
        <p14:creationId xmlns:p14="http://schemas.microsoft.com/office/powerpoint/2010/main" val="159761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07FF-0C17-44F9-BAC3-738AD26F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 TECHNIQUES TO SOLVE 8-PUZZLE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8229-F9A5-4062-9941-617D76E4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67" y="1980460"/>
            <a:ext cx="9999133" cy="4800600"/>
          </a:xfrm>
        </p:spPr>
        <p:txBody>
          <a:bodyPr>
            <a:normAutofit/>
          </a:bodyPr>
          <a:lstStyle/>
          <a:p>
            <a:r>
              <a:rPr lang="en-IN" sz="2400">
                <a:latin typeface="urw-din"/>
              </a:rPr>
              <a:t>FIFO and LIFO Branch and Bound techniques maybe used but they consumes more time and space.</a:t>
            </a:r>
          </a:p>
          <a:p>
            <a:r>
              <a:rPr lang="en-IN" sz="2400">
                <a:latin typeface="urw-din"/>
              </a:rPr>
              <a:t>DFS and BFS Brute-Force.</a:t>
            </a:r>
          </a:p>
          <a:p>
            <a:r>
              <a:rPr lang="en-IN" sz="2400">
                <a:latin typeface="urw-din"/>
              </a:rPr>
              <a:t>A*Search technique.</a:t>
            </a:r>
          </a:p>
          <a:p>
            <a:r>
              <a:rPr lang="en-IN" sz="2400">
                <a:latin typeface="urw-din"/>
              </a:rPr>
              <a:t>Heuristic(Informed Search) in AI.</a:t>
            </a:r>
          </a:p>
        </p:txBody>
      </p:sp>
    </p:spTree>
    <p:extLst>
      <p:ext uri="{BB962C8B-B14F-4D97-AF65-F5344CB8AC3E}">
        <p14:creationId xmlns:p14="http://schemas.microsoft.com/office/powerpoint/2010/main" val="3465164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1945-8EA6-4B6D-8565-ACAD92D8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603D-CD71-4730-B803-FAB7CF12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66" y="1762217"/>
            <a:ext cx="9999133" cy="4800600"/>
          </a:xfrm>
        </p:spPr>
        <p:txBody>
          <a:bodyPr>
            <a:normAutofit/>
          </a:bodyPr>
          <a:lstStyle/>
          <a:p>
            <a:r>
              <a:rPr lang="en-US" sz="2400">
                <a:latin typeface="urw-din"/>
              </a:rPr>
              <a:t>Cutting stock problem</a:t>
            </a:r>
          </a:p>
          <a:p>
            <a:r>
              <a:rPr lang="en-US" sz="2400">
                <a:latin typeface="urw-din"/>
              </a:rPr>
              <a:t>Maximum satisfiability problem</a:t>
            </a:r>
          </a:p>
          <a:p>
            <a:r>
              <a:rPr lang="en-US" sz="2400">
                <a:latin typeface="urw-din"/>
              </a:rPr>
              <a:t>Nearest Neighbor Search (Road map)</a:t>
            </a:r>
          </a:p>
          <a:p>
            <a:r>
              <a:rPr lang="en-IN" sz="2400">
                <a:latin typeface="urw-din"/>
              </a:rPr>
              <a:t>Flow-shop scheduling</a:t>
            </a:r>
          </a:p>
          <a:p>
            <a:r>
              <a:rPr lang="en-IN" sz="2400">
                <a:latin typeface="urw-din"/>
              </a:rPr>
              <a:t>Machine learning and AI</a:t>
            </a:r>
          </a:p>
        </p:txBody>
      </p:sp>
    </p:spTree>
    <p:extLst>
      <p:ext uri="{BB962C8B-B14F-4D97-AF65-F5344CB8AC3E}">
        <p14:creationId xmlns:p14="http://schemas.microsoft.com/office/powerpoint/2010/main" val="377134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937E-8C47-470B-8B0B-535EE423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100" y="245616"/>
            <a:ext cx="9999133" cy="1143000"/>
          </a:xfrm>
        </p:spPr>
        <p:txBody>
          <a:bodyPr/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ENHANCEMENTS</a:t>
            </a:r>
            <a:endParaRPr lang="en-IN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E7A7-18A0-4280-ABFE-AB0AB8DD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141" y="1855433"/>
            <a:ext cx="10323873" cy="3613951"/>
          </a:xfrm>
        </p:spPr>
        <p:txBody>
          <a:bodyPr>
            <a:normAutofit fontScale="47500" lnSpcReduction="20000"/>
          </a:bodyPr>
          <a:lstStyle/>
          <a:p>
            <a:r>
              <a:rPr lang="en-US" sz="4400">
                <a:latin typeface="urw-din"/>
              </a:rPr>
              <a:t>Hence this technique can be used to find the shortest sequence of steps to find the base configuration.</a:t>
            </a:r>
          </a:p>
          <a:p>
            <a:r>
              <a:rPr lang="en-US" sz="4400">
                <a:latin typeface="urw-din"/>
              </a:rPr>
              <a:t>Keeping this in mind we can always enhance the software to make it better by bringing out updates.</a:t>
            </a:r>
          </a:p>
          <a:p>
            <a:r>
              <a:rPr lang="en-US" sz="4400">
                <a:latin typeface="urw-din"/>
              </a:rPr>
              <a:t>We can expand the matrix size to any N*N matrix in future.</a:t>
            </a:r>
          </a:p>
          <a:p>
            <a:r>
              <a:rPr lang="en-US" sz="4400">
                <a:latin typeface="urw-din"/>
              </a:rPr>
              <a:t>Visual appeal is a key to the user. We can use graphical interfaces to make visually attractive .</a:t>
            </a:r>
          </a:p>
          <a:p>
            <a:r>
              <a:rPr lang="en-US" sz="4400">
                <a:latin typeface="urw-din"/>
              </a:rPr>
              <a:t>Likewise we can bring many more modifications to make the code faster by using </a:t>
            </a:r>
            <a:r>
              <a:rPr lang="en-US" sz="4400" err="1">
                <a:latin typeface="urw-din"/>
              </a:rPr>
              <a:t>AI,etc</a:t>
            </a:r>
            <a:r>
              <a:rPr lang="en-US" sz="4400">
                <a:latin typeface="urw-din"/>
              </a:rPr>
              <a:t>….</a:t>
            </a:r>
          </a:p>
          <a:p>
            <a:r>
              <a:rPr lang="en-US" sz="4400">
                <a:latin typeface="urw-din"/>
              </a:rPr>
              <a:t>Creating such projects help the developers to learn new things and enhance their knowledge and broaden their perspective on how software systems work . We can only get better with experience.</a:t>
            </a:r>
          </a:p>
          <a:p>
            <a:endParaRPr lang="en-IN"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06689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981A-D414-4EFC-944C-CC23D553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970E-3558-41EF-A7ED-E11B5736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66" y="2149136"/>
            <a:ext cx="9999133" cy="4800600"/>
          </a:xfrm>
        </p:spPr>
        <p:txBody>
          <a:bodyPr>
            <a:normAutofit/>
          </a:bodyPr>
          <a:lstStyle/>
          <a:p>
            <a:r>
              <a:rPr lang="en-IN" sz="2400">
                <a:latin typeface="urw-din"/>
              </a:rPr>
              <a:t>DAA textbooks</a:t>
            </a:r>
          </a:p>
          <a:p>
            <a:r>
              <a:rPr lang="en-IN" sz="2400">
                <a:latin typeface="urw-din"/>
              </a:rPr>
              <a:t>Google for images</a:t>
            </a:r>
          </a:p>
          <a:p>
            <a:r>
              <a:rPr lang="en-US" sz="2400">
                <a:solidFill>
                  <a:srgbClr val="00B050"/>
                </a:solidFill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 puzzle Problem using Branch And Bound - GeeksforGeeks</a:t>
            </a:r>
            <a:endParaRPr lang="en-IN" sz="2400">
              <a:solidFill>
                <a:srgbClr val="00B050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8307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486-CDB5-48E3-8B86-5AE4303C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1819-1730-4764-94C6-B63BD3C65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1955429"/>
            <a:ext cx="8825659" cy="20395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500">
                <a:latin typeface="urw-din"/>
              </a:rPr>
              <a:t>We’ve designed a 8-puzzle problem using Branch and Bound to solve the puzzle.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>
                <a:latin typeface="urw-din"/>
              </a:rPr>
              <a:t>In this we find the minimum number of steps to solve the initial scrambled 8-puzzle and get the solved puzzle.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>
                <a:latin typeface="urw-din"/>
              </a:rPr>
              <a:t>We’re going to take you through the project layout wherein you’ll see the construction, objective and purpose of the project…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>
                <a:latin typeface="urw-din"/>
              </a:rPr>
              <a:t>Here’s the complete outlook of the project.</a:t>
            </a:r>
            <a:endParaRPr lang="en-IN" sz="2500"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50152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D00D-4ABD-41AE-B8BB-4699CCF7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301" y="95533"/>
            <a:ext cx="3276894" cy="737587"/>
          </a:xfrm>
        </p:spPr>
        <p:txBody>
          <a:bodyPr/>
          <a:lstStyle/>
          <a:p>
            <a:pPr algn="ctr"/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C54D2-F90E-4A3A-A4C8-91BA4970A9A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58788" y="932156"/>
            <a:ext cx="3473060" cy="509272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b="0" i="1">
              <a:solidFill>
                <a:srgbClr val="FFFFFF"/>
              </a:solidFill>
              <a:effectLst/>
              <a:latin typeface="urw-din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b="0" i="1">
                <a:effectLst/>
                <a:latin typeface="urw-din"/>
              </a:rPr>
              <a:t>Given a 3×3 board with 8 tiles (every tile has one number from 1 to 8) and one empty space.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b="0" i="1">
                <a:effectLst/>
                <a:latin typeface="urw-din"/>
              </a:rPr>
              <a:t> The objective is to place the numbers on tiles to match the final configuration using the empty space.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i="1">
                <a:latin typeface="urw-din"/>
              </a:rPr>
              <a:t>Here we can </a:t>
            </a:r>
            <a:r>
              <a:rPr lang="en-US" sz="2000" b="0" i="1">
                <a:effectLst/>
                <a:latin typeface="urw-din"/>
              </a:rPr>
              <a:t>slide four adjacent (left, right, above</a:t>
            </a:r>
            <a:r>
              <a:rPr lang="en-US" sz="2000" b="0" i="0">
                <a:effectLst/>
                <a:latin typeface="urw-din"/>
              </a:rPr>
              <a:t>,</a:t>
            </a:r>
            <a:r>
              <a:rPr lang="en-US" sz="2000" b="0" i="1">
                <a:effectLst/>
                <a:latin typeface="urw-din"/>
              </a:rPr>
              <a:t> and below) tiles into the empty space. </a:t>
            </a:r>
            <a:endParaRPr lang="en-IN" sz="20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41C68C-FB2A-474C-A4F2-02629341A4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48" y="1302055"/>
            <a:ext cx="44005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EAC91B-B836-4A23-99E8-1BB955BA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159" y="305836"/>
            <a:ext cx="999744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2760C-D578-49F9-A28E-55154FA44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2404" y="1552482"/>
            <a:ext cx="4876800" cy="4663440"/>
          </a:xfrm>
        </p:spPr>
        <p:txBody>
          <a:bodyPr/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i="1">
                <a:solidFill>
                  <a:schemeClr val="tx1"/>
                </a:solidFill>
                <a:latin typeface="urw-din"/>
              </a:rPr>
              <a:t>We use the least cost branch and bound technique to solve this problem.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i="1">
                <a:solidFill>
                  <a:schemeClr val="tx1"/>
                </a:solidFill>
                <a:latin typeface="urw-din"/>
              </a:rPr>
              <a:t>Here, we create partial solutions of the possible moves and select the partial-solution with the least amount of unordered blocks at each level of branching until the base configuration is achieved</a:t>
            </a:r>
            <a:r>
              <a:rPr lang="en-US" i="1">
                <a:solidFill>
                  <a:schemeClr val="tx1"/>
                </a:solidFill>
                <a:latin typeface="urw-din"/>
              </a:rPr>
              <a:t>.</a:t>
            </a:r>
            <a:endParaRPr lang="en-IN" i="1">
              <a:solidFill>
                <a:schemeClr val="tx1"/>
              </a:solidFill>
              <a:latin typeface="urw-din"/>
            </a:endParaRPr>
          </a:p>
        </p:txBody>
      </p:sp>
      <p:pic>
        <p:nvPicPr>
          <p:cNvPr id="6146" name="Picture 2" descr="8 puzzle Problem using Branch And Bound - GeeksforGeeks">
            <a:extLst>
              <a:ext uri="{FF2B5EF4-FFF2-40B4-BE49-F238E27FC236}">
                <a16:creationId xmlns:a16="http://schemas.microsoft.com/office/drawing/2014/main" id="{2E59631A-00A4-452A-A0D1-94A0D20F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79" y="1216240"/>
            <a:ext cx="5692393" cy="408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2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673A-1D4A-4790-A199-6D83A32E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33" y="310149"/>
            <a:ext cx="9999133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EF50-8415-4282-8004-961C518B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935" y="1847295"/>
            <a:ext cx="9999133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>
                <a:solidFill>
                  <a:schemeClr val="tx1"/>
                </a:solidFill>
                <a:latin typeface="urw-din"/>
              </a:rPr>
              <a:t>The objective of this project is that it gives the sequence of steps needed to find the base configuration when a given jumbled sequence is given as a problem.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>
              <a:solidFill>
                <a:schemeClr val="tx1"/>
              </a:solidFill>
              <a:latin typeface="urw-di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>
                <a:solidFill>
                  <a:schemeClr val="tx1"/>
                </a:solidFill>
                <a:latin typeface="urw-din"/>
              </a:rPr>
              <a:t>Least Cost Branch and Bound helps was to achieve this with minimum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191772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292F-DA71-415E-A7CA-AD8DD237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</a:rPr>
              <a:t>ALGORITHM DESIGN TECHNIQUE</a:t>
            </a:r>
            <a:endParaRPr lang="en-IN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A333-31F5-473A-B630-5137AD9E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61" y="1935332"/>
            <a:ext cx="8825659" cy="3640584"/>
          </a:xfrm>
        </p:spPr>
        <p:txBody>
          <a:bodyPr/>
          <a:lstStyle/>
          <a:p>
            <a:pPr marL="0" indent="0">
              <a:buNone/>
            </a:pPr>
            <a:r>
              <a:rPr lang="en-US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AND BOUND</a:t>
            </a:r>
          </a:p>
          <a:p>
            <a:r>
              <a:rPr lang="en-US" sz="2000" b="0" i="0">
                <a:solidFill>
                  <a:schemeClr val="tx1"/>
                </a:solidFill>
                <a:effectLst/>
                <a:latin typeface="urw-din"/>
              </a:rPr>
              <a:t>The search for an answer node can often be speeded by using an “intelligent” ranking function, also called an approximate cost function to avoid searching in sub-trees that do not contain an answer node. It is similar to the backtracking technique but uses a BFS-like search.</a:t>
            </a:r>
            <a:r>
              <a:rPr lang="en-US" sz="2000" b="0" i="0">
                <a:solidFill>
                  <a:srgbClr val="FFFFFF"/>
                </a:solidFill>
                <a:effectLst/>
                <a:latin typeface="urw-din"/>
              </a:rPr>
              <a:t>r an</a:t>
            </a:r>
          </a:p>
          <a:p>
            <a:r>
              <a:rPr lang="en-US" sz="2000" b="0" i="0">
                <a:solidFill>
                  <a:schemeClr val="tx1"/>
                </a:solidFill>
                <a:effectLst/>
                <a:latin typeface="urw-din"/>
              </a:rPr>
              <a:t>The least cost Brand and Bound algorithm helps us delete the unwanted partial solutions created and select the best optimized solution at each level of state space tree.</a:t>
            </a:r>
          </a:p>
          <a:p>
            <a:r>
              <a:rPr lang="en-US" sz="2000">
                <a:solidFill>
                  <a:schemeClr val="tx1"/>
                </a:solidFill>
                <a:latin typeface="urw-din"/>
              </a:rPr>
              <a:t>We obtain the solution with least number of steps and also obtain it quicker.</a:t>
            </a:r>
            <a:endParaRPr lang="en-US" sz="2000" b="0" i="0">
              <a:solidFill>
                <a:srgbClr val="FFFFFF"/>
              </a:solidFill>
              <a:effectLst/>
              <a:latin typeface="urw-din"/>
            </a:endParaRPr>
          </a:p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90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7E3B-82C2-410F-800B-B663DF79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475D-A284-4F83-BF45-20B5C38C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61" y="1890942"/>
            <a:ext cx="10269697" cy="4045429"/>
          </a:xfrm>
        </p:spPr>
        <p:txBody>
          <a:bodyPr>
            <a:noAutofit/>
          </a:bodyPr>
          <a:lstStyle/>
          <a:p>
            <a:r>
              <a:rPr lang="en-US" sz="1800" b="0" i="0">
                <a:solidFill>
                  <a:schemeClr val="tx1"/>
                </a:solidFill>
                <a:effectLst/>
                <a:latin typeface="urw-din"/>
              </a:rPr>
              <a:t>There are basically three types of nodes involved in Branch and Bound 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 b="1" i="0">
                <a:solidFill>
                  <a:schemeClr val="tx1"/>
                </a:solidFill>
                <a:effectLst/>
                <a:latin typeface="urw-din"/>
              </a:rPr>
              <a:t>1. </a:t>
            </a:r>
            <a:r>
              <a:rPr lang="en-US" sz="1800" b="1" i="0">
                <a:solidFill>
                  <a:srgbClr val="DBD739"/>
                </a:solidFill>
                <a:effectLst/>
                <a:latin typeface="urw-din"/>
              </a:rPr>
              <a:t>Live node</a:t>
            </a:r>
            <a:r>
              <a:rPr lang="en-US" sz="1800" b="0" i="0">
                <a:solidFill>
                  <a:srgbClr val="DBD739"/>
                </a:solidFill>
                <a:effectLst/>
                <a:latin typeface="urw-din"/>
              </a:rPr>
              <a:t> </a:t>
            </a:r>
            <a:r>
              <a:rPr lang="en-US" sz="1800" b="0" i="0">
                <a:solidFill>
                  <a:schemeClr val="tx1"/>
                </a:solidFill>
                <a:effectLst/>
                <a:latin typeface="urw-din"/>
              </a:rPr>
              <a:t>is a node that has been generated but whose children have not yet been generated. 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 b="1" i="0">
                <a:solidFill>
                  <a:schemeClr val="tx1"/>
                </a:solidFill>
                <a:effectLst/>
                <a:latin typeface="urw-din"/>
              </a:rPr>
              <a:t>2.</a:t>
            </a:r>
            <a:r>
              <a:rPr lang="en-US" sz="1800" b="1" i="0">
                <a:solidFill>
                  <a:srgbClr val="DBD739"/>
                </a:solidFill>
                <a:effectLst/>
                <a:latin typeface="urw-din"/>
              </a:rPr>
              <a:t> E-node</a:t>
            </a:r>
            <a:r>
              <a:rPr lang="en-US" sz="1800" b="0" i="0">
                <a:solidFill>
                  <a:srgbClr val="DBD739"/>
                </a:solidFill>
                <a:effectLst/>
                <a:latin typeface="urw-din"/>
              </a:rPr>
              <a:t> </a:t>
            </a:r>
            <a:r>
              <a:rPr lang="en-US" sz="1800" b="0" i="0">
                <a:solidFill>
                  <a:schemeClr val="tx1"/>
                </a:solidFill>
                <a:effectLst/>
                <a:latin typeface="urw-din"/>
              </a:rPr>
              <a:t>is a live node whose children are currently being explored. In other words, an E-node is a node currently being expanded. 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 b="1" i="0">
                <a:solidFill>
                  <a:schemeClr val="tx1"/>
                </a:solidFill>
                <a:effectLst/>
                <a:latin typeface="urw-din"/>
              </a:rPr>
              <a:t>3. </a:t>
            </a:r>
            <a:r>
              <a:rPr lang="en-US" sz="1800" b="1" i="0">
                <a:solidFill>
                  <a:srgbClr val="DBD739"/>
                </a:solidFill>
                <a:effectLst/>
                <a:latin typeface="urw-din"/>
              </a:rPr>
              <a:t>Dead node </a:t>
            </a:r>
            <a:r>
              <a:rPr lang="en-US" sz="1800" b="0" i="0">
                <a:solidFill>
                  <a:schemeClr val="tx1"/>
                </a:solidFill>
                <a:effectLst/>
                <a:latin typeface="urw-din"/>
              </a:rPr>
              <a:t>is a generated node that is not to be expanded or explored any further. All children of a dead node have already been expanded.</a:t>
            </a:r>
          </a:p>
          <a:p>
            <a:r>
              <a:rPr lang="en-US" sz="1800" b="0" i="0">
                <a:solidFill>
                  <a:schemeClr val="tx1"/>
                </a:solidFill>
                <a:effectLst/>
                <a:latin typeface="urw-din"/>
              </a:rPr>
              <a:t>The ideal</a:t>
            </a:r>
            <a:r>
              <a:rPr lang="en-US" sz="1800" b="1" i="0">
                <a:solidFill>
                  <a:schemeClr val="tx1"/>
                </a:solidFill>
                <a:effectLst/>
                <a:latin typeface="urw-din"/>
              </a:rPr>
              <a:t> Cost function for </a:t>
            </a:r>
            <a:r>
              <a:rPr lang="en-US" sz="1800" b="0" i="0">
                <a:solidFill>
                  <a:schemeClr val="tx1"/>
                </a:solidFill>
                <a:effectLst/>
                <a:latin typeface="urw-din"/>
              </a:rPr>
              <a:t>an </a:t>
            </a:r>
            <a:r>
              <a:rPr lang="en-US" sz="1800" b="1" i="0">
                <a:solidFill>
                  <a:schemeClr val="tx1"/>
                </a:solidFill>
                <a:effectLst/>
                <a:latin typeface="urw-din"/>
              </a:rPr>
              <a:t>8-puzzle Algorithm : 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 b="0" i="0">
                <a:solidFill>
                  <a:schemeClr val="tx1"/>
                </a:solidFill>
                <a:effectLst/>
                <a:latin typeface="urw-din"/>
              </a:rPr>
              <a:t>We assume that moving one tile in any direction will have a 1 unit cost. Keeping that in mind, we define a cost function for the 8-puzzle algorithm as below</a:t>
            </a:r>
            <a:r>
              <a:rPr lang="en-US" sz="1800" b="0" i="0">
                <a:solidFill>
                  <a:srgbClr val="FFFFFF"/>
                </a:solidFill>
                <a:effectLst/>
                <a:latin typeface="urw-din"/>
              </a:rPr>
              <a:t>: </a:t>
            </a: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  <a:latin typeface="urw-din"/>
              </a:rPr>
              <a:t>	</a:t>
            </a:r>
            <a:r>
              <a:rPr lang="en-US" sz="1800" b="1">
                <a:solidFill>
                  <a:srgbClr val="DBD739"/>
                </a:solidFill>
                <a:latin typeface="urw-din"/>
              </a:rPr>
              <a:t>c(x) = f(x) + h(x)</a:t>
            </a:r>
          </a:p>
          <a:p>
            <a:pPr marL="0" indent="0">
              <a:buNone/>
            </a:pPr>
            <a:r>
              <a:rPr lang="en-US" sz="1800" b="0" i="0">
                <a:solidFill>
                  <a:schemeClr val="tx1"/>
                </a:solidFill>
                <a:effectLst/>
                <a:latin typeface="urw-din"/>
              </a:rPr>
              <a:t>	</a:t>
            </a:r>
            <a:r>
              <a:rPr lang="en-US" sz="1800">
                <a:solidFill>
                  <a:schemeClr val="tx1"/>
                </a:solidFill>
                <a:latin typeface="urw-din"/>
              </a:rPr>
              <a:t>where </a:t>
            </a:r>
            <a:r>
              <a:rPr lang="en-US" sz="1800" b="1">
                <a:solidFill>
                  <a:srgbClr val="DBD739"/>
                </a:solidFill>
                <a:latin typeface="urw-din"/>
              </a:rPr>
              <a:t>f(x) </a:t>
            </a:r>
            <a:r>
              <a:rPr lang="en-US" sz="1800">
                <a:solidFill>
                  <a:schemeClr val="tx1"/>
                </a:solidFill>
                <a:latin typeface="urw-din"/>
              </a:rPr>
              <a:t>is the length of the path from root to x ( number of moves so far)</a:t>
            </a:r>
          </a:p>
          <a:p>
            <a:pPr marL="0" indent="0">
              <a:buNone/>
            </a:pPr>
            <a:r>
              <a:rPr lang="en-US" sz="1800" b="0" i="0">
                <a:solidFill>
                  <a:srgbClr val="FFFFFF"/>
                </a:solidFill>
                <a:effectLst/>
                <a:latin typeface="urw-din"/>
              </a:rPr>
              <a:t>		</a:t>
            </a:r>
            <a:r>
              <a:rPr lang="en-US" sz="1800">
                <a:solidFill>
                  <a:srgbClr val="FFFFFF"/>
                </a:solidFill>
                <a:latin typeface="urw-din"/>
              </a:rPr>
              <a:t>  </a:t>
            </a:r>
            <a:r>
              <a:rPr lang="en-US" sz="1800" b="1">
                <a:solidFill>
                  <a:srgbClr val="DBD739"/>
                </a:solidFill>
                <a:latin typeface="urw-din"/>
              </a:rPr>
              <a:t>h(x) </a:t>
            </a:r>
            <a:r>
              <a:rPr lang="en-US" sz="1800">
                <a:solidFill>
                  <a:schemeClr val="tx1"/>
                </a:solidFill>
                <a:latin typeface="urw-din"/>
              </a:rPr>
              <a:t>is the number of non-blank </a:t>
            </a:r>
            <a:r>
              <a:rPr lang="en-IN" sz="1800">
                <a:solidFill>
                  <a:schemeClr val="tx1"/>
                </a:solidFill>
                <a:latin typeface="urw-din"/>
              </a:rPr>
              <a:t>tiles not in in their goal position (number of mis-placed</a:t>
            </a:r>
          </a:p>
          <a:p>
            <a:pPr marL="0" indent="0">
              <a:buNone/>
            </a:pPr>
            <a:r>
              <a:rPr lang="en-IN" sz="1800">
                <a:latin typeface="urw-din"/>
              </a:rPr>
              <a:t>                                                       tiles).</a:t>
            </a:r>
            <a:endParaRPr lang="en-IN" sz="1800">
              <a:solidFill>
                <a:schemeClr val="tx1"/>
              </a:solidFill>
              <a:latin typeface="urw-din"/>
            </a:endParaRPr>
          </a:p>
          <a:p>
            <a:pPr marL="0" indent="0">
              <a:buNone/>
            </a:pPr>
            <a:r>
              <a:rPr lang="en-IN" sz="1800">
                <a:solidFill>
                  <a:schemeClr val="tx1"/>
                </a:solidFill>
                <a:latin typeface="urw-din"/>
              </a:rPr>
              <a:t>	 There are at least </a:t>
            </a:r>
            <a:r>
              <a:rPr lang="en-IN" sz="1800" b="1">
                <a:solidFill>
                  <a:srgbClr val="DBD739"/>
                </a:solidFill>
                <a:latin typeface="urw-din"/>
              </a:rPr>
              <a:t>h(x) </a:t>
            </a:r>
            <a:r>
              <a:rPr lang="en-IN" sz="1800">
                <a:solidFill>
                  <a:schemeClr val="tx1"/>
                </a:solidFill>
                <a:latin typeface="urw-din"/>
              </a:rPr>
              <a:t>moves to transform state x to a goal state .</a:t>
            </a:r>
            <a:endParaRPr lang="en-I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0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96CDDB-3EA1-452C-84CF-5A139D42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2834"/>
            <a:ext cx="8534400" cy="670167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SOLVABILITY OF PUZZLE :</a:t>
            </a:r>
            <a:endParaRPr lang="en-IN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75EB5E-BA12-4A22-97F1-40C4C7D241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518082"/>
            <a:ext cx="5318418" cy="427197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800" u="sng">
                <a:solidFill>
                  <a:srgbClr val="0070C0"/>
                </a:solidFill>
              </a:rPr>
              <a:t>Solvable input :</a:t>
            </a:r>
            <a:r>
              <a:rPr lang="en-US" sz="1800">
                <a:solidFill>
                  <a:srgbClr val="0070C0"/>
                </a:solidFill>
              </a:rPr>
              <a:t>           </a:t>
            </a:r>
            <a:r>
              <a:rPr lang="en-US" sz="180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1800" u="sng">
                <a:solidFill>
                  <a:srgbClr val="0070C0"/>
                </a:solidFill>
                <a:latin typeface="+mj-lt"/>
              </a:rPr>
              <a:t>Not Solvable input</a:t>
            </a:r>
            <a:r>
              <a:rPr lang="en-US" sz="1800" u="sng">
                <a:solidFill>
                  <a:srgbClr val="0070C0"/>
                </a:solidFill>
                <a:latin typeface="urw-din"/>
              </a:rPr>
              <a:t>:</a:t>
            </a:r>
          </a:p>
          <a:p>
            <a:r>
              <a:rPr lang="en-US" sz="1600">
                <a:solidFill>
                  <a:schemeClr val="tx1"/>
                </a:solidFill>
              </a:rPr>
              <a:t>     1 has no inversion                 8 has 7inversions </a:t>
            </a:r>
          </a:p>
          <a:p>
            <a:r>
              <a:rPr lang="en-US" sz="1600">
                <a:solidFill>
                  <a:schemeClr val="tx1"/>
                </a:solidFill>
              </a:rPr>
              <a:t>      8 has 6 inversions	 1 has no inversions</a:t>
            </a:r>
          </a:p>
          <a:p>
            <a:r>
              <a:rPr lang="en-US" sz="1600">
                <a:solidFill>
                  <a:schemeClr val="tx1"/>
                </a:solidFill>
              </a:rPr>
              <a:t>      2 has no inversions                2 has no inversions</a:t>
            </a:r>
          </a:p>
          <a:p>
            <a:r>
              <a:rPr lang="en-US" sz="1600">
                <a:solidFill>
                  <a:schemeClr val="tx1"/>
                </a:solidFill>
              </a:rPr>
              <a:t>      4 has 1 inversion                   4 has 1 inversion</a:t>
            </a:r>
          </a:p>
          <a:p>
            <a:r>
              <a:rPr lang="en-US" sz="1600">
                <a:solidFill>
                  <a:schemeClr val="tx1"/>
                </a:solidFill>
              </a:rPr>
              <a:t>      3 has no inversions                3 has no inversions</a:t>
            </a:r>
          </a:p>
          <a:p>
            <a:r>
              <a:rPr lang="en-US" sz="1600">
                <a:solidFill>
                  <a:schemeClr val="tx1"/>
                </a:solidFill>
              </a:rPr>
              <a:t>      7 has 2 inversions                  7 has 2 inversions  </a:t>
            </a:r>
          </a:p>
          <a:p>
            <a:r>
              <a:rPr lang="en-US" sz="1600">
                <a:solidFill>
                  <a:schemeClr val="tx1"/>
                </a:solidFill>
              </a:rPr>
              <a:t>      6 has 1 inversion                   6 has 1 inversion</a:t>
            </a:r>
          </a:p>
          <a:p>
            <a:r>
              <a:rPr lang="en-US" sz="1600">
                <a:solidFill>
                  <a:schemeClr val="tx1"/>
                </a:solidFill>
              </a:rPr>
              <a:t>      5 has no inversions               5 has no inversions</a:t>
            </a:r>
          </a:p>
          <a:p>
            <a:r>
              <a:rPr lang="en-US">
                <a:solidFill>
                  <a:schemeClr val="tx1"/>
                </a:solidFill>
              </a:rPr>
              <a:t>    </a:t>
            </a:r>
            <a:r>
              <a:rPr lang="en-US" b="1">
                <a:solidFill>
                  <a:srgbClr val="7030A0"/>
                </a:solidFill>
                <a:latin typeface="urw-din"/>
              </a:rPr>
              <a:t>TOTAL INVERSIONS </a:t>
            </a:r>
            <a:r>
              <a:rPr lang="en-US">
                <a:solidFill>
                  <a:srgbClr val="7030A0"/>
                </a:solidFill>
              </a:rPr>
              <a:t>= </a:t>
            </a:r>
            <a:r>
              <a:rPr lang="en-US">
                <a:solidFill>
                  <a:srgbClr val="7030A0"/>
                </a:solidFill>
                <a:latin typeface="urw-din"/>
              </a:rPr>
              <a:t>10 </a:t>
            </a:r>
            <a:r>
              <a:rPr lang="en-US">
                <a:solidFill>
                  <a:srgbClr val="7030A0"/>
                </a:solidFill>
              </a:rPr>
              <a:t>           </a:t>
            </a:r>
            <a:r>
              <a:rPr lang="en-US" b="1">
                <a:solidFill>
                  <a:srgbClr val="7030A0"/>
                </a:solidFill>
                <a:latin typeface="urw-din"/>
              </a:rPr>
              <a:t>TOTAL INVERSIONS </a:t>
            </a:r>
            <a:r>
              <a:rPr lang="en-US">
                <a:solidFill>
                  <a:srgbClr val="7030A0"/>
                </a:solidFill>
              </a:rPr>
              <a:t>= </a:t>
            </a:r>
            <a:r>
              <a:rPr lang="en-US">
                <a:solidFill>
                  <a:srgbClr val="7030A0"/>
                </a:solidFill>
                <a:latin typeface="urw-din"/>
              </a:rPr>
              <a:t>11</a:t>
            </a:r>
          </a:p>
          <a:p>
            <a:endParaRPr lang="en-US">
              <a:solidFill>
                <a:srgbClr val="7030A0"/>
              </a:solidFill>
              <a:latin typeface="urw-din"/>
            </a:endParaRPr>
          </a:p>
          <a:p>
            <a:endParaRPr lang="en-US">
              <a:solidFill>
                <a:srgbClr val="7030A0"/>
              </a:solidFill>
              <a:latin typeface="urw-din"/>
            </a:endParaRPr>
          </a:p>
          <a:p>
            <a:r>
              <a:rPr lang="en-US" sz="2400" b="1">
                <a:solidFill>
                  <a:schemeClr val="tx1"/>
                </a:solidFill>
              </a:rPr>
              <a:t>It is solvable only is it has even number of inversions.   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 u="sng">
                <a:solidFill>
                  <a:schemeClr val="tx1"/>
                </a:solidFill>
              </a:rPr>
              <a:t> </a:t>
            </a:r>
            <a:endParaRPr lang="en-IN" sz="1600" u="sng">
              <a:solidFill>
                <a:schemeClr val="tx1"/>
              </a:solidFill>
            </a:endParaRPr>
          </a:p>
        </p:txBody>
      </p:sp>
      <p:pic>
        <p:nvPicPr>
          <p:cNvPr id="2050" name="Picture 2" descr="8puzzle">
            <a:extLst>
              <a:ext uri="{FF2B5EF4-FFF2-40B4-BE49-F238E27FC236}">
                <a16:creationId xmlns:a16="http://schemas.microsoft.com/office/drawing/2014/main" id="{1B049058-BEF3-40E3-BDED-E90CAA43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1247"/>
            <a:ext cx="5648464" cy="310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3CC447-2BB9-45C5-9C99-EFBEC6096E83}"/>
              </a:ext>
            </a:extLst>
          </p:cNvPr>
          <p:cNvCxnSpPr>
            <a:cxnSpLocks/>
          </p:cNvCxnSpPr>
          <p:nvPr/>
        </p:nvCxnSpPr>
        <p:spPr>
          <a:xfrm>
            <a:off x="2920753" y="1651247"/>
            <a:ext cx="0" cy="258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2B24DC-499C-4475-9150-9BB5850563C5}"/>
              </a:ext>
            </a:extLst>
          </p:cNvPr>
          <p:cNvSpPr txBox="1"/>
          <p:nvPr/>
        </p:nvSpPr>
        <p:spPr>
          <a:xfrm>
            <a:off x="6096000" y="4755605"/>
            <a:ext cx="5480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effectLst/>
                <a:latin typeface="urw-din"/>
              </a:rPr>
              <a:t>What is inversion?</a:t>
            </a:r>
            <a:r>
              <a:rPr lang="en-US" b="0" i="0">
                <a:effectLst/>
                <a:latin typeface="urw-din"/>
              </a:rPr>
              <a:t> </a:t>
            </a:r>
            <a:br>
              <a:rPr lang="en-US"/>
            </a:br>
            <a:r>
              <a:rPr lang="en-US" b="0" i="0">
                <a:effectLst/>
                <a:latin typeface="urw-din"/>
              </a:rPr>
              <a:t>A pair of tiles form an inversion if the values on tiles are in reverse order of their appearance in goal state.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21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IV-SEM-DAA-Project-PPT-template-2021</Template>
  <TotalTime>742</TotalTime>
  <Words>1726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Aharoni</vt:lpstr>
      <vt:lpstr>Arial</vt:lpstr>
      <vt:lpstr>Gill Sans MT</vt:lpstr>
      <vt:lpstr>Times New Roman</vt:lpstr>
      <vt:lpstr>urw-din</vt:lpstr>
      <vt:lpstr>Verdana</vt:lpstr>
      <vt:lpstr>Wingdings</vt:lpstr>
      <vt:lpstr>Wingdings 2</vt:lpstr>
      <vt:lpstr>Solstice</vt:lpstr>
      <vt:lpstr>RNS Institute of Technology Department of Information Science and Engineering</vt:lpstr>
      <vt:lpstr>CONTENTS</vt:lpstr>
      <vt:lpstr>ABSTRACT</vt:lpstr>
      <vt:lpstr>INTRODUCTION</vt:lpstr>
      <vt:lpstr>INTRODUCTION</vt:lpstr>
      <vt:lpstr>OBJECTIVE </vt:lpstr>
      <vt:lpstr>ALGORITHM DESIGN TECHNIQUE</vt:lpstr>
      <vt:lpstr>PROJECT ARCHITECTURE</vt:lpstr>
      <vt:lpstr>CHECKINg for SOLVABILITY OF PUZZLE :</vt:lpstr>
      <vt:lpstr>COMPLETE ALGORITHM</vt:lpstr>
      <vt:lpstr>PowerPoint Presentation</vt:lpstr>
      <vt:lpstr> IMPLEMENTATION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RESULT(Solvable)</vt:lpstr>
      <vt:lpstr>RESULT(Not-Solvable)</vt:lpstr>
      <vt:lpstr>DIFFERENT ALGORITHM TECHNIQUES TO SOLVE 8-PUZZLE PROBLEM</vt:lpstr>
      <vt:lpstr>APPLICATIONS</vt:lpstr>
      <vt:lpstr>CONCLUSION AND FUTURE ENHANCEMENTS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raj R</dc:creator>
  <cp:lastModifiedBy>Karthik raj R</cp:lastModifiedBy>
  <cp:revision>79</cp:revision>
  <dcterms:created xsi:type="dcterms:W3CDTF">2021-08-07T05:26:26Z</dcterms:created>
  <dcterms:modified xsi:type="dcterms:W3CDTF">2021-08-13T14:47:28Z</dcterms:modified>
</cp:coreProperties>
</file>