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6"/>
  </p:notesMasterIdLst>
  <p:sldIdLst>
    <p:sldId id="347" r:id="rId2"/>
    <p:sldId id="287" r:id="rId3"/>
    <p:sldId id="257" r:id="rId4"/>
    <p:sldId id="260" r:id="rId5"/>
    <p:sldId id="340" r:id="rId6"/>
    <p:sldId id="299" r:id="rId7"/>
    <p:sldId id="350" r:id="rId8"/>
    <p:sldId id="288" r:id="rId9"/>
    <p:sldId id="266" r:id="rId10"/>
    <p:sldId id="351" r:id="rId11"/>
    <p:sldId id="343" r:id="rId12"/>
    <p:sldId id="344" r:id="rId13"/>
    <p:sldId id="353" r:id="rId14"/>
    <p:sldId id="354" r:id="rId15"/>
    <p:sldId id="355" r:id="rId16"/>
    <p:sldId id="345" r:id="rId17"/>
    <p:sldId id="349" r:id="rId18"/>
    <p:sldId id="356" r:id="rId19"/>
    <p:sldId id="357" r:id="rId20"/>
    <p:sldId id="275" r:id="rId21"/>
    <p:sldId id="346" r:id="rId22"/>
    <p:sldId id="352" r:id="rId23"/>
    <p:sldId id="270"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raj R" initials="KrR" lastIdx="1" clrIdx="0">
    <p:extLst>
      <p:ext uri="{19B8F6BF-5375-455C-9EA6-DF929625EA0E}">
        <p15:presenceInfo xmlns:p15="http://schemas.microsoft.com/office/powerpoint/2012/main" userId="682c4ea5e62b4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817" autoAdjust="0"/>
  </p:normalViewPr>
  <p:slideViewPr>
    <p:cSldViewPr>
      <p:cViewPr varScale="1">
        <p:scale>
          <a:sx n="81" d="100"/>
          <a:sy n="81" d="100"/>
        </p:scale>
        <p:origin x="451"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406770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391734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2598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8761976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96395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3948411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146097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8877929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88706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108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8114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54682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42977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99026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26863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5046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1457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7911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2021 - 2022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4F5413-E548-45A8-B9DD-11B71454D5CA}" type="slidenum">
              <a:rPr lang="en-US" smtClean="0"/>
              <a:pPr/>
              <a:t>‹#›</a:t>
            </a:fld>
            <a:endParaRPr lang="en-US" dirty="0"/>
          </a:p>
        </p:txBody>
      </p:sp>
      <p:pic>
        <p:nvPicPr>
          <p:cNvPr id="18" name="Picture 17" descr="Logo, company name&#10;&#10;Description automatically generated">
            <a:extLst>
              <a:ext uri="{FF2B5EF4-FFF2-40B4-BE49-F238E27FC236}">
                <a16:creationId xmlns:a16="http://schemas.microsoft.com/office/drawing/2014/main" id="{3C89575D-FEDD-45F9-9CC8-FB6AD7544DCD}"/>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8D882035-F57B-4CDC-ABAE-8D001031FCD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327043059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cikit-learn.org/stable/user_guid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a:xfrm>
            <a:off x="0" y="616152"/>
            <a:ext cx="12192000" cy="1015663"/>
          </a:xfrm>
          <a:prstGeom prst="rect">
            <a:avLst/>
          </a:prstGeom>
        </p:spPr>
        <p:txBody>
          <a:bodyPr wrap="square">
            <a:spAutoFit/>
          </a:bodyPr>
          <a:lstStyle/>
          <a:p>
            <a:pPr algn="ctr">
              <a:defRPr/>
            </a:pPr>
            <a:r>
              <a:rPr lang="en-US" sz="3600" b="1">
                <a:solidFill>
                  <a:srgbClr val="000066"/>
                </a:solidFill>
                <a:latin typeface="Times New Roman" pitchFamily="18" charset="0"/>
                <a:cs typeface="Times New Roman" pitchFamily="18" charset="0"/>
              </a:rPr>
              <a:t>RNS INSTITUTE OF TECHNOLOGY</a:t>
            </a:r>
          </a:p>
          <a:p>
            <a:pPr algn="ctr">
              <a:defRPr/>
            </a:pPr>
            <a:r>
              <a:rPr lang="en-US" sz="2400" b="1" cap="all">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5771" y="1821691"/>
            <a:ext cx="12192000" cy="523220"/>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05853" y="2568353"/>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6" name="Title 1">
            <a:extLst>
              <a:ext uri="{FF2B5EF4-FFF2-40B4-BE49-F238E27FC236}">
                <a16:creationId xmlns:a16="http://schemas.microsoft.com/office/drawing/2014/main" id="{3891499D-A6BE-4C61-B881-F673BF1EFE9E}"/>
              </a:ext>
            </a:extLst>
          </p:cNvPr>
          <p:cNvSpPr>
            <a:spLocks noGrp="1"/>
          </p:cNvSpPr>
          <p:nvPr/>
        </p:nvSpPr>
        <p:spPr>
          <a:xfrm>
            <a:off x="0" y="2856940"/>
            <a:ext cx="12192000" cy="12858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002060"/>
                </a:solidFill>
                <a:latin typeface="+mj-lt"/>
                <a:ea typeface="+mj-ea"/>
                <a:cs typeface="+mj-cs"/>
              </a:defRPr>
            </a:lvl1pPr>
          </a:lstStyle>
          <a:p>
            <a:pPr algn="ctr"/>
            <a:r>
              <a:rPr lang="en-US" sz="3400" b="1">
                <a:solidFill>
                  <a:srgbClr val="FF0000"/>
                </a:solidFill>
                <a:latin typeface="Times New Roman" panose="02020603050405020304" pitchFamily="18" charset="0"/>
                <a:cs typeface="Times New Roman" panose="02020603050405020304" pitchFamily="18" charset="0"/>
              </a:rPr>
              <a:t>Heart Failure Analysis</a:t>
            </a:r>
            <a:br>
              <a:rPr lang="en-US" sz="3400" dirty="0">
                <a:solidFill>
                  <a:srgbClr val="FF0000"/>
                </a:solidFill>
              </a:rPr>
            </a:br>
            <a:endParaRPr lang="en-US" sz="3400" dirty="0">
              <a:solidFill>
                <a:srgbClr val="FF0000"/>
              </a:solidFill>
            </a:endParaRPr>
          </a:p>
        </p:txBody>
      </p:sp>
      <p:sp>
        <p:nvSpPr>
          <p:cNvPr id="10" name="Subtitle 10">
            <a:extLst>
              <a:ext uri="{FF2B5EF4-FFF2-40B4-BE49-F238E27FC236}">
                <a16:creationId xmlns:a16="http://schemas.microsoft.com/office/drawing/2014/main" id="{DCADAE9F-1CBF-445D-B9C6-4F3844410843}"/>
              </a:ext>
            </a:extLst>
          </p:cNvPr>
          <p:cNvSpPr>
            <a:spLocks noGrp="1"/>
          </p:cNvSpPr>
          <p:nvPr>
            <p:ph type="subTitle" idx="1"/>
          </p:nvPr>
        </p:nvSpPr>
        <p:spPr>
          <a:xfrm>
            <a:off x="4938101" y="3826972"/>
            <a:ext cx="2304256" cy="461665"/>
          </a:xfrm>
        </p:spPr>
        <p:txBody>
          <a:bodyPr>
            <a:noAutofit/>
          </a:bodyPr>
          <a:lstStyle/>
          <a:p>
            <a:pPr lvl="0" fontAlgn="base">
              <a:spcBef>
                <a:spcPct val="0"/>
              </a:spcBef>
              <a:spcAft>
                <a:spcPct val="0"/>
              </a:spcAft>
            </a:pPr>
            <a:r>
              <a:rPr lang="en-US" sz="2400" b="1">
                <a:solidFill>
                  <a:srgbClr val="2B5FF3"/>
                </a:solidFill>
                <a:latin typeface="Times New Roman" pitchFamily="18" charset="0"/>
                <a:cs typeface="Times New Roman" pitchFamily="18" charset="0"/>
              </a:rPr>
              <a:t>Team members:</a:t>
            </a:r>
          </a:p>
          <a:p>
            <a:pPr lvl="0" fontAlgn="base">
              <a:spcBef>
                <a:spcPct val="0"/>
              </a:spcBef>
              <a:spcAft>
                <a:spcPct val="0"/>
              </a:spcAft>
            </a:pPr>
            <a:r>
              <a:rPr lang="en-US" sz="2400" b="1">
                <a:solidFill>
                  <a:srgbClr val="C00000"/>
                </a:solidFill>
                <a:latin typeface="Times New Roman" pitchFamily="18" charset="0"/>
                <a:cs typeface="Times New Roman" pitchFamily="18" charset="0"/>
              </a:rPr>
              <a:t>	</a:t>
            </a:r>
            <a:endParaRPr lang="en-IN" sz="2400" b="1" dirty="0">
              <a:solidFill>
                <a:srgbClr val="000066"/>
              </a:solidFill>
            </a:endParaRPr>
          </a:p>
        </p:txBody>
      </p:sp>
      <p:sp>
        <p:nvSpPr>
          <p:cNvPr id="11" name="Subtitle 10">
            <a:extLst>
              <a:ext uri="{FF2B5EF4-FFF2-40B4-BE49-F238E27FC236}">
                <a16:creationId xmlns:a16="http://schemas.microsoft.com/office/drawing/2014/main" id="{C8E523FC-85E3-4F7C-97AD-46E86D1D5F5D}"/>
              </a:ext>
            </a:extLst>
          </p:cNvPr>
          <p:cNvSpPr txBox="1">
            <a:spLocks/>
          </p:cNvSpPr>
          <p:nvPr/>
        </p:nvSpPr>
        <p:spPr>
          <a:xfrm>
            <a:off x="1631504" y="4396743"/>
            <a:ext cx="2952328" cy="8242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Bef>
                <a:spcPct val="0"/>
              </a:spcBef>
              <a:spcAft>
                <a:spcPct val="0"/>
              </a:spcAft>
            </a:pPr>
            <a:r>
              <a:rPr lang="en-US" b="1">
                <a:solidFill>
                  <a:srgbClr val="2B5FF3"/>
                </a:solidFill>
                <a:latin typeface="Times New Roman" pitchFamily="18" charset="0"/>
                <a:cs typeface="Times New Roman" pitchFamily="18" charset="0"/>
              </a:rPr>
              <a:t> </a:t>
            </a:r>
            <a:r>
              <a:rPr lang="en-US" b="1">
                <a:solidFill>
                  <a:srgbClr val="C00000"/>
                </a:solidFill>
                <a:latin typeface="Times New Roman" pitchFamily="18" charset="0"/>
                <a:cs typeface="Times New Roman" pitchFamily="18" charset="0"/>
              </a:rPr>
              <a:t>Karthik Raj R       </a:t>
            </a:r>
            <a:r>
              <a:rPr lang="en-US" b="1">
                <a:solidFill>
                  <a:srgbClr val="000066"/>
                </a:solidFill>
                <a:latin typeface="Times New Roman" pitchFamily="18" charset="0"/>
                <a:cs typeface="Times New Roman" pitchFamily="18" charset="0"/>
              </a:rPr>
              <a:t>USN: 1RN19IS068			</a:t>
            </a:r>
            <a:endParaRPr lang="en-IN" b="1" dirty="0">
              <a:solidFill>
                <a:srgbClr val="000066"/>
              </a:solidFill>
            </a:endParaRPr>
          </a:p>
        </p:txBody>
      </p:sp>
      <p:sp>
        <p:nvSpPr>
          <p:cNvPr id="12" name="Subtitle 10">
            <a:extLst>
              <a:ext uri="{FF2B5EF4-FFF2-40B4-BE49-F238E27FC236}">
                <a16:creationId xmlns:a16="http://schemas.microsoft.com/office/drawing/2014/main" id="{15C3BB22-EBE0-44EB-9DA2-BC20D66DBCE5}"/>
              </a:ext>
            </a:extLst>
          </p:cNvPr>
          <p:cNvSpPr txBox="1">
            <a:spLocks/>
          </p:cNvSpPr>
          <p:nvPr/>
        </p:nvSpPr>
        <p:spPr>
          <a:xfrm>
            <a:off x="7240107" y="4399045"/>
            <a:ext cx="4176464" cy="8242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Bef>
                <a:spcPct val="0"/>
              </a:spcBef>
              <a:spcAft>
                <a:spcPct val="0"/>
              </a:spcAft>
            </a:pPr>
            <a:r>
              <a:rPr lang="en-US" b="1">
                <a:solidFill>
                  <a:srgbClr val="2B5FF3"/>
                </a:solidFill>
                <a:latin typeface="Times New Roman" pitchFamily="18" charset="0"/>
                <a:cs typeface="Times New Roman" pitchFamily="18" charset="0"/>
              </a:rPr>
              <a:t> </a:t>
            </a:r>
            <a:r>
              <a:rPr lang="en-US" b="1">
                <a:solidFill>
                  <a:srgbClr val="C00000"/>
                </a:solidFill>
                <a:latin typeface="Times New Roman" pitchFamily="18" charset="0"/>
                <a:cs typeface="Times New Roman" pitchFamily="18" charset="0"/>
              </a:rPr>
              <a:t>M Balakrishna Kamath</a:t>
            </a:r>
          </a:p>
          <a:p>
            <a:pPr fontAlgn="base">
              <a:spcBef>
                <a:spcPct val="0"/>
              </a:spcBef>
              <a:spcAft>
                <a:spcPct val="0"/>
              </a:spcAft>
            </a:pPr>
            <a:r>
              <a:rPr lang="en-US" b="1">
                <a:solidFill>
                  <a:srgbClr val="C00000"/>
                </a:solidFill>
                <a:latin typeface="Times New Roman" pitchFamily="18" charset="0"/>
                <a:cs typeface="Times New Roman" pitchFamily="18" charset="0"/>
              </a:rPr>
              <a:t>       </a:t>
            </a:r>
            <a:r>
              <a:rPr lang="en-US" b="1">
                <a:solidFill>
                  <a:srgbClr val="000066"/>
                </a:solidFill>
                <a:latin typeface="Times New Roman" pitchFamily="18" charset="0"/>
                <a:cs typeface="Times New Roman" pitchFamily="18" charset="0"/>
              </a:rPr>
              <a:t>USN: 1RN19IS074			</a:t>
            </a:r>
            <a:endParaRPr lang="en-IN" b="1" dirty="0">
              <a:solidFill>
                <a:srgbClr val="000066"/>
              </a:solidFill>
            </a:endParaRPr>
          </a:p>
        </p:txBody>
      </p:sp>
      <p:pic>
        <p:nvPicPr>
          <p:cNvPr id="4" name="Picture 3">
            <a:extLst>
              <a:ext uri="{FF2B5EF4-FFF2-40B4-BE49-F238E27FC236}">
                <a16:creationId xmlns:a16="http://schemas.microsoft.com/office/drawing/2014/main" id="{AC77205C-C14E-42D3-859B-D4903560C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8568" y="1"/>
            <a:ext cx="962127" cy="701540"/>
          </a:xfrm>
          <a:prstGeom prst="rect">
            <a:avLst/>
          </a:prstGeom>
        </p:spPr>
      </p:pic>
      <p:pic>
        <p:nvPicPr>
          <p:cNvPr id="18" name="Picture 17">
            <a:extLst>
              <a:ext uri="{FF2B5EF4-FFF2-40B4-BE49-F238E27FC236}">
                <a16:creationId xmlns:a16="http://schemas.microsoft.com/office/drawing/2014/main" id="{B2EEACEA-360E-4B3F-ACC3-99063ADCD7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839416" cy="81811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59696" y="836712"/>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Date Placeholder 4">
            <a:extLst>
              <a:ext uri="{FF2B5EF4-FFF2-40B4-BE49-F238E27FC236}">
                <a16:creationId xmlns:a16="http://schemas.microsoft.com/office/drawing/2014/main" id="{84E7F739-D1CF-4E23-9AAC-9818142E4CA8}"/>
              </a:ext>
            </a:extLst>
          </p:cNvPr>
          <p:cNvSpPr>
            <a:spLocks noGrp="1"/>
          </p:cNvSpPr>
          <p:nvPr>
            <p:ph type="dt" sz="half" idx="10"/>
          </p:nvPr>
        </p:nvSpPr>
        <p:spPr>
          <a:xfrm>
            <a:off x="1358087" y="6041362"/>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2" name="Footer Placeholder 3">
            <a:extLst>
              <a:ext uri="{FF2B5EF4-FFF2-40B4-BE49-F238E27FC236}">
                <a16:creationId xmlns:a16="http://schemas.microsoft.com/office/drawing/2014/main" id="{F484F32A-A8F9-43A8-BC63-74A21F626E09}"/>
              </a:ext>
            </a:extLst>
          </p:cNvPr>
          <p:cNvSpPr>
            <a:spLocks noGrp="1"/>
          </p:cNvSpPr>
          <p:nvPr>
            <p:ph type="ftr" sz="quarter" idx="11"/>
          </p:nvPr>
        </p:nvSpPr>
        <p:spPr>
          <a:xfrm>
            <a:off x="5129349" y="6041361"/>
            <a:ext cx="936104" cy="365125"/>
          </a:xfrm>
        </p:spPr>
        <p:txBody>
          <a:bodyPr/>
          <a:lstStyle/>
          <a:p>
            <a:r>
              <a:rPr lang="en-US">
                <a:solidFill>
                  <a:srgbClr val="002060"/>
                </a:solidFill>
              </a:rPr>
              <a:t>2021 - 2022</a:t>
            </a:r>
            <a:endParaRPr lang="en-US" dirty="0">
              <a:solidFill>
                <a:srgbClr val="002060"/>
              </a:solidFill>
            </a:endParaRPr>
          </a:p>
        </p:txBody>
      </p:sp>
      <p:sp>
        <p:nvSpPr>
          <p:cNvPr id="13" name="Slide Number Placeholder 6">
            <a:extLst>
              <a:ext uri="{FF2B5EF4-FFF2-40B4-BE49-F238E27FC236}">
                <a16:creationId xmlns:a16="http://schemas.microsoft.com/office/drawing/2014/main" id="{961F9F8F-CCD2-4640-B68E-5AE08BED2A84}"/>
              </a:ext>
            </a:extLst>
          </p:cNvPr>
          <p:cNvSpPr txBox="1">
            <a:spLocks/>
          </p:cNvSpPr>
          <p:nvPr/>
        </p:nvSpPr>
        <p:spPr>
          <a:xfrm>
            <a:off x="8400256" y="6041360"/>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F5413-E548-45A8-B9DD-11B71454D5CA}" type="slidenum">
              <a:rPr lang="en-US" smtClean="0">
                <a:solidFill>
                  <a:srgbClr val="002060"/>
                </a:solidFill>
              </a:rPr>
              <a:pPr/>
              <a:t>10</a:t>
            </a:fld>
            <a:endParaRPr lang="en-US" dirty="0">
              <a:solidFill>
                <a:srgbClr val="002060"/>
              </a:solidFill>
            </a:endParaRPr>
          </a:p>
        </p:txBody>
      </p:sp>
      <p:sp>
        <p:nvSpPr>
          <p:cNvPr id="10" name="TextBox 9">
            <a:extLst>
              <a:ext uri="{FF2B5EF4-FFF2-40B4-BE49-F238E27FC236}">
                <a16:creationId xmlns:a16="http://schemas.microsoft.com/office/drawing/2014/main" id="{4E802064-B2B8-4BF2-86F4-D559F59FC62A}"/>
              </a:ext>
            </a:extLst>
          </p:cNvPr>
          <p:cNvSpPr txBox="1"/>
          <p:nvPr/>
        </p:nvSpPr>
        <p:spPr>
          <a:xfrm>
            <a:off x="839416" y="1268760"/>
            <a:ext cx="8496944" cy="4939814"/>
          </a:xfrm>
          <a:prstGeom prst="rect">
            <a:avLst/>
          </a:prstGeom>
          <a:noFill/>
        </p:spPr>
        <p:txBody>
          <a:bodyPr wrap="square" rtlCol="0">
            <a:spAutoFit/>
          </a:bodyPr>
          <a:lstStyle/>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Retrieve the data and create a dataframe.</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Filtering the data </a:t>
            </a:r>
            <a:r>
              <a:rPr lang="en-IN">
                <a:latin typeface="Times New Roman" panose="02020603050405020304" pitchFamily="18" charset="0"/>
                <a:cs typeface="Times New Roman" panose="02020603050405020304" pitchFamily="18" charset="0"/>
              </a:rPr>
              <a:t>– Datacleaning, encoding, dropping values, missing values.</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Data Visualisation </a:t>
            </a:r>
            <a:r>
              <a:rPr lang="en-IN">
                <a:latin typeface="Times New Roman" panose="02020603050405020304" pitchFamily="18" charset="0"/>
                <a:cs typeface="Times New Roman" panose="02020603050405020304" pitchFamily="18" charset="0"/>
              </a:rPr>
              <a:t>– Plotting different graphs to compare the different fields in the dataset.</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Divide the dataset </a:t>
            </a:r>
            <a:r>
              <a:rPr lang="en-IN">
                <a:latin typeface="Times New Roman" panose="02020603050405020304" pitchFamily="18" charset="0"/>
                <a:cs typeface="Times New Roman" panose="02020603050405020304" pitchFamily="18" charset="0"/>
              </a:rPr>
              <a:t>into inputs and outputs by selecting the required columns.</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Splitting the dataset </a:t>
            </a:r>
            <a:r>
              <a:rPr lang="en-IN">
                <a:latin typeface="Times New Roman" panose="02020603050405020304" pitchFamily="18" charset="0"/>
                <a:cs typeface="Times New Roman" panose="02020603050405020304" pitchFamily="18" charset="0"/>
              </a:rPr>
              <a:t>into train and test set.</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Normalise</a:t>
            </a:r>
            <a:r>
              <a:rPr lang="en-IN">
                <a:latin typeface="Times New Roman" panose="02020603050405020304" pitchFamily="18" charset="0"/>
                <a:cs typeface="Times New Roman" panose="02020603050405020304" pitchFamily="18" charset="0"/>
              </a:rPr>
              <a:t> (Scaling) the input data (if required).</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Run the classifier/regressor</a:t>
            </a:r>
            <a:r>
              <a:rPr lang="en-IN">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Fitting the model </a:t>
            </a:r>
            <a:r>
              <a:rPr lang="en-IN">
                <a:latin typeface="Times New Roman" panose="02020603050405020304" pitchFamily="18" charset="0"/>
                <a:cs typeface="Times New Roman" panose="02020603050405020304" pitchFamily="18" charset="0"/>
              </a:rPr>
              <a:t>( map inputs with output).</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Predict the output.</a:t>
            </a:r>
          </a:p>
          <a:p>
            <a:pPr marL="342900" indent="-342900">
              <a:lnSpc>
                <a:spcPct val="150000"/>
              </a:lnSpc>
              <a:buFont typeface="+mj-lt"/>
              <a:buAutoNum type="arabicPeriod"/>
            </a:pPr>
            <a:r>
              <a:rPr lang="en-IN" b="1">
                <a:latin typeface="Times New Roman" panose="02020603050405020304" pitchFamily="18" charset="0"/>
                <a:cs typeface="Times New Roman" panose="02020603050405020304" pitchFamily="18" charset="0"/>
              </a:rPr>
              <a:t>Evaluation</a:t>
            </a:r>
            <a:r>
              <a:rPr lang="en-IN">
                <a:latin typeface="Times New Roman" panose="02020603050405020304" pitchFamily="18" charset="0"/>
                <a:cs typeface="Times New Roman" panose="02020603050405020304" pitchFamily="18" charset="0"/>
              </a:rPr>
              <a:t> : Accuracy score ( shows how accurate the result of the model is).</a:t>
            </a:r>
          </a:p>
          <a:p>
            <a:pPr marL="342900" indent="-342900">
              <a:buFont typeface="+mj-lt"/>
              <a:buAutoNum type="arabicPeriod"/>
            </a:pPr>
            <a:endParaRPr lang="en-IN"/>
          </a:p>
        </p:txBody>
      </p:sp>
    </p:spTree>
    <p:extLst>
      <p:ext uri="{BB962C8B-B14F-4D97-AF65-F5344CB8AC3E}">
        <p14:creationId xmlns:p14="http://schemas.microsoft.com/office/powerpoint/2010/main" val="39935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D9CADFF8-8EE8-4190-8511-2014C919DA6B}"/>
              </a:ext>
            </a:extLst>
          </p:cNvPr>
          <p:cNvSpPr txBox="1"/>
          <p:nvPr/>
        </p:nvSpPr>
        <p:spPr>
          <a:xfrm>
            <a:off x="837755" y="630632"/>
            <a:ext cx="4007177" cy="400110"/>
          </a:xfrm>
          <a:prstGeom prst="rect">
            <a:avLst/>
          </a:prstGeom>
          <a:noFill/>
        </p:spPr>
        <p:txBody>
          <a:bodyPr wrap="square" rtlCol="0">
            <a:spAutoFit/>
          </a:bodyPr>
          <a:lstStyle/>
          <a:p>
            <a:r>
              <a:rPr lang="en-IN" sz="2000" b="1" u="sng">
                <a:latin typeface="Times New Roman" panose="02020603050405020304" pitchFamily="18" charset="0"/>
                <a:cs typeface="Times New Roman" panose="02020603050405020304" pitchFamily="18" charset="0"/>
              </a:rPr>
              <a:t>MODELS USED FOR ANALYSIS</a:t>
            </a:r>
            <a:endParaRPr lang="en-IN" u="sng"/>
          </a:p>
        </p:txBody>
      </p:sp>
      <p:sp>
        <p:nvSpPr>
          <p:cNvPr id="12" name="TextBox 11">
            <a:extLst>
              <a:ext uri="{FF2B5EF4-FFF2-40B4-BE49-F238E27FC236}">
                <a16:creationId xmlns:a16="http://schemas.microsoft.com/office/drawing/2014/main" id="{C7EC3CDD-2849-4147-88AE-B5C1D26DA59E}"/>
              </a:ext>
            </a:extLst>
          </p:cNvPr>
          <p:cNvSpPr txBox="1"/>
          <p:nvPr/>
        </p:nvSpPr>
        <p:spPr>
          <a:xfrm>
            <a:off x="407368" y="1030742"/>
            <a:ext cx="10153128" cy="5078313"/>
          </a:xfrm>
          <a:prstGeom prst="rect">
            <a:avLst/>
          </a:prstGeom>
          <a:noFill/>
        </p:spPr>
        <p:txBody>
          <a:bodyPr wrap="square" rtlCol="0">
            <a:spAutoFit/>
          </a:bodyPr>
          <a:lstStyle/>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Logistic Regression (LR): </a:t>
            </a:r>
            <a:r>
              <a:rPr lang="en-US">
                <a:latin typeface="Times New Roman" panose="02020603050405020304" pitchFamily="18" charset="0"/>
                <a:cs typeface="Times New Roman" panose="02020603050405020304" pitchFamily="18" charset="0"/>
              </a:rPr>
              <a:t>Logistic regression which is a classification model, and it is often used in dichotomy. Logistic Regression is one of algorithms of ML to solving binary (0 or 1) problems, which is used to estimate the likelihood of some things.</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K Nearest Neighbour (KNN): </a:t>
            </a:r>
            <a:r>
              <a:rPr lang="en-US">
                <a:latin typeface="Times New Roman" panose="02020603050405020304" pitchFamily="18" charset="0"/>
                <a:cs typeface="Times New Roman" panose="02020603050405020304" pitchFamily="18" charset="0"/>
              </a:rPr>
              <a:t>KNN is one of easiest algorithms in data analysis and it is a nonparametric statistical method for classification and regression.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Support Vector Classifier </a:t>
            </a:r>
            <a:r>
              <a:rPr lang="en-US">
                <a:latin typeface="Times New Roman" panose="02020603050405020304" pitchFamily="18" charset="0"/>
                <a:cs typeface="Times New Roman" panose="02020603050405020304" pitchFamily="18" charset="0"/>
              </a:rPr>
              <a:t>: SVC is one of supervised learning methods, can be widely used in statistical classification and regression analysis. SVM belongs to generalized linear classifiers, which are characterized by their ability to minimize empirical error and maximize geometric edge region at the same time.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Decision Tree (DT): </a:t>
            </a:r>
            <a:r>
              <a:rPr lang="en-US">
                <a:latin typeface="Times New Roman" panose="02020603050405020304" pitchFamily="18" charset="0"/>
                <a:cs typeface="Times New Roman" panose="02020603050405020304" pitchFamily="18" charset="0"/>
              </a:rPr>
              <a:t>Decision Tree is a tree structure which is binary or non-binary. Each non-leaf node represents a test on a feature attribute, each branch represents the output of this feature attribute on a range of values, and each leaf node stores a category.</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Random Forest (RF): </a:t>
            </a:r>
            <a:r>
              <a:rPr lang="en-US">
                <a:latin typeface="Times New Roman" panose="02020603050405020304" pitchFamily="18" charset="0"/>
                <a:cs typeface="Times New Roman" panose="02020603050405020304" pitchFamily="18" charset="0"/>
              </a:rPr>
              <a:t>Random forest is a classifier which includes a lot decision trees, and its class of output is decided by mode of class of outputs of individual trees.</a:t>
            </a:r>
            <a:endParaRPr lang="en-IN">
              <a:latin typeface="Times New Roman" panose="02020603050405020304" pitchFamily="18" charset="0"/>
              <a:cs typeface="Times New Roman" panose="02020603050405020304" pitchFamily="18" charset="0"/>
            </a:endParaRPr>
          </a:p>
        </p:txBody>
      </p:sp>
      <p:sp>
        <p:nvSpPr>
          <p:cNvPr id="13" name="Date Placeholder 4">
            <a:extLst>
              <a:ext uri="{FF2B5EF4-FFF2-40B4-BE49-F238E27FC236}">
                <a16:creationId xmlns:a16="http://schemas.microsoft.com/office/drawing/2014/main" id="{3C0EA1B8-9509-4355-8F1F-C93F368868E2}"/>
              </a:ext>
            </a:extLst>
          </p:cNvPr>
          <p:cNvSpPr>
            <a:spLocks noGrp="1"/>
          </p:cNvSpPr>
          <p:nvPr>
            <p:ph type="dt" sz="half" idx="10"/>
          </p:nvPr>
        </p:nvSpPr>
        <p:spPr>
          <a:xfrm>
            <a:off x="1343472" y="6227368"/>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4" name="Footer Placeholder 3">
            <a:extLst>
              <a:ext uri="{FF2B5EF4-FFF2-40B4-BE49-F238E27FC236}">
                <a16:creationId xmlns:a16="http://schemas.microsoft.com/office/drawing/2014/main" id="{13BDACDB-56FD-4AF5-96FC-D1631B56CDB6}"/>
              </a:ext>
            </a:extLst>
          </p:cNvPr>
          <p:cNvSpPr>
            <a:spLocks noGrp="1"/>
          </p:cNvSpPr>
          <p:nvPr>
            <p:ph type="ftr" sz="quarter" idx="11"/>
          </p:nvPr>
        </p:nvSpPr>
        <p:spPr>
          <a:xfrm>
            <a:off x="5114734" y="6227367"/>
            <a:ext cx="936104" cy="365125"/>
          </a:xfrm>
        </p:spPr>
        <p:txBody>
          <a:bodyPr/>
          <a:lstStyle/>
          <a:p>
            <a:r>
              <a:rPr lang="en-US">
                <a:solidFill>
                  <a:srgbClr val="002060"/>
                </a:solidFill>
              </a:rPr>
              <a:t>2021 - 2022</a:t>
            </a:r>
            <a:endParaRPr lang="en-US" dirty="0">
              <a:solidFill>
                <a:srgbClr val="002060"/>
              </a:solidFill>
            </a:endParaRPr>
          </a:p>
        </p:txBody>
      </p:sp>
      <p:sp>
        <p:nvSpPr>
          <p:cNvPr id="15" name="Slide Number Placeholder 6">
            <a:extLst>
              <a:ext uri="{FF2B5EF4-FFF2-40B4-BE49-F238E27FC236}">
                <a16:creationId xmlns:a16="http://schemas.microsoft.com/office/drawing/2014/main" id="{050CE004-361C-4CC8-A6F0-A17741320CFC}"/>
              </a:ext>
            </a:extLst>
          </p:cNvPr>
          <p:cNvSpPr txBox="1">
            <a:spLocks/>
          </p:cNvSpPr>
          <p:nvPr/>
        </p:nvSpPr>
        <p:spPr>
          <a:xfrm>
            <a:off x="8385641" y="622736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F5413-E548-45A8-B9DD-11B71454D5CA}" type="slidenum">
              <a:rPr lang="en-US" smtClean="0">
                <a:solidFill>
                  <a:srgbClr val="002060"/>
                </a:solidFill>
              </a:rPr>
              <a:pPr/>
              <a:t>11</a:t>
            </a:fld>
            <a:endParaRPr lang="en-US" dirty="0">
              <a:solidFill>
                <a:srgbClr val="002060"/>
              </a:solidFill>
            </a:endParaRPr>
          </a:p>
        </p:txBody>
      </p:sp>
    </p:spTree>
    <p:extLst>
      <p:ext uri="{BB962C8B-B14F-4D97-AF65-F5344CB8AC3E}">
        <p14:creationId xmlns:p14="http://schemas.microsoft.com/office/powerpoint/2010/main" val="200212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880722"/>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00000"/>
              </a:lnSpc>
              <a:buFont typeface="Wingdings" panose="05000000000000000000" pitchFamily="2" charset="2"/>
              <a:buChar char="v"/>
            </a:pPr>
            <a:r>
              <a:rPr lang="en-US" sz="1800" b="1">
                <a:latin typeface="Times New Roman" pitchFamily="18" charset="0"/>
                <a:cs typeface="Times New Roman" pitchFamily="18" charset="0"/>
              </a:rPr>
              <a:t>Creation of data frame</a:t>
            </a:r>
          </a:p>
          <a:p>
            <a:pPr marL="0" indent="0">
              <a:lnSpc>
                <a:spcPct val="100000"/>
              </a:lnSpc>
              <a:buNone/>
            </a:pPr>
            <a:r>
              <a:rPr lang="en-US" sz="1800" b="1">
                <a:latin typeface="Times New Roman" pitchFamily="18" charset="0"/>
                <a:cs typeface="Times New Roman" pitchFamily="18" charset="0"/>
              </a:rPr>
              <a:t>    </a:t>
            </a:r>
            <a:r>
              <a:rPr lang="en-IN" sz="1400" b="0">
                <a:effectLst/>
                <a:latin typeface="Courier New" panose="02070309020205020404" pitchFamily="49" charset="0"/>
              </a:rPr>
              <a:t>dataset = pd.read_csv('/content/heart_failure_clinical_records_dataset.csv’)</a:t>
            </a:r>
          </a:p>
          <a:p>
            <a:pPr>
              <a:lnSpc>
                <a:spcPct val="100000"/>
              </a:lnSpc>
              <a:buFont typeface="Wingdings" panose="05000000000000000000" pitchFamily="2" charset="2"/>
              <a:buChar char="v"/>
            </a:pPr>
            <a:r>
              <a:rPr lang="en-IN" sz="1400" b="0">
                <a:effectLst/>
                <a:latin typeface="Courier New" panose="02070309020205020404" pitchFamily="49" charset="0"/>
              </a:rPr>
              <a:t> </a:t>
            </a:r>
            <a:r>
              <a:rPr lang="en-IN" sz="1800" b="1">
                <a:effectLst/>
                <a:latin typeface="Times New Roman" panose="02020603050405020304" pitchFamily="18" charset="0"/>
                <a:cs typeface="Times New Roman" panose="02020603050405020304" pitchFamily="18" charset="0"/>
              </a:rPr>
              <a:t>Preprocessing – filtering of data</a:t>
            </a:r>
          </a:p>
          <a:p>
            <a:pPr marL="0" indent="0">
              <a:lnSpc>
                <a:spcPct val="100000"/>
              </a:lnSpc>
              <a:buNone/>
            </a:pPr>
            <a:r>
              <a:rPr lang="en-IN" sz="1800" b="1">
                <a:latin typeface="Times New Roman" panose="02020603050405020304" pitchFamily="18" charset="0"/>
                <a:cs typeface="Times New Roman" panose="02020603050405020304" pitchFamily="18" charset="0"/>
              </a:rPr>
              <a:t>     </a:t>
            </a:r>
            <a:r>
              <a:rPr lang="da-DK" sz="1400" b="0">
                <a:effectLst/>
                <a:latin typeface="Courier New" panose="02070309020205020404" pitchFamily="49" charset="0"/>
              </a:rPr>
              <a:t>dataset = dataset[dataset['ejection_fraction']&lt;70]</a:t>
            </a:r>
          </a:p>
          <a:p>
            <a:pPr>
              <a:lnSpc>
                <a:spcPct val="100000"/>
              </a:lnSpc>
              <a:buFont typeface="Wingdings" panose="05000000000000000000" pitchFamily="2" charset="2"/>
              <a:buChar char="v"/>
            </a:pPr>
            <a:r>
              <a:rPr lang="da-DK" sz="1800" b="1">
                <a:effectLst/>
                <a:latin typeface="Times New Roman" panose="02020603050405020304" pitchFamily="18" charset="0"/>
                <a:cs typeface="Times New Roman" panose="02020603050405020304" pitchFamily="18" charset="0"/>
              </a:rPr>
              <a:t>  Data v</a:t>
            </a:r>
            <a:r>
              <a:rPr lang="da-DK" sz="1800" b="1">
                <a:latin typeface="Times New Roman" panose="02020603050405020304" pitchFamily="18" charset="0"/>
                <a:cs typeface="Times New Roman" panose="02020603050405020304" pitchFamily="18" charset="0"/>
              </a:rPr>
              <a:t>isualization</a:t>
            </a:r>
          </a:p>
          <a:p>
            <a:pPr marL="342900" lvl="1" indent="0">
              <a:lnSpc>
                <a:spcPct val="100000"/>
              </a:lnSpc>
              <a:buNone/>
            </a:pPr>
            <a:r>
              <a:rPr lang="da-DK" sz="1500" b="1">
                <a:effectLst/>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v"/>
            </a:pPr>
            <a:endParaRPr lang="da-DK" sz="1400" b="0">
              <a:effectLst/>
              <a:latin typeface="Courier New" panose="02070309020205020404" pitchFamily="49" charset="0"/>
            </a:endParaRPr>
          </a:p>
          <a:p>
            <a:pPr marL="0" indent="0">
              <a:lnSpc>
                <a:spcPct val="100000"/>
              </a:lnSpc>
              <a:buNone/>
            </a:pPr>
            <a:endParaRPr lang="en-IN" sz="1800" b="1">
              <a:effectLst/>
              <a:latin typeface="Times New Roman" panose="02020603050405020304" pitchFamily="18" charset="0"/>
              <a:cs typeface="Times New Roman" panose="02020603050405020304" pitchFamily="18" charset="0"/>
            </a:endParaRPr>
          </a:p>
          <a:p>
            <a:pPr marL="0" indent="0">
              <a:lnSpc>
                <a:spcPct val="150000"/>
              </a:lnSpc>
              <a:buNone/>
            </a:pPr>
            <a:endParaRPr lang="en-US" sz="1800"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13DAD07-9819-4EAF-9D3D-0C7590F59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52935"/>
            <a:ext cx="8426152" cy="3128521"/>
          </a:xfrm>
          <a:prstGeom prst="rect">
            <a:avLst/>
          </a:prstGeom>
        </p:spPr>
      </p:pic>
      <p:sp>
        <p:nvSpPr>
          <p:cNvPr id="13" name="Date Placeholder 4">
            <a:extLst>
              <a:ext uri="{FF2B5EF4-FFF2-40B4-BE49-F238E27FC236}">
                <a16:creationId xmlns:a16="http://schemas.microsoft.com/office/drawing/2014/main" id="{19489A50-00B9-4EC2-9D05-89AB4767E31E}"/>
              </a:ext>
            </a:extLst>
          </p:cNvPr>
          <p:cNvSpPr>
            <a:spLocks noGrp="1"/>
          </p:cNvSpPr>
          <p:nvPr>
            <p:ph type="dt" sz="half" idx="10"/>
          </p:nvPr>
        </p:nvSpPr>
        <p:spPr>
          <a:xfrm>
            <a:off x="1271464" y="612459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4" name="Footer Placeholder 3">
            <a:extLst>
              <a:ext uri="{FF2B5EF4-FFF2-40B4-BE49-F238E27FC236}">
                <a16:creationId xmlns:a16="http://schemas.microsoft.com/office/drawing/2014/main" id="{515B4B74-195D-4E3D-952C-AC8ED77AFA65}"/>
              </a:ext>
            </a:extLst>
          </p:cNvPr>
          <p:cNvSpPr>
            <a:spLocks noGrp="1"/>
          </p:cNvSpPr>
          <p:nvPr>
            <p:ph type="ftr" sz="quarter" idx="11"/>
          </p:nvPr>
        </p:nvSpPr>
        <p:spPr>
          <a:xfrm>
            <a:off x="5042726" y="6124592"/>
            <a:ext cx="936104" cy="365125"/>
          </a:xfrm>
        </p:spPr>
        <p:txBody>
          <a:bodyPr/>
          <a:lstStyle/>
          <a:p>
            <a:r>
              <a:rPr lang="en-US">
                <a:solidFill>
                  <a:srgbClr val="002060"/>
                </a:solidFill>
              </a:rPr>
              <a:t>2021 - 2022</a:t>
            </a:r>
            <a:endParaRPr lang="en-US" dirty="0">
              <a:solidFill>
                <a:srgbClr val="002060"/>
              </a:solidFill>
            </a:endParaRPr>
          </a:p>
        </p:txBody>
      </p:sp>
      <p:sp>
        <p:nvSpPr>
          <p:cNvPr id="15" name="Slide Number Placeholder 6">
            <a:extLst>
              <a:ext uri="{FF2B5EF4-FFF2-40B4-BE49-F238E27FC236}">
                <a16:creationId xmlns:a16="http://schemas.microsoft.com/office/drawing/2014/main" id="{392DDB5A-78FC-44B9-A1E2-EA431F2E0CC9}"/>
              </a:ext>
            </a:extLst>
          </p:cNvPr>
          <p:cNvSpPr>
            <a:spLocks noGrp="1"/>
          </p:cNvSpPr>
          <p:nvPr>
            <p:ph type="sldNum" sz="quarter" idx="12"/>
          </p:nvPr>
        </p:nvSpPr>
        <p:spPr>
          <a:xfrm>
            <a:off x="8473493" y="6143372"/>
            <a:ext cx="683339" cy="365125"/>
          </a:xfrm>
        </p:spPr>
        <p:txBody>
          <a:bodyPr/>
          <a:lstStyle/>
          <a:p>
            <a:fld id="{5B4F5413-E548-45A8-B9DD-11B71454D5CA}" type="slidenum">
              <a:rPr lang="en-US" smtClean="0">
                <a:solidFill>
                  <a:srgbClr val="002060"/>
                </a:solidFill>
              </a:rPr>
              <a:pPr/>
              <a:t>12</a:t>
            </a:fld>
            <a:endParaRPr lang="en-US" dirty="0">
              <a:solidFill>
                <a:srgbClr val="002060"/>
              </a:solidFill>
            </a:endParaRPr>
          </a:p>
        </p:txBody>
      </p:sp>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EF19704-D0BA-4418-AC3C-1A52ED576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416" y="260648"/>
            <a:ext cx="8596312" cy="3581796"/>
          </a:xfrm>
        </p:spPr>
      </p:pic>
      <p:sp>
        <p:nvSpPr>
          <p:cNvPr id="10" name="Date Placeholder 4">
            <a:extLst>
              <a:ext uri="{FF2B5EF4-FFF2-40B4-BE49-F238E27FC236}">
                <a16:creationId xmlns:a16="http://schemas.microsoft.com/office/drawing/2014/main" id="{C90F9ABE-E405-4159-BCF5-E5848DE40D81}"/>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1" name="Footer Placeholder 3">
            <a:extLst>
              <a:ext uri="{FF2B5EF4-FFF2-40B4-BE49-F238E27FC236}">
                <a16:creationId xmlns:a16="http://schemas.microsoft.com/office/drawing/2014/main" id="{131088D5-90C4-4771-B393-6D13A180E18D}"/>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2" name="Slide Number Placeholder 6">
            <a:extLst>
              <a:ext uri="{FF2B5EF4-FFF2-40B4-BE49-F238E27FC236}">
                <a16:creationId xmlns:a16="http://schemas.microsoft.com/office/drawing/2014/main" id="{3D549348-1A12-4A2A-98CC-3B2EA126E627}"/>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13</a:t>
            </a:fld>
            <a:endParaRPr lang="en-US" dirty="0">
              <a:solidFill>
                <a:srgbClr val="002060"/>
              </a:solidFill>
            </a:endParaRPr>
          </a:p>
        </p:txBody>
      </p:sp>
      <p:sp>
        <p:nvSpPr>
          <p:cNvPr id="13" name="TextBox 12">
            <a:extLst>
              <a:ext uri="{FF2B5EF4-FFF2-40B4-BE49-F238E27FC236}">
                <a16:creationId xmlns:a16="http://schemas.microsoft.com/office/drawing/2014/main" id="{F2403E99-3DEB-4BDF-830B-04668F2520F6}"/>
              </a:ext>
            </a:extLst>
          </p:cNvPr>
          <p:cNvSpPr txBox="1"/>
          <p:nvPr/>
        </p:nvSpPr>
        <p:spPr>
          <a:xfrm>
            <a:off x="839416" y="3804487"/>
            <a:ext cx="10369152" cy="2616101"/>
          </a:xfrm>
          <a:prstGeom prst="rect">
            <a:avLst/>
          </a:prstGeom>
          <a:noFill/>
        </p:spPr>
        <p:txBody>
          <a:bodyPr wrap="square" rtlCol="0">
            <a:spAutoFit/>
          </a:bodyPr>
          <a:lstStyle/>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Divide into input and output</a:t>
            </a:r>
          </a:p>
          <a:p>
            <a:r>
              <a:rPr lang="en-IN" b="1">
                <a:latin typeface="Times New Roman" panose="02020603050405020304" pitchFamily="18" charset="0"/>
                <a:cs typeface="Times New Roman" panose="02020603050405020304" pitchFamily="18" charset="0"/>
              </a:rPr>
              <a:t>	</a:t>
            </a:r>
            <a:r>
              <a:rPr lang="en-IN" sz="1400" b="0">
                <a:effectLst/>
                <a:latin typeface="Courier New" panose="02070309020205020404" pitchFamily="49" charset="0"/>
              </a:rPr>
              <a:t>x = dataset.iloc[:, [4,7,11]].values</a:t>
            </a:r>
          </a:p>
          <a:p>
            <a:r>
              <a:rPr lang="en-IN" sz="1400" b="0">
                <a:effectLst/>
                <a:latin typeface="Courier New" panose="02070309020205020404" pitchFamily="49" charset="0"/>
              </a:rPr>
              <a:t>	y = dataset.iloc[:,-1].values</a:t>
            </a:r>
          </a:p>
          <a:p>
            <a:endParaRPr lang="en-IN" sz="1400" b="0">
              <a:effectLst/>
              <a:latin typeface="Courier New" panose="02070309020205020404" pitchFamily="49" charset="0"/>
            </a:endParaRPr>
          </a:p>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Splitting the dataset into train and test sets</a:t>
            </a:r>
          </a:p>
          <a:p>
            <a:r>
              <a:rPr lang="en-IN" b="1">
                <a:effectLst/>
                <a:latin typeface="Times New Roman" panose="02020603050405020304" pitchFamily="18" charset="0"/>
                <a:cs typeface="Times New Roman" panose="02020603050405020304" pitchFamily="18" charset="0"/>
              </a:rPr>
              <a:t>	</a:t>
            </a:r>
            <a:r>
              <a:rPr lang="en-IN" sz="1400" b="0">
                <a:effectLst/>
                <a:latin typeface="Courier New" panose="02070309020205020404" pitchFamily="49" charset="0"/>
              </a:rPr>
              <a:t>from sklearn.model_selection import train_test_split</a:t>
            </a:r>
          </a:p>
          <a:p>
            <a:r>
              <a:rPr lang="en-IN" sz="1400" b="0">
                <a:effectLst/>
                <a:latin typeface="Courier New" panose="02070309020205020404" pitchFamily="49" charset="0"/>
              </a:rPr>
              <a:t>	x_train, x_test, y_train, y_test = train_test_split(x, y, test_size = 0.2, random_state =0)</a:t>
            </a:r>
          </a:p>
          <a:p>
            <a:endParaRPr lang="en-IN" b="1">
              <a:effectLst/>
              <a:latin typeface="Times New Roman" panose="02020603050405020304" pitchFamily="18" charset="0"/>
              <a:cs typeface="Times New Roman" panose="02020603050405020304" pitchFamily="18" charset="0"/>
            </a:endParaRPr>
          </a:p>
          <a:p>
            <a:r>
              <a:rPr lang="en-IN" sz="1400">
                <a:latin typeface="Courier New" panose="02070309020205020404" pitchFamily="49" charset="0"/>
              </a:rPr>
              <a:t>	</a:t>
            </a:r>
            <a:endParaRPr lang="en-IN" sz="1400" b="0">
              <a:effectLst/>
              <a:latin typeface="Courier New" panose="02070309020205020404" pitchFamily="49" charset="0"/>
            </a:endParaRPr>
          </a:p>
          <a:p>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62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9491086F-D9E3-42F3-8431-F27236139509}"/>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534A3C56-EBD4-4853-84CC-BE4B6267D5D4}"/>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9" name="Slide Number Placeholder 6">
            <a:extLst>
              <a:ext uri="{FF2B5EF4-FFF2-40B4-BE49-F238E27FC236}">
                <a16:creationId xmlns:a16="http://schemas.microsoft.com/office/drawing/2014/main" id="{85934361-37B4-4CCD-BD49-2B3098D2B4CB}"/>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14</a:t>
            </a:fld>
            <a:endParaRPr lang="en-US" dirty="0">
              <a:solidFill>
                <a:srgbClr val="002060"/>
              </a:solidFill>
            </a:endParaRPr>
          </a:p>
        </p:txBody>
      </p:sp>
      <p:sp>
        <p:nvSpPr>
          <p:cNvPr id="10" name="TextBox 9">
            <a:extLst>
              <a:ext uri="{FF2B5EF4-FFF2-40B4-BE49-F238E27FC236}">
                <a16:creationId xmlns:a16="http://schemas.microsoft.com/office/drawing/2014/main" id="{33C97359-7F57-4527-9936-BF457B018DD2}"/>
              </a:ext>
            </a:extLst>
          </p:cNvPr>
          <p:cNvSpPr txBox="1"/>
          <p:nvPr/>
        </p:nvSpPr>
        <p:spPr>
          <a:xfrm>
            <a:off x="983432" y="401852"/>
            <a:ext cx="10657184" cy="5539978"/>
          </a:xfrm>
          <a:prstGeom prst="rect">
            <a:avLst/>
          </a:prstGeom>
          <a:noFill/>
        </p:spPr>
        <p:txBody>
          <a:bodyPr wrap="square" rtlCol="0">
            <a:spAutoFit/>
          </a:bodyPr>
          <a:lstStyle/>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Normalising the inputs (Scaling for KNN &amp; SVC)</a:t>
            </a:r>
          </a:p>
          <a:p>
            <a:r>
              <a:rPr lang="en-IN" b="1">
                <a:latin typeface="Times New Roman" panose="02020603050405020304" pitchFamily="18" charset="0"/>
                <a:cs typeface="Times New Roman" panose="02020603050405020304" pitchFamily="18" charset="0"/>
              </a:rPr>
              <a:t>	</a:t>
            </a:r>
            <a:r>
              <a:rPr lang="en-IN" sz="1400" b="0">
                <a:effectLst/>
                <a:latin typeface="Courier New" panose="02070309020205020404" pitchFamily="49" charset="0"/>
              </a:rPr>
              <a:t>from sklearn.preprocessing import StandardScaler</a:t>
            </a:r>
          </a:p>
          <a:p>
            <a:r>
              <a:rPr lang="en-IN" sz="1400" b="0">
                <a:effectLst/>
                <a:latin typeface="Courier New" panose="02070309020205020404" pitchFamily="49" charset="0"/>
              </a:rPr>
              <a:t>	sc = StandardScaler()</a:t>
            </a:r>
          </a:p>
          <a:p>
            <a:r>
              <a:rPr lang="en-IN" sz="1400" b="0">
                <a:effectLst/>
                <a:latin typeface="Courier New" panose="02070309020205020404" pitchFamily="49" charset="0"/>
              </a:rPr>
              <a:t>	X_train1 = sc.fit_transform(x_train)</a:t>
            </a:r>
          </a:p>
          <a:p>
            <a:r>
              <a:rPr lang="en-IN" sz="1400" b="0">
                <a:effectLst/>
                <a:latin typeface="Courier New" panose="02070309020205020404" pitchFamily="49" charset="0"/>
              </a:rPr>
              <a:t>	X_test1 = sc.transform(x_test)</a:t>
            </a:r>
          </a:p>
          <a:p>
            <a:pPr marL="285750" indent="-285750">
              <a:buFont typeface="Wingdings" panose="05000000000000000000" pitchFamily="2" charset="2"/>
              <a:buChar char="v"/>
            </a:pPr>
            <a:endParaRPr lang="en-IN" sz="1400">
              <a:latin typeface="Courier New" panose="02070309020205020404" pitchFamily="49" charset="0"/>
            </a:endParaRPr>
          </a:p>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Creating the models</a:t>
            </a:r>
          </a:p>
          <a:p>
            <a:r>
              <a:rPr lang="en-IN" b="1">
                <a:latin typeface="Times New Roman" panose="02020603050405020304" pitchFamily="18" charset="0"/>
                <a:cs typeface="Times New Roman" panose="02020603050405020304" pitchFamily="18" charset="0"/>
              </a:rPr>
              <a:t>	</a:t>
            </a:r>
            <a:r>
              <a:rPr lang="en-IN" sz="1400" b="0">
                <a:effectLst/>
                <a:latin typeface="Courier New" panose="02070309020205020404" pitchFamily="49" charset="0"/>
              </a:rPr>
              <a:t>clf = LogisticRegression()</a:t>
            </a:r>
          </a:p>
          <a:p>
            <a:r>
              <a:rPr lang="en-US" sz="1400" b="0">
                <a:effectLst/>
                <a:latin typeface="Courier New" panose="02070309020205020404" pitchFamily="49" charset="0"/>
              </a:rPr>
              <a:t>	clf = KNeighborsClassifier(n_neighbors=params['K'], metric='minkowski')  </a:t>
            </a:r>
          </a:p>
          <a:p>
            <a:r>
              <a:rPr lang="en-IN" sz="1400" b="0">
                <a:effectLst/>
                <a:latin typeface="Courier New" panose="02070309020205020404" pitchFamily="49" charset="0"/>
              </a:rPr>
              <a:t> 	clf = SVC(C=params['C'],random_state=0, kernel = 'rbf’) </a:t>
            </a:r>
          </a:p>
          <a:p>
            <a:r>
              <a:rPr lang="en-IN" sz="1400" b="0">
                <a:effectLst/>
                <a:latin typeface="Courier New" panose="02070309020205020404" pitchFamily="49" charset="0"/>
              </a:rPr>
              <a:t>	clf = DecisionTreeClassifier(max_leaf_nodes = params['M’],</a:t>
            </a:r>
          </a:p>
          <a:p>
            <a:r>
              <a:rPr lang="en-IN" sz="1400" b="0">
                <a:effectLst/>
                <a:latin typeface="Courier New" panose="02070309020205020404" pitchFamily="49" charset="0"/>
              </a:rPr>
              <a:t> 		  random_state=0, criterion='entropy’)</a:t>
            </a:r>
          </a:p>
          <a:p>
            <a:r>
              <a:rPr lang="en-US" sz="1400" b="0">
                <a:effectLst/>
                <a:latin typeface="Courier New" panose="02070309020205020404" pitchFamily="49" charset="0"/>
              </a:rPr>
              <a:t>	clf = RandomForestClassifier(n_estimators = params['E'], criterion='entropy’,</a:t>
            </a:r>
          </a:p>
          <a:p>
            <a:r>
              <a:rPr lang="en-US" sz="1400">
                <a:latin typeface="Courier New" panose="02070309020205020404" pitchFamily="49" charset="0"/>
              </a:rPr>
              <a:t>		 </a:t>
            </a:r>
            <a:r>
              <a:rPr lang="en-US" sz="1400" b="0">
                <a:effectLst/>
                <a:latin typeface="Courier New" panose="02070309020205020404" pitchFamily="49" charset="0"/>
              </a:rPr>
              <a:t> random_state=0)</a:t>
            </a:r>
          </a:p>
          <a:p>
            <a:endParaRPr lang="en-IN" b="1">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Fit the model</a:t>
            </a:r>
          </a:p>
          <a:p>
            <a:r>
              <a:rPr lang="fr-FR" sz="1400" b="0">
                <a:effectLst/>
                <a:latin typeface="Courier New" panose="02070309020205020404" pitchFamily="49" charset="0"/>
              </a:rPr>
              <a:t>	clf.fit(X_train, y_train)    //Logistic, Decision Tree, Random Forest 	clf.fit(X_train1, y_train)   //KNN &amp; SVC</a:t>
            </a:r>
          </a:p>
          <a:p>
            <a:endParaRPr lang="fr-FR" sz="1400">
              <a:latin typeface="Courier New" panose="02070309020205020404" pitchFamily="49" charset="0"/>
            </a:endParaRPr>
          </a:p>
          <a:p>
            <a:pPr marL="285750" indent="-285750">
              <a:buFont typeface="Wingdings" panose="05000000000000000000" pitchFamily="2" charset="2"/>
              <a:buChar char="v"/>
            </a:pPr>
            <a:r>
              <a:rPr lang="fr-FR" b="1">
                <a:effectLst/>
                <a:latin typeface="Times New Roman" panose="02020603050405020304" pitchFamily="18" charset="0"/>
                <a:cs typeface="Times New Roman" panose="02020603050405020304" pitchFamily="18" charset="0"/>
              </a:rPr>
              <a:t>Predict the output</a:t>
            </a:r>
          </a:p>
          <a:p>
            <a:r>
              <a:rPr lang="fr-FR" b="1">
                <a:latin typeface="Times New Roman" panose="02020603050405020304" pitchFamily="18" charset="0"/>
                <a:cs typeface="Times New Roman" panose="02020603050405020304" pitchFamily="18" charset="0"/>
              </a:rPr>
              <a:t>	</a:t>
            </a:r>
            <a:r>
              <a:rPr lang="en-US" sz="1400" b="0">
                <a:effectLst/>
                <a:latin typeface="Courier New" panose="02070309020205020404" pitchFamily="49" charset="0"/>
              </a:rPr>
              <a:t>y_pred=clf.predict(x_test)   </a:t>
            </a:r>
            <a:r>
              <a:rPr lang="fr-FR" sz="1400" b="0">
                <a:effectLst/>
                <a:latin typeface="Courier New" panose="02070309020205020404" pitchFamily="49" charset="0"/>
              </a:rPr>
              <a:t>//Logistic, Decision Tree, Random Forest</a:t>
            </a:r>
          </a:p>
          <a:p>
            <a:r>
              <a:rPr lang="fr-FR" sz="1400">
                <a:latin typeface="Courier New" panose="02070309020205020404" pitchFamily="49" charset="0"/>
                <a:cs typeface="Times New Roman" panose="02020603050405020304" pitchFamily="18" charset="0"/>
              </a:rPr>
              <a:t>	</a:t>
            </a:r>
            <a:r>
              <a:rPr lang="en-US" sz="1400" b="0">
                <a:effectLst/>
                <a:latin typeface="Courier New" panose="02070309020205020404" pitchFamily="49" charset="0"/>
              </a:rPr>
              <a:t>y_pred=clf.predict(x_test1)  //KNN &amp; SVC</a:t>
            </a:r>
          </a:p>
          <a:p>
            <a:r>
              <a:rPr lang="en-US" sz="1400">
                <a:latin typeface="Courier New" panose="02070309020205020404" pitchFamily="49" charset="0"/>
              </a:rPr>
              <a:t>	print(y_pred)</a:t>
            </a:r>
            <a:endParaRPr lang="en-US" b="0">
              <a:effectLst/>
              <a:latin typeface="Courier New" panose="02070309020205020404" pitchFamily="49" charset="0"/>
            </a:endParaRPr>
          </a:p>
        </p:txBody>
      </p:sp>
    </p:spTree>
    <p:extLst>
      <p:ext uri="{BB962C8B-B14F-4D97-AF65-F5344CB8AC3E}">
        <p14:creationId xmlns:p14="http://schemas.microsoft.com/office/powerpoint/2010/main" val="252637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F56EA0-C4AE-407B-AA50-D40F199FBFF6}"/>
              </a:ext>
            </a:extLst>
          </p:cNvPr>
          <p:cNvSpPr txBox="1"/>
          <p:nvPr/>
        </p:nvSpPr>
        <p:spPr>
          <a:xfrm>
            <a:off x="1127448" y="286742"/>
            <a:ext cx="5933669" cy="1354217"/>
          </a:xfrm>
          <a:prstGeom prst="rect">
            <a:avLst/>
          </a:prstGeom>
          <a:noFill/>
        </p:spPr>
        <p:txBody>
          <a:bodyPr wrap="square" rtlCol="0">
            <a:spAutoFit/>
          </a:bodyPr>
          <a:lstStyle/>
          <a:p>
            <a:pPr marL="285750" indent="-285750">
              <a:buFont typeface="Wingdings" panose="05000000000000000000" pitchFamily="2" charset="2"/>
              <a:buChar char="v"/>
            </a:pPr>
            <a:r>
              <a:rPr lang="en-IN" b="1">
                <a:latin typeface="Times New Roman" panose="02020603050405020304" pitchFamily="18" charset="0"/>
                <a:cs typeface="Times New Roman" panose="02020603050405020304" pitchFamily="18" charset="0"/>
              </a:rPr>
              <a:t>Evaluation : Accuracy Score of all models</a:t>
            </a:r>
          </a:p>
          <a:p>
            <a:r>
              <a:rPr lang="en-IN" b="1">
                <a:latin typeface="Times New Roman" panose="02020603050405020304" pitchFamily="18" charset="0"/>
                <a:cs typeface="Times New Roman" panose="02020603050405020304" pitchFamily="18" charset="0"/>
              </a:rPr>
              <a:t>	</a:t>
            </a:r>
            <a:r>
              <a:rPr lang="en-IN" sz="1400">
                <a:latin typeface="Courier New" panose="02070309020205020404" pitchFamily="49" charset="0"/>
                <a:cs typeface="Courier New" panose="02070309020205020404" pitchFamily="49" charset="0"/>
              </a:rPr>
              <a:t>res=[]</a:t>
            </a:r>
          </a:p>
          <a:p>
            <a:r>
              <a:rPr lang="en-IN" sz="1400">
                <a:latin typeface="Courier New" panose="02070309020205020404" pitchFamily="49" charset="0"/>
                <a:cs typeface="Courier New" panose="02070309020205020404" pitchFamily="49" charset="0"/>
              </a:rPr>
              <a:t>	for all models: </a:t>
            </a:r>
          </a:p>
          <a:p>
            <a:r>
              <a:rPr lang="en-IN" b="1">
                <a:latin typeface="Courier New" panose="02070309020205020404" pitchFamily="49" charset="0"/>
                <a:cs typeface="Courier New" panose="02070309020205020404" pitchFamily="49" charset="0"/>
              </a:rPr>
              <a:t>		</a:t>
            </a:r>
            <a:r>
              <a:rPr lang="en-US" b="0">
                <a:solidFill>
                  <a:srgbClr val="D4D4D4"/>
                </a:solidFill>
                <a:effectLst/>
                <a:latin typeface="Courier New" panose="02070309020205020404" pitchFamily="49" charset="0"/>
              </a:rPr>
              <a:t> </a:t>
            </a:r>
            <a:r>
              <a:rPr lang="en-US" sz="1400" b="0">
                <a:effectLst/>
                <a:latin typeface="Courier New" panose="02070309020205020404" pitchFamily="49" charset="0"/>
              </a:rPr>
              <a:t>acc = accuracy_score(y_test, y_pred</a:t>
            </a:r>
            <a:r>
              <a:rPr lang="en-US" sz="1400">
                <a:latin typeface="Courier New" panose="02070309020205020404" pitchFamily="49" charset="0"/>
              </a:rPr>
              <a:t>)</a:t>
            </a:r>
          </a:p>
          <a:p>
            <a:r>
              <a:rPr lang="en-US" sz="1400" b="0">
                <a:effectLst/>
                <a:latin typeface="Courier New" panose="02070309020205020404" pitchFamily="49" charset="0"/>
              </a:rPr>
              <a:t>		</a:t>
            </a:r>
            <a:r>
              <a:rPr lang="en-US" sz="1400">
                <a:latin typeface="Courier New" panose="02070309020205020404" pitchFamily="49" charset="0"/>
              </a:rPr>
              <a:t>  res.append(acc)</a:t>
            </a:r>
          </a:p>
        </p:txBody>
      </p:sp>
      <p:pic>
        <p:nvPicPr>
          <p:cNvPr id="10" name="Picture 9">
            <a:extLst>
              <a:ext uri="{FF2B5EF4-FFF2-40B4-BE49-F238E27FC236}">
                <a16:creationId xmlns:a16="http://schemas.microsoft.com/office/drawing/2014/main" id="{6C7DE2CE-7B4D-446A-B2E1-2A2AFFC0A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23" y="1982740"/>
            <a:ext cx="8506017" cy="3970103"/>
          </a:xfrm>
          <a:prstGeom prst="rect">
            <a:avLst/>
          </a:prstGeom>
        </p:spPr>
      </p:pic>
      <p:sp>
        <p:nvSpPr>
          <p:cNvPr id="14" name="Date Placeholder 4">
            <a:extLst>
              <a:ext uri="{FF2B5EF4-FFF2-40B4-BE49-F238E27FC236}">
                <a16:creationId xmlns:a16="http://schemas.microsoft.com/office/drawing/2014/main" id="{B07A8371-A4DA-4BF7-B6BC-4C00DF1C08C8}"/>
              </a:ext>
            </a:extLst>
          </p:cNvPr>
          <p:cNvSpPr>
            <a:spLocks noGrp="1"/>
          </p:cNvSpPr>
          <p:nvPr>
            <p:ph type="dt" sz="half" idx="10"/>
          </p:nvPr>
        </p:nvSpPr>
        <p:spPr>
          <a:xfrm>
            <a:off x="1343472" y="6223924"/>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5" name="Footer Placeholder 3">
            <a:extLst>
              <a:ext uri="{FF2B5EF4-FFF2-40B4-BE49-F238E27FC236}">
                <a16:creationId xmlns:a16="http://schemas.microsoft.com/office/drawing/2014/main" id="{34264770-45B7-4305-89BF-DC0EF024B82A}"/>
              </a:ext>
            </a:extLst>
          </p:cNvPr>
          <p:cNvSpPr>
            <a:spLocks noGrp="1"/>
          </p:cNvSpPr>
          <p:nvPr>
            <p:ph type="ftr" sz="quarter" idx="11"/>
          </p:nvPr>
        </p:nvSpPr>
        <p:spPr>
          <a:xfrm>
            <a:off x="5114734" y="6223923"/>
            <a:ext cx="936104" cy="365125"/>
          </a:xfrm>
        </p:spPr>
        <p:txBody>
          <a:bodyPr/>
          <a:lstStyle/>
          <a:p>
            <a:r>
              <a:rPr lang="en-US">
                <a:solidFill>
                  <a:srgbClr val="002060"/>
                </a:solidFill>
              </a:rPr>
              <a:t>2021 - 2022</a:t>
            </a:r>
            <a:endParaRPr lang="en-US" dirty="0">
              <a:solidFill>
                <a:srgbClr val="002060"/>
              </a:solidFill>
            </a:endParaRPr>
          </a:p>
        </p:txBody>
      </p:sp>
      <p:sp>
        <p:nvSpPr>
          <p:cNvPr id="16" name="Slide Number Placeholder 6">
            <a:extLst>
              <a:ext uri="{FF2B5EF4-FFF2-40B4-BE49-F238E27FC236}">
                <a16:creationId xmlns:a16="http://schemas.microsoft.com/office/drawing/2014/main" id="{8BD53CEA-FCE5-43CF-B58A-9B8441F502E7}"/>
              </a:ext>
            </a:extLst>
          </p:cNvPr>
          <p:cNvSpPr>
            <a:spLocks noGrp="1"/>
          </p:cNvSpPr>
          <p:nvPr>
            <p:ph type="sldNum" sz="quarter" idx="12"/>
          </p:nvPr>
        </p:nvSpPr>
        <p:spPr>
          <a:xfrm>
            <a:off x="8545501" y="6242703"/>
            <a:ext cx="683339" cy="365125"/>
          </a:xfrm>
        </p:spPr>
        <p:txBody>
          <a:bodyPr/>
          <a:lstStyle/>
          <a:p>
            <a:fld id="{5B4F5413-E548-45A8-B9DD-11B71454D5CA}" type="slidenum">
              <a:rPr lang="en-US" smtClean="0">
                <a:solidFill>
                  <a:srgbClr val="002060"/>
                </a:solidFill>
              </a:rPr>
              <a:pPr/>
              <a:t>15</a:t>
            </a:fld>
            <a:endParaRPr lang="en-US" dirty="0">
              <a:solidFill>
                <a:srgbClr val="002060"/>
              </a:solidFill>
            </a:endParaRPr>
          </a:p>
        </p:txBody>
      </p:sp>
    </p:spTree>
    <p:extLst>
      <p:ext uri="{BB962C8B-B14F-4D97-AF65-F5344CB8AC3E}">
        <p14:creationId xmlns:p14="http://schemas.microsoft.com/office/powerpoint/2010/main" val="251247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a:latin typeface="Times New Roman" pitchFamily="18" charset="0"/>
                <a:cs typeface="Times New Roman" pitchFamily="18" charset="0"/>
              </a:rPr>
              <a:t>The below conclusions can be made from the accuracy score graph:</a:t>
            </a:r>
            <a:endParaRPr lang="en-US" sz="1800" dirty="0">
              <a:latin typeface="Times New Roman" pitchFamily="18" charset="0"/>
              <a:cs typeface="Times New Roman" pitchFamily="18" charset="0"/>
            </a:endParaRPr>
          </a:p>
          <a:p>
            <a:pPr lvl="1">
              <a:lnSpc>
                <a:spcPct val="150000"/>
              </a:lnSpc>
            </a:pPr>
            <a:r>
              <a:rPr lang="en-US" dirty="0">
                <a:latin typeface="Times New Roman" pitchFamily="18" charset="0"/>
                <a:cs typeface="Times New Roman" pitchFamily="18" charset="0"/>
              </a:rPr>
              <a:t>The accuracy </a:t>
            </a:r>
            <a:r>
              <a:rPr lang="en-US">
                <a:latin typeface="Times New Roman" pitchFamily="18" charset="0"/>
                <a:cs typeface="Times New Roman" pitchFamily="18" charset="0"/>
              </a:rPr>
              <a:t>of Logistic Regression is 88.33%.</a:t>
            </a:r>
          </a:p>
          <a:p>
            <a:pPr lvl="1">
              <a:lnSpc>
                <a:spcPct val="150000"/>
              </a:lnSpc>
            </a:pPr>
            <a:r>
              <a:rPr lang="en-US">
                <a:latin typeface="Times New Roman" pitchFamily="18" charset="0"/>
                <a:cs typeface="Times New Roman" pitchFamily="18" charset="0"/>
              </a:rPr>
              <a:t>The accuracy of</a:t>
            </a:r>
            <a:r>
              <a:rPr lang="en-IN">
                <a:latin typeface="Times New Roman" pitchFamily="18" charset="0"/>
                <a:cs typeface="Times New Roman" pitchFamily="18" charset="0"/>
              </a:rPr>
              <a:t> K-Nearest Neighbors is 93.33%.</a:t>
            </a:r>
          </a:p>
          <a:p>
            <a:pPr lvl="1">
              <a:lnSpc>
                <a:spcPct val="150000"/>
              </a:lnSpc>
            </a:pPr>
            <a:r>
              <a:rPr lang="en-US">
                <a:latin typeface="Times New Roman" pitchFamily="18" charset="0"/>
                <a:cs typeface="Times New Roman" pitchFamily="18" charset="0"/>
              </a:rPr>
              <a:t>The accuracy of</a:t>
            </a:r>
            <a:r>
              <a:rPr lang="en-IN">
                <a:latin typeface="Times New Roman" pitchFamily="18" charset="0"/>
                <a:cs typeface="Times New Roman" pitchFamily="18" charset="0"/>
              </a:rPr>
              <a:t> Support Vector Classifier is 90%.</a:t>
            </a:r>
          </a:p>
          <a:p>
            <a:pPr lvl="1">
              <a:lnSpc>
                <a:spcPct val="150000"/>
              </a:lnSpc>
            </a:pPr>
            <a:r>
              <a:rPr lang="en-US">
                <a:latin typeface="Times New Roman" pitchFamily="18" charset="0"/>
                <a:cs typeface="Times New Roman" pitchFamily="18" charset="0"/>
              </a:rPr>
              <a:t>The accuracy of</a:t>
            </a:r>
            <a:r>
              <a:rPr lang="en-IN">
                <a:latin typeface="Times New Roman" pitchFamily="18" charset="0"/>
                <a:cs typeface="Times New Roman" pitchFamily="18" charset="0"/>
              </a:rPr>
              <a:t> Decision Tree is 95%.</a:t>
            </a:r>
          </a:p>
          <a:p>
            <a:pPr lvl="1">
              <a:lnSpc>
                <a:spcPct val="150000"/>
              </a:lnSpc>
            </a:pPr>
            <a:r>
              <a:rPr lang="en-US">
                <a:latin typeface="Times New Roman" pitchFamily="18" charset="0"/>
                <a:cs typeface="Times New Roman" pitchFamily="18" charset="0"/>
              </a:rPr>
              <a:t>The accuracy of</a:t>
            </a:r>
            <a:r>
              <a:rPr lang="en-IN">
                <a:latin typeface="Times New Roman" pitchFamily="18" charset="0"/>
                <a:cs typeface="Times New Roman" pitchFamily="18" charset="0"/>
              </a:rPr>
              <a:t> Random Forest Regression is 95%. </a:t>
            </a:r>
            <a:endParaRPr lang="en-IN" dirty="0">
              <a:latin typeface="Times New Roman" pitchFamily="18" charset="0"/>
              <a:cs typeface="Times New Roman" pitchFamily="18" charset="0"/>
            </a:endParaRPr>
          </a:p>
          <a:p>
            <a:pPr lvl="0">
              <a:lnSpc>
                <a:spcPct val="150000"/>
              </a:lnSpc>
            </a:pPr>
            <a:r>
              <a:rPr lang="en-US" sz="1800">
                <a:latin typeface="Times New Roman" pitchFamily="18" charset="0"/>
                <a:cs typeface="Times New Roman" pitchFamily="18" charset="0"/>
              </a:rPr>
              <a:t>It </a:t>
            </a:r>
            <a:r>
              <a:rPr lang="en-US" sz="1800" dirty="0">
                <a:latin typeface="Times New Roman" pitchFamily="18" charset="0"/>
                <a:cs typeface="Times New Roman" pitchFamily="18" charset="0"/>
              </a:rPr>
              <a:t>can be observed </a:t>
            </a:r>
            <a:r>
              <a:rPr lang="en-US" sz="1800">
                <a:latin typeface="Times New Roman" pitchFamily="18" charset="0"/>
                <a:cs typeface="Times New Roman" pitchFamily="18" charset="0"/>
              </a:rPr>
              <a:t>that Random forest and Decision tree gives the best accuracy score amongst </a:t>
            </a:r>
          </a:p>
          <a:p>
            <a:pPr marL="0" lvl="0" indent="0">
              <a:lnSpc>
                <a:spcPct val="150000"/>
              </a:lnSpc>
              <a:buNone/>
            </a:pPr>
            <a:r>
              <a:rPr lang="en-US" sz="1800">
                <a:latin typeface="Times New Roman" pitchFamily="18" charset="0"/>
                <a:cs typeface="Times New Roman" pitchFamily="18" charset="0"/>
              </a:rPr>
              <a:t>    all the tested models.</a:t>
            </a:r>
          </a:p>
          <a:p>
            <a:pPr>
              <a:lnSpc>
                <a:spcPct val="150000"/>
              </a:lnSpc>
            </a:pPr>
            <a:r>
              <a:rPr lang="en-IN" sz="1800">
                <a:latin typeface="Times New Roman" pitchFamily="18" charset="0"/>
                <a:cs typeface="Times New Roman" pitchFamily="18" charset="0"/>
              </a:rPr>
              <a:t>The UI implemented using Streamlit is show in the diagram below.</a:t>
            </a:r>
            <a:endParaRPr lang="en-US" sz="1800">
              <a:latin typeface="Times New Roman" pitchFamily="18" charset="0"/>
              <a:cs typeface="Times New Roman" pitchFamily="18" charset="0"/>
            </a:endParaRPr>
          </a:p>
        </p:txBody>
      </p:sp>
      <p:sp>
        <p:nvSpPr>
          <p:cNvPr id="15" name="Date Placeholder 4">
            <a:extLst>
              <a:ext uri="{FF2B5EF4-FFF2-40B4-BE49-F238E27FC236}">
                <a16:creationId xmlns:a16="http://schemas.microsoft.com/office/drawing/2014/main" id="{5D0FA030-8571-41FE-91AA-DB76EE7C5F6D}"/>
              </a:ext>
            </a:extLst>
          </p:cNvPr>
          <p:cNvSpPr>
            <a:spLocks noGrp="1"/>
          </p:cNvSpPr>
          <p:nvPr>
            <p:ph type="dt" sz="half" idx="10"/>
          </p:nvPr>
        </p:nvSpPr>
        <p:spPr>
          <a:xfrm>
            <a:off x="1199456" y="6041362"/>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6" name="Footer Placeholder 3">
            <a:extLst>
              <a:ext uri="{FF2B5EF4-FFF2-40B4-BE49-F238E27FC236}">
                <a16:creationId xmlns:a16="http://schemas.microsoft.com/office/drawing/2014/main" id="{C641F386-5BB7-4262-8E27-D0BD37DD6852}"/>
              </a:ext>
            </a:extLst>
          </p:cNvPr>
          <p:cNvSpPr>
            <a:spLocks noGrp="1"/>
          </p:cNvSpPr>
          <p:nvPr>
            <p:ph type="ftr" sz="quarter" idx="11"/>
          </p:nvPr>
        </p:nvSpPr>
        <p:spPr>
          <a:xfrm>
            <a:off x="4970718" y="6041361"/>
            <a:ext cx="936104" cy="365125"/>
          </a:xfrm>
        </p:spPr>
        <p:txBody>
          <a:bodyPr/>
          <a:lstStyle/>
          <a:p>
            <a:r>
              <a:rPr lang="en-US">
                <a:solidFill>
                  <a:srgbClr val="002060"/>
                </a:solidFill>
              </a:rPr>
              <a:t>2021 - 2022</a:t>
            </a:r>
            <a:endParaRPr lang="en-US" dirty="0">
              <a:solidFill>
                <a:srgbClr val="002060"/>
              </a:solidFill>
            </a:endParaRPr>
          </a:p>
        </p:txBody>
      </p:sp>
      <p:sp>
        <p:nvSpPr>
          <p:cNvPr id="17" name="Slide Number Placeholder 6">
            <a:extLst>
              <a:ext uri="{FF2B5EF4-FFF2-40B4-BE49-F238E27FC236}">
                <a16:creationId xmlns:a16="http://schemas.microsoft.com/office/drawing/2014/main" id="{0095F0C1-9070-423A-8ADD-FD7C4506FCEE}"/>
              </a:ext>
            </a:extLst>
          </p:cNvPr>
          <p:cNvSpPr>
            <a:spLocks noGrp="1"/>
          </p:cNvSpPr>
          <p:nvPr>
            <p:ph type="sldNum" sz="quarter" idx="12"/>
          </p:nvPr>
        </p:nvSpPr>
        <p:spPr>
          <a:xfrm>
            <a:off x="8401485" y="6060141"/>
            <a:ext cx="683339" cy="365125"/>
          </a:xfrm>
        </p:spPr>
        <p:txBody>
          <a:bodyPr/>
          <a:lstStyle/>
          <a:p>
            <a:fld id="{5B4F5413-E548-45A8-B9DD-11B71454D5CA}" type="slidenum">
              <a:rPr lang="en-US" smtClean="0">
                <a:solidFill>
                  <a:srgbClr val="002060"/>
                </a:solidFill>
              </a:rPr>
              <a:pPr/>
              <a:t>16</a:t>
            </a:fld>
            <a:endParaRPr lang="en-US" dirty="0">
              <a:solidFill>
                <a:srgbClr val="002060"/>
              </a:solidFill>
            </a:endParaRPr>
          </a:p>
        </p:txBody>
      </p:sp>
    </p:spTree>
    <p:extLst>
      <p:ext uri="{BB962C8B-B14F-4D97-AF65-F5344CB8AC3E}">
        <p14:creationId xmlns:p14="http://schemas.microsoft.com/office/powerpoint/2010/main" val="410936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928" y="188640"/>
            <a:ext cx="237748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40C1A76B-4C4C-4A6C-8E1B-FF48962D7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99" y="1056576"/>
            <a:ext cx="10920537" cy="4756728"/>
          </a:xfrm>
          <a:prstGeom prst="rect">
            <a:avLst/>
          </a:prstGeom>
        </p:spPr>
      </p:pic>
      <p:sp>
        <p:nvSpPr>
          <p:cNvPr id="14" name="Date Placeholder 4">
            <a:extLst>
              <a:ext uri="{FF2B5EF4-FFF2-40B4-BE49-F238E27FC236}">
                <a16:creationId xmlns:a16="http://schemas.microsoft.com/office/drawing/2014/main" id="{CC10260B-E9B7-44B1-BE89-74F4229C4D20}"/>
              </a:ext>
            </a:extLst>
          </p:cNvPr>
          <p:cNvSpPr>
            <a:spLocks noGrp="1"/>
          </p:cNvSpPr>
          <p:nvPr>
            <p:ph type="dt" sz="half" idx="10"/>
          </p:nvPr>
        </p:nvSpPr>
        <p:spPr>
          <a:xfrm>
            <a:off x="1199456" y="6041362"/>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5" name="Footer Placeholder 3">
            <a:extLst>
              <a:ext uri="{FF2B5EF4-FFF2-40B4-BE49-F238E27FC236}">
                <a16:creationId xmlns:a16="http://schemas.microsoft.com/office/drawing/2014/main" id="{7DEAB194-5C85-476E-AF37-F854CCF1EBA0}"/>
              </a:ext>
            </a:extLst>
          </p:cNvPr>
          <p:cNvSpPr>
            <a:spLocks noGrp="1"/>
          </p:cNvSpPr>
          <p:nvPr>
            <p:ph type="ftr" sz="quarter" idx="11"/>
          </p:nvPr>
        </p:nvSpPr>
        <p:spPr>
          <a:xfrm>
            <a:off x="4970718" y="6041361"/>
            <a:ext cx="936104" cy="365125"/>
          </a:xfrm>
        </p:spPr>
        <p:txBody>
          <a:bodyPr/>
          <a:lstStyle/>
          <a:p>
            <a:r>
              <a:rPr lang="en-US">
                <a:solidFill>
                  <a:srgbClr val="002060"/>
                </a:solidFill>
              </a:rPr>
              <a:t>2021 - 2022</a:t>
            </a:r>
            <a:endParaRPr lang="en-US" dirty="0">
              <a:solidFill>
                <a:srgbClr val="002060"/>
              </a:solidFill>
            </a:endParaRPr>
          </a:p>
        </p:txBody>
      </p:sp>
      <p:sp>
        <p:nvSpPr>
          <p:cNvPr id="16" name="Slide Number Placeholder 6">
            <a:extLst>
              <a:ext uri="{FF2B5EF4-FFF2-40B4-BE49-F238E27FC236}">
                <a16:creationId xmlns:a16="http://schemas.microsoft.com/office/drawing/2014/main" id="{3BBD59FE-619F-44AC-AE3E-A0DAA2780301}"/>
              </a:ext>
            </a:extLst>
          </p:cNvPr>
          <p:cNvSpPr>
            <a:spLocks noGrp="1"/>
          </p:cNvSpPr>
          <p:nvPr>
            <p:ph type="sldNum" sz="quarter" idx="12"/>
          </p:nvPr>
        </p:nvSpPr>
        <p:spPr>
          <a:xfrm>
            <a:off x="8401485" y="6060141"/>
            <a:ext cx="683339" cy="365125"/>
          </a:xfrm>
        </p:spPr>
        <p:txBody>
          <a:bodyPr/>
          <a:lstStyle/>
          <a:p>
            <a:fld id="{5B4F5413-E548-45A8-B9DD-11B71454D5CA}" type="slidenum">
              <a:rPr lang="en-US" smtClean="0">
                <a:solidFill>
                  <a:srgbClr val="002060"/>
                </a:solidFill>
              </a:rPr>
              <a:pPr/>
              <a:t>17</a:t>
            </a:fld>
            <a:endParaRPr lang="en-US" dirty="0">
              <a:solidFill>
                <a:srgbClr val="002060"/>
              </a:solidFill>
            </a:endParaRPr>
          </a:p>
        </p:txBody>
      </p:sp>
    </p:spTree>
    <p:extLst>
      <p:ext uri="{BB962C8B-B14F-4D97-AF65-F5344CB8AC3E}">
        <p14:creationId xmlns:p14="http://schemas.microsoft.com/office/powerpoint/2010/main" val="94311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928" y="188640"/>
            <a:ext cx="237748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B3751A4-0340-4E5F-9265-5FDA2E03C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12" y="1080297"/>
            <a:ext cx="10909212" cy="4733007"/>
          </a:xfrm>
          <a:prstGeom prst="rect">
            <a:avLst/>
          </a:prstGeom>
        </p:spPr>
      </p:pic>
      <p:sp>
        <p:nvSpPr>
          <p:cNvPr id="7" name="Date Placeholder 4">
            <a:extLst>
              <a:ext uri="{FF2B5EF4-FFF2-40B4-BE49-F238E27FC236}">
                <a16:creationId xmlns:a16="http://schemas.microsoft.com/office/drawing/2014/main" id="{385D77E5-C1FD-4BCD-A52A-4BDD2A5E9B13}"/>
              </a:ext>
            </a:extLst>
          </p:cNvPr>
          <p:cNvSpPr>
            <a:spLocks noGrp="1"/>
          </p:cNvSpPr>
          <p:nvPr>
            <p:ph type="dt" sz="half" idx="10"/>
          </p:nvPr>
        </p:nvSpPr>
        <p:spPr>
          <a:xfrm>
            <a:off x="1199456" y="6041362"/>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6AD88F0B-DABA-4439-82C6-C4874C5FC189}"/>
              </a:ext>
            </a:extLst>
          </p:cNvPr>
          <p:cNvSpPr>
            <a:spLocks noGrp="1"/>
          </p:cNvSpPr>
          <p:nvPr>
            <p:ph type="ftr" sz="quarter" idx="11"/>
          </p:nvPr>
        </p:nvSpPr>
        <p:spPr>
          <a:xfrm>
            <a:off x="4970718" y="6041361"/>
            <a:ext cx="936104" cy="365125"/>
          </a:xfrm>
        </p:spPr>
        <p:txBody>
          <a:bodyPr/>
          <a:lstStyle/>
          <a:p>
            <a:r>
              <a:rPr lang="en-US">
                <a:solidFill>
                  <a:srgbClr val="002060"/>
                </a:solidFill>
              </a:rPr>
              <a:t>2021 - 2022</a:t>
            </a:r>
            <a:endParaRPr lang="en-US" dirty="0">
              <a:solidFill>
                <a:srgbClr val="002060"/>
              </a:solidFill>
            </a:endParaRPr>
          </a:p>
        </p:txBody>
      </p:sp>
      <p:sp>
        <p:nvSpPr>
          <p:cNvPr id="10" name="Slide Number Placeholder 6">
            <a:extLst>
              <a:ext uri="{FF2B5EF4-FFF2-40B4-BE49-F238E27FC236}">
                <a16:creationId xmlns:a16="http://schemas.microsoft.com/office/drawing/2014/main" id="{5A398D1E-A6C9-452F-9A39-2E29F25CFCB5}"/>
              </a:ext>
            </a:extLst>
          </p:cNvPr>
          <p:cNvSpPr>
            <a:spLocks noGrp="1"/>
          </p:cNvSpPr>
          <p:nvPr>
            <p:ph type="sldNum" sz="quarter" idx="12"/>
          </p:nvPr>
        </p:nvSpPr>
        <p:spPr>
          <a:xfrm>
            <a:off x="8401485" y="6060141"/>
            <a:ext cx="683339" cy="365125"/>
          </a:xfrm>
        </p:spPr>
        <p:txBody>
          <a:bodyPr/>
          <a:lstStyle/>
          <a:p>
            <a:fld id="{5B4F5413-E548-45A8-B9DD-11B71454D5CA}" type="slidenum">
              <a:rPr lang="en-US" smtClean="0">
                <a:solidFill>
                  <a:srgbClr val="002060"/>
                </a:solidFill>
              </a:rPr>
              <a:pPr/>
              <a:t>18</a:t>
            </a:fld>
            <a:endParaRPr lang="en-US" dirty="0">
              <a:solidFill>
                <a:srgbClr val="002060"/>
              </a:solidFill>
            </a:endParaRPr>
          </a:p>
        </p:txBody>
      </p:sp>
    </p:spTree>
    <p:extLst>
      <p:ext uri="{BB962C8B-B14F-4D97-AF65-F5344CB8AC3E}">
        <p14:creationId xmlns:p14="http://schemas.microsoft.com/office/powerpoint/2010/main" val="137423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928" y="188640"/>
            <a:ext cx="237748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CF86D24C-3C21-4BA8-AF3F-1017038A71EC}"/>
              </a:ext>
            </a:extLst>
          </p:cNvPr>
          <p:cNvSpPr txBox="1"/>
          <p:nvPr/>
        </p:nvSpPr>
        <p:spPr>
          <a:xfrm>
            <a:off x="911424" y="1378440"/>
            <a:ext cx="3947502" cy="3970318"/>
          </a:xfrm>
          <a:prstGeom prst="rect">
            <a:avLst/>
          </a:prstGeom>
          <a:noFill/>
        </p:spPr>
        <p:txBody>
          <a:bodyPr wrap="square" rtlCol="0">
            <a:spAutoFit/>
          </a:bodyPr>
          <a:lstStyle/>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Select classifier provides a drop down list from which we can choose a desired model to predict the likeliness of a heart failure occurring during the follow-up period.</a:t>
            </a:r>
          </a:p>
          <a:p>
            <a:pPr marL="285750" indent="-285750">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Based the selected model we get the appropriate input parameters to provide for the prediction.</a:t>
            </a:r>
          </a:p>
          <a:p>
            <a:pPr marL="285750" indent="-285750">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We get the accuracy score of the selected model and its prediction (deceased  or not deceased). </a:t>
            </a:r>
          </a:p>
          <a:p>
            <a:pPr marL="285750" indent="-285750">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D0C5FB-A5B2-4211-BDBA-E7396833E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936" y="1044696"/>
            <a:ext cx="3947502" cy="4694327"/>
          </a:xfrm>
          <a:prstGeom prst="rect">
            <a:avLst/>
          </a:prstGeom>
        </p:spPr>
      </p:pic>
      <p:sp>
        <p:nvSpPr>
          <p:cNvPr id="10" name="Date Placeholder 4">
            <a:extLst>
              <a:ext uri="{FF2B5EF4-FFF2-40B4-BE49-F238E27FC236}">
                <a16:creationId xmlns:a16="http://schemas.microsoft.com/office/drawing/2014/main" id="{9C90E1BB-789B-496A-87FF-A505F6F43D40}"/>
              </a:ext>
            </a:extLst>
          </p:cNvPr>
          <p:cNvSpPr>
            <a:spLocks noGrp="1"/>
          </p:cNvSpPr>
          <p:nvPr>
            <p:ph type="dt" sz="half" idx="10"/>
          </p:nvPr>
        </p:nvSpPr>
        <p:spPr>
          <a:xfrm>
            <a:off x="1199456" y="6041362"/>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1" name="Footer Placeholder 3">
            <a:extLst>
              <a:ext uri="{FF2B5EF4-FFF2-40B4-BE49-F238E27FC236}">
                <a16:creationId xmlns:a16="http://schemas.microsoft.com/office/drawing/2014/main" id="{32E25141-027F-46EB-834E-997E3A6A82F2}"/>
              </a:ext>
            </a:extLst>
          </p:cNvPr>
          <p:cNvSpPr>
            <a:spLocks noGrp="1"/>
          </p:cNvSpPr>
          <p:nvPr>
            <p:ph type="ftr" sz="quarter" idx="11"/>
          </p:nvPr>
        </p:nvSpPr>
        <p:spPr>
          <a:xfrm>
            <a:off x="4970718" y="6041361"/>
            <a:ext cx="936104" cy="365125"/>
          </a:xfrm>
        </p:spPr>
        <p:txBody>
          <a:bodyPr/>
          <a:lstStyle/>
          <a:p>
            <a:r>
              <a:rPr lang="en-US">
                <a:solidFill>
                  <a:srgbClr val="002060"/>
                </a:solidFill>
              </a:rPr>
              <a:t>2021 - 2022</a:t>
            </a:r>
            <a:endParaRPr lang="en-US" dirty="0">
              <a:solidFill>
                <a:srgbClr val="002060"/>
              </a:solidFill>
            </a:endParaRPr>
          </a:p>
        </p:txBody>
      </p:sp>
      <p:sp>
        <p:nvSpPr>
          <p:cNvPr id="12" name="Slide Number Placeholder 6">
            <a:extLst>
              <a:ext uri="{FF2B5EF4-FFF2-40B4-BE49-F238E27FC236}">
                <a16:creationId xmlns:a16="http://schemas.microsoft.com/office/drawing/2014/main" id="{150FA02F-7542-4097-AC27-6D049B87BEC6}"/>
              </a:ext>
            </a:extLst>
          </p:cNvPr>
          <p:cNvSpPr>
            <a:spLocks noGrp="1"/>
          </p:cNvSpPr>
          <p:nvPr>
            <p:ph type="sldNum" sz="quarter" idx="12"/>
          </p:nvPr>
        </p:nvSpPr>
        <p:spPr>
          <a:xfrm>
            <a:off x="8401485" y="6060141"/>
            <a:ext cx="683339" cy="365125"/>
          </a:xfrm>
        </p:spPr>
        <p:txBody>
          <a:bodyPr/>
          <a:lstStyle/>
          <a:p>
            <a:fld id="{5B4F5413-E548-45A8-B9DD-11B71454D5CA}" type="slidenum">
              <a:rPr lang="en-US" smtClean="0">
                <a:solidFill>
                  <a:srgbClr val="002060"/>
                </a:solidFill>
              </a:rPr>
              <a:pPr/>
              <a:t>19</a:t>
            </a:fld>
            <a:endParaRPr lang="en-US" dirty="0">
              <a:solidFill>
                <a:srgbClr val="002060"/>
              </a:solidFill>
            </a:endParaRPr>
          </a:p>
        </p:txBody>
      </p:sp>
    </p:spTree>
    <p:extLst>
      <p:ext uri="{BB962C8B-B14F-4D97-AF65-F5344CB8AC3E}">
        <p14:creationId xmlns:p14="http://schemas.microsoft.com/office/powerpoint/2010/main" val="89138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965" y="387663"/>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487488" y="1082910"/>
            <a:ext cx="7886700" cy="4692179"/>
          </a:xfrm>
        </p:spPr>
        <p:txBody>
          <a:bodyPr>
            <a:normAutofit/>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solidFill>
                  <a:srgbClr val="002060"/>
                </a:solidFill>
              </a:rPr>
              <a:pPr/>
              <a:t>2</a:t>
            </a:fld>
            <a:endParaRPr 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234" y="438732"/>
            <a:ext cx="7467600" cy="714396"/>
          </a:xfrm>
        </p:spPr>
        <p:txBody>
          <a:bodyPr>
            <a:normAutofit/>
          </a:bodyPr>
          <a:lstStyle/>
          <a:p>
            <a:pPr algn="ctr"/>
            <a:r>
              <a:rPr lang="en-US" sz="3200" b="1">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95400" y="1268760"/>
            <a:ext cx="8810930" cy="5292588"/>
          </a:xfrm>
        </p:spPr>
        <p:txBody>
          <a:bodyPr>
            <a:normAutofit/>
          </a:bodyPr>
          <a:lstStyle/>
          <a:p>
            <a:pPr algn="just">
              <a:lnSpc>
                <a:spcPct val="150000"/>
              </a:lnSpc>
            </a:pPr>
            <a:r>
              <a:rPr lang="en-US" sz="1800">
                <a:latin typeface="Times New Roman" pitchFamily="18" charset="0"/>
                <a:ea typeface="Tahoma" pitchFamily="34" charset="0"/>
                <a:cs typeface="Times New Roman" pitchFamily="18" charset="0"/>
              </a:rPr>
              <a:t>Given the present scenario where heart failures are becoming common, the project was an attempt to create a prediction system for the same.</a:t>
            </a:r>
          </a:p>
          <a:p>
            <a:pPr algn="just">
              <a:lnSpc>
                <a:spcPct val="150000"/>
              </a:lnSpc>
            </a:pPr>
            <a:r>
              <a:rPr lang="en-US" sz="1800">
                <a:latin typeface="Times New Roman" pitchFamily="18" charset="0"/>
                <a:ea typeface="Tahoma" pitchFamily="34" charset="0"/>
                <a:cs typeface="Times New Roman" pitchFamily="18" charset="0"/>
              </a:rPr>
              <a:t>To increase the exactness of the result, different models have been used for thorough analysis and prediction. </a:t>
            </a:r>
            <a:endParaRPr lang="en-US" sz="1800" dirty="0">
              <a:latin typeface="Times New Roman" pitchFamily="18" charset="0"/>
              <a:ea typeface="Tahoma" pitchFamily="34" charset="0"/>
              <a:cs typeface="Times New Roman" pitchFamily="18" charset="0"/>
            </a:endParaRPr>
          </a:p>
          <a:p>
            <a:pPr algn="just">
              <a:lnSpc>
                <a:spcPct val="150000"/>
              </a:lnSpc>
            </a:pPr>
            <a:r>
              <a:rPr lang="en-US" sz="1800">
                <a:latin typeface="Times New Roman" pitchFamily="18" charset="0"/>
                <a:ea typeface="Tahoma" pitchFamily="34" charset="0"/>
                <a:cs typeface="Times New Roman" pitchFamily="18" charset="0"/>
              </a:rPr>
              <a:t>The system has 2 models that give an accuracy score of 95% but the other models give a considerable score as well. </a:t>
            </a:r>
            <a:endParaRPr lang="en-IN" sz="1800" dirty="0">
              <a:latin typeface="Times New Roman" pitchFamily="18" charset="0"/>
              <a:ea typeface="Tahoma" pitchFamily="34" charset="0"/>
              <a:cs typeface="Times New Roman" pitchFamily="18" charset="0"/>
            </a:endParaRPr>
          </a:p>
          <a:p>
            <a:pPr>
              <a:lnSpc>
                <a:spcPct val="150000"/>
              </a:lnSpc>
            </a:pPr>
            <a:r>
              <a:rPr lang="en-US" sz="1800">
                <a:latin typeface="Times New Roman" pitchFamily="18" charset="0"/>
                <a:cs typeface="Times New Roman" pitchFamily="18" charset="0"/>
              </a:rPr>
              <a:t>Medical science will be helped with similar analysis or prediction systems that can help save lives.</a:t>
            </a:r>
            <a:endParaRPr lang="en-US" sz="1800" dirty="0">
              <a:latin typeface="Times New Roman" pitchFamily="18" charset="0"/>
              <a:cs typeface="Times New Roman" pitchFamily="18" charset="0"/>
            </a:endParaRPr>
          </a:p>
        </p:txBody>
      </p:sp>
      <p:sp>
        <p:nvSpPr>
          <p:cNvPr id="8" name="Date Placeholder 4">
            <a:extLst>
              <a:ext uri="{FF2B5EF4-FFF2-40B4-BE49-F238E27FC236}">
                <a16:creationId xmlns:a16="http://schemas.microsoft.com/office/drawing/2014/main" id="{6E3EBDCE-4672-4E71-927C-C341AA631576}"/>
              </a:ext>
            </a:extLst>
          </p:cNvPr>
          <p:cNvSpPr>
            <a:spLocks noGrp="1"/>
          </p:cNvSpPr>
          <p:nvPr>
            <p:ph type="dt" sz="half" idx="10"/>
          </p:nvPr>
        </p:nvSpPr>
        <p:spPr>
          <a:xfrm>
            <a:off x="1254668" y="591103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9" name="Footer Placeholder 3">
            <a:extLst>
              <a:ext uri="{FF2B5EF4-FFF2-40B4-BE49-F238E27FC236}">
                <a16:creationId xmlns:a16="http://schemas.microsoft.com/office/drawing/2014/main" id="{6D12FDE2-ED89-49B6-9CA6-835C9C5D7788}"/>
              </a:ext>
            </a:extLst>
          </p:cNvPr>
          <p:cNvSpPr>
            <a:spLocks noGrp="1"/>
          </p:cNvSpPr>
          <p:nvPr>
            <p:ph type="ftr" sz="quarter" idx="11"/>
          </p:nvPr>
        </p:nvSpPr>
        <p:spPr>
          <a:xfrm>
            <a:off x="5025930" y="5911032"/>
            <a:ext cx="936104" cy="365125"/>
          </a:xfrm>
        </p:spPr>
        <p:txBody>
          <a:bodyPr/>
          <a:lstStyle/>
          <a:p>
            <a:r>
              <a:rPr lang="en-US">
                <a:solidFill>
                  <a:srgbClr val="002060"/>
                </a:solidFill>
              </a:rPr>
              <a:t>2021 - 2022</a:t>
            </a:r>
            <a:endParaRPr lang="en-US" dirty="0">
              <a:solidFill>
                <a:srgbClr val="002060"/>
              </a:solidFill>
            </a:endParaRPr>
          </a:p>
        </p:txBody>
      </p:sp>
      <p:sp>
        <p:nvSpPr>
          <p:cNvPr id="10" name="Slide Number Placeholder 6">
            <a:extLst>
              <a:ext uri="{FF2B5EF4-FFF2-40B4-BE49-F238E27FC236}">
                <a16:creationId xmlns:a16="http://schemas.microsoft.com/office/drawing/2014/main" id="{C5BC6B6C-5337-47A8-9C6A-0832326D9CC8}"/>
              </a:ext>
            </a:extLst>
          </p:cNvPr>
          <p:cNvSpPr>
            <a:spLocks noGrp="1"/>
          </p:cNvSpPr>
          <p:nvPr>
            <p:ph type="sldNum" sz="quarter" idx="12"/>
          </p:nvPr>
        </p:nvSpPr>
        <p:spPr>
          <a:xfrm>
            <a:off x="8456697" y="5929812"/>
            <a:ext cx="683339" cy="365125"/>
          </a:xfrm>
        </p:spPr>
        <p:txBody>
          <a:bodyPr/>
          <a:lstStyle/>
          <a:p>
            <a:fld id="{5B4F5413-E548-45A8-B9DD-11B71454D5CA}" type="slidenum">
              <a:rPr lang="en-US" smtClean="0">
                <a:solidFill>
                  <a:srgbClr val="002060"/>
                </a:solidFill>
              </a:rPr>
              <a:pPr/>
              <a:t>20</a:t>
            </a:fld>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60131"/>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1340768"/>
            <a:ext cx="9505056" cy="4428492"/>
          </a:xfrm>
        </p:spPr>
        <p:txBody>
          <a:bodyPr>
            <a:normAutofit/>
          </a:bodyPr>
          <a:lstStyle/>
          <a:p>
            <a:pPr>
              <a:lnSpc>
                <a:spcPct val="150000"/>
              </a:lnSpc>
            </a:pPr>
            <a:r>
              <a:rPr lang="en-US" sz="1800">
                <a:latin typeface="Times New Roman" pitchFamily="18" charset="0"/>
                <a:cs typeface="Times New Roman" pitchFamily="18" charset="0"/>
              </a:rPr>
              <a:t>An improved analysis system can be made after a thorough research in medical science wherein the most important factors can be considered to predict the chances of a heart failure occuring.</a:t>
            </a:r>
          </a:p>
          <a:p>
            <a:pPr>
              <a:lnSpc>
                <a:spcPct val="150000"/>
              </a:lnSpc>
            </a:pPr>
            <a:r>
              <a:rPr lang="en-US" sz="1800">
                <a:latin typeface="Times New Roman" pitchFamily="18" charset="0"/>
                <a:cs typeface="Times New Roman" pitchFamily="18" charset="0"/>
              </a:rPr>
              <a:t>An improved system can be made by applying same analysis to other cardiac diseases datasets and the performance of these classifiers to classify and predict these diseases.</a:t>
            </a:r>
          </a:p>
          <a:p>
            <a:pPr>
              <a:lnSpc>
                <a:spcPct val="150000"/>
              </a:lnSpc>
            </a:pPr>
            <a:r>
              <a:rPr lang="en-US">
                <a:latin typeface="Times New Roman" panose="02020603050405020304" pitchFamily="18" charset="0"/>
                <a:cs typeface="Times New Roman" panose="02020603050405020304" pitchFamily="18" charset="0"/>
              </a:rPr>
              <a:t>An future work, considering the more attributes  as input data can expand this study. Furthermore, this could be done on early detection of heart failure by processing family’s historical data.</a:t>
            </a:r>
          </a:p>
          <a:p>
            <a:pPr>
              <a:lnSpc>
                <a:spcPct val="150000"/>
              </a:lnSpc>
            </a:pPr>
            <a:r>
              <a:rPr lang="en-US" sz="1800">
                <a:latin typeface="Times New Roman" panose="02020603050405020304" pitchFamily="18" charset="0"/>
                <a:cs typeface="Times New Roman" panose="02020603050405020304" pitchFamily="18" charset="0"/>
              </a:rPr>
              <a:t>There are many</a:t>
            </a:r>
            <a:r>
              <a:rPr lang="en-US">
                <a:latin typeface="Times New Roman" panose="02020603050405020304" pitchFamily="18" charset="0"/>
                <a:cs typeface="Times New Roman" panose="02020603050405020304" pitchFamily="18" charset="0"/>
              </a:rPr>
              <a:t> possible improvements that could be explored to improve the scalability and accuracy of this prediction system.</a:t>
            </a:r>
            <a:endParaRPr lang="en-US" sz="1800" dirty="0">
              <a:latin typeface="Times New Roman" panose="02020603050405020304" pitchFamily="18" charset="0"/>
              <a:cs typeface="Times New Roman" panose="02020603050405020304" pitchFamily="18" charset="0"/>
            </a:endParaRPr>
          </a:p>
        </p:txBody>
      </p:sp>
      <p:sp>
        <p:nvSpPr>
          <p:cNvPr id="8" name="Date Placeholder 4">
            <a:extLst>
              <a:ext uri="{FF2B5EF4-FFF2-40B4-BE49-F238E27FC236}">
                <a16:creationId xmlns:a16="http://schemas.microsoft.com/office/drawing/2014/main" id="{045E089B-FEB3-49DE-98E5-938965263E73}"/>
              </a:ext>
            </a:extLst>
          </p:cNvPr>
          <p:cNvSpPr>
            <a:spLocks noGrp="1"/>
          </p:cNvSpPr>
          <p:nvPr>
            <p:ph type="dt" sz="half" idx="10"/>
          </p:nvPr>
        </p:nvSpPr>
        <p:spPr>
          <a:xfrm>
            <a:off x="1055440" y="5913276"/>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9" name="Footer Placeholder 3">
            <a:extLst>
              <a:ext uri="{FF2B5EF4-FFF2-40B4-BE49-F238E27FC236}">
                <a16:creationId xmlns:a16="http://schemas.microsoft.com/office/drawing/2014/main" id="{55266F18-E971-4B7A-A1FD-203C36F5C2B3}"/>
              </a:ext>
            </a:extLst>
          </p:cNvPr>
          <p:cNvSpPr>
            <a:spLocks noGrp="1"/>
          </p:cNvSpPr>
          <p:nvPr>
            <p:ph type="ftr" sz="quarter" idx="11"/>
          </p:nvPr>
        </p:nvSpPr>
        <p:spPr>
          <a:xfrm>
            <a:off x="4826702" y="5913275"/>
            <a:ext cx="936104" cy="365125"/>
          </a:xfrm>
        </p:spPr>
        <p:txBody>
          <a:bodyPr/>
          <a:lstStyle/>
          <a:p>
            <a:r>
              <a:rPr lang="en-US">
                <a:solidFill>
                  <a:srgbClr val="002060"/>
                </a:solidFill>
              </a:rPr>
              <a:t>2021 - 2022</a:t>
            </a:r>
            <a:endParaRPr lang="en-US" dirty="0">
              <a:solidFill>
                <a:srgbClr val="002060"/>
              </a:solidFill>
            </a:endParaRPr>
          </a:p>
        </p:txBody>
      </p:sp>
      <p:sp>
        <p:nvSpPr>
          <p:cNvPr id="10" name="Slide Number Placeholder 6">
            <a:extLst>
              <a:ext uri="{FF2B5EF4-FFF2-40B4-BE49-F238E27FC236}">
                <a16:creationId xmlns:a16="http://schemas.microsoft.com/office/drawing/2014/main" id="{E7E3FB77-6D20-454D-BF03-34C30B060ABD}"/>
              </a:ext>
            </a:extLst>
          </p:cNvPr>
          <p:cNvSpPr>
            <a:spLocks noGrp="1"/>
          </p:cNvSpPr>
          <p:nvPr>
            <p:ph type="sldNum" sz="quarter" idx="12"/>
          </p:nvPr>
        </p:nvSpPr>
        <p:spPr>
          <a:xfrm>
            <a:off x="8257469" y="5932055"/>
            <a:ext cx="683339" cy="365125"/>
          </a:xfrm>
        </p:spPr>
        <p:txBody>
          <a:bodyPr/>
          <a:lstStyle/>
          <a:p>
            <a:fld id="{5B4F5413-E548-45A8-B9DD-11B71454D5CA}" type="slidenum">
              <a:rPr lang="en-US" smtClean="0">
                <a:solidFill>
                  <a:srgbClr val="002060"/>
                </a:solidFill>
              </a:rPr>
              <a:pPr/>
              <a:t>21</a:t>
            </a:fld>
            <a:endParaRPr lang="en-US" dirty="0">
              <a:solidFill>
                <a:srgbClr val="002060"/>
              </a:solidFill>
            </a:endParaRPr>
          </a:p>
        </p:txBody>
      </p:sp>
    </p:spTree>
    <p:extLst>
      <p:ext uri="{BB962C8B-B14F-4D97-AF65-F5344CB8AC3E}">
        <p14:creationId xmlns:p14="http://schemas.microsoft.com/office/powerpoint/2010/main" val="12945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480" y="476672"/>
            <a:ext cx="8596668" cy="731168"/>
          </a:xfrm>
        </p:spPr>
        <p:txBody>
          <a:bodyPr>
            <a:normAutofit/>
          </a:bodyPr>
          <a:lstStyle/>
          <a:p>
            <a:pPr algn="ctr"/>
            <a:r>
              <a:rPr lang="en-US" b="1" dirty="0">
                <a:solidFill>
                  <a:schemeClr val="accent2"/>
                </a:solidFill>
                <a:latin typeface="Times New Roman" pitchFamily="18" charset="0"/>
                <a:cs typeface="Times New Roman" pitchFamily="18" charset="0"/>
              </a:rPr>
              <a:t>LIMITATIONS</a:t>
            </a:r>
            <a:endParaRPr lang="en-IN"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695400" y="1348227"/>
            <a:ext cx="9073008" cy="4161546"/>
          </a:xfrm>
        </p:spPr>
        <p:txBody>
          <a:bodyPr>
            <a:normAutofit/>
          </a:bodyPr>
          <a:lstStyle/>
          <a:p>
            <a:pPr algn="just">
              <a:lnSpc>
                <a:spcPct val="150000"/>
              </a:lnSpc>
            </a:pPr>
            <a:r>
              <a:rPr lang="en-US" sz="1800">
                <a:latin typeface="Times New Roman" pitchFamily="18" charset="0"/>
                <a:cs typeface="Times New Roman" pitchFamily="18" charset="0"/>
              </a:rPr>
              <a:t>When the input domain is increased, the accuracy score decreases by quite a bit. </a:t>
            </a:r>
            <a:endParaRPr lang="en-US" sz="1800" dirty="0">
              <a:latin typeface="Times New Roman" pitchFamily="18" charset="0"/>
              <a:cs typeface="Times New Roman" pitchFamily="18" charset="0"/>
            </a:endParaRPr>
          </a:p>
          <a:p>
            <a:pPr algn="just">
              <a:lnSpc>
                <a:spcPct val="150000"/>
              </a:lnSpc>
            </a:pPr>
            <a:r>
              <a:rPr lang="en-US" sz="1800">
                <a:latin typeface="Times New Roman" pitchFamily="18" charset="0"/>
                <a:cs typeface="Times New Roman" pitchFamily="18" charset="0"/>
              </a:rPr>
              <a:t>This limitation is due to the fact that the analysis can be done using various other criterias because heart failure can occur due to multiple reasons.</a:t>
            </a:r>
          </a:p>
          <a:p>
            <a:pPr algn="just">
              <a:lnSpc>
                <a:spcPct val="150000"/>
              </a:lnSpc>
            </a:pPr>
            <a:r>
              <a:rPr lang="en-US" sz="1800">
                <a:latin typeface="Times New Roman" pitchFamily="18" charset="0"/>
                <a:cs typeface="Times New Roman" pitchFamily="18" charset="0"/>
              </a:rPr>
              <a:t>There can be cases where a person that isn't prone to have a heart failure may be shown to have one because of the imperfect accuracy score.</a:t>
            </a:r>
          </a:p>
          <a:p>
            <a:pPr algn="just">
              <a:lnSpc>
                <a:spcPct val="150000"/>
              </a:lnSpc>
            </a:pPr>
            <a:r>
              <a:rPr lang="en-US" sz="1800">
                <a:latin typeface="Times New Roman" pitchFamily="18" charset="0"/>
                <a:cs typeface="Times New Roman" pitchFamily="18" charset="0"/>
              </a:rPr>
              <a:t>The system aims to predict whether or not there is even a slightest chance of a person being a victim of a heart failure in the follow up period.</a:t>
            </a:r>
            <a:endParaRPr lang="en-IN" sz="1800" dirty="0">
              <a:latin typeface="Times New Roman" pitchFamily="18" charset="0"/>
              <a:cs typeface="Times New Roman" pitchFamily="18" charset="0"/>
            </a:endParaRPr>
          </a:p>
        </p:txBody>
      </p:sp>
      <p:sp>
        <p:nvSpPr>
          <p:cNvPr id="7" name="Date Placeholder 4">
            <a:extLst>
              <a:ext uri="{FF2B5EF4-FFF2-40B4-BE49-F238E27FC236}">
                <a16:creationId xmlns:a16="http://schemas.microsoft.com/office/drawing/2014/main" id="{2B6AEAC8-CE8B-4594-B58F-3CCA22D37594}"/>
              </a:ext>
            </a:extLst>
          </p:cNvPr>
          <p:cNvSpPr>
            <a:spLocks noGrp="1"/>
          </p:cNvSpPr>
          <p:nvPr>
            <p:ph type="dt" sz="half" idx="10"/>
          </p:nvPr>
        </p:nvSpPr>
        <p:spPr>
          <a:xfrm>
            <a:off x="1127448" y="5883274"/>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739447F1-FEC8-4846-AA31-B908D068DF4A}"/>
              </a:ext>
            </a:extLst>
          </p:cNvPr>
          <p:cNvSpPr>
            <a:spLocks noGrp="1"/>
          </p:cNvSpPr>
          <p:nvPr>
            <p:ph type="ftr" sz="quarter" idx="11"/>
          </p:nvPr>
        </p:nvSpPr>
        <p:spPr>
          <a:xfrm>
            <a:off x="4898710" y="5883273"/>
            <a:ext cx="936104" cy="365125"/>
          </a:xfrm>
        </p:spPr>
        <p:txBody>
          <a:bodyPr/>
          <a:lstStyle/>
          <a:p>
            <a:r>
              <a:rPr lang="en-US">
                <a:solidFill>
                  <a:srgbClr val="002060"/>
                </a:solidFill>
              </a:rPr>
              <a:t>2021 - 2022</a:t>
            </a:r>
            <a:endParaRPr lang="en-US" dirty="0">
              <a:solidFill>
                <a:srgbClr val="002060"/>
              </a:solidFill>
            </a:endParaRPr>
          </a:p>
        </p:txBody>
      </p:sp>
      <p:sp>
        <p:nvSpPr>
          <p:cNvPr id="9" name="Slide Number Placeholder 6">
            <a:extLst>
              <a:ext uri="{FF2B5EF4-FFF2-40B4-BE49-F238E27FC236}">
                <a16:creationId xmlns:a16="http://schemas.microsoft.com/office/drawing/2014/main" id="{B3A391A2-2616-40DB-B5BC-7B2F30D9A2FE}"/>
              </a:ext>
            </a:extLst>
          </p:cNvPr>
          <p:cNvSpPr>
            <a:spLocks noGrp="1"/>
          </p:cNvSpPr>
          <p:nvPr>
            <p:ph type="sldNum" sz="quarter" idx="12"/>
          </p:nvPr>
        </p:nvSpPr>
        <p:spPr>
          <a:xfrm>
            <a:off x="8329477" y="5902053"/>
            <a:ext cx="683339" cy="365125"/>
          </a:xfrm>
        </p:spPr>
        <p:txBody>
          <a:bodyPr/>
          <a:lstStyle/>
          <a:p>
            <a:fld id="{5B4F5413-E548-45A8-B9DD-11B71454D5CA}" type="slidenum">
              <a:rPr lang="en-US" smtClean="0">
                <a:solidFill>
                  <a:srgbClr val="002060"/>
                </a:solidFill>
              </a:rPr>
              <a:pPr/>
              <a:t>22</a:t>
            </a:fld>
            <a:endParaRPr lang="en-US" dirty="0">
              <a:solidFill>
                <a:srgbClr val="002060"/>
              </a:solidFill>
            </a:endParaRPr>
          </a:p>
        </p:txBody>
      </p:sp>
    </p:spTree>
    <p:extLst>
      <p:ext uri="{BB962C8B-B14F-4D97-AF65-F5344CB8AC3E}">
        <p14:creationId xmlns:p14="http://schemas.microsoft.com/office/powerpoint/2010/main" val="370031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424" y="548680"/>
            <a:ext cx="9001000"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b="1">
                <a:solidFill>
                  <a:schemeClr val="tx1">
                    <a:lumMod val="75000"/>
                    <a:lumOff val="25000"/>
                  </a:schemeClr>
                </a:solidFill>
                <a:latin typeface="Times New Roman" pitchFamily="18" charset="0"/>
                <a:cs typeface="Times New Roman" pitchFamily="18" charset="0"/>
              </a:rPr>
              <a:t>]</a:t>
            </a:r>
            <a:r>
              <a:rPr lang="en-US" sz="1700">
                <a:latin typeface="Times New Roman" pitchFamily="18" charset="0"/>
                <a:cs typeface="Times New Roman" pitchFamily="18" charset="0"/>
              </a:rPr>
              <a:t> </a:t>
            </a:r>
            <a:r>
              <a:rPr lang="en-US" sz="1600">
                <a:latin typeface="Times New Roman" panose="02020603050405020304" pitchFamily="18" charset="0"/>
                <a:cs typeface="Times New Roman" panose="02020603050405020304" pitchFamily="18" charset="0"/>
              </a:rPr>
              <a:t>Chicco, Davide, and Giuseppe Jurman. "Machine learning can predict survival of patients with heart failure from serum creatinine and ejection fraction alone." BMC medical informatics and decision making .</a:t>
            </a:r>
            <a:r>
              <a:rPr lang="en-IN" sz="1700">
                <a:latin typeface="Times New Roman" pitchFamily="18" charset="0"/>
                <a:cs typeface="Times New Roman" pitchFamily="18" charset="0"/>
              </a:rPr>
              <a:t>. </a:t>
            </a:r>
            <a:endParaRPr lang="en-IN" sz="1700" dirty="0">
              <a:latin typeface="Times New Roman" pitchFamily="18" charset="0"/>
              <a:cs typeface="Times New Roman" pitchFamily="18" charset="0"/>
            </a:endParaRPr>
          </a:p>
          <a:p>
            <a:pPr marL="0" indent="0" algn="just">
              <a:lnSpc>
                <a:spcPct val="150000"/>
              </a:lnSpc>
              <a:buNone/>
            </a:pPr>
            <a:r>
              <a:rPr lang="en-US" sz="1700" b="1">
                <a:solidFill>
                  <a:schemeClr val="tx1">
                    <a:lumMod val="75000"/>
                    <a:lumOff val="25000"/>
                  </a:schemeClr>
                </a:solidFill>
                <a:latin typeface="Times New Roman" pitchFamily="18" charset="0"/>
                <a:cs typeface="Times New Roman" pitchFamily="18" charset="0"/>
              </a:rPr>
              <a:t>[2] </a:t>
            </a:r>
            <a:r>
              <a:rPr lang="en-US" sz="1700">
                <a:solidFill>
                  <a:schemeClr val="tx1">
                    <a:lumMod val="75000"/>
                    <a:lumOff val="25000"/>
                  </a:schemeClr>
                </a:solidFill>
                <a:latin typeface="Times New Roman" pitchFamily="18" charset="0"/>
                <a:cs typeface="Times New Roman" pitchFamily="18" charset="0"/>
              </a:rPr>
              <a:t>https://www.kaggle.com/datasets</a:t>
            </a:r>
            <a:endParaRPr lang="en-US" sz="1700" b="1">
              <a:solidFill>
                <a:schemeClr val="tx1">
                  <a:lumMod val="75000"/>
                  <a:lumOff val="25000"/>
                </a:schemeClr>
              </a:solidFill>
              <a:latin typeface="Times New Roman" pitchFamily="18" charset="0"/>
              <a:cs typeface="Times New Roman" pitchFamily="18" charset="0"/>
            </a:endParaRPr>
          </a:p>
          <a:p>
            <a:pPr marL="0" indent="0" algn="just">
              <a:lnSpc>
                <a:spcPct val="150000"/>
              </a:lnSpc>
              <a:buNone/>
            </a:pPr>
            <a:r>
              <a:rPr lang="en-US" sz="1700" b="1">
                <a:solidFill>
                  <a:schemeClr val="tx1">
                    <a:lumMod val="75000"/>
                    <a:lumOff val="25000"/>
                  </a:schemeClr>
                </a:solidFill>
                <a:latin typeface="Times New Roman" pitchFamily="18" charset="0"/>
                <a:cs typeface="Times New Roman" pitchFamily="18" charset="0"/>
              </a:rPr>
              <a:t>[</a:t>
            </a:r>
            <a:r>
              <a:rPr lang="en-US" sz="1700" b="1" dirty="0">
                <a:latin typeface="Times New Roman" pitchFamily="18" charset="0"/>
                <a:cs typeface="Times New Roman" pitchFamily="18" charset="0"/>
              </a:rPr>
              <a:t>3</a:t>
            </a:r>
            <a:r>
              <a:rPr lang="en-US" sz="1700" b="1">
                <a:solidFill>
                  <a:schemeClr val="tx1">
                    <a:lumMod val="75000"/>
                    <a:lumOff val="25000"/>
                  </a:schemeClr>
                </a:solidFill>
                <a:latin typeface="Times New Roman" pitchFamily="18" charset="0"/>
                <a:cs typeface="Times New Roman" pitchFamily="18" charset="0"/>
              </a:rPr>
              <a:t>] </a:t>
            </a:r>
            <a:r>
              <a:rPr lang="en-US" sz="1700">
                <a:latin typeface="Times New Roman" pitchFamily="18" charset="0"/>
                <a:cs typeface="Times New Roman" pitchFamily="18" charset="0"/>
              </a:rPr>
              <a:t>https://docs.streamlit.io/</a:t>
            </a:r>
          </a:p>
          <a:p>
            <a:pPr marL="0" indent="0" algn="just">
              <a:lnSpc>
                <a:spcPct val="150000"/>
              </a:lnSpc>
              <a:buNone/>
            </a:pPr>
            <a:r>
              <a:rPr lang="en-US" sz="1700" b="1">
                <a:latin typeface="Times New Roman" pitchFamily="18" charset="0"/>
                <a:cs typeface="Times New Roman" pitchFamily="18" charset="0"/>
              </a:rPr>
              <a:t>[4] </a:t>
            </a:r>
            <a:r>
              <a:rPr lang="en-US" sz="1700">
                <a:latin typeface="Times New Roman" pitchFamily="18" charset="0"/>
                <a:cs typeface="Times New Roman" pitchFamily="18" charset="0"/>
                <a:hlinkClick r:id="rId2"/>
              </a:rPr>
              <a:t>https://scikit-learn.org/stable/user_guide.html</a:t>
            </a:r>
            <a:endParaRPr lang="en-US" sz="1700">
              <a:latin typeface="Times New Roman" pitchFamily="18" charset="0"/>
              <a:cs typeface="Times New Roman" pitchFamily="18" charset="0"/>
            </a:endParaRPr>
          </a:p>
          <a:p>
            <a:pPr marL="0" indent="0" algn="just">
              <a:lnSpc>
                <a:spcPct val="150000"/>
              </a:lnSpc>
              <a:buNone/>
            </a:pPr>
            <a:r>
              <a:rPr lang="en-US" sz="2000" b="1">
                <a:solidFill>
                  <a:schemeClr val="tx1">
                    <a:lumMod val="75000"/>
                    <a:lumOff val="25000"/>
                  </a:schemeClr>
                </a:solidFill>
                <a:latin typeface="Times New Roman" pitchFamily="18" charset="0"/>
                <a:cs typeface="Times New Roman" pitchFamily="18" charset="0"/>
              </a:rPr>
              <a:t>[5] </a:t>
            </a:r>
            <a:r>
              <a:rPr lang="en-US">
                <a:solidFill>
                  <a:schemeClr val="tx1">
                    <a:lumMod val="75000"/>
                    <a:lumOff val="25000"/>
                  </a:schemeClr>
                </a:solidFill>
                <a:latin typeface="Times New Roman" pitchFamily="18" charset="0"/>
                <a:cs typeface="Times New Roman" pitchFamily="18" charset="0"/>
              </a:rPr>
              <a:t>https://matplotlib.org/stable/users/getting_started/</a:t>
            </a:r>
            <a:endParaRPr lang="en-US" sz="2000" dirty="0">
              <a:solidFill>
                <a:schemeClr val="tx1">
                  <a:lumMod val="75000"/>
                  <a:lumOff val="25000"/>
                </a:schemeClr>
              </a:solidFill>
              <a:latin typeface="Times New Roman" pitchFamily="18" charset="0"/>
              <a:cs typeface="Times New Roman" pitchFamily="18" charset="0"/>
            </a:endParaRPr>
          </a:p>
        </p:txBody>
      </p:sp>
      <p:sp>
        <p:nvSpPr>
          <p:cNvPr id="7" name="Date Placeholder 4">
            <a:extLst>
              <a:ext uri="{FF2B5EF4-FFF2-40B4-BE49-F238E27FC236}">
                <a16:creationId xmlns:a16="http://schemas.microsoft.com/office/drawing/2014/main" id="{27DE77AF-9901-4017-B7CD-BD7422B00426}"/>
              </a:ext>
            </a:extLst>
          </p:cNvPr>
          <p:cNvSpPr>
            <a:spLocks noGrp="1"/>
          </p:cNvSpPr>
          <p:nvPr>
            <p:ph type="dt" sz="half" idx="10"/>
          </p:nvPr>
        </p:nvSpPr>
        <p:spPr>
          <a:xfrm>
            <a:off x="1127448" y="5805264"/>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8FFCEFCE-61D3-4A8D-B8D2-A3D9374C7971}"/>
              </a:ext>
            </a:extLst>
          </p:cNvPr>
          <p:cNvSpPr>
            <a:spLocks noGrp="1"/>
          </p:cNvSpPr>
          <p:nvPr>
            <p:ph type="ftr" sz="quarter" idx="11"/>
          </p:nvPr>
        </p:nvSpPr>
        <p:spPr>
          <a:xfrm>
            <a:off x="4898710" y="5805263"/>
            <a:ext cx="936104" cy="365125"/>
          </a:xfrm>
        </p:spPr>
        <p:txBody>
          <a:bodyPr/>
          <a:lstStyle/>
          <a:p>
            <a:r>
              <a:rPr lang="en-US">
                <a:solidFill>
                  <a:srgbClr val="002060"/>
                </a:solidFill>
              </a:rPr>
              <a:t>2021 - 2022</a:t>
            </a:r>
            <a:endParaRPr lang="en-US" dirty="0">
              <a:solidFill>
                <a:srgbClr val="002060"/>
              </a:solidFill>
            </a:endParaRPr>
          </a:p>
        </p:txBody>
      </p:sp>
      <p:sp>
        <p:nvSpPr>
          <p:cNvPr id="9" name="Slide Number Placeholder 6">
            <a:extLst>
              <a:ext uri="{FF2B5EF4-FFF2-40B4-BE49-F238E27FC236}">
                <a16:creationId xmlns:a16="http://schemas.microsoft.com/office/drawing/2014/main" id="{8497C793-B850-478C-AA86-751E7007E737}"/>
              </a:ext>
            </a:extLst>
          </p:cNvPr>
          <p:cNvSpPr>
            <a:spLocks noGrp="1"/>
          </p:cNvSpPr>
          <p:nvPr>
            <p:ph type="sldNum" sz="quarter" idx="12"/>
          </p:nvPr>
        </p:nvSpPr>
        <p:spPr>
          <a:xfrm>
            <a:off x="8329477" y="5824043"/>
            <a:ext cx="683339" cy="365125"/>
          </a:xfrm>
        </p:spPr>
        <p:txBody>
          <a:bodyPr/>
          <a:lstStyle/>
          <a:p>
            <a:fld id="{5B4F5413-E548-45A8-B9DD-11B71454D5CA}" type="slidenum">
              <a:rPr lang="en-US" smtClean="0">
                <a:solidFill>
                  <a:srgbClr val="002060"/>
                </a:solidFill>
              </a:rPr>
              <a:pPr/>
              <a:t>23</a:t>
            </a:fld>
            <a:endParaRPr lang="en-US"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fontScale="90000"/>
          </a:bodyPr>
          <a:lstStyle/>
          <a:p>
            <a:pPr algn="ctr"/>
            <a:r>
              <a:rPr lang="en-US" sz="4800" b="1" dirty="0">
                <a:ln w="10541" cmpd="sng">
                  <a:solidFill>
                    <a:schemeClr val="accent1">
                      <a:shade val="88000"/>
                      <a:satMod val="110000"/>
                    </a:schemeClr>
                  </a:solidFill>
                  <a:prstDash val="solid"/>
                </a:ln>
              </a:rPr>
              <a:t>THANK YOU</a:t>
            </a:r>
          </a:p>
        </p:txBody>
      </p:sp>
      <p:sp>
        <p:nvSpPr>
          <p:cNvPr id="7" name="Date Placeholder 4">
            <a:extLst>
              <a:ext uri="{FF2B5EF4-FFF2-40B4-BE49-F238E27FC236}">
                <a16:creationId xmlns:a16="http://schemas.microsoft.com/office/drawing/2014/main" id="{C7D03B23-772F-40D8-BF84-4CE12E512EF4}"/>
              </a:ext>
            </a:extLst>
          </p:cNvPr>
          <p:cNvSpPr>
            <a:spLocks noGrp="1"/>
          </p:cNvSpPr>
          <p:nvPr>
            <p:ph type="dt" sz="half" idx="10"/>
          </p:nvPr>
        </p:nvSpPr>
        <p:spPr>
          <a:xfrm>
            <a:off x="1127448" y="5805264"/>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5D67C834-83DB-4291-9CFD-27F6CF49C0FB}"/>
              </a:ext>
            </a:extLst>
          </p:cNvPr>
          <p:cNvSpPr>
            <a:spLocks noGrp="1"/>
          </p:cNvSpPr>
          <p:nvPr>
            <p:ph type="ftr" sz="quarter" idx="11"/>
          </p:nvPr>
        </p:nvSpPr>
        <p:spPr>
          <a:xfrm>
            <a:off x="4898710" y="5805263"/>
            <a:ext cx="936104" cy="365125"/>
          </a:xfrm>
        </p:spPr>
        <p:txBody>
          <a:bodyPr/>
          <a:lstStyle/>
          <a:p>
            <a:r>
              <a:rPr lang="en-US">
                <a:solidFill>
                  <a:srgbClr val="002060"/>
                </a:solidFill>
              </a:rPr>
              <a:t>2021 - 2022</a:t>
            </a:r>
            <a:endParaRPr lang="en-US" dirty="0">
              <a:solidFill>
                <a:srgbClr val="002060"/>
              </a:solidFill>
            </a:endParaRPr>
          </a:p>
        </p:txBody>
      </p:sp>
      <p:sp>
        <p:nvSpPr>
          <p:cNvPr id="9" name="Slide Number Placeholder 6">
            <a:extLst>
              <a:ext uri="{FF2B5EF4-FFF2-40B4-BE49-F238E27FC236}">
                <a16:creationId xmlns:a16="http://schemas.microsoft.com/office/drawing/2014/main" id="{E3436397-4BA2-4154-8658-88E860A11588}"/>
              </a:ext>
            </a:extLst>
          </p:cNvPr>
          <p:cNvSpPr>
            <a:spLocks noGrp="1"/>
          </p:cNvSpPr>
          <p:nvPr>
            <p:ph type="sldNum" sz="quarter" idx="12"/>
          </p:nvPr>
        </p:nvSpPr>
        <p:spPr>
          <a:xfrm>
            <a:off x="8329477" y="5824043"/>
            <a:ext cx="683339" cy="365125"/>
          </a:xfrm>
        </p:spPr>
        <p:txBody>
          <a:bodyPr/>
          <a:lstStyle/>
          <a:p>
            <a:fld id="{5B4F5413-E548-45A8-B9DD-11B71454D5CA}" type="slidenum">
              <a:rPr lang="en-US" smtClean="0">
                <a:solidFill>
                  <a:srgbClr val="002060"/>
                </a:solidFill>
              </a:rPr>
              <a:pPr/>
              <a:t>24</a:t>
            </a:fld>
            <a:endParaRPr lang="en-US" dirty="0">
              <a:solidFill>
                <a:srgbClr val="002060"/>
              </a:solidFill>
            </a:endParaRPr>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1513"/>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79376" y="1268760"/>
            <a:ext cx="9433048" cy="4591982"/>
          </a:xfrm>
        </p:spPr>
        <p:txBody>
          <a:bodyPr>
            <a:normAutofit/>
          </a:bodyPr>
          <a:lstStyle/>
          <a:p>
            <a:pPr algn="just">
              <a:lnSpc>
                <a:spcPct val="150000"/>
              </a:lnSpc>
            </a:pPr>
            <a:r>
              <a:rPr lang="en-US" sz="1800">
                <a:latin typeface="Times New Roman" pitchFamily="18" charset="0"/>
                <a:cs typeface="Times New Roman" pitchFamily="18" charset="0"/>
              </a:rPr>
              <a:t>Heart failure is a condition in which the heart can't pump enough blood to meet the body's needs. Heart failure does not mean that your heart has stopped or is about to stop working. It means that your heart is not able to pump blood the way it should. It can affect one or both sides of the heart.</a:t>
            </a:r>
          </a:p>
          <a:p>
            <a:pPr algn="just">
              <a:lnSpc>
                <a:spcPct val="150000"/>
              </a:lnSpc>
            </a:pPr>
            <a:r>
              <a:rPr lang="en-US" sz="1800">
                <a:latin typeface="Times New Roman" pitchFamily="18" charset="0"/>
                <a:cs typeface="Times New Roman" pitchFamily="18" charset="0"/>
              </a:rPr>
              <a:t>In the present age, heart failure is not only common among senior citizens but also amongst the younger and middle age group.</a:t>
            </a:r>
          </a:p>
          <a:p>
            <a:pPr algn="just">
              <a:lnSpc>
                <a:spcPct val="150000"/>
              </a:lnSpc>
            </a:pPr>
            <a:r>
              <a:rPr lang="en-US" sz="1800">
                <a:latin typeface="Times New Roman" pitchFamily="18" charset="0"/>
                <a:cs typeface="Times New Roman" pitchFamily="18" charset="0"/>
              </a:rPr>
              <a:t>Unhealthy lifestyle and prolonged medical conditions such as smoking, elevated Blood Pressure, Anaemia, Diabetes and so on.</a:t>
            </a:r>
          </a:p>
          <a:p>
            <a:pPr algn="just">
              <a:lnSpc>
                <a:spcPct val="150000"/>
              </a:lnSpc>
            </a:pPr>
            <a:r>
              <a:rPr lang="en-US" sz="1800">
                <a:latin typeface="Times New Roman" pitchFamily="18" charset="0"/>
                <a:cs typeface="Times New Roman" pitchFamily="18" charset="0"/>
              </a:rPr>
              <a:t>The analysis done through various models can warn the medical officials about the likeliness of a heart failure based on their report.</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10" name="Date Placeholder 4">
            <a:extLst>
              <a:ext uri="{FF2B5EF4-FFF2-40B4-BE49-F238E27FC236}">
                <a16:creationId xmlns:a16="http://schemas.microsoft.com/office/drawing/2014/main" id="{DA5B397C-A0E0-46DF-8605-F0A36C7302BF}"/>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1" name="Footer Placeholder 3">
            <a:extLst>
              <a:ext uri="{FF2B5EF4-FFF2-40B4-BE49-F238E27FC236}">
                <a16:creationId xmlns:a16="http://schemas.microsoft.com/office/drawing/2014/main" id="{E5DC3890-839D-4A1E-9003-43CCCCF33140}"/>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2" name="Slide Number Placeholder 6">
            <a:extLst>
              <a:ext uri="{FF2B5EF4-FFF2-40B4-BE49-F238E27FC236}">
                <a16:creationId xmlns:a16="http://schemas.microsoft.com/office/drawing/2014/main" id="{8094E368-2B4C-44FF-A5A9-F6918380D591}"/>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3</a:t>
            </a:fld>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6064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645046" y="960412"/>
            <a:ext cx="9411393"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pPr>
              <a:lnSpc>
                <a:spcPct val="150000"/>
              </a:lnSpc>
            </a:pPr>
            <a:r>
              <a:rPr lang="en-US" sz="1800" dirty="0">
                <a:latin typeface="Times New Roman" pitchFamily="18" charset="0"/>
                <a:cs typeface="Times New Roman" pitchFamily="18" charset="0"/>
              </a:rPr>
              <a:t>Industry and project oriented student training programs.</a:t>
            </a:r>
          </a:p>
          <a:p>
            <a:pPr>
              <a:lnSpc>
                <a:spcPct val="150000"/>
              </a:lnSpc>
            </a:pPr>
            <a:r>
              <a:rPr lang="en-US" sz="1800" dirty="0">
                <a:latin typeface="Times New Roman" pitchFamily="18" charset="0"/>
                <a:cs typeface="Times New Roman" pitchFamily="18" charset="0"/>
              </a:rPr>
              <a:t>Certification programs mapped to Global Certification Exams from Microsoft/EC- Council/Google/AWS/ Adobe).</a:t>
            </a:r>
          </a:p>
          <a:p>
            <a:pPr lvl="8" algn="just">
              <a:lnSpc>
                <a:spcPct val="150000"/>
              </a:lnSpc>
            </a:pPr>
            <a:endParaRPr lang="en-US" sz="10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8" name="Date Placeholder 4">
            <a:extLst>
              <a:ext uri="{FF2B5EF4-FFF2-40B4-BE49-F238E27FC236}">
                <a16:creationId xmlns:a16="http://schemas.microsoft.com/office/drawing/2014/main" id="{014B56E2-CC5E-4B4B-841B-CCD501F2774B}"/>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9" name="Footer Placeholder 3">
            <a:extLst>
              <a:ext uri="{FF2B5EF4-FFF2-40B4-BE49-F238E27FC236}">
                <a16:creationId xmlns:a16="http://schemas.microsoft.com/office/drawing/2014/main" id="{3BBEA445-C0F3-4752-ABE8-A3593CBD2DD0}"/>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0" name="Slide Number Placeholder 6">
            <a:extLst>
              <a:ext uri="{FF2B5EF4-FFF2-40B4-BE49-F238E27FC236}">
                <a16:creationId xmlns:a16="http://schemas.microsoft.com/office/drawing/2014/main" id="{D5CD5D85-33FA-4E90-8EC9-E99E6BB712C1}"/>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4</a:t>
            </a:fld>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97659"/>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06676" y="1412776"/>
            <a:ext cx="8845708" cy="4320480"/>
          </a:xfrm>
        </p:spPr>
        <p:txBody>
          <a:bodyPr>
            <a:normAutofit/>
          </a:bodyPr>
          <a:lstStyle/>
          <a:p>
            <a:pPr algn="just">
              <a:lnSpc>
                <a:spcPct val="150000"/>
              </a:lnSpc>
              <a:buFont typeface="Wingdings" pitchFamily="2" charset="2"/>
              <a:buChar char="Ø"/>
            </a:pPr>
            <a:r>
              <a:rPr lang="en-US">
                <a:latin typeface="Times New Roman" panose="02020603050405020304" pitchFamily="18" charset="0"/>
                <a:cs typeface="Times New Roman" panose="02020603050405020304" pitchFamily="18" charset="0"/>
              </a:rPr>
              <a:t>A better prediction for this disease is one of the key approaches of decreasing its impact. Both linear and machine learning models are used to predict heart failure based on various data as inputs, e.g., clinical features.</a:t>
            </a:r>
          </a:p>
          <a:p>
            <a:pPr algn="just">
              <a:lnSpc>
                <a:spcPct val="150000"/>
              </a:lnSpc>
              <a:buFont typeface="Wingdings" pitchFamily="2" charset="2"/>
              <a:buChar char="Ø"/>
            </a:pPr>
            <a:r>
              <a:rPr lang="en-US" sz="1800">
                <a:latin typeface="Times New Roman" pitchFamily="18" charset="0"/>
                <a:cs typeface="Times New Roman" pitchFamily="18" charset="0"/>
              </a:rPr>
              <a:t>The proposed project will help in studying and analysing various models to predict if a person is prone to heart failure or not based on his or her medical report.</a:t>
            </a:r>
          </a:p>
          <a:p>
            <a:pPr algn="just">
              <a:lnSpc>
                <a:spcPct val="120000"/>
              </a:lnSpc>
              <a:buFont typeface="Wingdings" pitchFamily="2" charset="2"/>
              <a:buChar char="Ø"/>
            </a:pPr>
            <a:r>
              <a:rPr lang="en-US" sz="1800">
                <a:latin typeface="Times New Roman" pitchFamily="18" charset="0"/>
                <a:cs typeface="Times New Roman" pitchFamily="18" charset="0"/>
              </a:rPr>
              <a:t>The analysis has been done with the help of multiple ML algorithms namely Logistic Regression, K-nearest neighbors, Random forest Regression, Decision tree, SVC to compare and choose the optimum result.</a:t>
            </a:r>
            <a:endParaRPr lang="en-US" sz="1800" dirty="0">
              <a:latin typeface="Times New Roman" pitchFamily="18" charset="0"/>
              <a:cs typeface="Times New Roman" pitchFamily="18" charset="0"/>
            </a:endParaRPr>
          </a:p>
        </p:txBody>
      </p:sp>
      <p:sp>
        <p:nvSpPr>
          <p:cNvPr id="9" name="Date Placeholder 4">
            <a:extLst>
              <a:ext uri="{FF2B5EF4-FFF2-40B4-BE49-F238E27FC236}">
                <a16:creationId xmlns:a16="http://schemas.microsoft.com/office/drawing/2014/main" id="{B5BD0214-0B4E-4C7D-B601-8F4372B5FDAA}"/>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0" name="Footer Placeholder 3">
            <a:extLst>
              <a:ext uri="{FF2B5EF4-FFF2-40B4-BE49-F238E27FC236}">
                <a16:creationId xmlns:a16="http://schemas.microsoft.com/office/drawing/2014/main" id="{B8241B3E-C530-4769-AF36-223DE63047FD}"/>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1" name="Slide Number Placeholder 6">
            <a:extLst>
              <a:ext uri="{FF2B5EF4-FFF2-40B4-BE49-F238E27FC236}">
                <a16:creationId xmlns:a16="http://schemas.microsoft.com/office/drawing/2014/main" id="{C718CC51-1224-4035-9B45-23DF79BCBA0A}"/>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5</a:t>
            </a:fld>
            <a:endParaRPr lang="en-US" dirty="0">
              <a:solidFill>
                <a:srgbClr val="002060"/>
              </a:solidFill>
            </a:endParaRPr>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340768"/>
            <a:ext cx="9721080" cy="5328592"/>
          </a:xfrm>
        </p:spPr>
        <p:txBody>
          <a:bodyPr anchor="ctr">
            <a:noAutofit/>
          </a:bodyPr>
          <a:lstStyle/>
          <a:p>
            <a:pPr algn="just">
              <a:lnSpc>
                <a:spcPct val="150000"/>
              </a:lnSpc>
            </a:pPr>
            <a:r>
              <a:rPr lang="en-US" sz="1600">
                <a:latin typeface="Times New Roman" panose="02020603050405020304" pitchFamily="18" charset="0"/>
                <a:cs typeface="Times New Roman" panose="02020603050405020304" pitchFamily="18" charset="0"/>
              </a:rPr>
              <a:t>In [1], taking advantage of 299 patients who have cardiac failure in 2015. Those data have 13 features for example high blood pressure, sex, and smoking. The authors utilized some different classifiers of Machine Learning to forecast the proportion of survivors, and rank the features corresponding to the most important risk factors. They find serum creatinine and ejection fraction are the most important factor to forecast the proportion of survivors</a:t>
            </a:r>
            <a:r>
              <a:rPr lang="en-US" sz="1600"/>
              <a:t>.</a:t>
            </a:r>
            <a:endParaRPr lang="en-US" sz="1600">
              <a:latin typeface="Times New Roman" pitchFamily="18" charset="0"/>
              <a:cs typeface="Times New Roman" pitchFamily="18" charset="0"/>
            </a:endParaRPr>
          </a:p>
          <a:p>
            <a:pPr algn="just">
              <a:lnSpc>
                <a:spcPct val="150000"/>
              </a:lnSpc>
            </a:pPr>
            <a:r>
              <a:rPr lang="en-US" sz="1600">
                <a:latin typeface="Times New Roman" pitchFamily="18" charset="0"/>
                <a:cs typeface="Times New Roman" pitchFamily="18" charset="0"/>
              </a:rPr>
              <a:t>In [2], Senthil Kumar Mohan proposed Effective HeartDisease Prediction Using Hybrid Machine LearningTechniques in which the objective is to findcritical points by applying Machine Learning to initiate exactness in the expectation of cardiovascular malady. The expectation model is createdwith various blends of highlights and a few known arrangement strategies. </a:t>
            </a:r>
          </a:p>
          <a:p>
            <a:pPr algn="just">
              <a:lnSpc>
                <a:spcPct val="150000"/>
              </a:lnSpc>
            </a:pPr>
            <a:r>
              <a:rPr lang="en-US" sz="1600">
                <a:latin typeface="Times New Roman" pitchFamily="18" charset="0"/>
                <a:cs typeface="Times New Roman" pitchFamily="18" charset="0"/>
              </a:rPr>
              <a:t>We produce an improved exhibitionlevel with a precision level of 88.7% through the prediction model for heart failure with  random forest with alinear model (RFLM). They likewise educate aboutDiverse data mining approaches and expectation techniques,Such as, KNN, LR, SVM, and various other approaches have been fairlyfamous of late to distinguish and predict heart failure.</a:t>
            </a:r>
          </a:p>
          <a:p>
            <a:pPr algn="just">
              <a:lnSpc>
                <a:spcPts val="2000"/>
              </a:lnSpc>
            </a:pPr>
            <a:endParaRPr lang="en-IN" sz="1600" dirty="0">
              <a:latin typeface="Times New Roman" pitchFamily="18" charset="0"/>
              <a:cs typeface="Times New Roman" pitchFamily="18" charset="0"/>
            </a:endParaRPr>
          </a:p>
          <a:p>
            <a:pPr marL="0" indent="0" algn="just">
              <a:buNone/>
            </a:pPr>
            <a:br>
              <a:rPr lang="en-IN" sz="1600">
                <a:latin typeface="Times New Roman" pitchFamily="18" charset="0"/>
                <a:cs typeface="Times New Roman" pitchFamily="18" charset="0"/>
              </a:rPr>
            </a:br>
            <a:r>
              <a:rPr lang="en-US" sz="160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4" name="Title 3"/>
          <p:cNvSpPr txBox="1">
            <a:spLocks/>
          </p:cNvSpPr>
          <p:nvPr/>
        </p:nvSpPr>
        <p:spPr>
          <a:xfrm>
            <a:off x="1775520" y="244227"/>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9" name="Date Placeholder 4">
            <a:extLst>
              <a:ext uri="{FF2B5EF4-FFF2-40B4-BE49-F238E27FC236}">
                <a16:creationId xmlns:a16="http://schemas.microsoft.com/office/drawing/2014/main" id="{16096F99-6060-4E63-9850-EB6B0B9B0D6F}"/>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0" name="Footer Placeholder 3">
            <a:extLst>
              <a:ext uri="{FF2B5EF4-FFF2-40B4-BE49-F238E27FC236}">
                <a16:creationId xmlns:a16="http://schemas.microsoft.com/office/drawing/2014/main" id="{55C7FED0-756E-4C5E-A380-CD5F6EF9A034}"/>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1" name="Slide Number Placeholder 6">
            <a:extLst>
              <a:ext uri="{FF2B5EF4-FFF2-40B4-BE49-F238E27FC236}">
                <a16:creationId xmlns:a16="http://schemas.microsoft.com/office/drawing/2014/main" id="{D1AD46C4-9F0C-47CA-BE37-96B46548D42E}"/>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6</a:t>
            </a:fld>
            <a:endParaRPr lang="en-US" dirty="0">
              <a:solidFill>
                <a:srgbClr val="002060"/>
              </a:solidFill>
            </a:endParaRP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11990"/>
            <a:ext cx="9091074" cy="4065282"/>
          </a:xfrm>
        </p:spPr>
        <p:txBody>
          <a:bodyPr anchor="t">
            <a:normAutofit/>
          </a:bodyPr>
          <a:lstStyle/>
          <a:p>
            <a:pPr>
              <a:lnSpc>
                <a:spcPct val="150000"/>
              </a:lnSpc>
            </a:pPr>
            <a:r>
              <a:rPr lang="en-US">
                <a:latin typeface="Times New Roman" panose="02020603050405020304" pitchFamily="18" charset="0"/>
                <a:cs typeface="Times New Roman" panose="02020603050405020304" pitchFamily="18" charset="0"/>
              </a:rPr>
              <a:t>In [3], the authors use some data which are from electronic health record (EHR) and use some models about Machine Learning and Deep Learning. The results show novel machine learning models is possible to change the prediction accuracy of model.</a:t>
            </a:r>
          </a:p>
          <a:p>
            <a:pPr>
              <a:lnSpc>
                <a:spcPct val="150000"/>
              </a:lnSpc>
            </a:pPr>
            <a:r>
              <a:rPr lang="en-US">
                <a:latin typeface="Times New Roman" panose="02020603050405020304" pitchFamily="18" charset="0"/>
                <a:cs typeface="Times New Roman" panose="02020603050405020304" pitchFamily="18" charset="0"/>
              </a:rPr>
              <a:t>In [4], taking advantage of dataset which is from EHR data and has 26,575 patients who have cardiac failure in 2018. Finally, the results show age of patients, creatinine, body mass index, and levels of blood pressure were significant factors in predicting mortality within one year among heart failure patients.</a:t>
            </a:r>
          </a:p>
          <a:p>
            <a:pPr>
              <a:lnSpc>
                <a:spcPct val="150000"/>
              </a:lnSpc>
            </a:pPr>
            <a:endParaRPr lang="en-IN" sz="1800">
              <a:latin typeface="Times New Roman" pitchFamily="18" charset="0"/>
              <a:cs typeface="Times New Roman" pitchFamily="18" charset="0"/>
            </a:endParaRPr>
          </a:p>
          <a:p>
            <a:endParaRPr lang="en-IN" dirty="0"/>
          </a:p>
        </p:txBody>
      </p:sp>
      <p:sp>
        <p:nvSpPr>
          <p:cNvPr id="7" name="Date Placeholder 4">
            <a:extLst>
              <a:ext uri="{FF2B5EF4-FFF2-40B4-BE49-F238E27FC236}">
                <a16:creationId xmlns:a16="http://schemas.microsoft.com/office/drawing/2014/main" id="{2ACA1629-ECA0-4DE9-9657-00C43F1845DD}"/>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8" name="Footer Placeholder 3">
            <a:extLst>
              <a:ext uri="{FF2B5EF4-FFF2-40B4-BE49-F238E27FC236}">
                <a16:creationId xmlns:a16="http://schemas.microsoft.com/office/drawing/2014/main" id="{561074A9-4C76-4288-B70F-3138DD302C74}"/>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9" name="Slide Number Placeholder 6">
            <a:extLst>
              <a:ext uri="{FF2B5EF4-FFF2-40B4-BE49-F238E27FC236}">
                <a16:creationId xmlns:a16="http://schemas.microsoft.com/office/drawing/2014/main" id="{A5A7D3D8-FF94-4D0C-AA04-F8C8964D5696}"/>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7</a:t>
            </a:fld>
            <a:endParaRPr lang="en-US" dirty="0">
              <a:solidFill>
                <a:srgbClr val="002060"/>
              </a:solidFill>
            </a:endParaRPr>
          </a:p>
        </p:txBody>
      </p:sp>
      <p:sp>
        <p:nvSpPr>
          <p:cNvPr id="12" name="Title 3">
            <a:extLst>
              <a:ext uri="{FF2B5EF4-FFF2-40B4-BE49-F238E27FC236}">
                <a16:creationId xmlns:a16="http://schemas.microsoft.com/office/drawing/2014/main" id="{94D56469-D203-4887-9686-20513B9B7844}"/>
              </a:ext>
            </a:extLst>
          </p:cNvPr>
          <p:cNvSpPr txBox="1">
            <a:spLocks/>
          </p:cNvSpPr>
          <p:nvPr/>
        </p:nvSpPr>
        <p:spPr>
          <a:xfrm>
            <a:off x="1981200" y="638572"/>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Tree>
    <p:extLst>
      <p:ext uri="{BB962C8B-B14F-4D97-AF65-F5344CB8AC3E}">
        <p14:creationId xmlns:p14="http://schemas.microsoft.com/office/powerpoint/2010/main" val="9393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a:t>
            </a:r>
            <a:r>
              <a:rPr lang="en-IN" sz="1800">
                <a:latin typeface="Times New Roman" pitchFamily="18" charset="0"/>
                <a:cs typeface="Times New Roman" pitchFamily="18" charset="0"/>
              </a:rPr>
              <a:t>: i5 or ryzen 5 or above</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a:t>
            </a:r>
          </a:p>
          <a:p>
            <a:pPr lvl="1"/>
            <a:r>
              <a:rPr lang="en-US" sz="1800" dirty="0">
                <a:latin typeface="Times New Roman" pitchFamily="18" charset="0"/>
                <a:cs typeface="Times New Roman" pitchFamily="18" charset="0"/>
              </a:rPr>
              <a:t>Tools/Technologies 	            : Python</a:t>
            </a:r>
            <a:r>
              <a:rPr lang="en-US" sz="1800">
                <a:latin typeface="Times New Roman" pitchFamily="18" charset="0"/>
                <a:cs typeface="Times New Roman" pitchFamily="18" charset="0"/>
              </a:rPr>
              <a:t>, Pandas, Sklearn, Streamlit, Seaborn, Matplotlib library</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8" name="Date Placeholder 4">
            <a:extLst>
              <a:ext uri="{FF2B5EF4-FFF2-40B4-BE49-F238E27FC236}">
                <a16:creationId xmlns:a16="http://schemas.microsoft.com/office/drawing/2014/main" id="{439BBC8D-9DC6-46DC-8501-D43BCAA3B186}"/>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9" name="Footer Placeholder 3">
            <a:extLst>
              <a:ext uri="{FF2B5EF4-FFF2-40B4-BE49-F238E27FC236}">
                <a16:creationId xmlns:a16="http://schemas.microsoft.com/office/drawing/2014/main" id="{F45F5D3A-F11A-468F-BB94-BEFB35A2DDE8}"/>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0" name="Slide Number Placeholder 6">
            <a:extLst>
              <a:ext uri="{FF2B5EF4-FFF2-40B4-BE49-F238E27FC236}">
                <a16:creationId xmlns:a16="http://schemas.microsoft.com/office/drawing/2014/main" id="{EB04344E-391F-4B81-98AB-479C13D839C7}"/>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8</a:t>
            </a:fld>
            <a:endParaRPr lang="en-US"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851" y="904601"/>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Date Placeholder 4">
            <a:extLst>
              <a:ext uri="{FF2B5EF4-FFF2-40B4-BE49-F238E27FC236}">
                <a16:creationId xmlns:a16="http://schemas.microsoft.com/office/drawing/2014/main" id="{172ADCEE-3134-4882-A9DF-5DC12964403C}"/>
              </a:ext>
            </a:extLst>
          </p:cNvPr>
          <p:cNvSpPr>
            <a:spLocks noGrp="1"/>
          </p:cNvSpPr>
          <p:nvPr>
            <p:ph type="dt" sz="half" idx="10"/>
          </p:nvPr>
        </p:nvSpPr>
        <p:spPr>
          <a:xfrm>
            <a:off x="1388634" y="6022583"/>
            <a:ext cx="2215063" cy="365125"/>
          </a:xfrm>
        </p:spPr>
        <p:txBody>
          <a:bodyPr/>
          <a:lstStyle/>
          <a:p>
            <a:r>
              <a:rPr lang="en-US">
                <a:solidFill>
                  <a:srgbClr val="002060"/>
                </a:solidFill>
              </a:rPr>
              <a:t>VI Semester, Department of ISE, RNSIT</a:t>
            </a:r>
            <a:endParaRPr lang="en-US" dirty="0">
              <a:solidFill>
                <a:srgbClr val="002060"/>
              </a:solidFill>
            </a:endParaRPr>
          </a:p>
        </p:txBody>
      </p:sp>
      <p:sp>
        <p:nvSpPr>
          <p:cNvPr id="12" name="Footer Placeholder 3">
            <a:extLst>
              <a:ext uri="{FF2B5EF4-FFF2-40B4-BE49-F238E27FC236}">
                <a16:creationId xmlns:a16="http://schemas.microsoft.com/office/drawing/2014/main" id="{C6ED8686-6164-45C6-A8C7-A46F8C05465C}"/>
              </a:ext>
            </a:extLst>
          </p:cNvPr>
          <p:cNvSpPr>
            <a:spLocks noGrp="1"/>
          </p:cNvSpPr>
          <p:nvPr>
            <p:ph type="ftr" sz="quarter" idx="11"/>
          </p:nvPr>
        </p:nvSpPr>
        <p:spPr>
          <a:xfrm>
            <a:off x="5159896" y="6022582"/>
            <a:ext cx="936104" cy="365125"/>
          </a:xfrm>
        </p:spPr>
        <p:txBody>
          <a:bodyPr/>
          <a:lstStyle/>
          <a:p>
            <a:r>
              <a:rPr lang="en-US">
                <a:solidFill>
                  <a:srgbClr val="002060"/>
                </a:solidFill>
              </a:rPr>
              <a:t>2021 - 2022</a:t>
            </a:r>
            <a:endParaRPr lang="en-US" dirty="0">
              <a:solidFill>
                <a:srgbClr val="002060"/>
              </a:solidFill>
            </a:endParaRPr>
          </a:p>
        </p:txBody>
      </p:sp>
      <p:sp>
        <p:nvSpPr>
          <p:cNvPr id="13" name="Slide Number Placeholder 6">
            <a:extLst>
              <a:ext uri="{FF2B5EF4-FFF2-40B4-BE49-F238E27FC236}">
                <a16:creationId xmlns:a16="http://schemas.microsoft.com/office/drawing/2014/main" id="{87BFF188-8AFF-46CB-A781-09FF3A5B06AA}"/>
              </a:ext>
            </a:extLst>
          </p:cNvPr>
          <p:cNvSpPr>
            <a:spLocks noGrp="1"/>
          </p:cNvSpPr>
          <p:nvPr>
            <p:ph type="sldNum" sz="quarter" idx="12"/>
          </p:nvPr>
        </p:nvSpPr>
        <p:spPr>
          <a:xfrm>
            <a:off x="8590663" y="6041362"/>
            <a:ext cx="683339" cy="365125"/>
          </a:xfrm>
        </p:spPr>
        <p:txBody>
          <a:bodyPr/>
          <a:lstStyle/>
          <a:p>
            <a:fld id="{5B4F5413-E548-45A8-B9DD-11B71454D5CA}" type="slidenum">
              <a:rPr lang="en-US" smtClean="0">
                <a:solidFill>
                  <a:srgbClr val="002060"/>
                </a:solidFill>
              </a:rPr>
              <a:pPr/>
              <a:t>9</a:t>
            </a:fld>
            <a:endParaRPr lang="en-US" dirty="0">
              <a:solidFill>
                <a:srgbClr val="002060"/>
              </a:solidFill>
            </a:endParaRPr>
          </a:p>
        </p:txBody>
      </p:sp>
      <p:sp>
        <p:nvSpPr>
          <p:cNvPr id="14" name="Rectangle: Rounded Corners 13">
            <a:extLst>
              <a:ext uri="{FF2B5EF4-FFF2-40B4-BE49-F238E27FC236}">
                <a16:creationId xmlns:a16="http://schemas.microsoft.com/office/drawing/2014/main" id="{EA8762FE-5F66-459D-B575-DF16E5DCEA5A}"/>
              </a:ext>
            </a:extLst>
          </p:cNvPr>
          <p:cNvSpPr/>
          <p:nvPr/>
        </p:nvSpPr>
        <p:spPr>
          <a:xfrm>
            <a:off x="1328244" y="1412776"/>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Take the data and create a dataframe </a:t>
            </a:r>
          </a:p>
        </p:txBody>
      </p:sp>
      <p:sp>
        <p:nvSpPr>
          <p:cNvPr id="18" name="Rectangle: Rounded Corners 17">
            <a:extLst>
              <a:ext uri="{FF2B5EF4-FFF2-40B4-BE49-F238E27FC236}">
                <a16:creationId xmlns:a16="http://schemas.microsoft.com/office/drawing/2014/main" id="{B01FDFEE-7242-4CA1-B916-E01C37B9EDD8}"/>
              </a:ext>
            </a:extLst>
          </p:cNvPr>
          <p:cNvSpPr/>
          <p:nvPr/>
        </p:nvSpPr>
        <p:spPr>
          <a:xfrm>
            <a:off x="3287688" y="1412776"/>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Preprocessing – filtering of data</a:t>
            </a:r>
          </a:p>
        </p:txBody>
      </p:sp>
      <p:sp>
        <p:nvSpPr>
          <p:cNvPr id="19" name="Rectangle: Rounded Corners 18">
            <a:extLst>
              <a:ext uri="{FF2B5EF4-FFF2-40B4-BE49-F238E27FC236}">
                <a16:creationId xmlns:a16="http://schemas.microsoft.com/office/drawing/2014/main" id="{5F8B59A4-1463-4F21-8215-D5BABD243CAE}"/>
              </a:ext>
            </a:extLst>
          </p:cNvPr>
          <p:cNvSpPr/>
          <p:nvPr/>
        </p:nvSpPr>
        <p:spPr>
          <a:xfrm>
            <a:off x="5450970" y="1414820"/>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Data Visualisation</a:t>
            </a:r>
          </a:p>
        </p:txBody>
      </p:sp>
      <p:sp>
        <p:nvSpPr>
          <p:cNvPr id="20" name="Rectangle: Rounded Corners 19">
            <a:extLst>
              <a:ext uri="{FF2B5EF4-FFF2-40B4-BE49-F238E27FC236}">
                <a16:creationId xmlns:a16="http://schemas.microsoft.com/office/drawing/2014/main" id="{734D885C-00D7-4583-BD27-AF3AAF8AC1B9}"/>
              </a:ext>
            </a:extLst>
          </p:cNvPr>
          <p:cNvSpPr/>
          <p:nvPr/>
        </p:nvSpPr>
        <p:spPr>
          <a:xfrm>
            <a:off x="7614252" y="1412776"/>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Divide into input &amp; output</a:t>
            </a:r>
          </a:p>
        </p:txBody>
      </p:sp>
      <p:sp>
        <p:nvSpPr>
          <p:cNvPr id="21" name="Rectangle: Rounded Corners 20">
            <a:extLst>
              <a:ext uri="{FF2B5EF4-FFF2-40B4-BE49-F238E27FC236}">
                <a16:creationId xmlns:a16="http://schemas.microsoft.com/office/drawing/2014/main" id="{8142688F-0FC6-4414-AF6D-574F7DAFD35A}"/>
              </a:ext>
            </a:extLst>
          </p:cNvPr>
          <p:cNvSpPr/>
          <p:nvPr/>
        </p:nvSpPr>
        <p:spPr>
          <a:xfrm>
            <a:off x="7614252" y="2996952"/>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Train &amp; test variables</a:t>
            </a:r>
          </a:p>
        </p:txBody>
      </p:sp>
      <p:sp>
        <p:nvSpPr>
          <p:cNvPr id="22" name="Rectangle: Rounded Corners 21">
            <a:extLst>
              <a:ext uri="{FF2B5EF4-FFF2-40B4-BE49-F238E27FC236}">
                <a16:creationId xmlns:a16="http://schemas.microsoft.com/office/drawing/2014/main" id="{6639CFA5-AF6D-4A20-8A99-2A466271581E}"/>
              </a:ext>
            </a:extLst>
          </p:cNvPr>
          <p:cNvSpPr/>
          <p:nvPr/>
        </p:nvSpPr>
        <p:spPr>
          <a:xfrm>
            <a:off x="5450970" y="2996952"/>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Normalise the data</a:t>
            </a:r>
          </a:p>
        </p:txBody>
      </p:sp>
      <p:sp>
        <p:nvSpPr>
          <p:cNvPr id="23" name="Rectangle: Rounded Corners 22">
            <a:extLst>
              <a:ext uri="{FF2B5EF4-FFF2-40B4-BE49-F238E27FC236}">
                <a16:creationId xmlns:a16="http://schemas.microsoft.com/office/drawing/2014/main" id="{9E540CEA-A40A-4C1C-8F60-66762D8367EE}"/>
              </a:ext>
            </a:extLst>
          </p:cNvPr>
          <p:cNvSpPr/>
          <p:nvPr/>
        </p:nvSpPr>
        <p:spPr>
          <a:xfrm>
            <a:off x="3287688" y="2996952"/>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Creating a model</a:t>
            </a:r>
          </a:p>
        </p:txBody>
      </p:sp>
      <p:sp>
        <p:nvSpPr>
          <p:cNvPr id="24" name="Rectangle: Rounded Corners 23">
            <a:extLst>
              <a:ext uri="{FF2B5EF4-FFF2-40B4-BE49-F238E27FC236}">
                <a16:creationId xmlns:a16="http://schemas.microsoft.com/office/drawing/2014/main" id="{912C7519-E820-4D5B-9786-7B45F8FB9B10}"/>
              </a:ext>
            </a:extLst>
          </p:cNvPr>
          <p:cNvSpPr/>
          <p:nvPr/>
        </p:nvSpPr>
        <p:spPr>
          <a:xfrm>
            <a:off x="1301398" y="2996952"/>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Fit the model</a:t>
            </a:r>
          </a:p>
        </p:txBody>
      </p:sp>
      <p:sp>
        <p:nvSpPr>
          <p:cNvPr id="25" name="Rectangle: Rounded Corners 24">
            <a:extLst>
              <a:ext uri="{FF2B5EF4-FFF2-40B4-BE49-F238E27FC236}">
                <a16:creationId xmlns:a16="http://schemas.microsoft.com/office/drawing/2014/main" id="{2F082C52-5F02-49C4-9192-1D0682293FDB}"/>
              </a:ext>
            </a:extLst>
          </p:cNvPr>
          <p:cNvSpPr/>
          <p:nvPr/>
        </p:nvSpPr>
        <p:spPr>
          <a:xfrm>
            <a:off x="1298658" y="4629310"/>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Predict the output</a:t>
            </a:r>
          </a:p>
        </p:txBody>
      </p:sp>
      <p:sp>
        <p:nvSpPr>
          <p:cNvPr id="26" name="Rectangle: Rounded Corners 25">
            <a:extLst>
              <a:ext uri="{FF2B5EF4-FFF2-40B4-BE49-F238E27FC236}">
                <a16:creationId xmlns:a16="http://schemas.microsoft.com/office/drawing/2014/main" id="{70EFE147-8DDE-47C1-A441-6EBE62A193B8}"/>
              </a:ext>
            </a:extLst>
          </p:cNvPr>
          <p:cNvSpPr/>
          <p:nvPr/>
        </p:nvSpPr>
        <p:spPr>
          <a:xfrm>
            <a:off x="3322566" y="4623921"/>
            <a:ext cx="1440160" cy="9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a:latin typeface="Times New Roman" panose="02020603050405020304" pitchFamily="18" charset="0"/>
                <a:cs typeface="Times New Roman" panose="02020603050405020304" pitchFamily="18" charset="0"/>
              </a:rPr>
              <a:t>Evaluating : Accuracy score</a:t>
            </a:r>
          </a:p>
        </p:txBody>
      </p:sp>
      <p:cxnSp>
        <p:nvCxnSpPr>
          <p:cNvPr id="28" name="Straight Arrow Connector 27">
            <a:extLst>
              <a:ext uri="{FF2B5EF4-FFF2-40B4-BE49-F238E27FC236}">
                <a16:creationId xmlns:a16="http://schemas.microsoft.com/office/drawing/2014/main" id="{98DAA577-4A68-4E51-933C-D6E356A845CA}"/>
              </a:ext>
            </a:extLst>
          </p:cNvPr>
          <p:cNvCxnSpPr>
            <a:cxnSpLocks/>
          </p:cNvCxnSpPr>
          <p:nvPr/>
        </p:nvCxnSpPr>
        <p:spPr>
          <a:xfrm>
            <a:off x="2768404" y="1862826"/>
            <a:ext cx="51928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9950584-5B2B-457F-BF00-938C5FEF9774}"/>
              </a:ext>
            </a:extLst>
          </p:cNvPr>
          <p:cNvCxnSpPr/>
          <p:nvPr/>
        </p:nvCxnSpPr>
        <p:spPr>
          <a:xfrm>
            <a:off x="4727848" y="1862826"/>
            <a:ext cx="723122" cy="20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EE6E001-DA5D-471D-91D6-DA4AB2575364}"/>
              </a:ext>
            </a:extLst>
          </p:cNvPr>
          <p:cNvCxnSpPr/>
          <p:nvPr/>
        </p:nvCxnSpPr>
        <p:spPr>
          <a:xfrm flipV="1">
            <a:off x="6891130" y="1862826"/>
            <a:ext cx="723122" cy="20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6102333-79C1-4A40-979D-C8DE7558458A}"/>
              </a:ext>
            </a:extLst>
          </p:cNvPr>
          <p:cNvCxnSpPr/>
          <p:nvPr/>
        </p:nvCxnSpPr>
        <p:spPr>
          <a:xfrm>
            <a:off x="8334332" y="2312876"/>
            <a:ext cx="0" cy="684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09829B-F5C8-4BE9-A5F1-D420FBE7E678}"/>
              </a:ext>
            </a:extLst>
          </p:cNvPr>
          <p:cNvCxnSpPr/>
          <p:nvPr/>
        </p:nvCxnSpPr>
        <p:spPr>
          <a:xfrm flipH="1">
            <a:off x="6891130" y="3447002"/>
            <a:ext cx="7231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498A63-AE5C-4EE9-A235-C53C958C9A67}"/>
              </a:ext>
            </a:extLst>
          </p:cNvPr>
          <p:cNvCxnSpPr/>
          <p:nvPr/>
        </p:nvCxnSpPr>
        <p:spPr>
          <a:xfrm flipH="1">
            <a:off x="4727848" y="3447002"/>
            <a:ext cx="7231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D1C330E-E0EF-420F-9D4A-CC5B43F36D0B}"/>
              </a:ext>
            </a:extLst>
          </p:cNvPr>
          <p:cNvCxnSpPr/>
          <p:nvPr/>
        </p:nvCxnSpPr>
        <p:spPr>
          <a:xfrm flipH="1">
            <a:off x="2741558" y="3447002"/>
            <a:ext cx="54613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F184358-2475-4F1C-8C0D-A5ECDC0CEB52}"/>
              </a:ext>
            </a:extLst>
          </p:cNvPr>
          <p:cNvCxnSpPr/>
          <p:nvPr/>
        </p:nvCxnSpPr>
        <p:spPr>
          <a:xfrm flipH="1">
            <a:off x="2018738" y="3897052"/>
            <a:ext cx="2740" cy="7322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591C501-66B0-4041-87FC-80719663FA4D}"/>
              </a:ext>
            </a:extLst>
          </p:cNvPr>
          <p:cNvCxnSpPr/>
          <p:nvPr/>
        </p:nvCxnSpPr>
        <p:spPr>
          <a:xfrm flipV="1">
            <a:off x="2738818" y="5073971"/>
            <a:ext cx="583748" cy="53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4270</TotalTime>
  <Words>2439</Words>
  <Application>Microsoft Office PowerPoint</Application>
  <PresentationFormat>Widescreen</PresentationFormat>
  <Paragraphs>287</Paragraphs>
  <Slides>24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Times New Roman</vt:lpstr>
      <vt:lpstr>Trebuchet MS</vt:lpstr>
      <vt:lpstr>Wingdings</vt:lpstr>
      <vt:lpstr>Wingdings 3</vt:lpstr>
      <vt:lpstr>Facet</vt:lpstr>
      <vt:lpstr>PowerPoint Presentation</vt:lpstr>
      <vt:lpstr>AGENDA</vt:lpstr>
      <vt:lpstr>ABSTRACT </vt:lpstr>
      <vt:lpstr>ABOUT THE COMPANY</vt:lpstr>
      <vt:lpstr>INTRODUCTION </vt:lpstr>
      <vt:lpstr>PowerPoint Presentation</vt:lpstr>
      <vt:lpstr>PowerPoint Presentation</vt:lpstr>
      <vt:lpstr>REQUIREMENTS</vt:lpstr>
      <vt:lpstr>SYSTEM DESIGN </vt:lpstr>
      <vt:lpstr>SYSTEM DESIGN </vt:lpstr>
      <vt:lpstr>DETAILED DESIGN </vt:lpstr>
      <vt:lpstr>IMPLEMENTATION</vt:lpstr>
      <vt:lpstr>PowerPoint Presentation</vt:lpstr>
      <vt:lpstr>PowerPoint Presentation</vt:lpstr>
      <vt:lpstr>PowerPoint Presentation</vt:lpstr>
      <vt:lpstr>RESULTS </vt:lpstr>
      <vt:lpstr>RESULTS </vt:lpstr>
      <vt:lpstr>RESULTS </vt:lpstr>
      <vt:lpstr>RESULTS </vt:lpstr>
      <vt:lpstr>CONCLUSION</vt:lpstr>
      <vt:lpstr>FUTURE ENHANCEMENTS</vt:lpstr>
      <vt:lpstr>LIMITATIONS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Karthik raj R</cp:lastModifiedBy>
  <cp:revision>371</cp:revision>
  <dcterms:created xsi:type="dcterms:W3CDTF">2015-10-29T14:36:38Z</dcterms:created>
  <dcterms:modified xsi:type="dcterms:W3CDTF">2022-05-25T06:06:07Z</dcterms:modified>
</cp:coreProperties>
</file>