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sldIdLst>
    <p:sldId id="256" r:id="rId2"/>
    <p:sldId id="287" r:id="rId3"/>
    <p:sldId id="257" r:id="rId4"/>
    <p:sldId id="340" r:id="rId5"/>
    <p:sldId id="351" r:id="rId6"/>
    <p:sldId id="288" r:id="rId7"/>
    <p:sldId id="266" r:id="rId8"/>
    <p:sldId id="343" r:id="rId9"/>
    <p:sldId id="344" r:id="rId10"/>
    <p:sldId id="345" r:id="rId11"/>
    <p:sldId id="361" r:id="rId12"/>
    <p:sldId id="362" r:id="rId13"/>
    <p:sldId id="363" r:id="rId14"/>
    <p:sldId id="360" r:id="rId15"/>
    <p:sldId id="365" r:id="rId16"/>
    <p:sldId id="275" r:id="rId17"/>
    <p:sldId id="354" r:id="rId18"/>
    <p:sldId id="366" r:id="rId19"/>
    <p:sldId id="355" r:id="rId20"/>
    <p:sldId id="356" r:id="rId21"/>
    <p:sldId id="352" r:id="rId22"/>
    <p:sldId id="347" r:id="rId23"/>
    <p:sldId id="357" r:id="rId24"/>
    <p:sldId id="358" r:id="rId25"/>
    <p:sldId id="359" r:id="rId26"/>
    <p:sldId id="364" r:id="rId27"/>
    <p:sldId id="349" r:id="rId28"/>
    <p:sldId id="350" r:id="rId29"/>
    <p:sldId id="346" r:id="rId30"/>
    <p:sldId id="270" r:id="rId31"/>
    <p:sldId id="32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5" d="100"/>
          <a:sy n="85" d="100"/>
        </p:scale>
        <p:origin x="29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2/1/2022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4044979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357449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390419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320828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398005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1233791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3583961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23</a:t>
            </a:fld>
            <a:endParaRPr lang="en-US" dirty="0"/>
          </a:p>
        </p:txBody>
      </p:sp>
    </p:spTree>
    <p:extLst>
      <p:ext uri="{BB962C8B-B14F-4D97-AF65-F5344CB8AC3E}">
        <p14:creationId xmlns:p14="http://schemas.microsoft.com/office/powerpoint/2010/main" val="2408547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24</a:t>
            </a:fld>
            <a:endParaRPr lang="en-US" dirty="0"/>
          </a:p>
        </p:txBody>
      </p:sp>
    </p:spTree>
    <p:extLst>
      <p:ext uri="{BB962C8B-B14F-4D97-AF65-F5344CB8AC3E}">
        <p14:creationId xmlns:p14="http://schemas.microsoft.com/office/powerpoint/2010/main" val="174990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7</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25</a:t>
            </a:fld>
            <a:endParaRPr lang="en-US" dirty="0"/>
          </a:p>
        </p:txBody>
      </p:sp>
    </p:spTree>
    <p:extLst>
      <p:ext uri="{BB962C8B-B14F-4D97-AF65-F5344CB8AC3E}">
        <p14:creationId xmlns:p14="http://schemas.microsoft.com/office/powerpoint/2010/main" val="984970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26</a:t>
            </a:fld>
            <a:endParaRPr lang="en-US" dirty="0"/>
          </a:p>
        </p:txBody>
      </p:sp>
    </p:spTree>
    <p:extLst>
      <p:ext uri="{BB962C8B-B14F-4D97-AF65-F5344CB8AC3E}">
        <p14:creationId xmlns:p14="http://schemas.microsoft.com/office/powerpoint/2010/main" val="1876486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27</a:t>
            </a:fld>
            <a:endParaRPr lang="en-US" dirty="0"/>
          </a:p>
        </p:txBody>
      </p:sp>
    </p:spTree>
    <p:extLst>
      <p:ext uri="{BB962C8B-B14F-4D97-AF65-F5344CB8AC3E}">
        <p14:creationId xmlns:p14="http://schemas.microsoft.com/office/powerpoint/2010/main" val="386394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28</a:t>
            </a:fld>
            <a:endParaRPr lang="en-US" dirty="0"/>
          </a:p>
        </p:txBody>
      </p:sp>
    </p:spTree>
    <p:extLst>
      <p:ext uri="{BB962C8B-B14F-4D97-AF65-F5344CB8AC3E}">
        <p14:creationId xmlns:p14="http://schemas.microsoft.com/office/powerpoint/2010/main" val="229544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29</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06317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252444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04241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73869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 Sem A Sec,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 Sem A Sec,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 Sem A Sec,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 Sem A Sec,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 Sem A Sec,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 Sem A Sec,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 Sem A Sec,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 Sem A Sec,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 Sem A Sec,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 Sem A Sec,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 Sem A Sec,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 Sem A Sec,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8696" y="2635323"/>
            <a:ext cx="12192000" cy="1285884"/>
          </a:xfrm>
        </p:spPr>
        <p:txBody>
          <a:bodyPr>
            <a:normAutofit/>
          </a:bodyPr>
          <a:lstStyle/>
          <a:p>
            <a:pPr algn="ctr"/>
            <a:r>
              <a:rPr lang="en-US" sz="3400" b="1">
                <a:solidFill>
                  <a:srgbClr val="FF0000"/>
                </a:solidFill>
                <a:latin typeface="Times New Roman" panose="02020603050405020304" pitchFamily="18" charset="0"/>
                <a:cs typeface="Times New Roman" panose="02020603050405020304" pitchFamily="18" charset="0"/>
              </a:rPr>
              <a:t>Mobile Store System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2063552" y="3533476"/>
            <a:ext cx="8064896" cy="1091344"/>
          </a:xfrm>
        </p:spPr>
        <p:txBody>
          <a:bodyPr>
            <a:noAutofit/>
          </a:bodyPr>
          <a:lstStyle/>
          <a:p>
            <a:pPr lvl="0" fontAlgn="base">
              <a:spcBef>
                <a:spcPct val="0"/>
              </a:spcBef>
              <a:spcAft>
                <a:spcPct val="0"/>
              </a:spcAft>
            </a:pPr>
            <a:r>
              <a:rPr lang="en-US" sz="2400" b="1" dirty="0">
                <a:solidFill>
                  <a:srgbClr val="2B5FF3"/>
                </a:solidFill>
                <a:latin typeface="Times New Roman" pitchFamily="18" charset="0"/>
                <a:cs typeface="Times New Roman" pitchFamily="18" charset="0"/>
              </a:rPr>
              <a:t>Team ID</a:t>
            </a:r>
            <a:r>
              <a:rPr lang="en-US" sz="2400" b="1">
                <a:solidFill>
                  <a:srgbClr val="2B5FF3"/>
                </a:solidFill>
                <a:latin typeface="Times New Roman" pitchFamily="18" charset="0"/>
                <a:cs typeface="Times New Roman" pitchFamily="18" charset="0"/>
              </a:rPr>
              <a:t>: </a:t>
            </a:r>
          </a:p>
          <a:p>
            <a:pPr lvl="0" fontAlgn="base">
              <a:spcBef>
                <a:spcPct val="0"/>
              </a:spcBef>
              <a:spcAft>
                <a:spcPct val="0"/>
              </a:spcAft>
            </a:pPr>
            <a:r>
              <a:rPr lang="en-US" b="1">
                <a:solidFill>
                  <a:srgbClr val="C00000"/>
                </a:solidFill>
                <a:latin typeface="Times New Roman" pitchFamily="18" charset="0"/>
                <a:cs typeface="Times New Roman" pitchFamily="18" charset="0"/>
              </a:rPr>
              <a:t>Karthik raj R</a:t>
            </a:r>
            <a:r>
              <a:rPr lang="en-US" sz="2400" b="1">
                <a:solidFill>
                  <a:srgbClr val="C00000"/>
                </a:solidFill>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	</a:t>
            </a:r>
            <a:r>
              <a:rPr lang="en-US" sz="2400" b="1">
                <a:solidFill>
                  <a:srgbClr val="C00000"/>
                </a:solidFill>
                <a:latin typeface="Times New Roman" pitchFamily="18" charset="0"/>
                <a:cs typeface="Times New Roman" pitchFamily="18" charset="0"/>
              </a:rPr>
              <a:t>	             Chinmay Hegde</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a:t>
            </a:r>
            <a:r>
              <a:rPr lang="en-US" sz="2400" b="1">
                <a:solidFill>
                  <a:srgbClr val="000066"/>
                </a:solidFill>
                <a:latin typeface="Times New Roman" pitchFamily="18" charset="0"/>
                <a:cs typeface="Times New Roman" pitchFamily="18" charset="0"/>
              </a:rPr>
              <a:t>: 1RN19IS068</a:t>
            </a:r>
            <a:r>
              <a:rPr lang="en-US" sz="2400" b="1" dirty="0">
                <a:solidFill>
                  <a:srgbClr val="000066"/>
                </a:solidFill>
                <a:latin typeface="Times New Roman" pitchFamily="18" charset="0"/>
                <a:cs typeface="Times New Roman" pitchFamily="18" charset="0"/>
              </a:rPr>
              <a:t>			USN</a:t>
            </a:r>
            <a:r>
              <a:rPr lang="en-US" sz="2400" b="1">
                <a:solidFill>
                  <a:srgbClr val="000066"/>
                </a:solidFill>
                <a:latin typeface="Times New Roman" pitchFamily="18" charset="0"/>
                <a:cs typeface="Times New Roman" pitchFamily="18" charset="0"/>
              </a:rPr>
              <a:t>: 1RN19IS053</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542928" y="1796130"/>
            <a:ext cx="6768752" cy="1200329"/>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18CSL58: DBMS Laboratory with </a:t>
            </a:r>
            <a:r>
              <a:rPr lang="en-US" sz="2400" b="1">
                <a:solidFill>
                  <a:srgbClr val="002060"/>
                </a:solidFill>
                <a:latin typeface="Times New Roman" pitchFamily="18" charset="0"/>
                <a:cs typeface="Times New Roman" pitchFamily="18" charset="0"/>
              </a:rPr>
              <a:t>Mini Project</a:t>
            </a:r>
          </a:p>
          <a:p>
            <a:pPr algn="ctr"/>
            <a:endParaRPr lang="en-US" sz="2400" b="1">
              <a:solidFill>
                <a:srgbClr val="002060"/>
              </a:solidFill>
              <a:latin typeface="Times New Roman" pitchFamily="18" charset="0"/>
              <a:cs typeface="Times New Roman" pitchFamily="18" charset="0"/>
            </a:endParaRPr>
          </a:p>
          <a:p>
            <a:pPr algn="ctr"/>
            <a:r>
              <a:rPr lang="en-US" sz="2400" b="1">
                <a:solidFill>
                  <a:srgbClr val="002060"/>
                </a:solidFill>
                <a:latin typeface="Times New Roman" pitchFamily="18" charset="0"/>
                <a:cs typeface="Times New Roman" pitchFamily="18" charset="0"/>
              </a:rPr>
              <a:t> </a:t>
            </a:r>
            <a:r>
              <a:rPr lang="en-US" sz="2400" b="1" dirty="0">
                <a:solidFill>
                  <a:srgbClr val="002060"/>
                </a:solidFill>
                <a:latin typeface="Times New Roman" pitchFamily="18" charset="0"/>
                <a:cs typeface="Times New Roman" pitchFamily="18" charset="0"/>
              </a:rPr>
              <a:t>Presentation on</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Faculty In-Charge</a:t>
            </a:r>
          </a:p>
          <a:p>
            <a:pPr lvl="0" algn="ctr" fontAlgn="base">
              <a:spcBef>
                <a:spcPct val="0"/>
              </a:spcBef>
              <a:spcAft>
                <a:spcPct val="0"/>
              </a:spcAft>
            </a:pPr>
            <a:r>
              <a:rPr lang="en-US" sz="2000" b="1">
                <a:solidFill>
                  <a:srgbClr val="000066"/>
                </a:solidFill>
                <a:latin typeface="Times New Roman" pitchFamily="18" charset="0"/>
                <a:cs typeface="Times New Roman" pitchFamily="18" charset="0"/>
              </a:rPr>
              <a:t>Dr</a:t>
            </a:r>
            <a:r>
              <a:rPr lang="en-IN" sz="2000" b="1">
                <a:solidFill>
                  <a:srgbClr val="000066"/>
                </a:solidFill>
                <a:latin typeface="Times New Roman" pitchFamily="18" charset="0"/>
                <a:cs typeface="Times New Roman" pitchFamily="18" charset="0"/>
              </a:rPr>
              <a:t>. R Rajkumar </a:t>
            </a:r>
            <a:endParaRPr lang="pt-BR" sz="2000" b="1">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a:solidFill>
                  <a:schemeClr val="tx1">
                    <a:lumMod val="85000"/>
                    <a:lumOff val="15000"/>
                  </a:schemeClr>
                </a:solidFill>
                <a:latin typeface="Times New Roman" pitchFamily="18" charset="0"/>
                <a:ea typeface="Times New Roman" pitchFamily="18" charset="0"/>
                <a:cs typeface="Times New Roman" pitchFamily="18" charset="0"/>
              </a:rPr>
              <a:t>Asst</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a:solidFill>
                  <a:schemeClr val="tx1">
                    <a:lumMod val="85000"/>
                    <a:lumOff val="15000"/>
                  </a:schemeClr>
                </a:solidFill>
                <a:latin typeface="Times New Roman" pitchFamily="18" charset="0"/>
                <a:cs typeface="Times New Roman" pitchFamily="18" charset="0"/>
              </a:rPr>
              <a:t>Guide</a:t>
            </a:r>
            <a:endParaRPr lang="en-US" b="1" dirty="0">
              <a:solidFill>
                <a:schemeClr val="tx1">
                  <a:lumMod val="85000"/>
                  <a:lumOff val="15000"/>
                </a:schemeClr>
              </a:solidFill>
              <a:latin typeface="Times New Roman" pitchFamily="18" charset="0"/>
              <a:cs typeface="Times New Roman" pitchFamily="18" charset="0"/>
            </a:endParaRPr>
          </a:p>
          <a:p>
            <a:pPr lvl="0" algn="ctr" fontAlgn="base">
              <a:spcBef>
                <a:spcPct val="0"/>
              </a:spcBef>
              <a:spcAft>
                <a:spcPct val="0"/>
              </a:spcAft>
            </a:pPr>
            <a:r>
              <a:rPr lang="en-US" sz="2000" b="1">
                <a:solidFill>
                  <a:srgbClr val="000066"/>
                </a:solidFill>
                <a:latin typeface="Times New Roman" pitchFamily="18" charset="0"/>
                <a:cs typeface="Times New Roman" pitchFamily="18" charset="0"/>
              </a:rPr>
              <a:t>Dr</a:t>
            </a:r>
            <a:r>
              <a:rPr lang="en-IN" sz="2000" b="1">
                <a:solidFill>
                  <a:srgbClr val="000066"/>
                </a:solidFill>
                <a:latin typeface="Times New Roman" pitchFamily="18" charset="0"/>
                <a:cs typeface="Times New Roman" pitchFamily="18" charset="0"/>
              </a:rPr>
              <a:t>. R Rajkumar </a:t>
            </a:r>
            <a:endParaRPr lang="pt-BR" sz="2000" b="1">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IN" sz="3200">
                <a:latin typeface="Times New Roman" pitchFamily="18" charset="0"/>
                <a:cs typeface="Times New Roman" pitchFamily="18" charset="0"/>
              </a:rPr>
              <a:t>Tables description for SQL</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8" name="Picture 7">
            <a:extLst>
              <a:ext uri="{FF2B5EF4-FFF2-40B4-BE49-F238E27FC236}">
                <a16:creationId xmlns:a16="http://schemas.microsoft.com/office/drawing/2014/main" id="{F8914847-97A0-4A17-A9C1-A52D931E5E33}"/>
              </a:ext>
            </a:extLst>
          </p:cNvPr>
          <p:cNvPicPr/>
          <p:nvPr/>
        </p:nvPicPr>
        <p:blipFill>
          <a:blip r:embed="rId3">
            <a:extLst>
              <a:ext uri="{28A0092B-C50C-407E-A947-70E740481C1C}">
                <a14:useLocalDpi xmlns:a14="http://schemas.microsoft.com/office/drawing/2010/main" val="0"/>
              </a:ext>
            </a:extLst>
          </a:blip>
          <a:stretch>
            <a:fillRect/>
          </a:stretch>
        </p:blipFill>
        <p:spPr>
          <a:xfrm>
            <a:off x="623392" y="940107"/>
            <a:ext cx="6247130" cy="2190750"/>
          </a:xfrm>
          <a:prstGeom prst="rect">
            <a:avLst/>
          </a:prstGeom>
        </p:spPr>
      </p:pic>
      <p:pic>
        <p:nvPicPr>
          <p:cNvPr id="10" name="Picture 9">
            <a:extLst>
              <a:ext uri="{FF2B5EF4-FFF2-40B4-BE49-F238E27FC236}">
                <a16:creationId xmlns:a16="http://schemas.microsoft.com/office/drawing/2014/main" id="{F5F866D9-130F-4D1A-A382-19888BAE9C89}"/>
              </a:ext>
            </a:extLst>
          </p:cNvPr>
          <p:cNvPicPr/>
          <p:nvPr/>
        </p:nvPicPr>
        <p:blipFill>
          <a:blip r:embed="rId4">
            <a:extLst>
              <a:ext uri="{28A0092B-C50C-407E-A947-70E740481C1C}">
                <a14:useLocalDpi xmlns:a14="http://schemas.microsoft.com/office/drawing/2010/main" val="0"/>
              </a:ext>
            </a:extLst>
          </a:blip>
          <a:stretch>
            <a:fillRect/>
          </a:stretch>
        </p:blipFill>
        <p:spPr>
          <a:xfrm>
            <a:off x="677049" y="3429000"/>
            <a:ext cx="6139815" cy="2457450"/>
          </a:xfrm>
          <a:prstGeom prst="rect">
            <a:avLst/>
          </a:prstGeom>
        </p:spPr>
      </p:pic>
      <p:sp>
        <p:nvSpPr>
          <p:cNvPr id="11" name="TextBox 10">
            <a:extLst>
              <a:ext uri="{FF2B5EF4-FFF2-40B4-BE49-F238E27FC236}">
                <a16:creationId xmlns:a16="http://schemas.microsoft.com/office/drawing/2014/main" id="{3464450E-80C3-4403-A0A5-185D10504F93}"/>
              </a:ext>
            </a:extLst>
          </p:cNvPr>
          <p:cNvSpPr txBox="1"/>
          <p:nvPr/>
        </p:nvSpPr>
        <p:spPr>
          <a:xfrm>
            <a:off x="7866141" y="1844824"/>
            <a:ext cx="2190300" cy="523220"/>
          </a:xfrm>
          <a:prstGeom prst="rect">
            <a:avLst/>
          </a:prstGeom>
          <a:noFill/>
        </p:spPr>
        <p:txBody>
          <a:bodyPr wrap="square">
            <a:spAutoFit/>
          </a:bodyPr>
          <a:lstStyle/>
          <a:p>
            <a:r>
              <a:rPr lang="en-IN" sz="2800" b="1">
                <a:solidFill>
                  <a:srgbClr val="7030A0"/>
                </a:solidFill>
                <a:effectLst/>
                <a:latin typeface="Times New Roman" panose="02020603050405020304" pitchFamily="18" charset="0"/>
                <a:ea typeface="Times New Roman" panose="02020603050405020304" pitchFamily="18" charset="0"/>
              </a:rPr>
              <a:t>COMPANY</a:t>
            </a:r>
            <a:endParaRPr lang="en-IN" sz="2800">
              <a:solidFill>
                <a:srgbClr val="7030A0"/>
              </a:solidFill>
            </a:endParaRPr>
          </a:p>
        </p:txBody>
      </p:sp>
      <p:sp>
        <p:nvSpPr>
          <p:cNvPr id="13" name="TextBox 12">
            <a:extLst>
              <a:ext uri="{FF2B5EF4-FFF2-40B4-BE49-F238E27FC236}">
                <a16:creationId xmlns:a16="http://schemas.microsoft.com/office/drawing/2014/main" id="{699293D6-F427-4215-940F-EAD3BCEBE917}"/>
              </a:ext>
            </a:extLst>
          </p:cNvPr>
          <p:cNvSpPr txBox="1"/>
          <p:nvPr/>
        </p:nvSpPr>
        <p:spPr>
          <a:xfrm>
            <a:off x="8065762" y="4293096"/>
            <a:ext cx="1791058" cy="523220"/>
          </a:xfrm>
          <a:prstGeom prst="rect">
            <a:avLst/>
          </a:prstGeom>
          <a:noFill/>
        </p:spPr>
        <p:txBody>
          <a:bodyPr wrap="square">
            <a:spAutoFit/>
          </a:bodyPr>
          <a:lstStyle/>
          <a:p>
            <a:r>
              <a:rPr lang="en-IN" sz="2800" b="1">
                <a:solidFill>
                  <a:srgbClr val="7030A0"/>
                </a:solidFill>
                <a:effectLst/>
                <a:latin typeface="Times New Roman" panose="02020603050405020304" pitchFamily="18" charset="0"/>
                <a:ea typeface="Times New Roman" panose="02020603050405020304" pitchFamily="18" charset="0"/>
              </a:rPr>
              <a:t>MOBILE</a:t>
            </a:r>
            <a:endParaRPr lang="en-IN" sz="2800">
              <a:solidFill>
                <a:srgbClr val="7030A0"/>
              </a:solidFill>
            </a:endParaRPr>
          </a:p>
        </p:txBody>
      </p:sp>
    </p:spTree>
    <p:extLst>
      <p:ext uri="{BB962C8B-B14F-4D97-AF65-F5344CB8AC3E}">
        <p14:creationId xmlns:p14="http://schemas.microsoft.com/office/powerpoint/2010/main" val="410936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IN" sz="3200">
                <a:latin typeface="Times New Roman" pitchFamily="18" charset="0"/>
                <a:cs typeface="Times New Roman" pitchFamily="18" charset="0"/>
              </a:rPr>
              <a:t>Tables description for SQL</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IN" sz="1800" b="1">
                <a:effectLst/>
                <a:latin typeface="Times New Roman" panose="02020603050405020304" pitchFamily="18" charset="0"/>
                <a:ea typeface="Times New Roman" panose="02020603050405020304" pitchFamily="18" charset="0"/>
              </a:rPr>
              <a:t>SPECS</a:t>
            </a: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8" name="Picture 7">
            <a:extLst>
              <a:ext uri="{FF2B5EF4-FFF2-40B4-BE49-F238E27FC236}">
                <a16:creationId xmlns:a16="http://schemas.microsoft.com/office/drawing/2014/main" id="{314FF370-313D-4B04-8C19-8CE55F3BC310}"/>
              </a:ext>
            </a:extLst>
          </p:cNvPr>
          <p:cNvPicPr/>
          <p:nvPr/>
        </p:nvPicPr>
        <p:blipFill>
          <a:blip r:embed="rId3">
            <a:extLst>
              <a:ext uri="{28A0092B-C50C-407E-A947-70E740481C1C}">
                <a14:useLocalDpi xmlns:a14="http://schemas.microsoft.com/office/drawing/2010/main" val="0"/>
              </a:ext>
            </a:extLst>
          </a:blip>
          <a:stretch>
            <a:fillRect/>
          </a:stretch>
        </p:blipFill>
        <p:spPr>
          <a:xfrm>
            <a:off x="695400" y="1013531"/>
            <a:ext cx="6115050" cy="2409825"/>
          </a:xfrm>
          <a:prstGeom prst="rect">
            <a:avLst/>
          </a:prstGeom>
        </p:spPr>
      </p:pic>
      <p:sp>
        <p:nvSpPr>
          <p:cNvPr id="10" name="TextBox 9">
            <a:extLst>
              <a:ext uri="{FF2B5EF4-FFF2-40B4-BE49-F238E27FC236}">
                <a16:creationId xmlns:a16="http://schemas.microsoft.com/office/drawing/2014/main" id="{617F57A7-D9E5-40C1-9993-5DE81DFDC619}"/>
              </a:ext>
            </a:extLst>
          </p:cNvPr>
          <p:cNvSpPr txBox="1"/>
          <p:nvPr/>
        </p:nvSpPr>
        <p:spPr>
          <a:xfrm>
            <a:off x="8256240" y="1772816"/>
            <a:ext cx="1440160" cy="523220"/>
          </a:xfrm>
          <a:prstGeom prst="rect">
            <a:avLst/>
          </a:prstGeom>
          <a:noFill/>
        </p:spPr>
        <p:txBody>
          <a:bodyPr wrap="square">
            <a:spAutoFit/>
          </a:bodyPr>
          <a:lstStyle/>
          <a:p>
            <a:r>
              <a:rPr lang="en-IN" sz="1800" b="1">
                <a:effectLst/>
                <a:latin typeface="Times New Roman" panose="02020603050405020304" pitchFamily="18" charset="0"/>
                <a:ea typeface="Times New Roman" panose="02020603050405020304" pitchFamily="18" charset="0"/>
              </a:rPr>
              <a:t> </a:t>
            </a:r>
            <a:r>
              <a:rPr lang="en-IN" sz="2800" b="1">
                <a:solidFill>
                  <a:srgbClr val="7030A0"/>
                </a:solidFill>
                <a:effectLst/>
                <a:latin typeface="Times New Roman" panose="02020603050405020304" pitchFamily="18" charset="0"/>
                <a:ea typeface="Times New Roman" panose="02020603050405020304" pitchFamily="18" charset="0"/>
              </a:rPr>
              <a:t>SPECS</a:t>
            </a:r>
            <a:endParaRPr lang="en-IN">
              <a:solidFill>
                <a:srgbClr val="7030A0"/>
              </a:solidFill>
            </a:endParaRPr>
          </a:p>
        </p:txBody>
      </p:sp>
      <p:pic>
        <p:nvPicPr>
          <p:cNvPr id="11" name="Picture 10">
            <a:extLst>
              <a:ext uri="{FF2B5EF4-FFF2-40B4-BE49-F238E27FC236}">
                <a16:creationId xmlns:a16="http://schemas.microsoft.com/office/drawing/2014/main" id="{FE957D63-BEDB-460C-939E-EA2E0D1D8FE6}"/>
              </a:ext>
            </a:extLst>
          </p:cNvPr>
          <p:cNvPicPr/>
          <p:nvPr/>
        </p:nvPicPr>
        <p:blipFill>
          <a:blip r:embed="rId4">
            <a:extLst>
              <a:ext uri="{28A0092B-C50C-407E-A947-70E740481C1C}">
                <a14:useLocalDpi xmlns:a14="http://schemas.microsoft.com/office/drawing/2010/main" val="0"/>
              </a:ext>
            </a:extLst>
          </a:blip>
          <a:stretch>
            <a:fillRect/>
          </a:stretch>
        </p:blipFill>
        <p:spPr>
          <a:xfrm>
            <a:off x="695400" y="3854287"/>
            <a:ext cx="6197600" cy="1869874"/>
          </a:xfrm>
          <a:prstGeom prst="rect">
            <a:avLst/>
          </a:prstGeom>
        </p:spPr>
      </p:pic>
      <p:sp>
        <p:nvSpPr>
          <p:cNvPr id="13" name="TextBox 12">
            <a:extLst>
              <a:ext uri="{FF2B5EF4-FFF2-40B4-BE49-F238E27FC236}">
                <a16:creationId xmlns:a16="http://schemas.microsoft.com/office/drawing/2014/main" id="{95DE5496-6328-44BA-A3D8-04DDCC029F22}"/>
              </a:ext>
            </a:extLst>
          </p:cNvPr>
          <p:cNvSpPr txBox="1"/>
          <p:nvPr/>
        </p:nvSpPr>
        <p:spPr>
          <a:xfrm>
            <a:off x="8057519" y="4149080"/>
            <a:ext cx="2304256" cy="523220"/>
          </a:xfrm>
          <a:prstGeom prst="rect">
            <a:avLst/>
          </a:prstGeom>
          <a:noFill/>
        </p:spPr>
        <p:txBody>
          <a:bodyPr wrap="square">
            <a:spAutoFit/>
          </a:bodyPr>
          <a:lstStyle/>
          <a:p>
            <a:r>
              <a:rPr lang="en-IN" sz="2800" b="1">
                <a:solidFill>
                  <a:srgbClr val="7030A0"/>
                </a:solidFill>
                <a:effectLst/>
                <a:latin typeface="Times New Roman" panose="02020603050405020304" pitchFamily="18" charset="0"/>
                <a:ea typeface="Times New Roman" panose="02020603050405020304" pitchFamily="18" charset="0"/>
              </a:rPr>
              <a:t>CUSTOMER</a:t>
            </a:r>
            <a:endParaRPr lang="en-IN" sz="2800">
              <a:solidFill>
                <a:srgbClr val="7030A0"/>
              </a:solidFill>
            </a:endParaRPr>
          </a:p>
        </p:txBody>
      </p:sp>
    </p:spTree>
    <p:extLst>
      <p:ext uri="{BB962C8B-B14F-4D97-AF65-F5344CB8AC3E}">
        <p14:creationId xmlns:p14="http://schemas.microsoft.com/office/powerpoint/2010/main" val="292974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IN" sz="3200">
                <a:latin typeface="Times New Roman" pitchFamily="18" charset="0"/>
                <a:cs typeface="Times New Roman" pitchFamily="18" charset="0"/>
              </a:rPr>
              <a:t>Tables description for SQL</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16" name="Content Placeholder 15">
            <a:extLst>
              <a:ext uri="{FF2B5EF4-FFF2-40B4-BE49-F238E27FC236}">
                <a16:creationId xmlns:a16="http://schemas.microsoft.com/office/drawing/2014/main" id="{B70E291B-0046-493A-81DB-0D961046D8B2}"/>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750285" y="2060848"/>
            <a:ext cx="6576630" cy="2339543"/>
          </a:xfrm>
          <a:prstGeom prst="rect">
            <a:avLst/>
          </a:prstGeom>
        </p:spPr>
      </p:pic>
      <p:sp>
        <p:nvSpPr>
          <p:cNvPr id="18" name="TextBox 17">
            <a:extLst>
              <a:ext uri="{FF2B5EF4-FFF2-40B4-BE49-F238E27FC236}">
                <a16:creationId xmlns:a16="http://schemas.microsoft.com/office/drawing/2014/main" id="{5BC75752-77C3-46AE-ACE9-0EC1FB0E254E}"/>
              </a:ext>
            </a:extLst>
          </p:cNvPr>
          <p:cNvSpPr txBox="1"/>
          <p:nvPr/>
        </p:nvSpPr>
        <p:spPr>
          <a:xfrm>
            <a:off x="8610600" y="2708920"/>
            <a:ext cx="1733872" cy="523220"/>
          </a:xfrm>
          <a:prstGeom prst="rect">
            <a:avLst/>
          </a:prstGeom>
          <a:noFill/>
        </p:spPr>
        <p:txBody>
          <a:bodyPr wrap="square">
            <a:spAutoFit/>
          </a:bodyPr>
          <a:lstStyle/>
          <a:p>
            <a:r>
              <a:rPr lang="en-IN" sz="2800" b="1">
                <a:solidFill>
                  <a:srgbClr val="7030A0"/>
                </a:solidFill>
                <a:effectLst/>
                <a:latin typeface="Times New Roman" panose="02020603050405020304" pitchFamily="18" charset="0"/>
                <a:ea typeface="Times New Roman" panose="02020603050405020304" pitchFamily="18" charset="0"/>
              </a:rPr>
              <a:t>ORDER</a:t>
            </a:r>
            <a:endParaRPr lang="en-IN" sz="2800">
              <a:solidFill>
                <a:srgbClr val="7030A0"/>
              </a:solidFill>
            </a:endParaRPr>
          </a:p>
        </p:txBody>
      </p:sp>
    </p:spTree>
    <p:extLst>
      <p:ext uri="{BB962C8B-B14F-4D97-AF65-F5344CB8AC3E}">
        <p14:creationId xmlns:p14="http://schemas.microsoft.com/office/powerpoint/2010/main" val="111833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IN" sz="3200">
                <a:latin typeface="Times New Roman" pitchFamily="18" charset="0"/>
                <a:cs typeface="Times New Roman" pitchFamily="18" charset="0"/>
              </a:rPr>
              <a:t>Tables description for MongoDB</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graphicFrame>
        <p:nvGraphicFramePr>
          <p:cNvPr id="8" name="Table 7">
            <a:extLst>
              <a:ext uri="{FF2B5EF4-FFF2-40B4-BE49-F238E27FC236}">
                <a16:creationId xmlns:a16="http://schemas.microsoft.com/office/drawing/2014/main" id="{DE5CAA89-18BB-46E9-B748-2AD739592D25}"/>
              </a:ext>
            </a:extLst>
          </p:cNvPr>
          <p:cNvGraphicFramePr>
            <a:graphicFrameLocks noGrp="1"/>
          </p:cNvGraphicFramePr>
          <p:nvPr>
            <p:extLst>
              <p:ext uri="{D42A27DB-BD31-4B8C-83A1-F6EECF244321}">
                <p14:modId xmlns:p14="http://schemas.microsoft.com/office/powerpoint/2010/main" val="283903563"/>
              </p:ext>
            </p:extLst>
          </p:nvPr>
        </p:nvGraphicFramePr>
        <p:xfrm>
          <a:off x="6235371" y="1674385"/>
          <a:ext cx="5420995" cy="1250315"/>
        </p:xfrm>
        <a:graphic>
          <a:graphicData uri="http://schemas.openxmlformats.org/drawingml/2006/table">
            <a:tbl>
              <a:tblPr firstRow="1" firstCol="1" bandRow="1">
                <a:tableStyleId>{5C22544A-7EE6-4342-B048-85BDC9FD1C3A}</a:tableStyleId>
              </a:tblPr>
              <a:tblGrid>
                <a:gridCol w="2984500">
                  <a:extLst>
                    <a:ext uri="{9D8B030D-6E8A-4147-A177-3AD203B41FA5}">
                      <a16:colId xmlns:a16="http://schemas.microsoft.com/office/drawing/2014/main" val="1230825386"/>
                    </a:ext>
                  </a:extLst>
                </a:gridCol>
                <a:gridCol w="2436495">
                  <a:extLst>
                    <a:ext uri="{9D8B030D-6E8A-4147-A177-3AD203B41FA5}">
                      <a16:colId xmlns:a16="http://schemas.microsoft.com/office/drawing/2014/main" val="18324025"/>
                    </a:ext>
                  </a:extLst>
                </a:gridCol>
              </a:tblGrid>
              <a:tr h="0">
                <a:tc>
                  <a:txBody>
                    <a:bodyPr/>
                    <a:lstStyle/>
                    <a:p>
                      <a:pPr algn="ctr"/>
                      <a:r>
                        <a:rPr lang="en-IN" sz="1600">
                          <a:effectLst/>
                        </a:rPr>
                        <a:t>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600">
                          <a:effectLst/>
                        </a:rPr>
                        <a:t>TYPE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4834757"/>
                  </a:ext>
                </a:extLst>
              </a:tr>
              <a:tr h="274955">
                <a:tc>
                  <a:txBody>
                    <a:bodyPr/>
                    <a:lstStyle/>
                    <a:p>
                      <a:r>
                        <a:rPr lang="en-IN" sz="1600">
                          <a:effectLst/>
                        </a:rPr>
                        <a:t>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a:effectLst/>
                        </a:rPr>
                        <a:t>Int32</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80461702"/>
                  </a:ext>
                </a:extLst>
              </a:tr>
              <a:tr h="0">
                <a:tc>
                  <a:txBody>
                    <a:bodyPr/>
                    <a:lstStyle/>
                    <a:p>
                      <a:r>
                        <a:rPr lang="en-IN" sz="1600">
                          <a:effectLst/>
                        </a:rPr>
                        <a:t>username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a:effectLst/>
                        </a:rPr>
                        <a:t>string</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29440479"/>
                  </a:ext>
                </a:extLst>
              </a:tr>
              <a:tr h="0">
                <a:tc>
                  <a:txBody>
                    <a:bodyPr/>
                    <a:lstStyle/>
                    <a:p>
                      <a:r>
                        <a:rPr lang="en-IN" sz="1600">
                          <a:effectLst/>
                        </a:rPr>
                        <a:t>email</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a:effectLst/>
                        </a:rPr>
                        <a:t>string</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71232816"/>
                  </a:ext>
                </a:extLst>
              </a:tr>
              <a:tr h="0">
                <a:tc>
                  <a:txBody>
                    <a:bodyPr/>
                    <a:lstStyle/>
                    <a:p>
                      <a:r>
                        <a:rPr lang="en-IN" sz="1600">
                          <a:effectLst/>
                        </a:rPr>
                        <a:t>password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a:effectLst/>
                        </a:rPr>
                        <a:t>string</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85836094"/>
                  </a:ext>
                </a:extLst>
              </a:tr>
            </a:tbl>
          </a:graphicData>
        </a:graphic>
      </p:graphicFrame>
      <p:graphicFrame>
        <p:nvGraphicFramePr>
          <p:cNvPr id="11" name="Table 10">
            <a:extLst>
              <a:ext uri="{FF2B5EF4-FFF2-40B4-BE49-F238E27FC236}">
                <a16:creationId xmlns:a16="http://schemas.microsoft.com/office/drawing/2014/main" id="{B2697535-E9BE-4B95-8025-687E772BAB03}"/>
              </a:ext>
            </a:extLst>
          </p:cNvPr>
          <p:cNvGraphicFramePr>
            <a:graphicFrameLocks noGrp="1"/>
          </p:cNvGraphicFramePr>
          <p:nvPr>
            <p:extLst>
              <p:ext uri="{D42A27DB-BD31-4B8C-83A1-F6EECF244321}">
                <p14:modId xmlns:p14="http://schemas.microsoft.com/office/powerpoint/2010/main" val="3267566019"/>
              </p:ext>
            </p:extLst>
          </p:nvPr>
        </p:nvGraphicFramePr>
        <p:xfrm>
          <a:off x="551384" y="3250717"/>
          <a:ext cx="5400675" cy="2284794"/>
        </p:xfrm>
        <a:graphic>
          <a:graphicData uri="http://schemas.openxmlformats.org/drawingml/2006/table">
            <a:tbl>
              <a:tblPr firstRow="1" firstCol="1" bandRow="1">
                <a:tableStyleId>{5C22544A-7EE6-4342-B048-85BDC9FD1C3A}</a:tableStyleId>
              </a:tblPr>
              <a:tblGrid>
                <a:gridCol w="2840355">
                  <a:extLst>
                    <a:ext uri="{9D8B030D-6E8A-4147-A177-3AD203B41FA5}">
                      <a16:colId xmlns:a16="http://schemas.microsoft.com/office/drawing/2014/main" val="3479402455"/>
                    </a:ext>
                  </a:extLst>
                </a:gridCol>
                <a:gridCol w="2560320">
                  <a:extLst>
                    <a:ext uri="{9D8B030D-6E8A-4147-A177-3AD203B41FA5}">
                      <a16:colId xmlns:a16="http://schemas.microsoft.com/office/drawing/2014/main" val="1097906232"/>
                    </a:ext>
                  </a:extLst>
                </a:gridCol>
              </a:tblGrid>
              <a:tr h="0">
                <a:tc>
                  <a:txBody>
                    <a:bodyPr/>
                    <a:lstStyle/>
                    <a:p>
                      <a:pPr algn="ctr">
                        <a:lnSpc>
                          <a:spcPct val="150000"/>
                        </a:lnSpc>
                      </a:pPr>
                      <a:r>
                        <a:rPr lang="en-IN" sz="1400">
                          <a:effectLst/>
                        </a:rPr>
                        <a:t>NAME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IN" sz="1400">
                          <a:effectLst/>
                        </a:rPr>
                        <a:t>TYPE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7690519"/>
                  </a:ext>
                </a:extLst>
              </a:tr>
              <a:tr h="0">
                <a:tc>
                  <a:txBody>
                    <a:bodyPr/>
                    <a:lstStyle/>
                    <a:p>
                      <a:pPr algn="just">
                        <a:lnSpc>
                          <a:spcPct val="150000"/>
                        </a:lnSpc>
                      </a:pPr>
                      <a:r>
                        <a:rPr lang="en-IN" sz="1600">
                          <a:effectLst/>
                        </a:rPr>
                        <a:t>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IN" sz="1600">
                          <a:effectLst/>
                        </a:rPr>
                        <a:t>Int32</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6705583"/>
                  </a:ext>
                </a:extLst>
              </a:tr>
              <a:tr h="0">
                <a:tc>
                  <a:txBody>
                    <a:bodyPr/>
                    <a:lstStyle/>
                    <a:p>
                      <a:pPr algn="just">
                        <a:lnSpc>
                          <a:spcPct val="150000"/>
                        </a:lnSpc>
                      </a:pPr>
                      <a:r>
                        <a:rPr lang="en-IN" sz="1600">
                          <a:effectLst/>
                        </a:rPr>
                        <a:t>Mob_ID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IN" sz="1600">
                          <a:effectLst/>
                        </a:rPr>
                        <a:t>number</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1507263"/>
                  </a:ext>
                </a:extLst>
              </a:tr>
              <a:tr h="0">
                <a:tc>
                  <a:txBody>
                    <a:bodyPr/>
                    <a:lstStyle/>
                    <a:p>
                      <a:pPr algn="just">
                        <a:lnSpc>
                          <a:spcPct val="150000"/>
                        </a:lnSpc>
                      </a:pPr>
                      <a:r>
                        <a:rPr lang="en-IN" sz="1600">
                          <a:effectLst/>
                        </a:rPr>
                        <a:t>Cust_ID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IN" sz="1600">
                          <a:effectLst/>
                        </a:rPr>
                        <a:t>number</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0227532"/>
                  </a:ext>
                </a:extLst>
              </a:tr>
              <a:tr h="0">
                <a:tc>
                  <a:txBody>
                    <a:bodyPr/>
                    <a:lstStyle/>
                    <a:p>
                      <a:pPr algn="just">
                        <a:lnSpc>
                          <a:spcPct val="150000"/>
                        </a:lnSpc>
                      </a:pPr>
                      <a:r>
                        <a:rPr lang="en-IN" sz="1600">
                          <a:effectLst/>
                        </a:rPr>
                        <a:t>Rating</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IN" sz="1600">
                          <a:effectLst/>
                        </a:rPr>
                        <a:t>number</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07108334"/>
                  </a:ext>
                </a:extLst>
              </a:tr>
              <a:tr h="0">
                <a:tc>
                  <a:txBody>
                    <a:bodyPr/>
                    <a:lstStyle/>
                    <a:p>
                      <a:pPr algn="just">
                        <a:lnSpc>
                          <a:spcPct val="150000"/>
                        </a:lnSpc>
                      </a:pPr>
                      <a:r>
                        <a:rPr lang="en-IN" sz="1600">
                          <a:effectLst/>
                        </a:rPr>
                        <a:t>Complaint Details (body)</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IN" sz="1600">
                          <a:effectLst/>
                        </a:rPr>
                        <a:t>string</a:t>
                      </a:r>
                      <a:endParaRPr lang="en-IN" sz="1100">
                        <a:effectLst/>
                      </a:endParaRPr>
                    </a:p>
                    <a:p>
                      <a:pPr algn="just">
                        <a:lnSpc>
                          <a:spcPct val="150000"/>
                        </a:lnSpc>
                      </a:pPr>
                      <a:r>
                        <a:rPr lang="en-IN" sz="1600">
                          <a:effectLst/>
                        </a:rPr>
                        <a:t> </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43005033"/>
                  </a:ext>
                </a:extLst>
              </a:tr>
            </a:tbl>
          </a:graphicData>
        </a:graphic>
      </p:graphicFrame>
      <p:sp>
        <p:nvSpPr>
          <p:cNvPr id="13" name="TextBox 12">
            <a:extLst>
              <a:ext uri="{FF2B5EF4-FFF2-40B4-BE49-F238E27FC236}">
                <a16:creationId xmlns:a16="http://schemas.microsoft.com/office/drawing/2014/main" id="{63DB7BB4-1376-49F9-AE45-DDD3336F8CF8}"/>
              </a:ext>
            </a:extLst>
          </p:cNvPr>
          <p:cNvSpPr txBox="1"/>
          <p:nvPr/>
        </p:nvSpPr>
        <p:spPr>
          <a:xfrm>
            <a:off x="8328248" y="1166899"/>
            <a:ext cx="2736304" cy="523220"/>
          </a:xfrm>
          <a:prstGeom prst="rect">
            <a:avLst/>
          </a:prstGeom>
          <a:noFill/>
        </p:spPr>
        <p:txBody>
          <a:bodyPr wrap="square" rtlCol="0">
            <a:spAutoFit/>
          </a:bodyPr>
          <a:lstStyle/>
          <a:p>
            <a:r>
              <a:rPr lang="en-IN" sz="2800">
                <a:solidFill>
                  <a:srgbClr val="7030A0"/>
                </a:solidFill>
              </a:rPr>
              <a:t>USERS</a:t>
            </a:r>
          </a:p>
        </p:txBody>
      </p:sp>
      <p:sp>
        <p:nvSpPr>
          <p:cNvPr id="15" name="TextBox 14">
            <a:extLst>
              <a:ext uri="{FF2B5EF4-FFF2-40B4-BE49-F238E27FC236}">
                <a16:creationId xmlns:a16="http://schemas.microsoft.com/office/drawing/2014/main" id="{27F8C8C6-B23B-4800-8E06-B9AB2C236486}"/>
              </a:ext>
            </a:extLst>
          </p:cNvPr>
          <p:cNvSpPr txBox="1"/>
          <p:nvPr/>
        </p:nvSpPr>
        <p:spPr>
          <a:xfrm>
            <a:off x="1703512" y="2756551"/>
            <a:ext cx="2016224" cy="523220"/>
          </a:xfrm>
          <a:prstGeom prst="rect">
            <a:avLst/>
          </a:prstGeom>
          <a:noFill/>
        </p:spPr>
        <p:txBody>
          <a:bodyPr wrap="square" rtlCol="0">
            <a:spAutoFit/>
          </a:bodyPr>
          <a:lstStyle/>
          <a:p>
            <a:r>
              <a:rPr lang="en-IN" sz="2800">
                <a:solidFill>
                  <a:srgbClr val="7030A0"/>
                </a:solidFill>
              </a:rPr>
              <a:t>COMPLAINT</a:t>
            </a:r>
          </a:p>
        </p:txBody>
      </p:sp>
    </p:spTree>
    <p:extLst>
      <p:ext uri="{BB962C8B-B14F-4D97-AF65-F5344CB8AC3E}">
        <p14:creationId xmlns:p14="http://schemas.microsoft.com/office/powerpoint/2010/main" val="27364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IN" sz="3200">
                <a:latin typeface="Times New Roman" pitchFamily="18" charset="0"/>
                <a:cs typeface="Times New Roman" pitchFamily="18" charset="0"/>
              </a:rPr>
              <a:t>Normalization of Tables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8" name="Content Placeholder 2">
            <a:extLst>
              <a:ext uri="{FF2B5EF4-FFF2-40B4-BE49-F238E27FC236}">
                <a16:creationId xmlns:a16="http://schemas.microsoft.com/office/drawing/2014/main" id="{52198362-E8FC-4A16-8BCC-4B0850001FA3}"/>
              </a:ext>
            </a:extLst>
          </p:cNvPr>
          <p:cNvSpPr>
            <a:spLocks noGrp="1"/>
          </p:cNvSpPr>
          <p:nvPr/>
        </p:nvSpPr>
        <p:spPr bwMode="auto">
          <a:xfrm>
            <a:off x="806406" y="812936"/>
            <a:ext cx="10874424"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defRPr/>
            </a:pPr>
            <a:endParaRPr lang="en-US" sz="2800" dirty="0"/>
          </a:p>
          <a:p>
            <a:pPr marL="0" indent="0">
              <a:buFont typeface="Arial" panose="020B0604020202020204" pitchFamily="34" charset="0"/>
              <a:buNone/>
              <a:defRPr/>
            </a:pPr>
            <a:endParaRPr lang="en-US" dirty="0"/>
          </a:p>
        </p:txBody>
      </p:sp>
      <p:sp>
        <p:nvSpPr>
          <p:cNvPr id="13" name="Content Placeholder 2">
            <a:extLst>
              <a:ext uri="{FF2B5EF4-FFF2-40B4-BE49-F238E27FC236}">
                <a16:creationId xmlns:a16="http://schemas.microsoft.com/office/drawing/2014/main" id="{AB476973-274D-46F3-B6FB-9F4178EF08AD}"/>
              </a:ext>
            </a:extLst>
          </p:cNvPr>
          <p:cNvSpPr txBox="1">
            <a:spLocks/>
          </p:cNvSpPr>
          <p:nvPr/>
        </p:nvSpPr>
        <p:spPr>
          <a:xfrm>
            <a:off x="479376" y="812936"/>
            <a:ext cx="11407824" cy="5675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b="1">
                <a:latin typeface="Times New Roman" panose="02020603050405020304" pitchFamily="18" charset="0"/>
                <a:cs typeface="Times New Roman" panose="02020603050405020304" pitchFamily="18" charset="0"/>
              </a:rPr>
              <a:t>Normalization</a:t>
            </a:r>
            <a:r>
              <a:rPr lang="en-US" sz="2000">
                <a:latin typeface="Times New Roman" panose="02020603050405020304" pitchFamily="18" charset="0"/>
                <a:cs typeface="Times New Roman" panose="02020603050405020304" pitchFamily="18" charset="0"/>
              </a:rPr>
              <a:t> is the process of analyzing the given relation schema based on their functional dependencies and primary key to achieve desirable properties of minimizing redundancy and minimizing insert, delete, update anomaly.</a:t>
            </a:r>
          </a:p>
          <a:p>
            <a:pPr marL="0" indent="0" algn="just">
              <a:lnSpc>
                <a:spcPct val="150000"/>
              </a:lnSpc>
              <a:buFont typeface="Arial" panose="020B0604020202020204" pitchFamily="34" charset="0"/>
              <a:buNone/>
              <a:defRPr/>
            </a:pPr>
            <a:r>
              <a:rPr lang="en-US" sz="2000" b="1">
                <a:latin typeface="Times New Roman" panose="02020603050405020304" pitchFamily="18" charset="0"/>
                <a:cs typeface="Times New Roman" panose="02020603050405020304" pitchFamily="18" charset="0"/>
              </a:rPr>
              <a:t>	</a:t>
            </a:r>
            <a:r>
              <a:rPr lang="en-US" sz="2000" b="1">
                <a:solidFill>
                  <a:schemeClr val="accent2"/>
                </a:solidFill>
                <a:latin typeface="Times New Roman" panose="02020603050405020304" pitchFamily="18" charset="0"/>
                <a:cs typeface="Times New Roman" panose="02020603050405020304" pitchFamily="18" charset="0"/>
              </a:rPr>
              <a:t>1. First Normal Form (1NF) </a:t>
            </a:r>
            <a:r>
              <a:rPr lang="en-US" sz="2000">
                <a:solidFill>
                  <a:schemeClr val="accent2"/>
                </a:solidFill>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relations are said to be in 1NF if there are no multivalued 	attributes or nested relations.</a:t>
            </a:r>
          </a:p>
          <a:p>
            <a:pPr marL="0" indent="0" algn="just">
              <a:lnSpc>
                <a:spcPct val="150000"/>
              </a:lnSpc>
              <a:buFont typeface="Arial" panose="020B0604020202020204" pitchFamily="34" charset="0"/>
              <a:buNone/>
              <a:defRPr/>
            </a:pPr>
            <a:r>
              <a:rPr lang="en-US" sz="2000"/>
              <a:t>	</a:t>
            </a:r>
            <a:r>
              <a:rPr lang="en-US" sz="2000">
                <a:latin typeface="Times New Roman" panose="02020603050405020304" pitchFamily="18" charset="0"/>
                <a:cs typeface="Times New Roman" panose="02020603050405020304" pitchFamily="18" charset="0"/>
              </a:rPr>
              <a:t>This Mobile table holds atomic values for all this attributes.</a:t>
            </a:r>
          </a:p>
          <a:p>
            <a:pPr marL="0" indent="0" algn="just">
              <a:buFont typeface="Arial" panose="020B0604020202020204" pitchFamily="34" charset="0"/>
              <a:buNone/>
              <a:defRPr/>
            </a:pPr>
            <a:r>
              <a:rPr lang="en-US" sz="1800">
                <a:latin typeface="Times New Roman" panose="02020603050405020304" pitchFamily="18" charset="0"/>
                <a:ea typeface="Calibri" panose="020F0502020204030204" pitchFamily="34" charset="0"/>
                <a:cs typeface="Arial" panose="020B0604020202020204" pitchFamily="34" charset="0"/>
              </a:rPr>
              <a:t>	</a:t>
            </a:r>
            <a:endParaRPr lang="en-US" sz="2000"/>
          </a:p>
          <a:p>
            <a:pPr marL="0" indent="0" algn="just">
              <a:buFont typeface="Arial" panose="020B0604020202020204" pitchFamily="34" charset="0"/>
              <a:buNone/>
            </a:pPr>
            <a:r>
              <a:rPr lang="en-US" sz="2000">
                <a:latin typeface="Times New Roman" panose="02020603050405020304" pitchFamily="18" charset="0"/>
                <a:cs typeface="Times New Roman" panose="02020603050405020304" pitchFamily="18" charset="0"/>
              </a:rPr>
              <a:t> </a:t>
            </a:r>
            <a:endParaRPr lang="en-IN" sz="20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p:txBody>
      </p:sp>
      <p:graphicFrame>
        <p:nvGraphicFramePr>
          <p:cNvPr id="15" name="Table 15">
            <a:extLst>
              <a:ext uri="{FF2B5EF4-FFF2-40B4-BE49-F238E27FC236}">
                <a16:creationId xmlns:a16="http://schemas.microsoft.com/office/drawing/2014/main" id="{31AC663C-0FA1-447A-A8D3-E6A541549545}"/>
              </a:ext>
            </a:extLst>
          </p:cNvPr>
          <p:cNvGraphicFramePr>
            <a:graphicFrameLocks noGrp="1"/>
          </p:cNvGraphicFramePr>
          <p:nvPr>
            <p:extLst>
              <p:ext uri="{D42A27DB-BD31-4B8C-83A1-F6EECF244321}">
                <p14:modId xmlns:p14="http://schemas.microsoft.com/office/powerpoint/2010/main" val="3566517064"/>
              </p:ext>
            </p:extLst>
          </p:nvPr>
        </p:nvGraphicFramePr>
        <p:xfrm>
          <a:off x="2119287" y="4077072"/>
          <a:ext cx="8128002" cy="43204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776707338"/>
                    </a:ext>
                  </a:extLst>
                </a:gridCol>
                <a:gridCol w="1354667">
                  <a:extLst>
                    <a:ext uri="{9D8B030D-6E8A-4147-A177-3AD203B41FA5}">
                      <a16:colId xmlns:a16="http://schemas.microsoft.com/office/drawing/2014/main" val="63637820"/>
                    </a:ext>
                  </a:extLst>
                </a:gridCol>
                <a:gridCol w="1354667">
                  <a:extLst>
                    <a:ext uri="{9D8B030D-6E8A-4147-A177-3AD203B41FA5}">
                      <a16:colId xmlns:a16="http://schemas.microsoft.com/office/drawing/2014/main" val="446270936"/>
                    </a:ext>
                  </a:extLst>
                </a:gridCol>
                <a:gridCol w="1354667">
                  <a:extLst>
                    <a:ext uri="{9D8B030D-6E8A-4147-A177-3AD203B41FA5}">
                      <a16:colId xmlns:a16="http://schemas.microsoft.com/office/drawing/2014/main" val="1822984706"/>
                    </a:ext>
                  </a:extLst>
                </a:gridCol>
                <a:gridCol w="1354667">
                  <a:extLst>
                    <a:ext uri="{9D8B030D-6E8A-4147-A177-3AD203B41FA5}">
                      <a16:colId xmlns:a16="http://schemas.microsoft.com/office/drawing/2014/main" val="799505268"/>
                    </a:ext>
                  </a:extLst>
                </a:gridCol>
                <a:gridCol w="1354667">
                  <a:extLst>
                    <a:ext uri="{9D8B030D-6E8A-4147-A177-3AD203B41FA5}">
                      <a16:colId xmlns:a16="http://schemas.microsoft.com/office/drawing/2014/main" val="1034452825"/>
                    </a:ext>
                  </a:extLst>
                </a:gridCol>
              </a:tblGrid>
              <a:tr h="432048">
                <a:tc>
                  <a:txBody>
                    <a:bodyPr/>
                    <a:lstStyle/>
                    <a:p>
                      <a:r>
                        <a:rPr lang="en-IN" b="1" u="sng">
                          <a:solidFill>
                            <a:schemeClr val="tx1"/>
                          </a:solidFill>
                          <a:latin typeface="Times New Roman" panose="02020603050405020304" pitchFamily="18" charset="0"/>
                          <a:cs typeface="Times New Roman" panose="02020603050405020304" pitchFamily="18" charset="0"/>
                        </a:rPr>
                        <a:t>Mob_ID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Mob_Name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Mfd_Date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Stock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Comp_ID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1291592"/>
                  </a:ext>
                </a:extLst>
              </a:tr>
            </a:tbl>
          </a:graphicData>
        </a:graphic>
      </p:graphicFrame>
      <p:cxnSp>
        <p:nvCxnSpPr>
          <p:cNvPr id="17" name="Straight Connector 16">
            <a:extLst>
              <a:ext uri="{FF2B5EF4-FFF2-40B4-BE49-F238E27FC236}">
                <a16:creationId xmlns:a16="http://schemas.microsoft.com/office/drawing/2014/main" id="{CE7DCBF3-8322-4448-8BDD-3C932B4D2A18}"/>
              </a:ext>
            </a:extLst>
          </p:cNvPr>
          <p:cNvCxnSpPr>
            <a:cxnSpLocks/>
          </p:cNvCxnSpPr>
          <p:nvPr/>
        </p:nvCxnSpPr>
        <p:spPr>
          <a:xfrm>
            <a:off x="2711624" y="4509120"/>
            <a:ext cx="0" cy="792088"/>
          </a:xfrm>
          <a:prstGeom prst="line">
            <a:avLst/>
          </a:prstGeom>
          <a:ln w="2222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4F94114-BE4D-482D-9F28-B09A759C90DA}"/>
              </a:ext>
            </a:extLst>
          </p:cNvPr>
          <p:cNvCxnSpPr/>
          <p:nvPr/>
        </p:nvCxnSpPr>
        <p:spPr>
          <a:xfrm>
            <a:off x="2711624" y="5301208"/>
            <a:ext cx="6912768"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8E5DDBC-2F32-43F6-833A-F6BE992F374A}"/>
              </a:ext>
            </a:extLst>
          </p:cNvPr>
          <p:cNvCxnSpPr>
            <a:cxnSpLocks/>
          </p:cNvCxnSpPr>
          <p:nvPr/>
        </p:nvCxnSpPr>
        <p:spPr>
          <a:xfrm flipV="1">
            <a:off x="4151784" y="4509120"/>
            <a:ext cx="0" cy="79208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F6DFEC9-8ACA-4979-B216-E5967B91DE33}"/>
              </a:ext>
            </a:extLst>
          </p:cNvPr>
          <p:cNvCxnSpPr/>
          <p:nvPr/>
        </p:nvCxnSpPr>
        <p:spPr>
          <a:xfrm flipV="1">
            <a:off x="5519936" y="4509120"/>
            <a:ext cx="0" cy="79208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8C2D583-47DF-4D18-859D-3D202A4C88D1}"/>
              </a:ext>
            </a:extLst>
          </p:cNvPr>
          <p:cNvCxnSpPr/>
          <p:nvPr/>
        </p:nvCxnSpPr>
        <p:spPr>
          <a:xfrm flipV="1">
            <a:off x="6888088" y="4509120"/>
            <a:ext cx="0" cy="79208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64537E0-4FC7-4114-A07C-F7E938CFF661}"/>
              </a:ext>
            </a:extLst>
          </p:cNvPr>
          <p:cNvCxnSpPr/>
          <p:nvPr/>
        </p:nvCxnSpPr>
        <p:spPr>
          <a:xfrm flipV="1">
            <a:off x="8256240" y="4509120"/>
            <a:ext cx="0" cy="79208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62AD927-AB36-4DE1-8EA3-E2B1977FDB19}"/>
              </a:ext>
            </a:extLst>
          </p:cNvPr>
          <p:cNvCxnSpPr/>
          <p:nvPr/>
        </p:nvCxnSpPr>
        <p:spPr>
          <a:xfrm flipV="1">
            <a:off x="9624392" y="4509120"/>
            <a:ext cx="0" cy="792088"/>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368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IN" sz="3200">
                <a:latin typeface="Times New Roman" pitchFamily="18" charset="0"/>
                <a:cs typeface="Times New Roman" pitchFamily="18" charset="0"/>
              </a:rPr>
              <a:t>Normalization of Tables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8" name="Content Placeholder 2">
            <a:extLst>
              <a:ext uri="{FF2B5EF4-FFF2-40B4-BE49-F238E27FC236}">
                <a16:creationId xmlns:a16="http://schemas.microsoft.com/office/drawing/2014/main" id="{52198362-E8FC-4A16-8BCC-4B0850001FA3}"/>
              </a:ext>
            </a:extLst>
          </p:cNvPr>
          <p:cNvSpPr>
            <a:spLocks noGrp="1"/>
          </p:cNvSpPr>
          <p:nvPr/>
        </p:nvSpPr>
        <p:spPr bwMode="auto">
          <a:xfrm>
            <a:off x="806406" y="812936"/>
            <a:ext cx="10874424"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defRPr/>
            </a:pPr>
            <a:endParaRPr lang="en-US" sz="2800" dirty="0"/>
          </a:p>
          <a:p>
            <a:pPr marL="0" indent="0">
              <a:buFont typeface="Arial" panose="020B0604020202020204" pitchFamily="34" charset="0"/>
              <a:buNone/>
              <a:defRPr/>
            </a:pPr>
            <a:endParaRPr lang="en-US" dirty="0"/>
          </a:p>
        </p:txBody>
      </p:sp>
      <p:sp>
        <p:nvSpPr>
          <p:cNvPr id="13" name="Content Placeholder 2">
            <a:extLst>
              <a:ext uri="{FF2B5EF4-FFF2-40B4-BE49-F238E27FC236}">
                <a16:creationId xmlns:a16="http://schemas.microsoft.com/office/drawing/2014/main" id="{AB476973-274D-46F3-B6FB-9F4178EF08AD}"/>
              </a:ext>
            </a:extLst>
          </p:cNvPr>
          <p:cNvSpPr txBox="1">
            <a:spLocks/>
          </p:cNvSpPr>
          <p:nvPr/>
        </p:nvSpPr>
        <p:spPr>
          <a:xfrm>
            <a:off x="479376" y="812936"/>
            <a:ext cx="11407824" cy="5675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525780" indent="0" algn="just">
              <a:lnSpc>
                <a:spcPct val="150000"/>
              </a:lnSpc>
              <a:spcAft>
                <a:spcPts val="0"/>
              </a:spcAft>
              <a:buNone/>
            </a:pPr>
            <a:r>
              <a:rPr lang="en-US" sz="2000" b="1">
                <a:solidFill>
                  <a:schemeClr val="accent2"/>
                </a:solidFill>
                <a:latin typeface="Times New Roman" panose="02020603050405020304" pitchFamily="18" charset="0"/>
                <a:cs typeface="Times New Roman" panose="02020603050405020304" pitchFamily="18" charset="0"/>
              </a:rPr>
              <a:t>2.Second Normal Form (2NF) </a:t>
            </a:r>
            <a:r>
              <a:rPr lang="en-US" sz="2000">
                <a:solidFill>
                  <a:schemeClr val="accent2"/>
                </a:solidFill>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relations are said to be in 2NF if it is in 1NF and if every nonprime attribute is fully functionally dependent on primary key.</a:t>
            </a:r>
          </a:p>
          <a:p>
            <a:pPr marL="0" indent="0" algn="just">
              <a:lnSpc>
                <a:spcPct val="150000"/>
              </a:lnSpc>
              <a:buFont typeface="Arial" panose="020B0604020202020204" pitchFamily="34" charset="0"/>
              <a:buNone/>
              <a:defRPr/>
            </a:pPr>
            <a:r>
              <a:rPr lang="en-US" sz="2000">
                <a:latin typeface="Times New Roman" panose="02020603050405020304" pitchFamily="18" charset="0"/>
                <a:cs typeface="Times New Roman" panose="02020603050405020304" pitchFamily="18" charset="0"/>
              </a:rPr>
              <a:t>In this Mobile table all attributes are fully functionally dependent on primary key (Mob_ID).</a:t>
            </a:r>
          </a:p>
          <a:p>
            <a:pPr marL="0" indent="0" algn="just">
              <a:buFont typeface="Arial" panose="020B0604020202020204" pitchFamily="34" charset="0"/>
              <a:buNone/>
              <a:defRPr/>
            </a:pPr>
            <a:r>
              <a:rPr lang="en-US" sz="1800">
                <a:latin typeface="Times New Roman" panose="02020603050405020304" pitchFamily="18" charset="0"/>
                <a:ea typeface="Calibri" panose="020F0502020204030204" pitchFamily="34"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000">
                <a:latin typeface="Times New Roman" panose="02020603050405020304" pitchFamily="18" charset="0"/>
                <a:cs typeface="Times New Roman" panose="02020603050405020304" pitchFamily="18" charset="0"/>
              </a:rPr>
              <a:t> </a:t>
            </a:r>
            <a:endParaRPr lang="en-IN" sz="20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p:txBody>
      </p:sp>
      <p:graphicFrame>
        <p:nvGraphicFramePr>
          <p:cNvPr id="15" name="Table 15">
            <a:extLst>
              <a:ext uri="{FF2B5EF4-FFF2-40B4-BE49-F238E27FC236}">
                <a16:creationId xmlns:a16="http://schemas.microsoft.com/office/drawing/2014/main" id="{31AC663C-0FA1-447A-A8D3-E6A541549545}"/>
              </a:ext>
            </a:extLst>
          </p:cNvPr>
          <p:cNvGraphicFramePr>
            <a:graphicFrameLocks noGrp="1"/>
          </p:cNvGraphicFramePr>
          <p:nvPr>
            <p:extLst>
              <p:ext uri="{D42A27DB-BD31-4B8C-83A1-F6EECF244321}">
                <p14:modId xmlns:p14="http://schemas.microsoft.com/office/powerpoint/2010/main" val="3888303268"/>
              </p:ext>
            </p:extLst>
          </p:nvPr>
        </p:nvGraphicFramePr>
        <p:xfrm>
          <a:off x="1775520" y="2564904"/>
          <a:ext cx="8128002" cy="43204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776707338"/>
                    </a:ext>
                  </a:extLst>
                </a:gridCol>
                <a:gridCol w="1354667">
                  <a:extLst>
                    <a:ext uri="{9D8B030D-6E8A-4147-A177-3AD203B41FA5}">
                      <a16:colId xmlns:a16="http://schemas.microsoft.com/office/drawing/2014/main" val="63637820"/>
                    </a:ext>
                  </a:extLst>
                </a:gridCol>
                <a:gridCol w="1354667">
                  <a:extLst>
                    <a:ext uri="{9D8B030D-6E8A-4147-A177-3AD203B41FA5}">
                      <a16:colId xmlns:a16="http://schemas.microsoft.com/office/drawing/2014/main" val="446270936"/>
                    </a:ext>
                  </a:extLst>
                </a:gridCol>
                <a:gridCol w="1354667">
                  <a:extLst>
                    <a:ext uri="{9D8B030D-6E8A-4147-A177-3AD203B41FA5}">
                      <a16:colId xmlns:a16="http://schemas.microsoft.com/office/drawing/2014/main" val="1822984706"/>
                    </a:ext>
                  </a:extLst>
                </a:gridCol>
                <a:gridCol w="1354667">
                  <a:extLst>
                    <a:ext uri="{9D8B030D-6E8A-4147-A177-3AD203B41FA5}">
                      <a16:colId xmlns:a16="http://schemas.microsoft.com/office/drawing/2014/main" val="799505268"/>
                    </a:ext>
                  </a:extLst>
                </a:gridCol>
                <a:gridCol w="1354667">
                  <a:extLst>
                    <a:ext uri="{9D8B030D-6E8A-4147-A177-3AD203B41FA5}">
                      <a16:colId xmlns:a16="http://schemas.microsoft.com/office/drawing/2014/main" val="1034452825"/>
                    </a:ext>
                  </a:extLst>
                </a:gridCol>
              </a:tblGrid>
              <a:tr h="432048">
                <a:tc>
                  <a:txBody>
                    <a:bodyPr/>
                    <a:lstStyle/>
                    <a:p>
                      <a:r>
                        <a:rPr lang="en-IN" b="1">
                          <a:solidFill>
                            <a:schemeClr val="tx1"/>
                          </a:solidFill>
                          <a:latin typeface="Times New Roman" panose="02020603050405020304" pitchFamily="18" charset="0"/>
                          <a:cs typeface="Times New Roman" panose="02020603050405020304" pitchFamily="18" charset="0"/>
                        </a:rPr>
                        <a:t>Mob_ID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Mob_Name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Mfd_Date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Stock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Comp_ID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1291592"/>
                  </a:ext>
                </a:extLst>
              </a:tr>
            </a:tbl>
          </a:graphicData>
        </a:graphic>
      </p:graphicFrame>
      <p:cxnSp>
        <p:nvCxnSpPr>
          <p:cNvPr id="17" name="Straight Connector 16">
            <a:extLst>
              <a:ext uri="{FF2B5EF4-FFF2-40B4-BE49-F238E27FC236}">
                <a16:creationId xmlns:a16="http://schemas.microsoft.com/office/drawing/2014/main" id="{CE7DCBF3-8322-4448-8BDD-3C932B4D2A18}"/>
              </a:ext>
            </a:extLst>
          </p:cNvPr>
          <p:cNvCxnSpPr>
            <a:cxnSpLocks/>
          </p:cNvCxnSpPr>
          <p:nvPr/>
        </p:nvCxnSpPr>
        <p:spPr>
          <a:xfrm>
            <a:off x="2367857" y="2996952"/>
            <a:ext cx="0" cy="360040"/>
          </a:xfrm>
          <a:prstGeom prst="line">
            <a:avLst/>
          </a:prstGeom>
          <a:ln w="2222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4F94114-BE4D-482D-9F28-B09A759C90DA}"/>
              </a:ext>
            </a:extLst>
          </p:cNvPr>
          <p:cNvCxnSpPr/>
          <p:nvPr/>
        </p:nvCxnSpPr>
        <p:spPr>
          <a:xfrm>
            <a:off x="2367857" y="3356992"/>
            <a:ext cx="6912768"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8E5DDBC-2F32-43F6-833A-F6BE992F374A}"/>
              </a:ext>
            </a:extLst>
          </p:cNvPr>
          <p:cNvCxnSpPr>
            <a:cxnSpLocks/>
          </p:cNvCxnSpPr>
          <p:nvPr/>
        </p:nvCxnSpPr>
        <p:spPr>
          <a:xfrm flipV="1">
            <a:off x="3808017" y="2996952"/>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F6DFEC9-8ACA-4979-B216-E5967B91DE33}"/>
              </a:ext>
            </a:extLst>
          </p:cNvPr>
          <p:cNvCxnSpPr>
            <a:cxnSpLocks/>
          </p:cNvCxnSpPr>
          <p:nvPr/>
        </p:nvCxnSpPr>
        <p:spPr>
          <a:xfrm flipV="1">
            <a:off x="5176169" y="2996952"/>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8C2D583-47DF-4D18-859D-3D202A4C88D1}"/>
              </a:ext>
            </a:extLst>
          </p:cNvPr>
          <p:cNvCxnSpPr>
            <a:cxnSpLocks/>
          </p:cNvCxnSpPr>
          <p:nvPr/>
        </p:nvCxnSpPr>
        <p:spPr>
          <a:xfrm flipV="1">
            <a:off x="6544321" y="2996952"/>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64537E0-4FC7-4114-A07C-F7E938CFF661}"/>
              </a:ext>
            </a:extLst>
          </p:cNvPr>
          <p:cNvCxnSpPr>
            <a:cxnSpLocks/>
          </p:cNvCxnSpPr>
          <p:nvPr/>
        </p:nvCxnSpPr>
        <p:spPr>
          <a:xfrm flipV="1">
            <a:off x="7912473" y="2996952"/>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62AD927-AB36-4DE1-8EA3-E2B1977FDB19}"/>
              </a:ext>
            </a:extLst>
          </p:cNvPr>
          <p:cNvCxnSpPr>
            <a:cxnSpLocks/>
          </p:cNvCxnSpPr>
          <p:nvPr/>
        </p:nvCxnSpPr>
        <p:spPr>
          <a:xfrm flipV="1">
            <a:off x="9280625" y="2996952"/>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522D8B2-2FE6-4AA8-B6C7-523C9100DCED}"/>
              </a:ext>
            </a:extLst>
          </p:cNvPr>
          <p:cNvSpPr txBox="1"/>
          <p:nvPr/>
        </p:nvSpPr>
        <p:spPr>
          <a:xfrm>
            <a:off x="448320" y="3539651"/>
            <a:ext cx="11438879" cy="1335237"/>
          </a:xfrm>
          <a:prstGeom prst="rect">
            <a:avLst/>
          </a:prstGeom>
          <a:noFill/>
        </p:spPr>
        <p:txBody>
          <a:bodyPr wrap="square">
            <a:spAutoFit/>
          </a:bodyPr>
          <a:lstStyle/>
          <a:p>
            <a:pPr marL="0" marR="525780" indent="0" algn="just">
              <a:lnSpc>
                <a:spcPct val="150000"/>
              </a:lnSpc>
              <a:spcAft>
                <a:spcPts val="0"/>
              </a:spcAft>
              <a:buNone/>
            </a:pPr>
            <a:r>
              <a:rPr lang="en-US" sz="2000" b="1">
                <a:solidFill>
                  <a:schemeClr val="accent2"/>
                </a:solidFill>
                <a:latin typeface="Times New Roman" panose="02020603050405020304" pitchFamily="18" charset="0"/>
                <a:cs typeface="Times New Roman" panose="02020603050405020304" pitchFamily="18" charset="0"/>
              </a:rPr>
              <a:t>3.Third Normal Form (3NF) </a:t>
            </a:r>
            <a:r>
              <a:rPr lang="en-US" sz="2000">
                <a:solidFill>
                  <a:schemeClr val="accent2"/>
                </a:solidFill>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The relations are said to be in 3NF if it is 2NF and no non prime attribute is transitively dependent on primary key .</a:t>
            </a:r>
          </a:p>
          <a:p>
            <a:pPr marL="0" marR="525780" indent="0" algn="just">
              <a:lnSpc>
                <a:spcPct val="150000"/>
              </a:lnSpc>
              <a:spcAft>
                <a:spcPts val="0"/>
              </a:spcAft>
              <a:buNone/>
            </a:pPr>
            <a:r>
              <a:rPr lang="en-US">
                <a:latin typeface="Times New Roman" panose="02020603050405020304" pitchFamily="18" charset="0"/>
                <a:cs typeface="Times New Roman" panose="02020603050405020304" pitchFamily="18" charset="0"/>
              </a:rPr>
              <a:t>In this table there is no transitive dependency.</a:t>
            </a:r>
            <a:endParaRPr lang="en-US" sz="1800" dirty="0">
              <a:latin typeface="Times New Roman" panose="02020603050405020304" pitchFamily="18" charset="0"/>
              <a:cs typeface="Times New Roman" panose="02020603050405020304" pitchFamily="18" charset="0"/>
            </a:endParaRPr>
          </a:p>
        </p:txBody>
      </p:sp>
      <p:graphicFrame>
        <p:nvGraphicFramePr>
          <p:cNvPr id="26" name="Table 15">
            <a:extLst>
              <a:ext uri="{FF2B5EF4-FFF2-40B4-BE49-F238E27FC236}">
                <a16:creationId xmlns:a16="http://schemas.microsoft.com/office/drawing/2014/main" id="{13CBB15C-F45E-4EEE-BBBD-015358D75780}"/>
              </a:ext>
            </a:extLst>
          </p:cNvPr>
          <p:cNvGraphicFramePr>
            <a:graphicFrameLocks noGrp="1"/>
          </p:cNvGraphicFramePr>
          <p:nvPr>
            <p:extLst>
              <p:ext uri="{D42A27DB-BD31-4B8C-83A1-F6EECF244321}">
                <p14:modId xmlns:p14="http://schemas.microsoft.com/office/powerpoint/2010/main" val="3888303268"/>
              </p:ext>
            </p:extLst>
          </p:nvPr>
        </p:nvGraphicFramePr>
        <p:xfrm>
          <a:off x="1775520" y="5033496"/>
          <a:ext cx="8128002" cy="43204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776707338"/>
                    </a:ext>
                  </a:extLst>
                </a:gridCol>
                <a:gridCol w="1354667">
                  <a:extLst>
                    <a:ext uri="{9D8B030D-6E8A-4147-A177-3AD203B41FA5}">
                      <a16:colId xmlns:a16="http://schemas.microsoft.com/office/drawing/2014/main" val="63637820"/>
                    </a:ext>
                  </a:extLst>
                </a:gridCol>
                <a:gridCol w="1354667">
                  <a:extLst>
                    <a:ext uri="{9D8B030D-6E8A-4147-A177-3AD203B41FA5}">
                      <a16:colId xmlns:a16="http://schemas.microsoft.com/office/drawing/2014/main" val="446270936"/>
                    </a:ext>
                  </a:extLst>
                </a:gridCol>
                <a:gridCol w="1354667">
                  <a:extLst>
                    <a:ext uri="{9D8B030D-6E8A-4147-A177-3AD203B41FA5}">
                      <a16:colId xmlns:a16="http://schemas.microsoft.com/office/drawing/2014/main" val="1822984706"/>
                    </a:ext>
                  </a:extLst>
                </a:gridCol>
                <a:gridCol w="1354667">
                  <a:extLst>
                    <a:ext uri="{9D8B030D-6E8A-4147-A177-3AD203B41FA5}">
                      <a16:colId xmlns:a16="http://schemas.microsoft.com/office/drawing/2014/main" val="799505268"/>
                    </a:ext>
                  </a:extLst>
                </a:gridCol>
                <a:gridCol w="1354667">
                  <a:extLst>
                    <a:ext uri="{9D8B030D-6E8A-4147-A177-3AD203B41FA5}">
                      <a16:colId xmlns:a16="http://schemas.microsoft.com/office/drawing/2014/main" val="1034452825"/>
                    </a:ext>
                  </a:extLst>
                </a:gridCol>
              </a:tblGrid>
              <a:tr h="432048">
                <a:tc>
                  <a:txBody>
                    <a:bodyPr/>
                    <a:lstStyle/>
                    <a:p>
                      <a:r>
                        <a:rPr lang="en-IN" b="1">
                          <a:solidFill>
                            <a:schemeClr val="tx1"/>
                          </a:solidFill>
                          <a:latin typeface="Times New Roman" panose="02020603050405020304" pitchFamily="18" charset="0"/>
                          <a:cs typeface="Times New Roman" panose="02020603050405020304" pitchFamily="18" charset="0"/>
                        </a:rPr>
                        <a:t>Mob_ID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Mob_Name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Mfd_Date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Stock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solidFill>
                            <a:schemeClr val="tx1"/>
                          </a:solidFill>
                          <a:latin typeface="Times New Roman" panose="02020603050405020304" pitchFamily="18" charset="0"/>
                          <a:cs typeface="Times New Roman" panose="02020603050405020304" pitchFamily="18" charset="0"/>
                        </a:rPr>
                        <a:t>Comp_ID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1291592"/>
                  </a:ext>
                </a:extLst>
              </a:tr>
            </a:tbl>
          </a:graphicData>
        </a:graphic>
      </p:graphicFrame>
      <p:cxnSp>
        <p:nvCxnSpPr>
          <p:cNvPr id="28" name="Straight Connector 27">
            <a:extLst>
              <a:ext uri="{FF2B5EF4-FFF2-40B4-BE49-F238E27FC236}">
                <a16:creationId xmlns:a16="http://schemas.microsoft.com/office/drawing/2014/main" id="{AA41A469-3094-4563-B0D0-EE2DFE8254DB}"/>
              </a:ext>
            </a:extLst>
          </p:cNvPr>
          <p:cNvCxnSpPr>
            <a:cxnSpLocks/>
          </p:cNvCxnSpPr>
          <p:nvPr/>
        </p:nvCxnSpPr>
        <p:spPr>
          <a:xfrm>
            <a:off x="2367857" y="5465544"/>
            <a:ext cx="0" cy="360040"/>
          </a:xfrm>
          <a:prstGeom prst="line">
            <a:avLst/>
          </a:prstGeom>
          <a:ln w="2222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7502911-7E60-489E-B847-DB85827288C2}"/>
              </a:ext>
            </a:extLst>
          </p:cNvPr>
          <p:cNvCxnSpPr/>
          <p:nvPr/>
        </p:nvCxnSpPr>
        <p:spPr>
          <a:xfrm>
            <a:off x="2367857" y="5825584"/>
            <a:ext cx="6912768"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ADB0E52-C138-4A10-A974-C0322DECD9E6}"/>
              </a:ext>
            </a:extLst>
          </p:cNvPr>
          <p:cNvCxnSpPr>
            <a:cxnSpLocks/>
          </p:cNvCxnSpPr>
          <p:nvPr/>
        </p:nvCxnSpPr>
        <p:spPr>
          <a:xfrm flipV="1">
            <a:off x="3808017" y="5465544"/>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D1B0E2A-DF49-4508-9C5A-542D6C57EFF4}"/>
              </a:ext>
            </a:extLst>
          </p:cNvPr>
          <p:cNvCxnSpPr>
            <a:cxnSpLocks/>
          </p:cNvCxnSpPr>
          <p:nvPr/>
        </p:nvCxnSpPr>
        <p:spPr>
          <a:xfrm flipV="1">
            <a:off x="5176169" y="5465544"/>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299EC86-0CC5-4DC7-B32C-2E825C20C68C}"/>
              </a:ext>
            </a:extLst>
          </p:cNvPr>
          <p:cNvCxnSpPr>
            <a:cxnSpLocks/>
          </p:cNvCxnSpPr>
          <p:nvPr/>
        </p:nvCxnSpPr>
        <p:spPr>
          <a:xfrm flipV="1">
            <a:off x="6544321" y="5465544"/>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5BBE9CE-3B88-447E-82C6-7BA9C2DBD58D}"/>
              </a:ext>
            </a:extLst>
          </p:cNvPr>
          <p:cNvCxnSpPr>
            <a:cxnSpLocks/>
          </p:cNvCxnSpPr>
          <p:nvPr/>
        </p:nvCxnSpPr>
        <p:spPr>
          <a:xfrm flipV="1">
            <a:off x="7912473" y="5465544"/>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C25018E-40CC-49B5-81C3-52AE4F275CEF}"/>
              </a:ext>
            </a:extLst>
          </p:cNvPr>
          <p:cNvCxnSpPr>
            <a:cxnSpLocks/>
          </p:cNvCxnSpPr>
          <p:nvPr/>
        </p:nvCxnSpPr>
        <p:spPr>
          <a:xfrm flipV="1">
            <a:off x="9280625" y="5465544"/>
            <a:ext cx="0" cy="3600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044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Stored Procedures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6" name="TextBox 5">
            <a:extLst>
              <a:ext uri="{FF2B5EF4-FFF2-40B4-BE49-F238E27FC236}">
                <a16:creationId xmlns:a16="http://schemas.microsoft.com/office/drawing/2014/main" id="{43249234-1EC2-45E5-87C0-73F6748B0461}"/>
              </a:ext>
            </a:extLst>
          </p:cNvPr>
          <p:cNvSpPr txBox="1"/>
          <p:nvPr/>
        </p:nvSpPr>
        <p:spPr>
          <a:xfrm>
            <a:off x="695400" y="905878"/>
            <a:ext cx="10873208" cy="5222199"/>
          </a:xfrm>
          <a:prstGeom prst="rect">
            <a:avLst/>
          </a:prstGeom>
          <a:noFill/>
        </p:spPr>
        <p:txBody>
          <a:bodyPr wrap="square" rtlCol="0">
            <a:spAutoFit/>
          </a:bodyPr>
          <a:lstStyle/>
          <a:p>
            <a:pPr marL="565150" marR="254000" indent="-285750" algn="just">
              <a:lnSpc>
                <a:spcPct val="147000"/>
              </a:lnSpc>
              <a:spcAft>
                <a:spcPts val="0"/>
              </a:spcAft>
              <a:buFont typeface="Arial" panose="020B0604020202020204" pitchFamily="34" charset="0"/>
              <a:buChar char="•"/>
            </a:pPr>
            <a:r>
              <a:rPr lang="en-IN" sz="1800">
                <a:effectLst/>
                <a:latin typeface="Times New Roman" panose="02020603050405020304" pitchFamily="18" charset="0"/>
                <a:ea typeface="Times New Roman" panose="02020603050405020304" pitchFamily="18" charset="0"/>
              </a:rPr>
              <a:t>This procedure is used to get the total number of orders for a particular mobile and total quantity of the mobiles are ordered from the store. The name of the procedure is </a:t>
            </a:r>
            <a:r>
              <a:rPr lang="en-IN" sz="1800" b="1">
                <a:effectLst/>
                <a:latin typeface="Times New Roman" panose="02020603050405020304" pitchFamily="18" charset="0"/>
                <a:ea typeface="Times New Roman" panose="02020603050405020304" pitchFamily="18" charset="0"/>
              </a:rPr>
              <a:t>count_orders </a:t>
            </a:r>
            <a:r>
              <a:rPr lang="en-IN" sz="1800">
                <a:effectLst/>
                <a:latin typeface="Times New Roman" panose="02020603050405020304" pitchFamily="18" charset="0"/>
                <a:ea typeface="Times New Roman" panose="02020603050405020304" pitchFamily="18" charset="0"/>
              </a:rPr>
              <a:t>where is operates on the orders table.</a:t>
            </a:r>
          </a:p>
          <a:p>
            <a:pPr marL="565150" marR="254000" indent="-285750" algn="just">
              <a:lnSpc>
                <a:spcPct val="147000"/>
              </a:lnSpc>
              <a:spcAft>
                <a:spcPts val="0"/>
              </a:spcAft>
              <a:buFont typeface="Arial" panose="020B0604020202020204" pitchFamily="34" charset="0"/>
              <a:buChar char="•"/>
            </a:pPr>
            <a:r>
              <a:rPr lang="en-IN" sz="1800">
                <a:effectLst/>
                <a:latin typeface="Times New Roman" panose="02020603050405020304" pitchFamily="18" charset="0"/>
                <a:ea typeface="Times New Roman" panose="02020603050405020304" pitchFamily="18" charset="0"/>
              </a:rPr>
              <a:t>This procedure takes one input parameter Mob_ID from the user.</a:t>
            </a:r>
          </a:p>
          <a:p>
            <a:pPr marL="279400" marR="254000" algn="just">
              <a:lnSpc>
                <a:spcPct val="147000"/>
              </a:lnSpc>
              <a:spcAft>
                <a:spcPts val="0"/>
              </a:spcAft>
            </a:pPr>
            <a:endParaRPr lang="en-IN" sz="1800">
              <a:effectLst/>
              <a:latin typeface="Times New Roman" panose="02020603050405020304" pitchFamily="18" charset="0"/>
              <a:ea typeface="Times New Roman" panose="02020603050405020304" pitchFamily="18" charset="0"/>
            </a:endParaRPr>
          </a:p>
          <a:p>
            <a:pPr marL="279400" marR="254000" algn="just">
              <a:lnSpc>
                <a:spcPct val="147000"/>
              </a:lnSpc>
              <a:spcAft>
                <a:spcPts val="0"/>
              </a:spcAft>
            </a:pPr>
            <a:r>
              <a:rPr lang="en-IN" sz="1800" b="1">
                <a:effectLst/>
                <a:latin typeface="Times New Roman" panose="02020603050405020304" pitchFamily="18" charset="0"/>
                <a:ea typeface="Times New Roman" panose="02020603050405020304" pitchFamily="18" charset="0"/>
              </a:rPr>
              <a:t>CODE:</a:t>
            </a:r>
            <a:endParaRPr lang="en-IN" sz="1800">
              <a:effectLst/>
              <a:latin typeface="Times New Roman" panose="02020603050405020304" pitchFamily="18" charset="0"/>
              <a:ea typeface="Times New Roman" panose="02020603050405020304" pitchFamily="18" charset="0"/>
            </a:endParaRPr>
          </a:p>
          <a:p>
            <a:pPr marL="279400" marR="254000" algn="just">
              <a:lnSpc>
                <a:spcPct val="147000"/>
              </a:lnSpc>
              <a:spcAft>
                <a:spcPts val="0"/>
              </a:spcAft>
            </a:pPr>
            <a:r>
              <a:rPr lang="en-IN" sz="1800">
                <a:effectLst/>
                <a:latin typeface="Times New Roman" panose="02020603050405020304" pitchFamily="18" charset="0"/>
                <a:ea typeface="Times New Roman" panose="02020603050405020304" pitchFamily="18" charset="0"/>
              </a:rPr>
              <a:t>CREATE DEFINER=`root`@`localhost` PROCEDURE `count_orders` (IN `Mobile_ID` INT) </a:t>
            </a:r>
          </a:p>
          <a:p>
            <a:pPr marL="279400" marR="254000" algn="just">
              <a:lnSpc>
                <a:spcPct val="147000"/>
              </a:lnSpc>
              <a:spcAft>
                <a:spcPts val="0"/>
              </a:spcAft>
            </a:pPr>
            <a:r>
              <a:rPr lang="en-IN">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 SELECT COUNT(Ord_ID) AS Total_Orders,  SUM(Quantity) AS Total_Quantity </a:t>
            </a:r>
          </a:p>
          <a:p>
            <a:pPr marL="279400" marR="254000" algn="just">
              <a:lnSpc>
                <a:spcPct val="147000"/>
              </a:lnSpc>
              <a:spcAft>
                <a:spcPts val="0"/>
              </a:spcAft>
            </a:pPr>
            <a:r>
              <a:rPr lang="en-IN">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FROM orders WHERE Mob_ID = Mobile_ID$$</a:t>
            </a:r>
          </a:p>
          <a:p>
            <a:pPr marL="279400" marR="254000" algn="just">
              <a:lnSpc>
                <a:spcPct val="147000"/>
              </a:lnSpc>
              <a:spcAft>
                <a:spcPts val="0"/>
              </a:spcAft>
            </a:pPr>
            <a:endParaRPr lang="en-IN" sz="1800">
              <a:effectLst/>
              <a:latin typeface="Times New Roman" panose="02020603050405020304" pitchFamily="18" charset="0"/>
              <a:ea typeface="Times New Roman" panose="02020603050405020304" pitchFamily="18" charset="0"/>
            </a:endParaRPr>
          </a:p>
          <a:p>
            <a:pPr>
              <a:tabLst>
                <a:tab pos="2717800" algn="l"/>
                <a:tab pos="5638800" algn="l"/>
              </a:tabLst>
            </a:pPr>
            <a:r>
              <a:rPr lang="en-IN" sz="1800">
                <a:effectLst/>
                <a:latin typeface="Times New Roman" panose="02020603050405020304" pitchFamily="18" charset="0"/>
                <a:ea typeface="Times New Roman" panose="02020603050405020304" pitchFamily="18" charset="0"/>
              </a:rPr>
              <a:t>   </a:t>
            </a:r>
            <a:r>
              <a:rPr lang="en-IN" sz="1800" b="1">
                <a:effectLst/>
                <a:latin typeface="Times New Roman" panose="02020603050405020304" pitchFamily="18" charset="0"/>
                <a:ea typeface="Times New Roman" panose="02020603050405020304" pitchFamily="18" charset="0"/>
              </a:rPr>
              <a:t>EXAMPLE:</a:t>
            </a:r>
            <a:r>
              <a:rPr lang="en-IN" sz="1800">
                <a:effectLst/>
                <a:latin typeface="Times New Roman" panose="02020603050405020304" pitchFamily="18" charset="0"/>
                <a:ea typeface="Times New Roman" panose="02020603050405020304" pitchFamily="18" charset="0"/>
              </a:rPr>
              <a:t> </a:t>
            </a:r>
          </a:p>
          <a:p>
            <a:pPr marL="279400">
              <a:lnSpc>
                <a:spcPct val="150000"/>
              </a:lnSpc>
              <a:tabLst>
                <a:tab pos="2717800" algn="l"/>
                <a:tab pos="5638800" algn="l"/>
              </a:tabLst>
            </a:pPr>
            <a:r>
              <a:rPr lang="en-IN" sz="1800">
                <a:effectLst/>
                <a:latin typeface="Times New Roman" panose="02020603050405020304" pitchFamily="18" charset="0"/>
                <a:ea typeface="Times New Roman" panose="02020603050405020304" pitchFamily="18" charset="0"/>
              </a:rPr>
              <a:t>To find the number of orders and total quantity for </a:t>
            </a:r>
          </a:p>
          <a:p>
            <a:pPr marL="279400">
              <a:lnSpc>
                <a:spcPct val="150000"/>
              </a:lnSpc>
              <a:tabLst>
                <a:tab pos="2717800" algn="l"/>
                <a:tab pos="5638800" algn="l"/>
              </a:tabLst>
            </a:pPr>
            <a:r>
              <a:rPr lang="en-IN" sz="1800">
                <a:effectLst/>
                <a:latin typeface="Times New Roman" panose="02020603050405020304" pitchFamily="18" charset="0"/>
                <a:ea typeface="Times New Roman" panose="02020603050405020304" pitchFamily="18" charset="0"/>
              </a:rPr>
              <a:t>a particular mobile which has Mob_ID = 1</a:t>
            </a:r>
          </a:p>
        </p:txBody>
      </p:sp>
      <p:pic>
        <p:nvPicPr>
          <p:cNvPr id="8" name="Picture 7">
            <a:extLst>
              <a:ext uri="{FF2B5EF4-FFF2-40B4-BE49-F238E27FC236}">
                <a16:creationId xmlns:a16="http://schemas.microsoft.com/office/drawing/2014/main" id="{4D6EEAE5-F776-4920-B778-96A558242C47}"/>
              </a:ext>
            </a:extLst>
          </p:cNvPr>
          <p:cNvPicPr/>
          <p:nvPr/>
        </p:nvPicPr>
        <p:blipFill>
          <a:blip r:embed="rId3">
            <a:extLst>
              <a:ext uri="{28A0092B-C50C-407E-A947-70E740481C1C}">
                <a14:useLocalDpi xmlns:a14="http://schemas.microsoft.com/office/drawing/2010/main" val="0"/>
              </a:ext>
            </a:extLst>
          </a:blip>
          <a:stretch>
            <a:fillRect/>
          </a:stretch>
        </p:blipFill>
        <p:spPr>
          <a:xfrm>
            <a:off x="6810692" y="5313654"/>
            <a:ext cx="2685415" cy="781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Triggers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3" name="TextBox 2">
            <a:extLst>
              <a:ext uri="{FF2B5EF4-FFF2-40B4-BE49-F238E27FC236}">
                <a16:creationId xmlns:a16="http://schemas.microsoft.com/office/drawing/2014/main" id="{5E3238C0-7090-4B3F-B130-B5F200A32F21}"/>
              </a:ext>
            </a:extLst>
          </p:cNvPr>
          <p:cNvSpPr txBox="1"/>
          <p:nvPr/>
        </p:nvSpPr>
        <p:spPr>
          <a:xfrm>
            <a:off x="1055440" y="905878"/>
            <a:ext cx="10298360" cy="3750129"/>
          </a:xfrm>
          <a:prstGeom prst="rect">
            <a:avLst/>
          </a:prstGeom>
          <a:noFill/>
        </p:spPr>
        <p:txBody>
          <a:bodyPr wrap="square" rtlCol="0">
            <a:spAutoFit/>
          </a:bodyPr>
          <a:lstStyle/>
          <a:p>
            <a:pPr marR="3810" lvl="0" algn="just">
              <a:lnSpc>
                <a:spcPct val="145000"/>
              </a:lnSpc>
              <a:spcAft>
                <a:spcPts val="0"/>
              </a:spcAft>
              <a:buSzPts val="1400"/>
            </a:pPr>
            <a:r>
              <a:rPr lang="en-IN" sz="2000" b="1">
                <a:effectLst/>
                <a:latin typeface="Times New Roman" panose="02020603050405020304" pitchFamily="18" charset="0"/>
                <a:ea typeface="Times New Roman" panose="02020603050405020304" pitchFamily="18" charset="0"/>
              </a:rPr>
              <a:t>1) </a:t>
            </a:r>
            <a:r>
              <a:rPr lang="en-IN" sz="2000">
                <a:effectLst/>
                <a:latin typeface="Times New Roman" panose="02020603050405020304" pitchFamily="18" charset="0"/>
                <a:ea typeface="Times New Roman" panose="02020603050405020304" pitchFamily="18" charset="0"/>
              </a:rPr>
              <a:t>In this project a trigger is added to reduce the total stock of a mobile left after a mobile is ordered from the store.</a:t>
            </a:r>
          </a:p>
          <a:p>
            <a:pPr marR="3810" lvl="0" algn="just">
              <a:lnSpc>
                <a:spcPct val="145000"/>
              </a:lnSpc>
              <a:spcAft>
                <a:spcPts val="0"/>
              </a:spcAft>
              <a:buSzPts val="1400"/>
            </a:pPr>
            <a:r>
              <a:rPr lang="en-IN" sz="1800">
                <a:effectLst/>
                <a:latin typeface="Times New Roman" panose="02020603050405020304" pitchFamily="18" charset="0"/>
                <a:ea typeface="Times New Roman" panose="02020603050405020304" pitchFamily="18" charset="0"/>
              </a:rPr>
              <a:t> </a:t>
            </a:r>
          </a:p>
          <a:p>
            <a:pPr marL="228600" marR="3810" algn="just">
              <a:lnSpc>
                <a:spcPct val="145000"/>
              </a:lnSpc>
              <a:spcAft>
                <a:spcPts val="0"/>
              </a:spcAft>
            </a:pPr>
            <a:r>
              <a:rPr lang="en-IN" sz="1800" b="1">
                <a:effectLst/>
                <a:latin typeface="Times New Roman" panose="02020603050405020304" pitchFamily="18" charset="0"/>
                <a:ea typeface="Times New Roman" panose="02020603050405020304" pitchFamily="18" charset="0"/>
              </a:rPr>
              <a:t>CODE:</a:t>
            </a:r>
            <a:endParaRPr lang="en-IN" sz="1800">
              <a:effectLst/>
              <a:latin typeface="Times New Roman" panose="02020603050405020304" pitchFamily="18" charset="0"/>
              <a:ea typeface="Times New Roman" panose="02020603050405020304" pitchFamily="18" charset="0"/>
            </a:endParaRPr>
          </a:p>
          <a:p>
            <a:pPr marL="228600" marR="3810" algn="just">
              <a:lnSpc>
                <a:spcPct val="145000"/>
              </a:lnSpc>
              <a:spcAft>
                <a:spcPts val="0"/>
              </a:spcAft>
            </a:pPr>
            <a:r>
              <a:rPr lang="en-IN" sz="1800">
                <a:effectLst/>
                <a:latin typeface="Times New Roman" panose="02020603050405020304" pitchFamily="18" charset="0"/>
                <a:ea typeface="Times New Roman" panose="02020603050405020304" pitchFamily="18" charset="0"/>
              </a:rPr>
              <a:t>CREATE TRIGGER `stock_update_1` </a:t>
            </a:r>
          </a:p>
          <a:p>
            <a:pPr marL="228600" marR="3810" indent="228600" algn="just">
              <a:lnSpc>
                <a:spcPct val="145000"/>
              </a:lnSpc>
              <a:spcAft>
                <a:spcPts val="0"/>
              </a:spcAft>
            </a:pPr>
            <a:r>
              <a:rPr lang="en-IN" sz="1800">
                <a:effectLst/>
                <a:latin typeface="Times New Roman" panose="02020603050405020304" pitchFamily="18" charset="0"/>
                <a:ea typeface="Times New Roman" panose="02020603050405020304" pitchFamily="18" charset="0"/>
              </a:rPr>
              <a:t>AFTER INSERT ON `orders` </a:t>
            </a:r>
          </a:p>
          <a:p>
            <a:pPr marL="457200" marR="3810" indent="457200" algn="just">
              <a:lnSpc>
                <a:spcPct val="145000"/>
              </a:lnSpc>
              <a:spcAft>
                <a:spcPts val="0"/>
              </a:spcAft>
            </a:pPr>
            <a:r>
              <a:rPr lang="en-IN" sz="1800">
                <a:effectLst/>
                <a:latin typeface="Times New Roman" panose="02020603050405020304" pitchFamily="18" charset="0"/>
                <a:ea typeface="Times New Roman" panose="02020603050405020304" pitchFamily="18" charset="0"/>
              </a:rPr>
              <a:t>FOR EACH ROW</a:t>
            </a:r>
          </a:p>
          <a:p>
            <a:pPr marL="914400" marR="3810" indent="457200" algn="just">
              <a:lnSpc>
                <a:spcPct val="145000"/>
              </a:lnSpc>
              <a:spcAft>
                <a:spcPts val="0"/>
              </a:spcAft>
            </a:pPr>
            <a:r>
              <a:rPr lang="en-IN" sz="1800">
                <a:effectLst/>
                <a:latin typeface="Times New Roman" panose="02020603050405020304" pitchFamily="18" charset="0"/>
                <a:ea typeface="Times New Roman" panose="02020603050405020304" pitchFamily="18" charset="0"/>
              </a:rPr>
              <a:t> UPDATE mobile SET Stock=Stock-NEW.Quantity</a:t>
            </a:r>
          </a:p>
          <a:p>
            <a:pPr marL="1371600" marR="3810" indent="457200" algn="just">
              <a:lnSpc>
                <a:spcPct val="145000"/>
              </a:lnSpc>
              <a:spcAft>
                <a:spcPts val="0"/>
              </a:spcAft>
            </a:pPr>
            <a:r>
              <a:rPr lang="en-IN" sz="1800">
                <a:effectLst/>
                <a:latin typeface="Times New Roman" panose="02020603050405020304" pitchFamily="18" charset="0"/>
                <a:ea typeface="Times New Roman" panose="02020603050405020304" pitchFamily="18" charset="0"/>
              </a:rPr>
              <a:t> WHERE mobile.Mob_ID=NEW.Mob_ID</a:t>
            </a:r>
          </a:p>
        </p:txBody>
      </p:sp>
      <p:sp>
        <p:nvSpPr>
          <p:cNvPr id="6" name="TextBox 5">
            <a:extLst>
              <a:ext uri="{FF2B5EF4-FFF2-40B4-BE49-F238E27FC236}">
                <a16:creationId xmlns:a16="http://schemas.microsoft.com/office/drawing/2014/main" id="{029985F9-589E-4A15-B562-AB58F0271EDD}"/>
              </a:ext>
            </a:extLst>
          </p:cNvPr>
          <p:cNvSpPr txBox="1"/>
          <p:nvPr/>
        </p:nvSpPr>
        <p:spPr>
          <a:xfrm>
            <a:off x="1055440" y="4725144"/>
            <a:ext cx="10153128" cy="878895"/>
          </a:xfrm>
          <a:prstGeom prst="rect">
            <a:avLst/>
          </a:prstGeom>
          <a:noFill/>
        </p:spPr>
        <p:txBody>
          <a:bodyPr wrap="square" rtlCol="0">
            <a:spAutoFit/>
          </a:bodyPr>
          <a:lstStyle/>
          <a:p>
            <a:pPr>
              <a:lnSpc>
                <a:spcPct val="150000"/>
              </a:lnSpc>
            </a:pPr>
            <a:r>
              <a:rPr lang="en-IN" sz="1800">
                <a:effectLst/>
                <a:latin typeface="Times New Roman" panose="02020603050405020304" pitchFamily="18" charset="0"/>
                <a:ea typeface="Times New Roman" panose="02020603050405020304" pitchFamily="18" charset="0"/>
              </a:rPr>
              <a:t>The above trigger is called whenever an mobile is ordered from the store depending on the quantity of the order for a mobile and remaining stock is of the mobile is updated</a:t>
            </a:r>
            <a:endParaRPr lang="en-IN"/>
          </a:p>
        </p:txBody>
      </p:sp>
    </p:spTree>
    <p:extLst>
      <p:ext uri="{BB962C8B-B14F-4D97-AF65-F5344CB8AC3E}">
        <p14:creationId xmlns:p14="http://schemas.microsoft.com/office/powerpoint/2010/main" val="41764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Triggers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3" name="TextBox 2">
            <a:extLst>
              <a:ext uri="{FF2B5EF4-FFF2-40B4-BE49-F238E27FC236}">
                <a16:creationId xmlns:a16="http://schemas.microsoft.com/office/drawing/2014/main" id="{5E3238C0-7090-4B3F-B130-B5F200A32F21}"/>
              </a:ext>
            </a:extLst>
          </p:cNvPr>
          <p:cNvSpPr txBox="1"/>
          <p:nvPr/>
        </p:nvSpPr>
        <p:spPr>
          <a:xfrm>
            <a:off x="1055440" y="905878"/>
            <a:ext cx="10298360" cy="3958391"/>
          </a:xfrm>
          <a:prstGeom prst="rect">
            <a:avLst/>
          </a:prstGeom>
          <a:noFill/>
        </p:spPr>
        <p:txBody>
          <a:bodyPr wrap="square" rtlCol="0">
            <a:spAutoFit/>
          </a:bodyPr>
          <a:lstStyle/>
          <a:p>
            <a:pPr>
              <a:lnSpc>
                <a:spcPct val="150000"/>
              </a:lnSpc>
            </a:pPr>
            <a:r>
              <a:rPr lang="en-IN" sz="2000" b="1">
                <a:latin typeface="Times New Roman" panose="02020603050405020304" pitchFamily="18" charset="0"/>
                <a:ea typeface="Times New Roman" panose="02020603050405020304" pitchFamily="18" charset="0"/>
              </a:rPr>
              <a:t>2</a:t>
            </a:r>
            <a:r>
              <a:rPr lang="en-IN" sz="2000" b="1">
                <a:effectLst/>
                <a:latin typeface="Times New Roman" panose="02020603050405020304" pitchFamily="18" charset="0"/>
                <a:ea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rPr>
              <a:t>A</a:t>
            </a:r>
            <a:r>
              <a:rPr lang="en-IN" sz="2000">
                <a:effectLst/>
                <a:latin typeface="Times New Roman" panose="02020603050405020304" pitchFamily="18" charset="0"/>
                <a:ea typeface="Times New Roman" panose="02020603050405020304" pitchFamily="18" charset="0"/>
              </a:rPr>
              <a:t>nother trigger is used which stops the insertion of order if the Quantity entered is more than the stock available.</a:t>
            </a:r>
          </a:p>
          <a:p>
            <a:pPr marL="228600" marR="3810" algn="just">
              <a:lnSpc>
                <a:spcPct val="145000"/>
              </a:lnSpc>
              <a:spcAft>
                <a:spcPts val="0"/>
              </a:spcAft>
            </a:pPr>
            <a:r>
              <a:rPr lang="en-IN" sz="1800" b="1">
                <a:effectLst/>
                <a:latin typeface="Times New Roman" panose="02020603050405020304" pitchFamily="18" charset="0"/>
                <a:ea typeface="Times New Roman" panose="02020603050405020304" pitchFamily="18" charset="0"/>
              </a:rPr>
              <a:t>CODE:</a:t>
            </a:r>
            <a:endParaRPr lang="en-IN" sz="1800">
              <a:effectLst/>
              <a:latin typeface="Times New Roman" panose="02020603050405020304" pitchFamily="18" charset="0"/>
              <a:ea typeface="Times New Roman" panose="02020603050405020304" pitchFamily="18" charset="0"/>
            </a:endParaRPr>
          </a:p>
          <a:p>
            <a:pPr>
              <a:lnSpc>
                <a:spcPct val="150000"/>
              </a:lnSpc>
            </a:pPr>
            <a:r>
              <a:rPr lang="en-IN" sz="1600">
                <a:effectLst/>
                <a:latin typeface="Times New Roman" panose="02020603050405020304" pitchFamily="18" charset="0"/>
                <a:ea typeface="Times New Roman" panose="02020603050405020304" pitchFamily="18" charset="0"/>
              </a:rPr>
              <a:t>	CREATE TRIGGER `stock_update_2` </a:t>
            </a:r>
          </a:p>
          <a:p>
            <a:pPr indent="457200">
              <a:lnSpc>
                <a:spcPct val="150000"/>
              </a:lnSpc>
            </a:pPr>
            <a:r>
              <a:rPr lang="en-IN" sz="1600">
                <a:effectLst/>
                <a:latin typeface="Times New Roman" panose="02020603050405020304" pitchFamily="18" charset="0"/>
                <a:ea typeface="Times New Roman" panose="02020603050405020304" pitchFamily="18" charset="0"/>
              </a:rPr>
              <a:t>BEFORE INSERT ON `orders` FOR EACH ROW </a:t>
            </a:r>
          </a:p>
          <a:p>
            <a:pPr marL="457200" indent="457200">
              <a:lnSpc>
                <a:spcPct val="150000"/>
              </a:lnSpc>
            </a:pPr>
            <a:r>
              <a:rPr lang="en-IN" sz="1600">
                <a:effectLst/>
                <a:latin typeface="Times New Roman" panose="02020603050405020304" pitchFamily="18" charset="0"/>
                <a:ea typeface="Times New Roman" panose="02020603050405020304" pitchFamily="18" charset="0"/>
              </a:rPr>
              <a:t>BEGIN</a:t>
            </a:r>
          </a:p>
          <a:p>
            <a:pPr marL="914400">
              <a:lnSpc>
                <a:spcPct val="150000"/>
              </a:lnSpc>
            </a:pPr>
            <a:r>
              <a:rPr lang="en-IN" sz="1600">
                <a:effectLst/>
                <a:latin typeface="Times New Roman" panose="02020603050405020304" pitchFamily="18" charset="0"/>
                <a:ea typeface="Times New Roman" panose="02020603050405020304" pitchFamily="18" charset="0"/>
              </a:rPr>
              <a:t>IF((SELECT mobile.Stock from mobile WHERE mobile.Mob_ID=NEW.Mob_ID)&lt;NEW.Quantity) THEN</a:t>
            </a:r>
          </a:p>
          <a:p>
            <a:pPr marL="1371600">
              <a:lnSpc>
                <a:spcPct val="150000"/>
              </a:lnSpc>
            </a:pPr>
            <a:r>
              <a:rPr lang="en-IN" sz="1600">
                <a:effectLst/>
                <a:latin typeface="Times New Roman" panose="02020603050405020304" pitchFamily="18" charset="0"/>
                <a:ea typeface="Times New Roman" panose="02020603050405020304" pitchFamily="18" charset="0"/>
              </a:rPr>
              <a:t>SIGNAL sqlstate '45001' set message_text = "Quantity is more than Stock !";</a:t>
            </a:r>
          </a:p>
          <a:p>
            <a:pPr marL="457200" indent="457200">
              <a:lnSpc>
                <a:spcPct val="150000"/>
              </a:lnSpc>
            </a:pPr>
            <a:r>
              <a:rPr lang="en-IN" sz="1600">
                <a:effectLst/>
                <a:latin typeface="Times New Roman" panose="02020603050405020304" pitchFamily="18" charset="0"/>
                <a:ea typeface="Times New Roman" panose="02020603050405020304" pitchFamily="18" charset="0"/>
              </a:rPr>
              <a:t>END if;</a:t>
            </a:r>
          </a:p>
          <a:p>
            <a:pPr marL="457200" indent="457200">
              <a:lnSpc>
                <a:spcPct val="150000"/>
              </a:lnSpc>
            </a:pPr>
            <a:r>
              <a:rPr lang="en-IN" sz="1600">
                <a:effectLst/>
                <a:latin typeface="Times New Roman" panose="02020603050405020304" pitchFamily="18" charset="0"/>
                <a:ea typeface="Times New Roman" panose="02020603050405020304" pitchFamily="18" charset="0"/>
              </a:rPr>
              <a:t>END</a:t>
            </a:r>
          </a:p>
        </p:txBody>
      </p:sp>
      <p:sp>
        <p:nvSpPr>
          <p:cNvPr id="6" name="TextBox 5">
            <a:extLst>
              <a:ext uri="{FF2B5EF4-FFF2-40B4-BE49-F238E27FC236}">
                <a16:creationId xmlns:a16="http://schemas.microsoft.com/office/drawing/2014/main" id="{029985F9-589E-4A15-B562-AB58F0271EDD}"/>
              </a:ext>
            </a:extLst>
          </p:cNvPr>
          <p:cNvSpPr txBox="1"/>
          <p:nvPr/>
        </p:nvSpPr>
        <p:spPr>
          <a:xfrm>
            <a:off x="1224372" y="4864269"/>
            <a:ext cx="10153128" cy="878895"/>
          </a:xfrm>
          <a:prstGeom prst="rect">
            <a:avLst/>
          </a:prstGeom>
          <a:noFill/>
        </p:spPr>
        <p:txBody>
          <a:bodyPr wrap="square" rtlCol="0">
            <a:spAutoFit/>
          </a:bodyPr>
          <a:lstStyle/>
          <a:p>
            <a:pPr>
              <a:lnSpc>
                <a:spcPct val="150000"/>
              </a:lnSpc>
            </a:pPr>
            <a:r>
              <a:rPr lang="en-IN" sz="1800">
                <a:effectLst/>
                <a:latin typeface="Times New Roman" panose="02020603050405020304" pitchFamily="18" charset="0"/>
                <a:ea typeface="Times New Roman" panose="02020603050405020304" pitchFamily="18" charset="0"/>
              </a:rPr>
              <a:t>The above trigger is called whenever while entering the order details , if the Quantity entered is more than the available stock then it stops the insertion of that order.</a:t>
            </a:r>
            <a:endParaRPr lang="en-IN"/>
          </a:p>
        </p:txBody>
      </p:sp>
    </p:spTree>
    <p:extLst>
      <p:ext uri="{BB962C8B-B14F-4D97-AF65-F5344CB8AC3E}">
        <p14:creationId xmlns:p14="http://schemas.microsoft.com/office/powerpoint/2010/main" val="369980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Triggers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
        <p:nvSpPr>
          <p:cNvPr id="3" name="TextBox 2">
            <a:extLst>
              <a:ext uri="{FF2B5EF4-FFF2-40B4-BE49-F238E27FC236}">
                <a16:creationId xmlns:a16="http://schemas.microsoft.com/office/drawing/2014/main" id="{5E3238C0-7090-4B3F-B130-B5F200A32F21}"/>
              </a:ext>
            </a:extLst>
          </p:cNvPr>
          <p:cNvSpPr txBox="1"/>
          <p:nvPr/>
        </p:nvSpPr>
        <p:spPr>
          <a:xfrm>
            <a:off x="1055440" y="905878"/>
            <a:ext cx="10298360" cy="4910447"/>
          </a:xfrm>
          <a:prstGeom prst="rect">
            <a:avLst/>
          </a:prstGeom>
          <a:noFill/>
        </p:spPr>
        <p:txBody>
          <a:bodyPr wrap="square" rtlCol="0">
            <a:spAutoFit/>
          </a:bodyPr>
          <a:lstStyle/>
          <a:p>
            <a:pPr marR="3810" algn="just">
              <a:lnSpc>
                <a:spcPct val="145000"/>
              </a:lnSpc>
              <a:buSzPts val="1400"/>
            </a:pPr>
            <a:r>
              <a:rPr lang="en-IN" sz="2000" b="1">
                <a:latin typeface="Times New Roman" panose="02020603050405020304" pitchFamily="18" charset="0"/>
                <a:ea typeface="Times New Roman" panose="02020603050405020304" pitchFamily="18" charset="0"/>
              </a:rPr>
              <a:t>3) </a:t>
            </a:r>
            <a:r>
              <a:rPr lang="en-IN" sz="1800">
                <a:effectLst/>
                <a:latin typeface="Times New Roman" panose="02020603050405020304" pitchFamily="18" charset="0"/>
                <a:ea typeface="Times New Roman" panose="02020603050405020304" pitchFamily="18" charset="0"/>
              </a:rPr>
              <a:t>Another set of triggers is used in the project to maintain the LOGS of the insertion,updation and deletion of mobiles with the DATE and TIME of when the operation is done.</a:t>
            </a:r>
          </a:p>
          <a:p>
            <a:pPr marR="3810" algn="just">
              <a:lnSpc>
                <a:spcPct val="145000"/>
              </a:lnSpc>
              <a:buSzPts val="1400"/>
            </a:pPr>
            <a:endParaRPr lang="en-IN" sz="1800">
              <a:effectLst/>
              <a:latin typeface="Times New Roman" panose="02020603050405020304" pitchFamily="18" charset="0"/>
              <a:ea typeface="Times New Roman" panose="02020603050405020304" pitchFamily="18" charset="0"/>
            </a:endParaRPr>
          </a:p>
          <a:p>
            <a:pPr marL="318770" marR="3810" algn="just">
              <a:lnSpc>
                <a:spcPct val="145000"/>
              </a:lnSpc>
              <a:spcAft>
                <a:spcPts val="0"/>
              </a:spcAft>
            </a:pPr>
            <a:r>
              <a:rPr lang="en-IN" sz="1800" b="1">
                <a:effectLst/>
                <a:latin typeface="Times New Roman" panose="02020603050405020304" pitchFamily="18" charset="0"/>
                <a:ea typeface="Times New Roman" panose="02020603050405020304" pitchFamily="18" charset="0"/>
              </a:rPr>
              <a:t>CODE:</a:t>
            </a:r>
            <a:endParaRPr lang="en-IN" sz="1800">
              <a:effectLst/>
              <a:latin typeface="Times New Roman" panose="02020603050405020304" pitchFamily="18" charset="0"/>
              <a:ea typeface="Times New Roman" panose="02020603050405020304" pitchFamily="18" charset="0"/>
            </a:endParaRPr>
          </a:p>
          <a:p>
            <a:pPr marL="342900" marR="3810" lvl="0" indent="-342900" algn="just">
              <a:lnSpc>
                <a:spcPct val="145000"/>
              </a:lnSpc>
              <a:spcAft>
                <a:spcPts val="0"/>
              </a:spcAft>
              <a:buFont typeface="Symbol" panose="05050102010706020507" pitchFamily="18" charset="2"/>
              <a:buChar char=""/>
            </a:pPr>
            <a:r>
              <a:rPr lang="en-IN" sz="2000" b="1">
                <a:effectLst/>
                <a:latin typeface="Times New Roman" panose="02020603050405020304" pitchFamily="18" charset="0"/>
                <a:ea typeface="Times New Roman" panose="02020603050405020304" pitchFamily="18" charset="0"/>
              </a:rPr>
              <a:t>For insert operation</a:t>
            </a:r>
          </a:p>
          <a:p>
            <a:pPr marL="775970" marR="3810" algn="just">
              <a:lnSpc>
                <a:spcPct val="145000"/>
              </a:lnSpc>
              <a:spcAft>
                <a:spcPts val="0"/>
              </a:spcAft>
            </a:pPr>
            <a:r>
              <a:rPr lang="en-IN" sz="1800">
                <a:effectLst/>
                <a:latin typeface="Times New Roman" panose="02020603050405020304" pitchFamily="18" charset="0"/>
                <a:ea typeface="Times New Roman" panose="02020603050405020304" pitchFamily="18" charset="0"/>
              </a:rPr>
              <a:t>CREATE TRIGGER `mobile_insert` </a:t>
            </a:r>
          </a:p>
          <a:p>
            <a:pPr marL="775970" marR="3810" indent="138430" algn="just">
              <a:lnSpc>
                <a:spcPct val="145000"/>
              </a:lnSpc>
              <a:spcAft>
                <a:spcPts val="0"/>
              </a:spcAft>
            </a:pPr>
            <a:r>
              <a:rPr lang="en-IN" sz="1800">
                <a:effectLst/>
                <a:latin typeface="Times New Roman" panose="02020603050405020304" pitchFamily="18" charset="0"/>
                <a:ea typeface="Times New Roman" panose="02020603050405020304" pitchFamily="18" charset="0"/>
              </a:rPr>
              <a:t>AFTER INSERT ON `mobile` </a:t>
            </a:r>
          </a:p>
          <a:p>
            <a:pPr marL="914400" marR="3810" indent="138430" algn="just">
              <a:lnSpc>
                <a:spcPct val="145000"/>
              </a:lnSpc>
              <a:spcAft>
                <a:spcPts val="0"/>
              </a:spcAft>
            </a:pPr>
            <a:r>
              <a:rPr lang="en-IN" sz="1800">
                <a:effectLst/>
                <a:latin typeface="Times New Roman" panose="02020603050405020304" pitchFamily="18" charset="0"/>
                <a:ea typeface="Times New Roman" panose="02020603050405020304" pitchFamily="18" charset="0"/>
              </a:rPr>
              <a:t>FOR EACH ROW </a:t>
            </a:r>
          </a:p>
          <a:p>
            <a:pPr marL="1371600" marR="3810">
              <a:lnSpc>
                <a:spcPct val="145000"/>
              </a:lnSpc>
              <a:spcAft>
                <a:spcPts val="0"/>
              </a:spcAft>
            </a:pPr>
            <a:r>
              <a:rPr lang="en-IN" sz="1800">
                <a:effectLst/>
                <a:latin typeface="Times New Roman" panose="02020603050405020304" pitchFamily="18" charset="0"/>
                <a:ea typeface="Times New Roman" panose="02020603050405020304" pitchFamily="18" charset="0"/>
              </a:rPr>
              <a:t>INSERT INTO trig VALUES(null,NEW.Mob_ID,NEW.Mob_name,NEW.Mfd_Date,NEW.Price,NEW.Comp_ID,NEW.Stock,'INSERTED',</a:t>
            </a:r>
          </a:p>
          <a:p>
            <a:pPr marL="1371600" marR="3810">
              <a:lnSpc>
                <a:spcPct val="145000"/>
              </a:lnSpc>
              <a:spcAft>
                <a:spcPts val="0"/>
              </a:spcAft>
            </a:pPr>
            <a:r>
              <a:rPr lang="en-IN" sz="1800">
                <a:effectLst/>
                <a:latin typeface="Times New Roman" panose="02020603050405020304" pitchFamily="18" charset="0"/>
                <a:ea typeface="Times New Roman" panose="02020603050405020304" pitchFamily="18" charset="0"/>
              </a:rPr>
              <a:t>CURRENT_DATE(),CURRENT_TIME())</a:t>
            </a:r>
          </a:p>
        </p:txBody>
      </p:sp>
    </p:spTree>
    <p:extLst>
      <p:ext uri="{BB962C8B-B14F-4D97-AF65-F5344CB8AC3E}">
        <p14:creationId xmlns:p14="http://schemas.microsoft.com/office/powerpoint/2010/main" val="389019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838200" y="836712"/>
            <a:ext cx="10802416" cy="5256584"/>
          </a:xfrm>
        </p:spPr>
        <p:txBody>
          <a:bodyPr>
            <a:normAutofit fontScale="92500" lnSpcReduction="10000"/>
          </a:bodyPr>
          <a:lstStyle/>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Abstract</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Introduction</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Front end and Back end tools</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ER-Diagram</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ER to Schema Mapping</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Schema Diagram</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Tables description with Normalization</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Stored Procedures and Triggers</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Results</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Snapshots</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Applications</a:t>
            </a: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Conclusions and Future </a:t>
            </a:r>
            <a:r>
              <a:rPr lang="en-IN" sz="2400" dirty="0" err="1">
                <a:latin typeface="Times New Roman" pitchFamily="18" charset="0"/>
                <a:cs typeface="Times New Roman" pitchFamily="18" charset="0"/>
              </a:rPr>
              <a:t>Enchancements</a:t>
            </a:r>
            <a:endParaRPr lang="en-IN" sz="2400" dirty="0">
              <a:latin typeface="Times New Roman" pitchFamily="18" charset="0"/>
              <a:cs typeface="Times New Roman" pitchFamily="18" charset="0"/>
            </a:endParaRPr>
          </a:p>
          <a:p>
            <a:pPr marL="355600" indent="-355600" fontAlgn="auto">
              <a:spcAft>
                <a:spcPts val="0"/>
              </a:spcAft>
              <a:buFont typeface="Wingdings" pitchFamily="2" charset="2"/>
              <a:buChar char="q"/>
              <a:defRPr/>
            </a:pPr>
            <a:r>
              <a:rPr lang="en-IN" sz="2400" dirty="0">
                <a:latin typeface="Times New Roman" pitchFamily="18" charset="0"/>
                <a:cs typeface="Times New Roman" pitchFamily="18" charset="0"/>
              </a:rPr>
              <a:t>References</a:t>
            </a:r>
          </a:p>
          <a:p>
            <a:pPr marL="0" indent="0">
              <a:buNone/>
            </a:pPr>
            <a:endParaRPr lang="en-IN" sz="2400"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Triggers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3" name="TextBox 2">
            <a:extLst>
              <a:ext uri="{FF2B5EF4-FFF2-40B4-BE49-F238E27FC236}">
                <a16:creationId xmlns:a16="http://schemas.microsoft.com/office/drawing/2014/main" id="{5E3238C0-7090-4B3F-B130-B5F200A32F21}"/>
              </a:ext>
            </a:extLst>
          </p:cNvPr>
          <p:cNvSpPr txBox="1"/>
          <p:nvPr/>
        </p:nvSpPr>
        <p:spPr>
          <a:xfrm>
            <a:off x="1055440" y="905878"/>
            <a:ext cx="10298360" cy="2310248"/>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IN" sz="1800" b="1">
                <a:effectLst/>
                <a:latin typeface="Times New Roman" panose="02020603050405020304" pitchFamily="18" charset="0"/>
                <a:ea typeface="Times New Roman" panose="02020603050405020304" pitchFamily="18" charset="0"/>
              </a:rPr>
              <a:t>For update operation</a:t>
            </a:r>
          </a:p>
          <a:p>
            <a:pPr marL="775970">
              <a:lnSpc>
                <a:spcPct val="150000"/>
              </a:lnSpc>
            </a:pPr>
            <a:r>
              <a:rPr lang="en-IN" sz="1600">
                <a:effectLst/>
                <a:latin typeface="Times New Roman" panose="02020603050405020304" pitchFamily="18" charset="0"/>
                <a:ea typeface="Times New Roman" panose="02020603050405020304" pitchFamily="18" charset="0"/>
              </a:rPr>
              <a:t>CREATE TRIGGER `mobile_update` </a:t>
            </a:r>
          </a:p>
          <a:p>
            <a:pPr marL="775970" indent="138430">
              <a:lnSpc>
                <a:spcPct val="150000"/>
              </a:lnSpc>
            </a:pPr>
            <a:r>
              <a:rPr lang="en-IN" sz="1600">
                <a:effectLst/>
                <a:latin typeface="Times New Roman" panose="02020603050405020304" pitchFamily="18" charset="0"/>
                <a:ea typeface="Times New Roman" panose="02020603050405020304" pitchFamily="18" charset="0"/>
              </a:rPr>
              <a:t>AFTER UPDATE ON `mobile  FOR EACH ROW</a:t>
            </a:r>
          </a:p>
          <a:p>
            <a:pPr marL="1371600">
              <a:lnSpc>
                <a:spcPct val="150000"/>
              </a:lnSpc>
            </a:pPr>
            <a:r>
              <a:rPr lang="en-IN" sz="1600">
                <a:effectLst/>
                <a:latin typeface="Times New Roman" panose="02020603050405020304" pitchFamily="18" charset="0"/>
                <a:ea typeface="Times New Roman" panose="02020603050405020304" pitchFamily="18" charset="0"/>
              </a:rPr>
              <a:t>INSERT INTO trig VALUES(null,NEW.Mob_ID,NEW.Mob_name,NEW.Mfd_Date,NEW.Price,NEW.Comp_ID,NEW.Stock,</a:t>
            </a:r>
          </a:p>
          <a:p>
            <a:pPr marL="1371600">
              <a:lnSpc>
                <a:spcPct val="150000"/>
              </a:lnSpc>
            </a:pPr>
            <a:r>
              <a:rPr lang="en-IN" sz="1600">
                <a:effectLst/>
                <a:latin typeface="Times New Roman" panose="02020603050405020304" pitchFamily="18" charset="0"/>
                <a:ea typeface="Times New Roman" panose="02020603050405020304" pitchFamily="18" charset="0"/>
              </a:rPr>
              <a:t>'UPDATED’, CURRENT_DATE(),CURRENT_TIME())</a:t>
            </a:r>
          </a:p>
        </p:txBody>
      </p:sp>
      <p:sp>
        <p:nvSpPr>
          <p:cNvPr id="6" name="TextBox 5">
            <a:extLst>
              <a:ext uri="{FF2B5EF4-FFF2-40B4-BE49-F238E27FC236}">
                <a16:creationId xmlns:a16="http://schemas.microsoft.com/office/drawing/2014/main" id="{C58C3FD6-C146-4221-B1D5-0328F68C4641}"/>
              </a:ext>
            </a:extLst>
          </p:cNvPr>
          <p:cNvSpPr txBox="1"/>
          <p:nvPr/>
        </p:nvSpPr>
        <p:spPr>
          <a:xfrm>
            <a:off x="1343472" y="3216126"/>
            <a:ext cx="10010328" cy="2631490"/>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IN" sz="1800" b="1">
                <a:effectLst/>
                <a:latin typeface="Times New Roman" panose="02020603050405020304" pitchFamily="18" charset="0"/>
                <a:ea typeface="Times New Roman" panose="02020603050405020304" pitchFamily="18" charset="0"/>
              </a:rPr>
              <a:t>For Deletion operation</a:t>
            </a:r>
          </a:p>
          <a:p>
            <a:pPr marL="775970">
              <a:lnSpc>
                <a:spcPct val="150000"/>
              </a:lnSpc>
            </a:pPr>
            <a:r>
              <a:rPr lang="en-IN" sz="1600">
                <a:effectLst/>
                <a:latin typeface="Times New Roman" panose="02020603050405020304" pitchFamily="18" charset="0"/>
                <a:ea typeface="Times New Roman" panose="02020603050405020304" pitchFamily="18" charset="0"/>
              </a:rPr>
              <a:t>CREATE TRIGGER `mobile_delete`</a:t>
            </a:r>
          </a:p>
          <a:p>
            <a:pPr marL="775970" indent="138430">
              <a:lnSpc>
                <a:spcPct val="150000"/>
              </a:lnSpc>
            </a:pPr>
            <a:r>
              <a:rPr lang="en-IN" sz="1600">
                <a:effectLst/>
                <a:latin typeface="Times New Roman" panose="02020603050405020304" pitchFamily="18" charset="0"/>
                <a:ea typeface="Times New Roman" panose="02020603050405020304" pitchFamily="18" charset="0"/>
              </a:rPr>
              <a:t> BEFORE DELETE ON `mobile` FOR EACH ROW </a:t>
            </a:r>
          </a:p>
          <a:p>
            <a:pPr marL="1371600">
              <a:lnSpc>
                <a:spcPct val="150000"/>
              </a:lnSpc>
            </a:pPr>
            <a:r>
              <a:rPr lang="en-IN" sz="1600">
                <a:effectLst/>
                <a:latin typeface="Times New Roman" panose="02020603050405020304" pitchFamily="18" charset="0"/>
                <a:ea typeface="Times New Roman" panose="02020603050405020304" pitchFamily="18" charset="0"/>
              </a:rPr>
              <a:t>INSERT INTO trig VALUES(null,OLD.Mob_ID,OLD.Mob_name,OLD.Mfd_Date,OLD.Price,OLD.Comp_ID,</a:t>
            </a:r>
          </a:p>
          <a:p>
            <a:pPr marL="1371600">
              <a:lnSpc>
                <a:spcPct val="150000"/>
              </a:lnSpc>
            </a:pPr>
            <a:r>
              <a:rPr lang="en-IN" sz="1600">
                <a:effectLst/>
                <a:latin typeface="Times New Roman" panose="02020603050405020304" pitchFamily="18" charset="0"/>
                <a:ea typeface="Times New Roman" panose="02020603050405020304" pitchFamily="18" charset="0"/>
              </a:rPr>
              <a:t>OLD.Stock, 'DELETED’, CURRENT_DATE(),CURRENT_TIME())</a:t>
            </a:r>
          </a:p>
          <a:p>
            <a:endParaRPr lang="en-IN"/>
          </a:p>
        </p:txBody>
      </p:sp>
    </p:spTree>
    <p:extLst>
      <p:ext uri="{BB962C8B-B14F-4D97-AF65-F5344CB8AC3E}">
        <p14:creationId xmlns:p14="http://schemas.microsoft.com/office/powerpoint/2010/main" val="433207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a:solidFill>
                  <a:schemeClr val="accent1">
                    <a:lumMod val="75000"/>
                  </a:schemeClr>
                </a:solidFill>
                <a:latin typeface="Times New Roman" pitchFamily="18" charset="0"/>
                <a:cs typeface="Times New Roman" pitchFamily="18" charset="0"/>
              </a:rPr>
              <a:t>Data Flow</a:t>
            </a:r>
            <a:r>
              <a:rPr lang="en-US" sz="3200" b="1">
                <a:solidFill>
                  <a:schemeClr val="accent1">
                    <a:lumMod val="75000"/>
                  </a:schemeClr>
                </a:solidFill>
                <a:latin typeface="Times New Roman" pitchFamily="18" charset="0"/>
                <a:cs typeface="Times New Roman" pitchFamily="18" charset="0"/>
              </a:rPr>
              <a:t> </a:t>
            </a:r>
            <a:r>
              <a:rPr lang="en-US" sz="3200" b="1" dirty="0">
                <a:solidFill>
                  <a:schemeClr val="accent1">
                    <a:lumMod val="75000"/>
                  </a:schemeClr>
                </a:solidFill>
                <a:latin typeface="Times New Roman" pitchFamily="18" charset="0"/>
                <a:cs typeface="Times New Roman" pitchFamily="18" charset="0"/>
              </a:rPr>
              <a:t>Diagram</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21</a:t>
            </a:fld>
            <a:endParaRPr lang="en-US" dirty="0"/>
          </a:p>
        </p:txBody>
      </p:sp>
      <p:pic>
        <p:nvPicPr>
          <p:cNvPr id="7" name="Picture 6">
            <a:extLst>
              <a:ext uri="{FF2B5EF4-FFF2-40B4-BE49-F238E27FC236}">
                <a16:creationId xmlns:a16="http://schemas.microsoft.com/office/drawing/2014/main" id="{C28AF8BA-C245-4997-B1E8-A1FA86F3C1D5}"/>
              </a:ext>
            </a:extLst>
          </p:cNvPr>
          <p:cNvPicPr/>
          <p:nvPr/>
        </p:nvPicPr>
        <p:blipFill>
          <a:blip r:embed="rId3">
            <a:extLst>
              <a:ext uri="{28A0092B-C50C-407E-A947-70E740481C1C}">
                <a14:useLocalDpi xmlns:a14="http://schemas.microsoft.com/office/drawing/2010/main" val="0"/>
              </a:ext>
            </a:extLst>
          </a:blip>
          <a:stretch>
            <a:fillRect/>
          </a:stretch>
        </p:blipFill>
        <p:spPr>
          <a:xfrm>
            <a:off x="2452301" y="1346466"/>
            <a:ext cx="7297514" cy="4165068"/>
          </a:xfrm>
          <a:prstGeom prst="rect">
            <a:avLst/>
          </a:prstGeom>
        </p:spPr>
      </p:pic>
    </p:spTree>
    <p:extLst>
      <p:ext uri="{BB962C8B-B14F-4D97-AF65-F5344CB8AC3E}">
        <p14:creationId xmlns:p14="http://schemas.microsoft.com/office/powerpoint/2010/main" val="3673361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Results &amp; Snapshots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22</a:t>
            </a:fld>
            <a:endParaRPr lang="en-US" dirty="0"/>
          </a:p>
        </p:txBody>
      </p:sp>
      <p:pic>
        <p:nvPicPr>
          <p:cNvPr id="8" name="Content Placeholder 7">
            <a:extLst>
              <a:ext uri="{FF2B5EF4-FFF2-40B4-BE49-F238E27FC236}">
                <a16:creationId xmlns:a16="http://schemas.microsoft.com/office/drawing/2014/main" id="{A1287598-AABB-4DD9-9970-205FFF5FCDAA}"/>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769002"/>
            <a:ext cx="5232031" cy="2659997"/>
          </a:xfrm>
          <a:prstGeom prst="rect">
            <a:avLst/>
          </a:prstGeom>
        </p:spPr>
      </p:pic>
      <p:pic>
        <p:nvPicPr>
          <p:cNvPr id="10" name="Picture 9">
            <a:extLst>
              <a:ext uri="{FF2B5EF4-FFF2-40B4-BE49-F238E27FC236}">
                <a16:creationId xmlns:a16="http://schemas.microsoft.com/office/drawing/2014/main" id="{4305C075-4F6F-411D-9E89-BAF2FFE1987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313242" y="769003"/>
            <a:ext cx="5519348" cy="2639418"/>
          </a:xfrm>
          <a:prstGeom prst="rect">
            <a:avLst/>
          </a:prstGeom>
        </p:spPr>
      </p:pic>
      <p:sp>
        <p:nvSpPr>
          <p:cNvPr id="13" name="TextBox 12">
            <a:extLst>
              <a:ext uri="{FF2B5EF4-FFF2-40B4-BE49-F238E27FC236}">
                <a16:creationId xmlns:a16="http://schemas.microsoft.com/office/drawing/2014/main" id="{3C451CE6-57B3-4EA9-BB3E-5937CAB98E45}"/>
              </a:ext>
            </a:extLst>
          </p:cNvPr>
          <p:cNvSpPr txBox="1"/>
          <p:nvPr/>
        </p:nvSpPr>
        <p:spPr>
          <a:xfrm>
            <a:off x="2218247" y="3429000"/>
            <a:ext cx="2221569" cy="369332"/>
          </a:xfrm>
          <a:prstGeom prst="rect">
            <a:avLst/>
          </a:prstGeom>
          <a:noFill/>
        </p:spPr>
        <p:txBody>
          <a:bodyPr wrap="square">
            <a:spAutoFit/>
          </a:bodyPr>
          <a:lstStyle/>
          <a:p>
            <a:r>
              <a:rPr lang="en-IN" sz="1800" i="1">
                <a:solidFill>
                  <a:srgbClr val="44546A"/>
                </a:solidFill>
                <a:effectLst/>
                <a:latin typeface="Calibri" panose="020F0502020204030204" pitchFamily="34" charset="0"/>
                <a:ea typeface="Calibri" panose="020F0502020204030204" pitchFamily="34" charset="0"/>
              </a:rPr>
              <a:t>Figure 1.0 Homepage</a:t>
            </a:r>
            <a:endParaRPr lang="en-IN"/>
          </a:p>
        </p:txBody>
      </p:sp>
      <p:sp>
        <p:nvSpPr>
          <p:cNvPr id="17" name="TextBox 16">
            <a:extLst>
              <a:ext uri="{FF2B5EF4-FFF2-40B4-BE49-F238E27FC236}">
                <a16:creationId xmlns:a16="http://schemas.microsoft.com/office/drawing/2014/main" id="{51A26795-488F-42C5-9414-695A47D6919D}"/>
              </a:ext>
            </a:extLst>
          </p:cNvPr>
          <p:cNvSpPr txBox="1"/>
          <p:nvPr/>
        </p:nvSpPr>
        <p:spPr>
          <a:xfrm>
            <a:off x="7800944" y="3408421"/>
            <a:ext cx="2543944" cy="369332"/>
          </a:xfrm>
          <a:prstGeom prst="rect">
            <a:avLst/>
          </a:prstGeom>
          <a:noFill/>
        </p:spPr>
        <p:txBody>
          <a:bodyPr wrap="square">
            <a:spAutoFit/>
          </a:bodyPr>
          <a:lstStyle/>
          <a:p>
            <a:r>
              <a:rPr lang="en-IN" sz="1800" i="1">
                <a:solidFill>
                  <a:srgbClr val="44546A"/>
                </a:solidFill>
                <a:effectLst/>
                <a:latin typeface="Calibri" panose="020F0502020204030204" pitchFamily="34" charset="0"/>
                <a:ea typeface="Calibri" panose="020F0502020204030204" pitchFamily="34" charset="0"/>
              </a:rPr>
              <a:t> Figure </a:t>
            </a:r>
            <a:r>
              <a:rPr lang="en-IN" i="1">
                <a:solidFill>
                  <a:srgbClr val="44546A"/>
                </a:solidFill>
                <a:latin typeface="Calibri" panose="020F0502020204030204" pitchFamily="34" charset="0"/>
                <a:ea typeface="Calibri" panose="020F0502020204030204" pitchFamily="34" charset="0"/>
              </a:rPr>
              <a:t>1.1</a:t>
            </a:r>
            <a:r>
              <a:rPr lang="en-IN" sz="1800" i="1">
                <a:solidFill>
                  <a:srgbClr val="44546A"/>
                </a:solidFill>
                <a:effectLst/>
                <a:latin typeface="Calibri" panose="020F0502020204030204" pitchFamily="34" charset="0"/>
                <a:ea typeface="Calibri" panose="020F0502020204030204" pitchFamily="34" charset="0"/>
              </a:rPr>
              <a:t> Login page</a:t>
            </a:r>
            <a:endParaRPr lang="en-IN"/>
          </a:p>
        </p:txBody>
      </p:sp>
      <p:sp>
        <p:nvSpPr>
          <p:cNvPr id="19" name="TextBox 18">
            <a:extLst>
              <a:ext uri="{FF2B5EF4-FFF2-40B4-BE49-F238E27FC236}">
                <a16:creationId xmlns:a16="http://schemas.microsoft.com/office/drawing/2014/main" id="{487C43B5-E234-4C5F-88F7-6D20B15FAF49}"/>
              </a:ext>
            </a:extLst>
          </p:cNvPr>
          <p:cNvSpPr txBox="1"/>
          <p:nvPr/>
        </p:nvSpPr>
        <p:spPr>
          <a:xfrm>
            <a:off x="527405" y="3912535"/>
            <a:ext cx="11137190" cy="2464393"/>
          </a:xfrm>
          <a:prstGeom prst="rect">
            <a:avLst/>
          </a:prstGeom>
          <a:noFill/>
        </p:spPr>
        <p:txBody>
          <a:bodyPr wrap="square">
            <a:spAutoFit/>
          </a:bodyPr>
          <a:lstStyle/>
          <a:p>
            <a:pPr marL="514350" marR="12700" indent="-285750" algn="just">
              <a:lnSpc>
                <a:spcPct val="147000"/>
              </a:lnSpc>
              <a:spcAft>
                <a:spcPts val="0"/>
              </a:spcAft>
              <a:buFont typeface="Arial" panose="020B0604020202020204" pitchFamily="34" charset="0"/>
              <a:buChar char="•"/>
            </a:pPr>
            <a:r>
              <a:rPr lang="en-IN" sz="1800">
                <a:effectLst/>
                <a:latin typeface="Times New Roman" panose="02020603050405020304" pitchFamily="18" charset="0"/>
                <a:ea typeface="Times New Roman" panose="02020603050405020304" pitchFamily="18" charset="0"/>
              </a:rPr>
              <a:t>Figure 1.0 is the snapshot of the homepage with the navigation bar on top. If the store employee has already registered with the website, he can login using username which he used to register along with the valid password also which he set during registration.</a:t>
            </a:r>
          </a:p>
          <a:p>
            <a:pPr marL="514350" marR="12700" indent="-285750" algn="just">
              <a:lnSpc>
                <a:spcPct val="147000"/>
              </a:lnSpc>
              <a:buFont typeface="Arial" panose="020B0604020202020204" pitchFamily="34" charset="0"/>
              <a:buChar char="•"/>
            </a:pPr>
            <a:r>
              <a:rPr lang="en-IN">
                <a:latin typeface="Times New Roman" panose="02020603050405020304" pitchFamily="18" charset="0"/>
                <a:ea typeface="Times New Roman" panose="02020603050405020304" pitchFamily="18" charset="0"/>
              </a:rPr>
              <a:t>Figure 1.1</a:t>
            </a:r>
            <a:r>
              <a:rPr lang="en-IN" sz="1800">
                <a:effectLst/>
                <a:latin typeface="Times New Roman" panose="02020603050405020304" pitchFamily="18" charset="0"/>
                <a:ea typeface="Times New Roman" panose="02020603050405020304" pitchFamily="18" charset="0"/>
              </a:rPr>
              <a:t> is the login page using which the store employee can login into the website using his registered username and password.</a:t>
            </a:r>
          </a:p>
          <a:p>
            <a:pPr marL="228600" marR="12700" algn="just">
              <a:lnSpc>
                <a:spcPct val="147000"/>
              </a:lnSpc>
              <a:spcAft>
                <a:spcPts val="0"/>
              </a:spcAft>
            </a:pPr>
            <a:endParaRPr lang="en-IN"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322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Results &amp; Snapshots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23</a:t>
            </a:fld>
            <a:endParaRPr lang="en-US" dirty="0"/>
          </a:p>
        </p:txBody>
      </p:sp>
      <p:pic>
        <p:nvPicPr>
          <p:cNvPr id="8" name="Content Placeholder 7">
            <a:extLst>
              <a:ext uri="{FF2B5EF4-FFF2-40B4-BE49-F238E27FC236}">
                <a16:creationId xmlns:a16="http://schemas.microsoft.com/office/drawing/2014/main" id="{B9CBD6C1-8834-4113-A409-E388207ACC61}"/>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488" y="855596"/>
            <a:ext cx="5594596" cy="2647731"/>
          </a:xfrm>
          <a:prstGeom prst="rect">
            <a:avLst/>
          </a:prstGeom>
        </p:spPr>
      </p:pic>
      <p:pic>
        <p:nvPicPr>
          <p:cNvPr id="10" name="Picture 9">
            <a:extLst>
              <a:ext uri="{FF2B5EF4-FFF2-40B4-BE49-F238E27FC236}">
                <a16:creationId xmlns:a16="http://schemas.microsoft.com/office/drawing/2014/main" id="{83B21452-500B-493F-BC96-6CE7B783ECA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312024" y="811530"/>
            <a:ext cx="5495852" cy="2617470"/>
          </a:xfrm>
          <a:prstGeom prst="rect">
            <a:avLst/>
          </a:prstGeom>
        </p:spPr>
      </p:pic>
      <p:sp>
        <p:nvSpPr>
          <p:cNvPr id="11" name="TextBox 10">
            <a:extLst>
              <a:ext uri="{FF2B5EF4-FFF2-40B4-BE49-F238E27FC236}">
                <a16:creationId xmlns:a16="http://schemas.microsoft.com/office/drawing/2014/main" id="{67D00606-3F3E-4FF4-BA8C-ACBDF71B1BD5}"/>
              </a:ext>
            </a:extLst>
          </p:cNvPr>
          <p:cNvSpPr txBox="1"/>
          <p:nvPr/>
        </p:nvSpPr>
        <p:spPr>
          <a:xfrm>
            <a:off x="-312712" y="3429000"/>
            <a:ext cx="5015880" cy="463397"/>
          </a:xfrm>
          <a:prstGeom prst="rect">
            <a:avLst/>
          </a:prstGeom>
          <a:noFill/>
        </p:spPr>
        <p:txBody>
          <a:bodyPr wrap="square">
            <a:spAutoFit/>
          </a:bodyPr>
          <a:lstStyle/>
          <a:p>
            <a:pPr marL="1828800" indent="457200">
              <a:lnSpc>
                <a:spcPct val="150000"/>
              </a:lnSpc>
            </a:pPr>
            <a:r>
              <a:rPr lang="en-IN" sz="1800" i="1">
                <a:solidFill>
                  <a:srgbClr val="44546A"/>
                </a:solidFill>
                <a:effectLst/>
                <a:latin typeface="Calibri" panose="020F0502020204030204" pitchFamily="34" charset="0"/>
                <a:ea typeface="Calibri" panose="020F0502020204030204" pitchFamily="34" charset="0"/>
              </a:rPr>
              <a:t>Figure </a:t>
            </a:r>
            <a:r>
              <a:rPr lang="en-IN" i="1">
                <a:solidFill>
                  <a:srgbClr val="44546A"/>
                </a:solidFill>
                <a:latin typeface="Calibri" panose="020F0502020204030204" pitchFamily="34" charset="0"/>
                <a:ea typeface="Calibri" panose="020F0502020204030204" pitchFamily="34" charset="0"/>
              </a:rPr>
              <a:t>1.2</a:t>
            </a:r>
            <a:r>
              <a:rPr lang="en-IN" sz="1800" i="1">
                <a:solidFill>
                  <a:srgbClr val="44546A"/>
                </a:solidFill>
                <a:effectLst/>
                <a:latin typeface="Calibri" panose="020F0502020204030204" pitchFamily="34" charset="0"/>
                <a:ea typeface="Calibri" panose="020F0502020204030204" pitchFamily="34" charset="0"/>
              </a:rPr>
              <a:t> All mobiles page</a:t>
            </a:r>
            <a:endParaRPr lang="en-IN" sz="280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C25BC076-6C9A-4A03-9A38-76E5269774A0}"/>
              </a:ext>
            </a:extLst>
          </p:cNvPr>
          <p:cNvSpPr txBox="1"/>
          <p:nvPr/>
        </p:nvSpPr>
        <p:spPr>
          <a:xfrm>
            <a:off x="5405630" y="3438869"/>
            <a:ext cx="6252882" cy="369332"/>
          </a:xfrm>
          <a:prstGeom prst="rect">
            <a:avLst/>
          </a:prstGeom>
          <a:noFill/>
        </p:spPr>
        <p:txBody>
          <a:bodyPr wrap="square">
            <a:spAutoFit/>
          </a:bodyPr>
          <a:lstStyle/>
          <a:p>
            <a:pPr marL="2222500"/>
            <a:r>
              <a:rPr lang="en-IN" sz="1800" i="1">
                <a:solidFill>
                  <a:srgbClr val="44546A"/>
                </a:solidFill>
                <a:effectLst/>
                <a:latin typeface="Calibri" panose="020F0502020204030204" pitchFamily="34" charset="0"/>
                <a:ea typeface="Calibri" panose="020F0502020204030204" pitchFamily="34" charset="0"/>
              </a:rPr>
              <a:t>Figure </a:t>
            </a:r>
            <a:r>
              <a:rPr lang="en-IN" i="1">
                <a:solidFill>
                  <a:srgbClr val="44546A"/>
                </a:solidFill>
                <a:latin typeface="Calibri" panose="020F0502020204030204" pitchFamily="34" charset="0"/>
                <a:ea typeface="Calibri" panose="020F0502020204030204" pitchFamily="34" charset="0"/>
              </a:rPr>
              <a:t>1.3</a:t>
            </a:r>
            <a:r>
              <a:rPr lang="en-IN" sz="1800" i="1">
                <a:solidFill>
                  <a:srgbClr val="44546A"/>
                </a:solidFill>
                <a:effectLst/>
                <a:latin typeface="Calibri" panose="020F0502020204030204" pitchFamily="34" charset="0"/>
                <a:ea typeface="Calibri" panose="020F0502020204030204" pitchFamily="34" charset="0"/>
              </a:rPr>
              <a:t> form to add mobile</a:t>
            </a:r>
            <a:endParaRPr lang="en-IN" sz="280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EBC38236-2EC3-4371-AD1A-8213B71F49D5}"/>
              </a:ext>
            </a:extLst>
          </p:cNvPr>
          <p:cNvSpPr txBox="1"/>
          <p:nvPr/>
        </p:nvSpPr>
        <p:spPr>
          <a:xfrm>
            <a:off x="454959" y="4068841"/>
            <a:ext cx="11352917" cy="1831207"/>
          </a:xfrm>
          <a:prstGeom prst="rect">
            <a:avLst/>
          </a:prstGeom>
          <a:noFill/>
        </p:spPr>
        <p:txBody>
          <a:bodyPr wrap="square">
            <a:spAutoFit/>
          </a:bodyPr>
          <a:lstStyle/>
          <a:p>
            <a:pPr marL="285750" indent="-285750" algn="just">
              <a:lnSpc>
                <a:spcPct val="148000"/>
              </a:lnSpc>
              <a:buFont typeface="Arial" panose="020B0604020202020204" pitchFamily="34" charset="0"/>
              <a:buChar char="•"/>
            </a:pPr>
            <a:r>
              <a:rPr lang="en-IN" sz="1600">
                <a:latin typeface="Times New Roman" panose="02020603050405020304" pitchFamily="18" charset="0"/>
                <a:ea typeface="Times New Roman" panose="02020603050405020304" pitchFamily="18" charset="0"/>
              </a:rPr>
              <a:t>F</a:t>
            </a:r>
            <a:r>
              <a:rPr lang="en-IN" sz="1600">
                <a:effectLst/>
                <a:latin typeface="Times New Roman" panose="02020603050405020304" pitchFamily="18" charset="0"/>
                <a:ea typeface="Times New Roman" panose="02020603050405020304" pitchFamily="18" charset="0"/>
              </a:rPr>
              <a:t>igure 1.2 shows the all the mobiles available in the store.It also shows the Mobile Name , price of the mobile its manufactured date and to which company the mobile belongs too.Using the displayed buttons the employee can view the mobile details , edit the </a:t>
            </a:r>
          </a:p>
          <a:p>
            <a:pPr algn="just">
              <a:lnSpc>
                <a:spcPct val="148000"/>
              </a:lnSpc>
            </a:pPr>
            <a:r>
              <a:rPr lang="en-IN" sz="1600">
                <a:latin typeface="Times New Roman" panose="02020603050405020304" pitchFamily="18" charset="0"/>
                <a:ea typeface="Times New Roman" panose="02020603050405020304" pitchFamily="18" charset="0"/>
              </a:rPr>
              <a:t>      </a:t>
            </a:r>
            <a:r>
              <a:rPr lang="en-IN" sz="1600">
                <a:effectLst/>
                <a:latin typeface="Times New Roman" panose="02020603050405020304" pitchFamily="18" charset="0"/>
                <a:ea typeface="Times New Roman" panose="02020603050405020304" pitchFamily="18" charset="0"/>
              </a:rPr>
              <a:t>details , delete and order the mobile for a customer. Using the search button he can search a particular mobile.</a:t>
            </a:r>
          </a:p>
          <a:p>
            <a:pPr marL="285750" indent="-285750" algn="just">
              <a:lnSpc>
                <a:spcPct val="148000"/>
              </a:lnSpc>
              <a:buFont typeface="Arial" panose="020B0604020202020204" pitchFamily="34" charset="0"/>
              <a:buChar char="•"/>
            </a:pPr>
            <a:r>
              <a:rPr lang="en-IN" sz="1600">
                <a:effectLst/>
                <a:latin typeface="Times New Roman" panose="02020603050405020304" pitchFamily="18" charset="0"/>
                <a:ea typeface="Times New Roman" panose="02020603050405020304" pitchFamily="18" charset="0"/>
              </a:rPr>
              <a:t>Figure 1.3 is used to add a new mobile to a store.The store employee after logging in can add mobiles to his store.</a:t>
            </a:r>
          </a:p>
          <a:p>
            <a:pPr algn="just">
              <a:lnSpc>
                <a:spcPct val="148000"/>
              </a:lnSpc>
            </a:pPr>
            <a:endParaRPr lang="en-IN"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114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Results &amp; Snapshots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24</a:t>
            </a:fld>
            <a:endParaRPr lang="en-US" dirty="0"/>
          </a:p>
        </p:txBody>
      </p:sp>
      <p:pic>
        <p:nvPicPr>
          <p:cNvPr id="8" name="Content Placeholder 7">
            <a:extLst>
              <a:ext uri="{FF2B5EF4-FFF2-40B4-BE49-F238E27FC236}">
                <a16:creationId xmlns:a16="http://schemas.microsoft.com/office/drawing/2014/main" id="{AA73F1E2-062A-4630-A611-030C1A162841}"/>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95400" y="782637"/>
            <a:ext cx="6083905" cy="5292725"/>
          </a:xfrm>
          <a:prstGeom prst="rect">
            <a:avLst/>
          </a:prstGeom>
        </p:spPr>
      </p:pic>
      <p:sp>
        <p:nvSpPr>
          <p:cNvPr id="9" name="TextBox 8">
            <a:extLst>
              <a:ext uri="{FF2B5EF4-FFF2-40B4-BE49-F238E27FC236}">
                <a16:creationId xmlns:a16="http://schemas.microsoft.com/office/drawing/2014/main" id="{D7CDA09A-2243-4890-B788-90A3C8FF56E6}"/>
              </a:ext>
            </a:extLst>
          </p:cNvPr>
          <p:cNvSpPr txBox="1"/>
          <p:nvPr/>
        </p:nvSpPr>
        <p:spPr>
          <a:xfrm>
            <a:off x="6960096" y="1143444"/>
            <a:ext cx="4320480" cy="2753895"/>
          </a:xfrm>
          <a:prstGeom prst="rect">
            <a:avLst/>
          </a:prstGeom>
          <a:noFill/>
        </p:spPr>
        <p:txBody>
          <a:bodyPr wrap="square">
            <a:spAutoFit/>
          </a:bodyPr>
          <a:lstStyle/>
          <a:p>
            <a:pPr marL="228600" marR="3810" algn="just">
              <a:lnSpc>
                <a:spcPct val="147000"/>
              </a:lnSpc>
              <a:spcAft>
                <a:spcPts val="0"/>
              </a:spcAft>
            </a:pPr>
            <a:r>
              <a:rPr lang="en-IN" sz="2000">
                <a:effectLst/>
                <a:latin typeface="Times New Roman" panose="02020603050405020304" pitchFamily="18" charset="0"/>
                <a:ea typeface="Times New Roman" panose="02020603050405020304" pitchFamily="18" charset="0"/>
              </a:rPr>
              <a:t>Figure 1.4 shows the details of a particular mobile .</a:t>
            </a:r>
            <a:endParaRPr lang="en-IN">
              <a:effectLst/>
              <a:latin typeface="Times New Roman" panose="02020603050405020304" pitchFamily="18" charset="0"/>
              <a:ea typeface="Times New Roman" panose="02020603050405020304" pitchFamily="18" charset="0"/>
            </a:endParaRPr>
          </a:p>
          <a:p>
            <a:pPr marL="228600" marR="3810" algn="just">
              <a:lnSpc>
                <a:spcPct val="147000"/>
              </a:lnSpc>
              <a:spcAft>
                <a:spcPts val="0"/>
              </a:spcAft>
            </a:pPr>
            <a:r>
              <a:rPr lang="en-IN" sz="2000">
                <a:effectLst/>
                <a:latin typeface="Times New Roman" panose="02020603050405020304" pitchFamily="18" charset="0"/>
                <a:ea typeface="Times New Roman" panose="02020603050405020304" pitchFamily="18" charset="0"/>
              </a:rPr>
              <a:t>The employee of the store can take complaints from the customer using the form below the mobile details and can delete complaints as well.</a:t>
            </a:r>
            <a:endParaRPr lang="en-IN">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8B9236A7-72BA-486A-A550-0663A3F95BEE}"/>
              </a:ext>
            </a:extLst>
          </p:cNvPr>
          <p:cNvSpPr txBox="1"/>
          <p:nvPr/>
        </p:nvSpPr>
        <p:spPr>
          <a:xfrm>
            <a:off x="533400" y="6061044"/>
            <a:ext cx="6096000" cy="369332"/>
          </a:xfrm>
          <a:prstGeom prst="rect">
            <a:avLst/>
          </a:prstGeom>
          <a:noFill/>
        </p:spPr>
        <p:txBody>
          <a:bodyPr wrap="square">
            <a:spAutoFit/>
          </a:bodyPr>
          <a:lstStyle/>
          <a:p>
            <a:pPr marL="1828800">
              <a:spcAft>
                <a:spcPts val="0"/>
              </a:spcAft>
            </a:pPr>
            <a:r>
              <a:rPr lang="en-IN" sz="1800" i="1">
                <a:solidFill>
                  <a:srgbClr val="44546A"/>
                </a:solidFill>
                <a:effectLst/>
                <a:latin typeface="Calibri" panose="020F0502020204030204" pitchFamily="34" charset="0"/>
                <a:ea typeface="Calibri" panose="020F0502020204030204" pitchFamily="34" charset="0"/>
              </a:rPr>
              <a:t>Figure 1.4  view mobile</a:t>
            </a:r>
            <a:endParaRPr lang="en-IN" sz="2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9430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Results &amp; Snapshots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25</a:t>
            </a:fld>
            <a:endParaRPr lang="en-US" dirty="0"/>
          </a:p>
        </p:txBody>
      </p:sp>
      <p:sp>
        <p:nvSpPr>
          <p:cNvPr id="10" name="TextBox 9">
            <a:extLst>
              <a:ext uri="{FF2B5EF4-FFF2-40B4-BE49-F238E27FC236}">
                <a16:creationId xmlns:a16="http://schemas.microsoft.com/office/drawing/2014/main" id="{5E463499-1E11-47A0-8F97-8AA228B38DCA}"/>
              </a:ext>
            </a:extLst>
          </p:cNvPr>
          <p:cNvSpPr txBox="1"/>
          <p:nvPr/>
        </p:nvSpPr>
        <p:spPr>
          <a:xfrm>
            <a:off x="1703512" y="3738718"/>
            <a:ext cx="6096000" cy="369332"/>
          </a:xfrm>
          <a:prstGeom prst="rect">
            <a:avLst/>
          </a:prstGeom>
          <a:noFill/>
        </p:spPr>
        <p:txBody>
          <a:bodyPr wrap="square">
            <a:spAutoFit/>
          </a:bodyPr>
          <a:lstStyle/>
          <a:p>
            <a:r>
              <a:rPr lang="en-IN" sz="1800" i="1">
                <a:solidFill>
                  <a:srgbClr val="44546A"/>
                </a:solidFill>
                <a:effectLst/>
                <a:latin typeface="Calibri" panose="020F0502020204030204" pitchFamily="34" charset="0"/>
                <a:ea typeface="Calibri" panose="020F0502020204030204" pitchFamily="34" charset="0"/>
              </a:rPr>
              <a:t>Figure </a:t>
            </a:r>
            <a:r>
              <a:rPr lang="en-IN" i="1">
                <a:solidFill>
                  <a:srgbClr val="44546A"/>
                </a:solidFill>
                <a:latin typeface="Calibri" panose="020F0502020204030204" pitchFamily="34" charset="0"/>
                <a:ea typeface="Calibri" panose="020F0502020204030204" pitchFamily="34" charset="0"/>
              </a:rPr>
              <a:t>1.5</a:t>
            </a:r>
            <a:r>
              <a:rPr lang="en-IN" sz="1800" i="1">
                <a:solidFill>
                  <a:srgbClr val="44546A"/>
                </a:solidFill>
                <a:effectLst/>
                <a:latin typeface="Calibri" panose="020F0502020204030204" pitchFamily="34" charset="0"/>
                <a:ea typeface="Calibri" panose="020F0502020204030204" pitchFamily="34" charset="0"/>
              </a:rPr>
              <a:t> </a:t>
            </a:r>
            <a:r>
              <a:rPr lang="en-IN" i="1">
                <a:solidFill>
                  <a:srgbClr val="44546A"/>
                </a:solidFill>
                <a:latin typeface="Calibri" panose="020F0502020204030204" pitchFamily="34" charset="0"/>
                <a:ea typeface="Calibri" panose="020F0502020204030204" pitchFamily="34" charset="0"/>
              </a:rPr>
              <a:t>customer</a:t>
            </a:r>
            <a:endParaRPr lang="en-IN" sz="240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BAF7C19D-7B81-4C2B-A0B2-30096B0F204D}"/>
              </a:ext>
            </a:extLst>
          </p:cNvPr>
          <p:cNvSpPr txBox="1"/>
          <p:nvPr/>
        </p:nvSpPr>
        <p:spPr>
          <a:xfrm>
            <a:off x="6168008" y="3593195"/>
            <a:ext cx="6096000" cy="369332"/>
          </a:xfrm>
          <a:prstGeom prst="rect">
            <a:avLst/>
          </a:prstGeom>
          <a:noFill/>
        </p:spPr>
        <p:txBody>
          <a:bodyPr wrap="square">
            <a:spAutoFit/>
          </a:bodyPr>
          <a:lstStyle/>
          <a:p>
            <a:pPr algn="ctr"/>
            <a:r>
              <a:rPr lang="en-IN" sz="1800" i="1">
                <a:solidFill>
                  <a:srgbClr val="44546A"/>
                </a:solidFill>
                <a:effectLst/>
                <a:latin typeface="Calibri" panose="020F0502020204030204" pitchFamily="34" charset="0"/>
                <a:ea typeface="Calibri" panose="020F0502020204030204" pitchFamily="34" charset="0"/>
              </a:rPr>
              <a:t>Figure </a:t>
            </a:r>
            <a:r>
              <a:rPr lang="en-IN" i="1">
                <a:solidFill>
                  <a:srgbClr val="44546A"/>
                </a:solidFill>
                <a:latin typeface="Calibri" panose="020F0502020204030204" pitchFamily="34" charset="0"/>
                <a:ea typeface="Calibri" panose="020F0502020204030204" pitchFamily="34" charset="0"/>
              </a:rPr>
              <a:t>1.6</a:t>
            </a:r>
            <a:r>
              <a:rPr lang="en-IN" sz="1800" i="1">
                <a:solidFill>
                  <a:srgbClr val="44546A"/>
                </a:solidFill>
                <a:effectLst/>
                <a:latin typeface="Calibri" panose="020F0502020204030204" pitchFamily="34" charset="0"/>
                <a:ea typeface="Calibri" panose="020F0502020204030204" pitchFamily="34" charset="0"/>
              </a:rPr>
              <a:t> order </a:t>
            </a:r>
            <a:r>
              <a:rPr lang="en-IN" i="1">
                <a:solidFill>
                  <a:srgbClr val="44546A"/>
                </a:solidFill>
                <a:latin typeface="Calibri" panose="020F0502020204030204" pitchFamily="34" charset="0"/>
                <a:ea typeface="Calibri" panose="020F0502020204030204" pitchFamily="34" charset="0"/>
              </a:rPr>
              <a:t>form</a:t>
            </a:r>
            <a:endParaRPr lang="en-IN" sz="280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509DA6D8-C7AA-48B2-B4C3-0B0CE0FDEC2D}"/>
              </a:ext>
            </a:extLst>
          </p:cNvPr>
          <p:cNvSpPr txBox="1"/>
          <p:nvPr/>
        </p:nvSpPr>
        <p:spPr>
          <a:xfrm>
            <a:off x="335360" y="4293096"/>
            <a:ext cx="11516108" cy="1683923"/>
          </a:xfrm>
          <a:prstGeom prst="rect">
            <a:avLst/>
          </a:prstGeom>
          <a:noFill/>
        </p:spPr>
        <p:txBody>
          <a:bodyPr wrap="square">
            <a:spAutoFit/>
          </a:bodyPr>
          <a:lstStyle/>
          <a:p>
            <a:pPr marL="285750" indent="-285750" algn="just">
              <a:lnSpc>
                <a:spcPct val="148000"/>
              </a:lnSpc>
              <a:buFont typeface="Arial" panose="020B0604020202020204" pitchFamily="34" charset="0"/>
              <a:buChar char="•"/>
            </a:pPr>
            <a:r>
              <a:rPr lang="en-IN">
                <a:latin typeface="Times New Roman" panose="02020603050405020304" pitchFamily="18" charset="0"/>
                <a:ea typeface="Times New Roman" panose="02020603050405020304" pitchFamily="18" charset="0"/>
              </a:rPr>
              <a:t>F</a:t>
            </a:r>
            <a:r>
              <a:rPr lang="en-IN" sz="1800">
                <a:effectLst/>
                <a:latin typeface="Times New Roman" panose="02020603050405020304" pitchFamily="18" charset="0"/>
                <a:ea typeface="Times New Roman" panose="02020603050405020304" pitchFamily="18" charset="0"/>
              </a:rPr>
              <a:t>igure 1.5 shows the customer form where employee can register the customer details of the store .If the customer is a existing customer he can proceed to the order details</a:t>
            </a:r>
            <a:r>
              <a:rPr lang="en-IN" sz="1600">
                <a:effectLst/>
                <a:latin typeface="Times New Roman" panose="02020603050405020304" pitchFamily="18" charset="0"/>
                <a:ea typeface="Times New Roman" panose="02020603050405020304" pitchFamily="18" charset="0"/>
              </a:rPr>
              <a:t>.</a:t>
            </a:r>
          </a:p>
          <a:p>
            <a:pPr marL="285750" indent="-285750" algn="just">
              <a:lnSpc>
                <a:spcPct val="148000"/>
              </a:lnSpc>
              <a:buFont typeface="Arial" panose="020B0604020202020204" pitchFamily="34" charset="0"/>
              <a:buChar char="•"/>
            </a:pPr>
            <a:r>
              <a:rPr lang="en-IN" sz="1600">
                <a:latin typeface="Times New Roman" panose="02020603050405020304" pitchFamily="18" charset="0"/>
                <a:ea typeface="Times New Roman" panose="02020603050405020304" pitchFamily="18" charset="0"/>
              </a:rPr>
              <a:t>F</a:t>
            </a:r>
            <a:r>
              <a:rPr lang="en-IN" sz="1800">
                <a:effectLst/>
                <a:latin typeface="Times New Roman" panose="02020603050405020304" pitchFamily="18" charset="0"/>
                <a:ea typeface="Times New Roman" panose="02020603050405020304" pitchFamily="18" charset="0"/>
              </a:rPr>
              <a:t>igure 1.6 shows the order form where the store employee can take the order details from the customer like which mobile , the quantity of the order and the customers ID</a:t>
            </a:r>
            <a:endParaRPr lang="en-IN" sz="160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739FDA83-A8D2-4138-BD7C-839826D960E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0824" y="1035670"/>
            <a:ext cx="5736590" cy="2557145"/>
          </a:xfrm>
          <a:prstGeom prst="rect">
            <a:avLst/>
          </a:prstGeom>
        </p:spPr>
      </p:pic>
      <p:pic>
        <p:nvPicPr>
          <p:cNvPr id="15" name="Picture 14">
            <a:extLst>
              <a:ext uri="{FF2B5EF4-FFF2-40B4-BE49-F238E27FC236}">
                <a16:creationId xmlns:a16="http://schemas.microsoft.com/office/drawing/2014/main" id="{E89AD06F-CB37-47BC-BE38-E15C54662E6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297119" y="1247023"/>
            <a:ext cx="5736590" cy="2211070"/>
          </a:xfrm>
          <a:prstGeom prst="rect">
            <a:avLst/>
          </a:prstGeom>
        </p:spPr>
      </p:pic>
    </p:spTree>
    <p:extLst>
      <p:ext uri="{BB962C8B-B14F-4D97-AF65-F5344CB8AC3E}">
        <p14:creationId xmlns:p14="http://schemas.microsoft.com/office/powerpoint/2010/main" val="319895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a:latin typeface="Times New Roman" pitchFamily="18" charset="0"/>
                <a:cs typeface="Times New Roman" pitchFamily="18" charset="0"/>
              </a:rPr>
              <a:t>Results &amp; Snapshots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26</a:t>
            </a:fld>
            <a:endParaRPr lang="en-US" dirty="0"/>
          </a:p>
        </p:txBody>
      </p:sp>
      <p:pic>
        <p:nvPicPr>
          <p:cNvPr id="8" name="Content Placeholder 7">
            <a:extLst>
              <a:ext uri="{FF2B5EF4-FFF2-40B4-BE49-F238E27FC236}">
                <a16:creationId xmlns:a16="http://schemas.microsoft.com/office/drawing/2014/main" id="{B7BA304C-5139-48A5-83F7-AD181E415DE8}"/>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925967"/>
            <a:ext cx="5453608" cy="2489782"/>
          </a:xfrm>
          <a:prstGeom prst="rect">
            <a:avLst/>
          </a:prstGeom>
        </p:spPr>
      </p:pic>
      <p:pic>
        <p:nvPicPr>
          <p:cNvPr id="9" name="Picture 8">
            <a:extLst>
              <a:ext uri="{FF2B5EF4-FFF2-40B4-BE49-F238E27FC236}">
                <a16:creationId xmlns:a16="http://schemas.microsoft.com/office/drawing/2014/main" id="{C4600BEA-0F1D-46C0-858D-4DE11B016D9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600056" y="905878"/>
            <a:ext cx="5251412" cy="3096344"/>
          </a:xfrm>
          <a:prstGeom prst="rect">
            <a:avLst/>
          </a:prstGeom>
        </p:spPr>
      </p:pic>
      <p:sp>
        <p:nvSpPr>
          <p:cNvPr id="10" name="TextBox 9">
            <a:extLst>
              <a:ext uri="{FF2B5EF4-FFF2-40B4-BE49-F238E27FC236}">
                <a16:creationId xmlns:a16="http://schemas.microsoft.com/office/drawing/2014/main" id="{5E463499-1E11-47A0-8F97-8AA228B38DCA}"/>
              </a:ext>
            </a:extLst>
          </p:cNvPr>
          <p:cNvSpPr txBox="1"/>
          <p:nvPr/>
        </p:nvSpPr>
        <p:spPr>
          <a:xfrm>
            <a:off x="2057400" y="3434818"/>
            <a:ext cx="6096000" cy="369332"/>
          </a:xfrm>
          <a:prstGeom prst="rect">
            <a:avLst/>
          </a:prstGeom>
          <a:noFill/>
        </p:spPr>
        <p:txBody>
          <a:bodyPr wrap="square">
            <a:spAutoFit/>
          </a:bodyPr>
          <a:lstStyle/>
          <a:p>
            <a:r>
              <a:rPr lang="en-IN" sz="1800" i="1">
                <a:solidFill>
                  <a:srgbClr val="44546A"/>
                </a:solidFill>
                <a:effectLst/>
                <a:latin typeface="Calibri" panose="020F0502020204030204" pitchFamily="34" charset="0"/>
                <a:ea typeface="Calibri" panose="020F0502020204030204" pitchFamily="34" charset="0"/>
              </a:rPr>
              <a:t>Figure </a:t>
            </a:r>
            <a:r>
              <a:rPr lang="en-IN" i="1">
                <a:solidFill>
                  <a:srgbClr val="44546A"/>
                </a:solidFill>
                <a:latin typeface="Calibri" panose="020F0502020204030204" pitchFamily="34" charset="0"/>
                <a:ea typeface="Calibri" panose="020F0502020204030204" pitchFamily="34" charset="0"/>
              </a:rPr>
              <a:t>1.7</a:t>
            </a:r>
            <a:r>
              <a:rPr lang="en-IN" sz="1800" i="1">
                <a:solidFill>
                  <a:srgbClr val="44546A"/>
                </a:solidFill>
                <a:effectLst/>
                <a:latin typeface="Calibri" panose="020F0502020204030204" pitchFamily="34" charset="0"/>
                <a:ea typeface="Calibri" panose="020F0502020204030204" pitchFamily="34" charset="0"/>
              </a:rPr>
              <a:t> order lists</a:t>
            </a:r>
            <a:endParaRPr lang="en-IN" sz="240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BAF7C19D-7B81-4C2B-A0B2-30096B0F204D}"/>
              </a:ext>
            </a:extLst>
          </p:cNvPr>
          <p:cNvSpPr txBox="1"/>
          <p:nvPr/>
        </p:nvSpPr>
        <p:spPr>
          <a:xfrm>
            <a:off x="6117414" y="3978939"/>
            <a:ext cx="6096000" cy="369332"/>
          </a:xfrm>
          <a:prstGeom prst="rect">
            <a:avLst/>
          </a:prstGeom>
          <a:noFill/>
        </p:spPr>
        <p:txBody>
          <a:bodyPr wrap="square">
            <a:spAutoFit/>
          </a:bodyPr>
          <a:lstStyle/>
          <a:p>
            <a:pPr algn="ctr"/>
            <a:r>
              <a:rPr lang="en-IN" sz="1800" i="1">
                <a:solidFill>
                  <a:srgbClr val="44546A"/>
                </a:solidFill>
                <a:effectLst/>
                <a:latin typeface="Calibri" panose="020F0502020204030204" pitchFamily="34" charset="0"/>
                <a:ea typeface="Calibri" panose="020F0502020204030204" pitchFamily="34" charset="0"/>
              </a:rPr>
              <a:t>Figure </a:t>
            </a:r>
            <a:r>
              <a:rPr lang="en-IN" i="1">
                <a:solidFill>
                  <a:srgbClr val="44546A"/>
                </a:solidFill>
                <a:latin typeface="Calibri" panose="020F0502020204030204" pitchFamily="34" charset="0"/>
                <a:ea typeface="Calibri" panose="020F0502020204030204" pitchFamily="34" charset="0"/>
              </a:rPr>
              <a:t>1.8</a:t>
            </a:r>
            <a:r>
              <a:rPr lang="en-IN" sz="1800" i="1">
                <a:solidFill>
                  <a:srgbClr val="44546A"/>
                </a:solidFill>
                <a:effectLst/>
                <a:latin typeface="Calibri" panose="020F0502020204030204" pitchFamily="34" charset="0"/>
                <a:ea typeface="Calibri" panose="020F0502020204030204" pitchFamily="34" charset="0"/>
              </a:rPr>
              <a:t> order invoice</a:t>
            </a:r>
            <a:endParaRPr lang="en-IN" sz="280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509DA6D8-C7AA-48B2-B4C3-0B0CE0FDEC2D}"/>
              </a:ext>
            </a:extLst>
          </p:cNvPr>
          <p:cNvSpPr txBox="1"/>
          <p:nvPr/>
        </p:nvSpPr>
        <p:spPr>
          <a:xfrm>
            <a:off x="335360" y="4293096"/>
            <a:ext cx="11516108" cy="1836272"/>
          </a:xfrm>
          <a:prstGeom prst="rect">
            <a:avLst/>
          </a:prstGeom>
          <a:noFill/>
        </p:spPr>
        <p:txBody>
          <a:bodyPr wrap="square">
            <a:spAutoFit/>
          </a:bodyPr>
          <a:lstStyle/>
          <a:p>
            <a:pPr marL="514350" marR="3810" indent="-285750" algn="just">
              <a:lnSpc>
                <a:spcPct val="145000"/>
              </a:lnSpc>
              <a:spcAft>
                <a:spcPts val="0"/>
              </a:spcAft>
              <a:buFont typeface="Arial" panose="020B0604020202020204" pitchFamily="34" charset="0"/>
              <a:buChar char="•"/>
            </a:pPr>
            <a:r>
              <a:rPr lang="en-IN" sz="1600">
                <a:effectLst/>
                <a:latin typeface="Times New Roman" panose="02020603050405020304" pitchFamily="18" charset="0"/>
                <a:ea typeface="Times New Roman" panose="02020603050405020304" pitchFamily="18" charset="0"/>
              </a:rPr>
              <a:t>Figure 1.7 shows the list of orders for mobiles in the store .It displays the order details like order date, price, quantity etc… By clicking on the view button we can get the invoice of the particular order.The employee can edit the order details or even delete the order as well.</a:t>
            </a:r>
          </a:p>
          <a:p>
            <a:pPr marL="514350" marR="3810" indent="-285750" algn="just">
              <a:lnSpc>
                <a:spcPct val="145000"/>
              </a:lnSpc>
              <a:buFont typeface="Arial" panose="020B0604020202020204" pitchFamily="34" charset="0"/>
              <a:buChar char="•"/>
            </a:pPr>
            <a:r>
              <a:rPr lang="en-IN" sz="1600">
                <a:effectLst/>
                <a:latin typeface="Times New Roman" panose="02020603050405020304" pitchFamily="18" charset="0"/>
                <a:ea typeface="Times New Roman" panose="02020603050405020304" pitchFamily="18" charset="0"/>
              </a:rPr>
              <a:t>Once the payment is made from any of the payment method, the store employee can take the printout of the invoice receipt from the print button.</a:t>
            </a:r>
          </a:p>
        </p:txBody>
      </p:sp>
    </p:spTree>
    <p:extLst>
      <p:ext uri="{BB962C8B-B14F-4D97-AF65-F5344CB8AC3E}">
        <p14:creationId xmlns:p14="http://schemas.microsoft.com/office/powerpoint/2010/main" val="290505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IN" sz="3200" dirty="0">
                <a:latin typeface="Times New Roman" pitchFamily="18" charset="0"/>
                <a:cs typeface="Times New Roman" pitchFamily="18" charset="0"/>
              </a:rPr>
              <a:t>Applications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95400" y="1196752"/>
            <a:ext cx="11089232" cy="4032448"/>
          </a:xfrm>
        </p:spPr>
        <p:txBody>
          <a:bodyPr>
            <a:normAutofit/>
          </a:bodyPr>
          <a:lstStyle/>
          <a:p>
            <a:pPr marL="0" indent="0">
              <a:buNone/>
            </a:pPr>
            <a:r>
              <a:rPr lang="en-IN" sz="2400" b="1">
                <a:effectLst/>
                <a:latin typeface="Times New Roman" panose="02020603050405020304" pitchFamily="18" charset="0"/>
                <a:ea typeface="Times New Roman" panose="02020603050405020304" pitchFamily="18" charset="0"/>
              </a:rPr>
              <a:t>Major applications of Mobile Store Systems are:</a:t>
            </a:r>
          </a:p>
          <a:p>
            <a:pPr marL="0" indent="0">
              <a:lnSpc>
                <a:spcPts val="695"/>
              </a:lnSpc>
              <a:buNone/>
            </a:pPr>
            <a:endParaRPr lang="en-IN" sz="1800">
              <a:effectLst/>
              <a:latin typeface="Times New Roman" panose="02020603050405020304" pitchFamily="18" charset="0"/>
              <a:ea typeface="Times New Roman" panose="02020603050405020304" pitchFamily="18" charset="0"/>
            </a:endParaRPr>
          </a:p>
          <a:p>
            <a:pPr>
              <a:tabLst>
                <a:tab pos="685800" algn="l"/>
              </a:tabLst>
            </a:pPr>
            <a:r>
              <a:rPr lang="en-IN" sz="2000">
                <a:effectLst/>
                <a:latin typeface="Times New Roman" panose="02020603050405020304" pitchFamily="18" charset="0"/>
                <a:ea typeface="Times New Roman" panose="02020603050405020304" pitchFamily="18" charset="0"/>
              </a:rPr>
              <a:t>All the mobiles and company details are maintained in the database.</a:t>
            </a:r>
          </a:p>
          <a:p>
            <a:pPr marL="0" indent="0">
              <a:lnSpc>
                <a:spcPts val="680"/>
              </a:lnSpc>
              <a:buNone/>
            </a:pPr>
            <a:endParaRPr lang="en-IN" sz="2000">
              <a:effectLst/>
              <a:latin typeface="Times New Roman" panose="02020603050405020304" pitchFamily="18" charset="0"/>
              <a:ea typeface="Times New Roman" panose="02020603050405020304" pitchFamily="18" charset="0"/>
            </a:endParaRPr>
          </a:p>
          <a:p>
            <a:pPr>
              <a:tabLst>
                <a:tab pos="685800" algn="l"/>
              </a:tabLst>
            </a:pPr>
            <a:r>
              <a:rPr lang="en-IN" sz="2000">
                <a:effectLst/>
                <a:latin typeface="Times New Roman" panose="02020603050405020304" pitchFamily="18" charset="0"/>
                <a:ea typeface="Times New Roman" panose="02020603050405020304" pitchFamily="18" charset="0"/>
              </a:rPr>
              <a:t>Easy access to search mobile and order or view its details .</a:t>
            </a:r>
          </a:p>
          <a:p>
            <a:pPr>
              <a:lnSpc>
                <a:spcPts val="695"/>
              </a:lnSpc>
            </a:pPr>
            <a:endParaRPr lang="en-IN" sz="2000">
              <a:effectLst/>
              <a:latin typeface="Times New Roman" panose="02020603050405020304" pitchFamily="18" charset="0"/>
              <a:ea typeface="Times New Roman" panose="02020603050405020304" pitchFamily="18" charset="0"/>
            </a:endParaRPr>
          </a:p>
          <a:p>
            <a:pPr>
              <a:tabLst>
                <a:tab pos="685800" algn="l"/>
              </a:tabLst>
            </a:pPr>
            <a:r>
              <a:rPr lang="en-IN" sz="2000">
                <a:effectLst/>
                <a:latin typeface="Times New Roman" panose="02020603050405020304" pitchFamily="18" charset="0"/>
                <a:ea typeface="Times New Roman" panose="02020603050405020304" pitchFamily="18" charset="0"/>
              </a:rPr>
              <a:t>A database of all the orders are created for use if needed later.</a:t>
            </a:r>
          </a:p>
          <a:p>
            <a:pPr>
              <a:lnSpc>
                <a:spcPts val="680"/>
              </a:lnSpc>
            </a:pPr>
            <a:endParaRPr lang="en-IN" sz="2000">
              <a:effectLst/>
              <a:latin typeface="Times New Roman" panose="02020603050405020304" pitchFamily="18" charset="0"/>
              <a:ea typeface="Times New Roman" panose="02020603050405020304" pitchFamily="18" charset="0"/>
            </a:endParaRPr>
          </a:p>
          <a:p>
            <a:pPr>
              <a:tabLst>
                <a:tab pos="685800" algn="l"/>
              </a:tabLst>
            </a:pPr>
            <a:r>
              <a:rPr lang="en-IN" sz="2000">
                <a:effectLst/>
                <a:latin typeface="Times New Roman" panose="02020603050405020304" pitchFamily="18" charset="0"/>
                <a:ea typeface="Times New Roman" panose="02020603050405020304" pitchFamily="18" charset="0"/>
              </a:rPr>
              <a:t>The logs of updation, insertion of mobile details are maintained and invoice receipt for a order can be taken.</a:t>
            </a: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27</a:t>
            </a:fld>
            <a:endParaRPr lang="en-US" dirty="0"/>
          </a:p>
        </p:txBody>
      </p:sp>
    </p:spTree>
    <p:extLst>
      <p:ext uri="{BB962C8B-B14F-4D97-AF65-F5344CB8AC3E}">
        <p14:creationId xmlns:p14="http://schemas.microsoft.com/office/powerpoint/2010/main" val="116126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412776"/>
            <a:ext cx="11089232" cy="3132348"/>
          </a:xfrm>
        </p:spPr>
        <p:txBody>
          <a:bodyPr>
            <a:normAutofit/>
          </a:bodyPr>
          <a:lstStyle/>
          <a:p>
            <a:pPr>
              <a:lnSpc>
                <a:spcPct val="200000"/>
              </a:lnSpc>
            </a:pPr>
            <a:r>
              <a:rPr lang="en-IN" sz="2000">
                <a:effectLst/>
                <a:latin typeface="Times New Roman" panose="02020603050405020304" pitchFamily="18" charset="0"/>
                <a:ea typeface="Times New Roman" panose="02020603050405020304" pitchFamily="18" charset="0"/>
              </a:rPr>
              <a:t>This project was an attempt to make the structure and working of an Mobile Store system simpler .</a:t>
            </a:r>
          </a:p>
          <a:p>
            <a:pPr>
              <a:lnSpc>
                <a:spcPct val="200000"/>
              </a:lnSpc>
            </a:pPr>
            <a:r>
              <a:rPr lang="en-IN" sz="2000">
                <a:effectLst/>
                <a:latin typeface="Times New Roman" panose="02020603050405020304" pitchFamily="18" charset="0"/>
                <a:ea typeface="Times New Roman" panose="02020603050405020304" pitchFamily="18" charset="0"/>
              </a:rPr>
              <a:t> This is a working example similar to the real world implementation.</a:t>
            </a:r>
          </a:p>
          <a:p>
            <a:pPr>
              <a:lnSpc>
                <a:spcPct val="200000"/>
              </a:lnSpc>
            </a:pPr>
            <a:r>
              <a:rPr lang="en-IN" sz="2000">
                <a:effectLst/>
                <a:latin typeface="Times New Roman" panose="02020603050405020304" pitchFamily="18" charset="0"/>
                <a:ea typeface="Times New Roman" panose="02020603050405020304" pitchFamily="18" charset="0"/>
              </a:rPr>
              <a:t> In this scenario, all the undertakings of the Mobile Store System was achieved in a constructive manner. </a:t>
            </a:r>
          </a:p>
          <a:p>
            <a:pPr>
              <a:lnSpc>
                <a:spcPct val="200000"/>
              </a:lnSpc>
            </a:pPr>
            <a:r>
              <a:rPr lang="en-IN" sz="2000">
                <a:effectLst/>
                <a:latin typeface="Times New Roman" panose="02020603050405020304" pitchFamily="18" charset="0"/>
                <a:ea typeface="Times New Roman" panose="02020603050405020304" pitchFamily="18" charset="0"/>
              </a:rPr>
              <a:t>Given the right guidance and support, its applications and availability can be enhanced.</a:t>
            </a: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28</a:t>
            </a:fld>
            <a:endParaRPr lang="en-US" dirty="0"/>
          </a:p>
        </p:txBody>
      </p:sp>
    </p:spTree>
    <p:extLst>
      <p:ext uri="{BB962C8B-B14F-4D97-AF65-F5344CB8AC3E}">
        <p14:creationId xmlns:p14="http://schemas.microsoft.com/office/powerpoint/2010/main" val="2341961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37303" y="1268760"/>
            <a:ext cx="11317394" cy="4068452"/>
          </a:xfrm>
        </p:spPr>
        <p:txBody>
          <a:bodyPr>
            <a:normAutofit/>
          </a:bodyPr>
          <a:lstStyle/>
          <a:p>
            <a:pPr marL="342900" marR="3810" lvl="0" indent="-342900">
              <a:lnSpc>
                <a:spcPct val="145000"/>
              </a:lnSpc>
              <a:spcAft>
                <a:spcPts val="0"/>
              </a:spcAft>
              <a:buFont typeface="+mj-lt"/>
              <a:buAutoNum type="arabicPeriod"/>
              <a:tabLst>
                <a:tab pos="685800" algn="l"/>
              </a:tabLst>
            </a:pPr>
            <a:r>
              <a:rPr lang="en-IN" sz="2000">
                <a:effectLst/>
                <a:latin typeface="Times New Roman" panose="02020603050405020304" pitchFamily="18" charset="0"/>
                <a:ea typeface="Times New Roman" panose="02020603050405020304" pitchFamily="18" charset="0"/>
              </a:rPr>
              <a:t>The project supports mobile store for single store , in the future this can be an addition to make the system to connect the databse to multiple stores.</a:t>
            </a:r>
          </a:p>
          <a:p>
            <a:pPr marL="342900" indent="-342900">
              <a:lnSpc>
                <a:spcPts val="115"/>
              </a:lnSpc>
              <a:buFont typeface="+mj-lt"/>
              <a:buAutoNum type="arabicPeriod"/>
            </a:pPr>
            <a:endParaRPr lang="en-IN" sz="2000">
              <a:effectLst/>
              <a:latin typeface="Times New Roman" panose="02020603050405020304" pitchFamily="18" charset="0"/>
              <a:ea typeface="Times New Roman" panose="02020603050405020304" pitchFamily="18" charset="0"/>
            </a:endParaRPr>
          </a:p>
          <a:p>
            <a:pPr marL="342900" marR="3810" lvl="0" indent="-342900">
              <a:lnSpc>
                <a:spcPct val="145000"/>
              </a:lnSpc>
              <a:spcAft>
                <a:spcPts val="0"/>
              </a:spcAft>
              <a:buFont typeface="+mj-lt"/>
              <a:buAutoNum type="arabicPeriod"/>
              <a:tabLst>
                <a:tab pos="685800" algn="l"/>
              </a:tabLst>
            </a:pPr>
            <a:r>
              <a:rPr lang="en-IN" sz="2000">
                <a:effectLst/>
                <a:latin typeface="Times New Roman" panose="02020603050405020304" pitchFamily="18" charset="0"/>
                <a:ea typeface="Times New Roman" panose="02020603050405020304" pitchFamily="18" charset="0"/>
              </a:rPr>
              <a:t>Email and messages could be sent to the customer on successful ordering of the mobile.</a:t>
            </a:r>
          </a:p>
          <a:p>
            <a:pPr marL="342900" indent="-342900">
              <a:lnSpc>
                <a:spcPts val="55"/>
              </a:lnSpc>
              <a:buFont typeface="+mj-lt"/>
              <a:buAutoNum type="arabicPeriod"/>
            </a:pPr>
            <a:endParaRPr lang="en-IN" sz="20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685800" algn="l"/>
              </a:tabLst>
            </a:pPr>
            <a:r>
              <a:rPr lang="en-IN" sz="2000">
                <a:effectLst/>
                <a:latin typeface="Times New Roman" panose="02020603050405020304" pitchFamily="18" charset="0"/>
                <a:ea typeface="Times New Roman" panose="02020603050405020304" pitchFamily="18" charset="0"/>
              </a:rPr>
              <a:t>Hosting it and developing further as e-commerce website. </a:t>
            </a:r>
          </a:p>
          <a:p>
            <a:pPr marL="342900" marR="3810" lvl="0" indent="-342900">
              <a:lnSpc>
                <a:spcPct val="145000"/>
              </a:lnSpc>
              <a:spcAft>
                <a:spcPts val="0"/>
              </a:spcAft>
              <a:buFont typeface="+mj-lt"/>
              <a:buAutoNum type="arabicPeriod"/>
              <a:tabLst>
                <a:tab pos="685800" algn="l"/>
              </a:tabLst>
            </a:pPr>
            <a:r>
              <a:rPr lang="en-IN" sz="2000">
                <a:effectLst/>
                <a:latin typeface="Times New Roman" panose="02020603050405020304" pitchFamily="18" charset="0"/>
                <a:ea typeface="Times New Roman" panose="02020603050405020304" pitchFamily="18" charset="0"/>
              </a:rPr>
              <a:t>Integrating and making order tracking facility when the website gets published as an e-commerce site.</a:t>
            </a:r>
          </a:p>
          <a:p>
            <a:pPr marL="342900" marR="3810" lvl="0" indent="-342900">
              <a:lnSpc>
                <a:spcPct val="145000"/>
              </a:lnSpc>
              <a:spcAft>
                <a:spcPts val="0"/>
              </a:spcAft>
              <a:buFont typeface="+mj-lt"/>
              <a:buAutoNum type="arabicPeriod"/>
              <a:tabLst>
                <a:tab pos="685800" algn="l"/>
              </a:tabLst>
            </a:pPr>
            <a:r>
              <a:rPr lang="en-IN" sz="2000">
                <a:effectLst/>
                <a:latin typeface="Times New Roman" panose="02020603050405020304" pitchFamily="18" charset="0"/>
                <a:ea typeface="Times New Roman" panose="02020603050405020304" pitchFamily="18" charset="0"/>
              </a:rPr>
              <a:t>Collecting and analyzing mobile prices and offering offers to the mobiles.</a:t>
            </a: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29</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738282" y="1357298"/>
            <a:ext cx="8572560" cy="4591982"/>
          </a:xfrm>
        </p:spPr>
        <p:txBody>
          <a:bodyPr>
            <a:normAutofit fontScale="92500" lnSpcReduction="10000"/>
          </a:bodyPr>
          <a:lstStyle/>
          <a:p>
            <a:pPr algn="just">
              <a:lnSpc>
                <a:spcPct val="149000"/>
              </a:lnSpc>
            </a:pPr>
            <a:r>
              <a:rPr lang="en-IN" sz="1800" spc="60">
                <a:solidFill>
                  <a:srgbClr val="333333"/>
                </a:solidFill>
                <a:effectLst/>
                <a:latin typeface="Times New Roman" panose="02020603050405020304" pitchFamily="18" charset="0"/>
                <a:ea typeface="Times New Roman" panose="02020603050405020304" pitchFamily="18" charset="0"/>
              </a:rPr>
              <a:t>The project Sales &amp; and purchase management system for mobile is to develop </a:t>
            </a:r>
            <a:r>
              <a:rPr lang="en-IN" sz="1800" spc="90">
                <a:solidFill>
                  <a:srgbClr val="333333"/>
                </a:solidFill>
                <a:effectLst/>
                <a:latin typeface="Times New Roman" panose="02020603050405020304" pitchFamily="18" charset="0"/>
                <a:ea typeface="Times New Roman" panose="02020603050405020304" pitchFamily="18" charset="0"/>
              </a:rPr>
              <a:t>software based information of Mobile shopping. In global business market the </a:t>
            </a:r>
            <a:r>
              <a:rPr lang="en-IN" sz="1800" spc="115">
                <a:solidFill>
                  <a:srgbClr val="333333"/>
                </a:solidFill>
                <a:effectLst/>
                <a:latin typeface="Times New Roman" panose="02020603050405020304" pitchFamily="18" charset="0"/>
                <a:ea typeface="Times New Roman" panose="02020603050405020304" pitchFamily="18" charset="0"/>
              </a:rPr>
              <a:t>mobile is most important accessory in real life. Visualizing the huge opportunity, this is an effort to maximize the business through the development of this software </a:t>
            </a:r>
            <a:r>
              <a:rPr lang="en-IN" sz="1800" spc="85">
                <a:solidFill>
                  <a:srgbClr val="333333"/>
                </a:solidFill>
                <a:effectLst/>
                <a:latin typeface="Times New Roman" panose="02020603050405020304" pitchFamily="18" charset="0"/>
                <a:ea typeface="Times New Roman" panose="02020603050405020304" pitchFamily="18" charset="0"/>
              </a:rPr>
              <a:t>and keeping the data and thus increasing the customer base from the local as well as global markets around the world.</a:t>
            </a:r>
            <a:endParaRPr lang="en-IN" sz="1800">
              <a:effectLst/>
              <a:latin typeface="Times New Roman" panose="02020603050405020304" pitchFamily="18" charset="0"/>
              <a:ea typeface="Times New Roman" panose="02020603050405020304" pitchFamily="18" charset="0"/>
            </a:endParaRPr>
          </a:p>
          <a:p>
            <a:pPr algn="just">
              <a:lnSpc>
                <a:spcPct val="149000"/>
              </a:lnSpc>
            </a:pPr>
            <a:r>
              <a:rPr lang="en-IN" sz="1800" spc="60">
                <a:solidFill>
                  <a:srgbClr val="333333"/>
                </a:solidFill>
                <a:effectLst/>
                <a:latin typeface="Times New Roman" panose="02020603050405020304" pitchFamily="18" charset="0"/>
                <a:ea typeface="Times New Roman" panose="02020603050405020304" pitchFamily="18" charset="0"/>
              </a:rPr>
              <a:t>This project is a software application because nowadays software is a </a:t>
            </a:r>
            <a:r>
              <a:rPr lang="en-IN" sz="1800" spc="115">
                <a:solidFill>
                  <a:srgbClr val="333333"/>
                </a:solidFill>
                <a:effectLst/>
                <a:latin typeface="Times New Roman" panose="02020603050405020304" pitchFamily="18" charset="0"/>
                <a:ea typeface="Times New Roman" panose="02020603050405020304" pitchFamily="18" charset="0"/>
              </a:rPr>
              <a:t>prominent tool of marketing. With the advent of the software technologies, </a:t>
            </a:r>
            <a:r>
              <a:rPr lang="en-IN" sz="1800" spc="70">
                <a:solidFill>
                  <a:srgbClr val="333333"/>
                </a:solidFill>
                <a:effectLst/>
                <a:latin typeface="Times New Roman" panose="02020603050405020304" pitchFamily="18" charset="0"/>
                <a:ea typeface="Times New Roman" panose="02020603050405020304" pitchFamily="18" charset="0"/>
              </a:rPr>
              <a:t>world has become a global village. Every year, millions more people around the </a:t>
            </a:r>
            <a:r>
              <a:rPr lang="en-IN" sz="1800" spc="75">
                <a:solidFill>
                  <a:srgbClr val="333333"/>
                </a:solidFill>
                <a:effectLst/>
                <a:latin typeface="Times New Roman" panose="02020603050405020304" pitchFamily="18" charset="0"/>
                <a:ea typeface="Times New Roman" panose="02020603050405020304" pitchFamily="18" charset="0"/>
              </a:rPr>
              <a:t>world are added to the existing customer base. So considering a big hike in the </a:t>
            </a:r>
            <a:r>
              <a:rPr lang="en-IN" sz="1800" spc="60">
                <a:solidFill>
                  <a:srgbClr val="333333"/>
                </a:solidFill>
                <a:effectLst/>
                <a:latin typeface="Times New Roman" panose="02020603050405020304" pitchFamily="18" charset="0"/>
                <a:ea typeface="Times New Roman" panose="02020603050405020304" pitchFamily="18" charset="0"/>
              </a:rPr>
              <a:t>revenue in this booming sector and one of the successful businesses through this </a:t>
            </a:r>
            <a:r>
              <a:rPr lang="en-IN" sz="1800" spc="55">
                <a:solidFill>
                  <a:srgbClr val="333333"/>
                </a:solidFill>
                <a:effectLst/>
                <a:latin typeface="Times New Roman" panose="02020603050405020304" pitchFamily="18" charset="0"/>
                <a:ea typeface="Times New Roman" panose="02020603050405020304" pitchFamily="18" charset="0"/>
              </a:rPr>
              <a:t>software one should be proud to have such a technical deal.</a:t>
            </a:r>
            <a:endParaRPr lang="en-IN" sz="1800">
              <a:effectLst/>
              <a:latin typeface="Times New Roman" panose="02020603050405020304" pitchFamily="18" charset="0"/>
              <a:ea typeface="Times New Roman" panose="02020603050405020304"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marR="3810" lvl="0" indent="-342900">
              <a:lnSpc>
                <a:spcPct val="100000"/>
              </a:lnSpc>
              <a:spcAft>
                <a:spcPts val="0"/>
              </a:spcAft>
              <a:buFont typeface="+mj-lt"/>
              <a:buAutoNum type="arabicPeriod"/>
              <a:tabLst>
                <a:tab pos="508000" algn="l"/>
              </a:tabLst>
            </a:pPr>
            <a:r>
              <a:rPr lang="en-IN" sz="1800">
                <a:effectLst/>
                <a:latin typeface="Times New Roman" panose="02020603050405020304" pitchFamily="18" charset="0"/>
                <a:ea typeface="Times New Roman" panose="02020603050405020304" pitchFamily="18" charset="0"/>
              </a:rPr>
              <a:t>Raghu Ramakrishnan and Johannes Gehrke, Database Management Systems, McGRAW HILL, 3rd Edition.</a:t>
            </a:r>
          </a:p>
          <a:p>
            <a:pPr marL="342900" marR="384810" lvl="0" indent="-342900">
              <a:lnSpc>
                <a:spcPct val="100000"/>
              </a:lnSpc>
              <a:spcAft>
                <a:spcPts val="0"/>
              </a:spcAft>
              <a:buFont typeface="+mj-lt"/>
              <a:buAutoNum type="arabicPeriod"/>
              <a:tabLst>
                <a:tab pos="508000" algn="l"/>
              </a:tabLst>
            </a:pPr>
            <a:r>
              <a:rPr lang="en-IN" sz="1800">
                <a:effectLst/>
                <a:latin typeface="Times New Roman" panose="02020603050405020304" pitchFamily="18" charset="0"/>
                <a:ea typeface="Times New Roman" panose="02020603050405020304" pitchFamily="18" charset="0"/>
              </a:rPr>
              <a:t>Ramez Elmasri and Shamkant B. Navathe, Fundamentals of Database Systems, Pearson, 7th Edition.</a:t>
            </a:r>
          </a:p>
          <a:p>
            <a:pPr marL="342900" lvl="0" indent="-342900">
              <a:lnSpc>
                <a:spcPct val="100000"/>
              </a:lnSpc>
              <a:buFont typeface="+mj-lt"/>
              <a:buAutoNum type="arabicPeriod"/>
              <a:tabLst>
                <a:tab pos="508000" algn="l"/>
              </a:tabLst>
            </a:pPr>
            <a:r>
              <a:rPr lang="en-IN" sz="1800">
                <a:effectLst/>
                <a:latin typeface="Times New Roman" panose="02020603050405020304" pitchFamily="18" charset="0"/>
                <a:ea typeface="Times New Roman" panose="02020603050405020304" pitchFamily="18" charset="0"/>
              </a:rPr>
              <a:t>www.stackoverflow.com</a:t>
            </a:r>
          </a:p>
          <a:p>
            <a:pPr marL="342900" lvl="0" indent="-342900">
              <a:lnSpc>
                <a:spcPct val="100000"/>
              </a:lnSpc>
              <a:buFont typeface="+mj-lt"/>
              <a:buAutoNum type="arabicPeriod"/>
              <a:tabLst>
                <a:tab pos="508000" algn="l"/>
              </a:tabLst>
            </a:pPr>
            <a:r>
              <a:rPr lang="en-IN" sz="1800">
                <a:effectLst/>
                <a:latin typeface="Times New Roman" panose="02020603050405020304" pitchFamily="18" charset="0"/>
                <a:ea typeface="Times New Roman" panose="02020603050405020304" pitchFamily="18" charset="0"/>
              </a:rPr>
              <a:t>www.mysql.com/doc</a:t>
            </a:r>
          </a:p>
          <a:p>
            <a:pPr marL="342900" indent="-342900">
              <a:lnSpc>
                <a:spcPct val="100000"/>
              </a:lnSpc>
              <a:buFont typeface="+mj-lt"/>
              <a:buAutoNum type="arabicPeriod"/>
            </a:pPr>
            <a:r>
              <a:rPr lang="en-IN" sz="1800">
                <a:effectLst/>
                <a:latin typeface="Times New Roman" panose="02020603050405020304" pitchFamily="18" charset="0"/>
                <a:ea typeface="Times New Roman" panose="02020603050405020304" pitchFamily="18" charset="0"/>
              </a:rPr>
              <a:t>https://docs.microsoft.com</a:t>
            </a:r>
          </a:p>
          <a:p>
            <a:pPr marL="342900" indent="-342900">
              <a:lnSpc>
                <a:spcPct val="100000"/>
              </a:lnSpc>
              <a:buFont typeface="+mj-lt"/>
              <a:buAutoNum type="arabicPeriod"/>
            </a:pPr>
            <a:r>
              <a:rPr lang="en-IN" sz="1800">
                <a:effectLst/>
                <a:latin typeface="Times New Roman" panose="02020603050405020304" pitchFamily="18" charset="0"/>
                <a:ea typeface="Times New Roman" panose="02020603050405020304" pitchFamily="18" charset="0"/>
              </a:rPr>
              <a:t>https://www.geeksforgeeks.org</a:t>
            </a:r>
          </a:p>
          <a:p>
            <a:pPr marL="342900" indent="-342900">
              <a:lnSpc>
                <a:spcPct val="100000"/>
              </a:lnSpc>
              <a:buFont typeface="+mj-lt"/>
              <a:buAutoNum type="arabicPeriod"/>
            </a:pPr>
            <a:r>
              <a:rPr lang="en-IN" sz="1800">
                <a:effectLst/>
                <a:latin typeface="Times New Roman" panose="02020603050405020304" pitchFamily="18" charset="0"/>
                <a:ea typeface="Times New Roman" panose="02020603050405020304" pitchFamily="18" charset="0"/>
              </a:rPr>
              <a:t>https://www.rapidapi.org </a:t>
            </a:r>
          </a:p>
          <a:p>
            <a:pPr marL="342900" lvl="0" indent="-342900">
              <a:lnSpc>
                <a:spcPct val="100000"/>
              </a:lnSpc>
              <a:buFont typeface="+mj-lt"/>
              <a:buAutoNum type="arabicPeriod"/>
              <a:tabLst>
                <a:tab pos="508000" algn="l"/>
              </a:tabLst>
            </a:pPr>
            <a:r>
              <a:rPr lang="en-IN" sz="1800">
                <a:effectLst/>
                <a:latin typeface="Times New Roman" panose="02020603050405020304" pitchFamily="18" charset="0"/>
                <a:ea typeface="Times New Roman" panose="02020603050405020304" pitchFamily="18" charset="0"/>
              </a:rPr>
              <a:t>https://docs.mongodb.com/manual/ </a:t>
            </a:r>
          </a:p>
          <a:p>
            <a:pPr marL="342900" lvl="0" indent="-342900">
              <a:lnSpc>
                <a:spcPct val="100000"/>
              </a:lnSpc>
              <a:buFont typeface="+mj-lt"/>
              <a:buAutoNum type="arabicPeriod"/>
              <a:tabLst>
                <a:tab pos="508000" algn="l"/>
              </a:tabLst>
            </a:pPr>
            <a:r>
              <a:rPr lang="en-IN" sz="1800">
                <a:effectLst/>
                <a:latin typeface="Times New Roman" panose="02020603050405020304" pitchFamily="18" charset="0"/>
                <a:ea typeface="Times New Roman" panose="02020603050405020304" pitchFamily="18" charset="0"/>
              </a:rPr>
              <a:t>https://nodejs.org/en/docs/ </a:t>
            </a:r>
          </a:p>
          <a:p>
            <a:pPr marL="342900" lvl="0" indent="-342900">
              <a:lnSpc>
                <a:spcPct val="100000"/>
              </a:lnSpc>
              <a:buFont typeface="+mj-lt"/>
              <a:buAutoNum type="arabicPeriod"/>
              <a:tabLst>
                <a:tab pos="508000" algn="l"/>
              </a:tabLst>
            </a:pPr>
            <a:r>
              <a:rPr lang="en-IN" sz="1800">
                <a:effectLst/>
                <a:latin typeface="Times New Roman" panose="02020603050405020304" pitchFamily="18" charset="0"/>
                <a:ea typeface="Times New Roman" panose="02020603050405020304" pitchFamily="18" charset="0"/>
              </a:rPr>
              <a:t>https://expressjs.com/en/5x/api.html</a:t>
            </a: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 Sem A Sec,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 Sem A Sec,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31</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IN" sz="1800">
                <a:solidFill>
                  <a:srgbClr val="222222"/>
                </a:solidFill>
                <a:effectLst/>
                <a:latin typeface="Times New Roman" panose="02020603050405020304" pitchFamily="18" charset="0"/>
                <a:ea typeface="Times New Roman" panose="02020603050405020304" pitchFamily="18" charset="0"/>
              </a:rPr>
              <a:t>The Mobile Store Management System is developed for desktop systems to facilitate mobile shop owners management of customer details and inventory data, which includes mobile phones . It can be used efficiently for physically separated shops in  different locations.</a:t>
            </a:r>
            <a:r>
              <a:rPr lang="en-US" b="1">
                <a:latin typeface="Times New Roman" pitchFamily="18" charset="0"/>
                <a:cs typeface="Times New Roman" pitchFamily="18" charset="0"/>
              </a:rPr>
              <a:t> </a:t>
            </a:r>
          </a:p>
          <a:p>
            <a:pPr algn="just">
              <a:lnSpc>
                <a:spcPct val="150000"/>
              </a:lnSpc>
              <a:buFont typeface="Wingdings" pitchFamily="2" charset="2"/>
              <a:buChar char="Ø"/>
            </a:pPr>
            <a:r>
              <a:rPr lang="en-IN" sz="1800">
                <a:solidFill>
                  <a:srgbClr val="222222"/>
                </a:solidFill>
                <a:effectLst/>
                <a:latin typeface="Times New Roman" panose="02020603050405020304" pitchFamily="18" charset="0"/>
                <a:ea typeface="Times New Roman" panose="02020603050405020304" pitchFamily="18" charset="0"/>
              </a:rPr>
              <a:t>This software will provide in a simple and easy to operate user interface, which can be managed by any store employee without having prior in-depth knowledge of the computer system. One can use this software to get order </a:t>
            </a:r>
            <a:r>
              <a:rPr lang="en-IN" sz="1800">
                <a:solidFill>
                  <a:srgbClr val="222222"/>
                </a:solidFill>
                <a:latin typeface="Times New Roman" panose="02020603050405020304" pitchFamily="18" charset="0"/>
                <a:ea typeface="Times New Roman" panose="02020603050405020304" pitchFamily="18" charset="0"/>
              </a:rPr>
              <a:t>invoice</a:t>
            </a:r>
            <a:r>
              <a:rPr lang="en-IN" sz="1800">
                <a:solidFill>
                  <a:srgbClr val="222222"/>
                </a:solidFill>
                <a:effectLst/>
                <a:latin typeface="Times New Roman" panose="02020603050405020304" pitchFamily="18" charset="0"/>
                <a:ea typeface="Times New Roman" panose="02020603050405020304" pitchFamily="18" charset="0"/>
              </a:rPr>
              <a:t>. Administrators can pull data, from any location from the databse. This software is a complete package for stores which will allow them to keep track of their sales and inventory, and provide a computerized billing system</a:t>
            </a:r>
            <a:r>
              <a:rPr lang="en-IN" sz="1800">
                <a:effectLst/>
                <a:latin typeface="Times New Roman" panose="02020603050405020304" pitchFamily="18" charset="0"/>
                <a:ea typeface="Times New Roman" panose="02020603050405020304" pitchFamily="18" charset="0"/>
              </a:rPr>
              <a:t>.</a:t>
            </a:r>
          </a:p>
          <a:p>
            <a:pPr algn="just">
              <a:lnSpc>
                <a:spcPct val="150000"/>
              </a:lnSpc>
              <a:buFont typeface="Wingdings" pitchFamily="2" charset="2"/>
              <a:buChar char="Ø"/>
            </a:pPr>
            <a:r>
              <a:rPr lang="en-IN" sz="1800">
                <a:solidFill>
                  <a:srgbClr val="222222"/>
                </a:solidFill>
                <a:effectLst/>
                <a:latin typeface="Times New Roman" panose="02020603050405020304" pitchFamily="18" charset="0"/>
                <a:ea typeface="Times New Roman" panose="02020603050405020304" pitchFamily="18" charset="0"/>
              </a:rPr>
              <a:t>There are various applications with more complex implementation and features available in the market, but they are generally very expensive</a:t>
            </a:r>
            <a:r>
              <a:rPr lang="en-IN" sz="1800">
                <a:solidFill>
                  <a:srgbClr val="222222"/>
                </a:solidFill>
                <a:effectLst/>
                <a:latin typeface="Roboto"/>
                <a:ea typeface="Times New Roman" panose="02020603050405020304" pitchFamily="18" charset="0"/>
              </a:rPr>
              <a:t>.</a:t>
            </a:r>
            <a:r>
              <a:rPr lang="en-IN" sz="1800">
                <a:solidFill>
                  <a:srgbClr val="222222"/>
                </a:solidFill>
                <a:effectLst/>
                <a:latin typeface="Times New Roman" panose="02020603050405020304" pitchFamily="18" charset="0"/>
                <a:ea typeface="Times New Roman" panose="02020603050405020304" pitchFamily="18" charset="0"/>
              </a:rPr>
              <a:t>Therefore, creating an application with the basic requirement of low cost is essential for small stores. This application will allow stores to manage customer details, keep inventory of all products and purchase information, in a very simple way, using a state-of the-art software application. It will automatically generate invoices and update inventory. </a:t>
            </a:r>
            <a:endParaRPr lang="en-IN" sz="180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endParaRPr lang="en-IN" sz="180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endParaRPr lang="en-IN" sz="180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endParaRPr lang="en-IN" sz="1800">
              <a:effectLst/>
              <a:latin typeface="Times New Roman" panose="02020603050405020304" pitchFamily="18" charset="0"/>
              <a:ea typeface="Times New Roman" panose="02020603050405020304" pitchFamily="18" charset="0"/>
            </a:endParaRPr>
          </a:p>
          <a:p>
            <a:pPr algn="just">
              <a:lnSpc>
                <a:spcPct val="120000"/>
              </a:lnSpc>
              <a:buFont typeface="Wingdings" pitchFamily="2" charset="2"/>
              <a:buChar char="Ø"/>
            </a:pPr>
            <a:endParaRPr lang="en-US" b="1">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buFont typeface="Wingdings" pitchFamily="2" charset="2"/>
              <a:buChar char="Ø"/>
            </a:pPr>
            <a:endParaRPr lang="en-IN" sz="1800">
              <a:solidFill>
                <a:srgbClr val="222222"/>
              </a:solidFill>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r>
              <a:rPr lang="en-IN" sz="1800">
                <a:solidFill>
                  <a:srgbClr val="222222"/>
                </a:solidFill>
                <a:effectLst/>
                <a:latin typeface="Times New Roman" panose="02020603050405020304" pitchFamily="18" charset="0"/>
                <a:ea typeface="Times New Roman" panose="02020603050405020304" pitchFamily="18" charset="0"/>
              </a:rPr>
              <a:t>In today’s market, retailers and wholesale outlets should quickly adapt to the ever changing technology to minimize overhead, lower cost of operation, and help to stay competitive.</a:t>
            </a:r>
          </a:p>
          <a:p>
            <a:pPr algn="just">
              <a:lnSpc>
                <a:spcPct val="150000"/>
              </a:lnSpc>
              <a:buFont typeface="Wingdings" pitchFamily="2" charset="2"/>
              <a:buChar char="Ø"/>
            </a:pPr>
            <a:r>
              <a:rPr lang="en-IN" sz="1800">
                <a:solidFill>
                  <a:srgbClr val="222222"/>
                </a:solidFill>
                <a:effectLst/>
                <a:latin typeface="Times New Roman" panose="02020603050405020304" pitchFamily="18" charset="0"/>
                <a:ea typeface="Times New Roman" panose="02020603050405020304" pitchFamily="18" charset="0"/>
              </a:rPr>
              <a:t> Everybody needs software, which can facilitate store operations and make their day-to-day lives much easier.</a:t>
            </a:r>
          </a:p>
          <a:p>
            <a:pPr algn="just">
              <a:lnSpc>
                <a:spcPct val="150000"/>
              </a:lnSpc>
              <a:buFont typeface="Wingdings" pitchFamily="2" charset="2"/>
              <a:buChar char="Ø"/>
            </a:pPr>
            <a:r>
              <a:rPr lang="en-IN" sz="1800">
                <a:solidFill>
                  <a:srgbClr val="222222"/>
                </a:solidFill>
                <a:effectLst/>
                <a:latin typeface="Times New Roman" panose="02020603050405020304" pitchFamily="18" charset="0"/>
                <a:ea typeface="Times New Roman" panose="02020603050405020304" pitchFamily="18" charset="0"/>
              </a:rPr>
              <a:t> Mobile Store Management System is application software designed to take advantage of today’s technology and reduce or avoid the burden of storing data on paper and in files. </a:t>
            </a:r>
          </a:p>
          <a:p>
            <a:pPr algn="just">
              <a:lnSpc>
                <a:spcPct val="150000"/>
              </a:lnSpc>
              <a:buFont typeface="Wingdings" pitchFamily="2" charset="2"/>
              <a:buChar char="Ø"/>
            </a:pPr>
            <a:r>
              <a:rPr lang="en-IN" sz="1800">
                <a:solidFill>
                  <a:srgbClr val="222222"/>
                </a:solidFill>
                <a:effectLst/>
                <a:latin typeface="Times New Roman" panose="02020603050405020304" pitchFamily="18" charset="0"/>
                <a:ea typeface="Times New Roman" panose="02020603050405020304" pitchFamily="18" charset="0"/>
              </a:rPr>
              <a:t>This facilitates moving purchase, sales, and customer information, as well as supplier and company data, from paper to digital media on a secured server. Sales and purchase bills can be generated as needed.</a:t>
            </a:r>
            <a:endParaRPr lang="en-IN" sz="1800">
              <a:solidFill>
                <a:srgbClr val="222222"/>
              </a:solidFill>
              <a:latin typeface="Times New Roman" panose="02020603050405020304" pitchFamily="18" charset="0"/>
              <a:ea typeface="Times New Roman" panose="02020603050405020304" pitchFamily="18" charset="0"/>
            </a:endParaRPr>
          </a:p>
          <a:p>
            <a:pPr marL="0" indent="0" algn="just">
              <a:lnSpc>
                <a:spcPct val="150000"/>
              </a:lnSpc>
              <a:buNone/>
            </a:pPr>
            <a:r>
              <a:rPr lang="en-US" b="1">
                <a:latin typeface="Times New Roman" pitchFamily="18" charset="0"/>
                <a:cs typeface="Times New Roman" pitchFamily="18" charset="0"/>
              </a:rPr>
              <a:t> </a:t>
            </a:r>
          </a:p>
          <a:p>
            <a:pPr algn="just">
              <a:lnSpc>
                <a:spcPct val="150000"/>
              </a:lnSpc>
              <a:buFont typeface="Wingdings" pitchFamily="2" charset="2"/>
              <a:buChar char="Ø"/>
            </a:pPr>
            <a:endParaRPr lang="en-IN" sz="180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endParaRPr lang="en-IN" sz="180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endParaRPr lang="en-IN" sz="1800">
              <a:effectLst/>
              <a:latin typeface="Times New Roman" panose="02020603050405020304" pitchFamily="18" charset="0"/>
              <a:ea typeface="Times New Roman" panose="02020603050405020304" pitchFamily="18" charset="0"/>
            </a:endParaRPr>
          </a:p>
          <a:p>
            <a:pPr algn="just">
              <a:lnSpc>
                <a:spcPct val="120000"/>
              </a:lnSpc>
              <a:buFont typeface="Wingdings" pitchFamily="2" charset="2"/>
              <a:buChar char="Ø"/>
            </a:pPr>
            <a:endParaRPr lang="en-US" b="1">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142514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dirty="0">
                <a:latin typeface="Times New Roman" pitchFamily="18" charset="0"/>
                <a:cs typeface="Times New Roman" pitchFamily="18" charset="0"/>
              </a:rPr>
              <a:t>Front end and Back end tools</a:t>
            </a:r>
            <a:endParaRPr lang="en-IN" sz="32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11423" y="992124"/>
            <a:ext cx="4824537" cy="5245188"/>
          </a:xfrm>
        </p:spPr>
        <p:txBody>
          <a:bodyPr>
            <a:normAutofit/>
          </a:bodyPr>
          <a:lstStyle/>
          <a:p>
            <a:pPr marL="355600" indent="-355600">
              <a:lnSpc>
                <a:spcPct val="150000"/>
              </a:lnSpc>
              <a:buFont typeface="Wingdings" panose="05000000000000000000" pitchFamily="2" charset="2"/>
              <a:buChar char="v"/>
            </a:pPr>
            <a:r>
              <a:rPr lang="en-US" b="1">
                <a:solidFill>
                  <a:srgbClr val="FF0000"/>
                </a:solidFill>
                <a:latin typeface="Times New Roman" pitchFamily="18" charset="0"/>
                <a:cs typeface="Times New Roman" pitchFamily="18" charset="0"/>
              </a:rPr>
              <a:t>Frontend tools</a:t>
            </a:r>
          </a:p>
          <a:p>
            <a:pPr lvl="1">
              <a:lnSpc>
                <a:spcPct val="200000"/>
              </a:lnSpc>
            </a:pPr>
            <a:r>
              <a:rPr lang="en-IN" b="1">
                <a:solidFill>
                  <a:schemeClr val="tx1">
                    <a:lumMod val="75000"/>
                    <a:lumOff val="25000"/>
                  </a:schemeClr>
                </a:solidFill>
                <a:latin typeface="Times New Roman" pitchFamily="18" charset="0"/>
                <a:cs typeface="Times New Roman" pitchFamily="18" charset="0"/>
              </a:rPr>
              <a:t>HTML</a:t>
            </a:r>
          </a:p>
          <a:p>
            <a:pPr lvl="1">
              <a:lnSpc>
                <a:spcPct val="200000"/>
              </a:lnSpc>
            </a:pPr>
            <a:r>
              <a:rPr lang="en-IN" b="1">
                <a:solidFill>
                  <a:schemeClr val="tx1">
                    <a:lumMod val="75000"/>
                    <a:lumOff val="25000"/>
                  </a:schemeClr>
                </a:solidFill>
                <a:latin typeface="Times New Roman" pitchFamily="18" charset="0"/>
                <a:cs typeface="Times New Roman" pitchFamily="18" charset="0"/>
              </a:rPr>
              <a:t>CSS</a:t>
            </a:r>
          </a:p>
          <a:p>
            <a:pPr lvl="1">
              <a:lnSpc>
                <a:spcPct val="200000"/>
              </a:lnSpc>
            </a:pPr>
            <a:r>
              <a:rPr lang="en-IN" b="1">
                <a:solidFill>
                  <a:schemeClr val="tx1">
                    <a:lumMod val="75000"/>
                    <a:lumOff val="25000"/>
                  </a:schemeClr>
                </a:solidFill>
                <a:latin typeface="Times New Roman" pitchFamily="18" charset="0"/>
                <a:cs typeface="Times New Roman" pitchFamily="18" charset="0"/>
              </a:rPr>
              <a:t>JavaScript</a:t>
            </a:r>
          </a:p>
          <a:p>
            <a:pPr lvl="1">
              <a:lnSpc>
                <a:spcPct val="200000"/>
              </a:lnSpc>
            </a:pPr>
            <a:r>
              <a:rPr lang="en-IN" b="1">
                <a:solidFill>
                  <a:schemeClr val="tx1">
                    <a:lumMod val="75000"/>
                    <a:lumOff val="25000"/>
                  </a:schemeClr>
                </a:solidFill>
                <a:latin typeface="Times New Roman" pitchFamily="18" charset="0"/>
                <a:cs typeface="Times New Roman" pitchFamily="18" charset="0"/>
              </a:rPr>
              <a:t>Bootstrap</a:t>
            </a:r>
          </a:p>
          <a:p>
            <a:pPr lvl="1">
              <a:lnSpc>
                <a:spcPct val="200000"/>
              </a:lnSpc>
            </a:pPr>
            <a:r>
              <a:rPr lang="en-IN" b="1">
                <a:solidFill>
                  <a:schemeClr val="tx1">
                    <a:lumMod val="75000"/>
                    <a:lumOff val="25000"/>
                  </a:schemeClr>
                </a:solidFill>
                <a:latin typeface="Times New Roman" pitchFamily="18" charset="0"/>
                <a:cs typeface="Times New Roman" pitchFamily="18" charset="0"/>
              </a:rPr>
              <a:t>Handlebars</a:t>
            </a:r>
          </a:p>
          <a:p>
            <a:pPr lvl="1">
              <a:lnSpc>
                <a:spcPct val="150000"/>
              </a:lnSpc>
            </a:pPr>
            <a:endParaRPr lang="en-IN" sz="1400" b="1">
              <a:solidFill>
                <a:schemeClr val="tx1">
                  <a:lumMod val="75000"/>
                  <a:lumOff val="25000"/>
                </a:schemeClr>
              </a:solidFill>
              <a:latin typeface="Times New Roman" pitchFamily="18" charset="0"/>
              <a:cs typeface="Times New Roman" pitchFamily="18" charset="0"/>
            </a:endParaRPr>
          </a:p>
          <a:p>
            <a:pPr lvl="1">
              <a:lnSpc>
                <a:spcPct val="150000"/>
              </a:lnSpc>
            </a:pPr>
            <a:endParaRPr lang="en-IN" sz="1400" b="1">
              <a:solidFill>
                <a:schemeClr val="tx1">
                  <a:lumMod val="75000"/>
                  <a:lumOff val="25000"/>
                </a:schemeClr>
              </a:solidFill>
              <a:latin typeface="Times New Roman" pitchFamily="18" charset="0"/>
              <a:cs typeface="Times New Roman" pitchFamily="18" charset="0"/>
            </a:endParaRPr>
          </a:p>
          <a:p>
            <a:pPr lvl="1">
              <a:lnSpc>
                <a:spcPct val="150000"/>
              </a:lnSpc>
            </a:pPr>
            <a:endParaRPr lang="en-IN" sz="1400" b="1">
              <a:solidFill>
                <a:schemeClr val="tx1">
                  <a:lumMod val="75000"/>
                  <a:lumOff val="25000"/>
                </a:schemeClr>
              </a:solidFill>
              <a:latin typeface="Times New Roman" pitchFamily="18" charset="0"/>
              <a:cs typeface="Times New Roman" pitchFamily="18" charset="0"/>
            </a:endParaRPr>
          </a:p>
          <a:p>
            <a:pPr lvl="1">
              <a:lnSpc>
                <a:spcPct val="150000"/>
              </a:lnSpc>
            </a:pPr>
            <a:endParaRPr lang="en-IN" sz="1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 Sem A Sec,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6" name="TextBox 5">
            <a:extLst>
              <a:ext uri="{FF2B5EF4-FFF2-40B4-BE49-F238E27FC236}">
                <a16:creationId xmlns:a16="http://schemas.microsoft.com/office/drawing/2014/main" id="{905DA6B4-CB67-414B-AC06-5F369214FEFA}"/>
              </a:ext>
            </a:extLst>
          </p:cNvPr>
          <p:cNvSpPr txBox="1"/>
          <p:nvPr/>
        </p:nvSpPr>
        <p:spPr>
          <a:xfrm>
            <a:off x="6153073" y="1051643"/>
            <a:ext cx="5184576" cy="4319452"/>
          </a:xfrm>
          <a:prstGeom prst="rect">
            <a:avLst/>
          </a:prstGeom>
          <a:noFill/>
        </p:spPr>
        <p:txBody>
          <a:bodyPr wrap="square" rtlCol="0">
            <a:spAutoFit/>
          </a:bodyPr>
          <a:lstStyle/>
          <a:p>
            <a:pPr marL="355600" indent="-355600">
              <a:lnSpc>
                <a:spcPct val="150000"/>
              </a:lnSpc>
              <a:buFont typeface="Wingdings" panose="05000000000000000000" pitchFamily="2" charset="2"/>
              <a:buChar char="v"/>
            </a:pPr>
            <a:r>
              <a:rPr lang="en-US" sz="2800" b="1">
                <a:solidFill>
                  <a:srgbClr val="FF0000"/>
                </a:solidFill>
                <a:latin typeface="Times New Roman" pitchFamily="18" charset="0"/>
                <a:cs typeface="Times New Roman" pitchFamily="18" charset="0"/>
              </a:rPr>
              <a:t>Backend tools</a:t>
            </a:r>
          </a:p>
          <a:p>
            <a:pPr marL="800100" lvl="1" indent="-342900">
              <a:lnSpc>
                <a:spcPct val="200000"/>
              </a:lnSpc>
              <a:buFont typeface="Arial" panose="020B0604020202020204" pitchFamily="34" charset="0"/>
              <a:buChar char="•"/>
            </a:pPr>
            <a:r>
              <a:rPr lang="en-IN" sz="2400" b="1">
                <a:solidFill>
                  <a:schemeClr val="tx1">
                    <a:lumMod val="75000"/>
                    <a:lumOff val="25000"/>
                  </a:schemeClr>
                </a:solidFill>
                <a:latin typeface="Times New Roman" pitchFamily="18" charset="0"/>
                <a:cs typeface="Times New Roman" pitchFamily="18" charset="0"/>
              </a:rPr>
              <a:t>Node.js</a:t>
            </a:r>
          </a:p>
          <a:p>
            <a:pPr marL="800100" lvl="1" indent="-342900">
              <a:lnSpc>
                <a:spcPct val="200000"/>
              </a:lnSpc>
              <a:buFont typeface="Arial" panose="020B0604020202020204" pitchFamily="34" charset="0"/>
              <a:buChar char="•"/>
            </a:pPr>
            <a:r>
              <a:rPr lang="en-IN" sz="2400" b="1">
                <a:solidFill>
                  <a:schemeClr val="tx1">
                    <a:lumMod val="75000"/>
                    <a:lumOff val="25000"/>
                  </a:schemeClr>
                </a:solidFill>
                <a:latin typeface="Times New Roman" pitchFamily="18" charset="0"/>
                <a:cs typeface="Times New Roman" pitchFamily="18" charset="0"/>
              </a:rPr>
              <a:t>MySQL</a:t>
            </a:r>
          </a:p>
          <a:p>
            <a:pPr marL="800100" lvl="1" indent="-342900">
              <a:lnSpc>
                <a:spcPct val="200000"/>
              </a:lnSpc>
              <a:buFont typeface="Arial" panose="020B0604020202020204" pitchFamily="34" charset="0"/>
              <a:buChar char="•"/>
            </a:pPr>
            <a:r>
              <a:rPr lang="en-IN" sz="2400" b="1">
                <a:solidFill>
                  <a:schemeClr val="tx1">
                    <a:lumMod val="75000"/>
                    <a:lumOff val="25000"/>
                  </a:schemeClr>
                </a:solidFill>
                <a:latin typeface="Times New Roman" pitchFamily="18" charset="0"/>
                <a:cs typeface="Times New Roman" pitchFamily="18" charset="0"/>
              </a:rPr>
              <a:t>Mongo DB (Mongoose)</a:t>
            </a:r>
          </a:p>
          <a:p>
            <a:pPr marL="800100" lvl="1" indent="-342900">
              <a:lnSpc>
                <a:spcPct val="200000"/>
              </a:lnSpc>
              <a:buFont typeface="Arial" panose="020B0604020202020204" pitchFamily="34" charset="0"/>
              <a:buChar char="•"/>
            </a:pPr>
            <a:r>
              <a:rPr lang="en-IN" sz="2400" b="1">
                <a:solidFill>
                  <a:schemeClr val="tx1">
                    <a:lumMod val="75000"/>
                    <a:lumOff val="25000"/>
                  </a:schemeClr>
                </a:solidFill>
                <a:latin typeface="Times New Roman" pitchFamily="18" charset="0"/>
                <a:cs typeface="Times New Roman" pitchFamily="18" charset="0"/>
              </a:rPr>
              <a:t>Express.js</a:t>
            </a:r>
          </a:p>
          <a:p>
            <a:pPr marL="800100" lvl="1" indent="-342900">
              <a:lnSpc>
                <a:spcPct val="200000"/>
              </a:lnSpc>
              <a:buFont typeface="Arial" panose="020B0604020202020204" pitchFamily="34" charset="0"/>
              <a:buChar char="•"/>
            </a:pPr>
            <a:r>
              <a:rPr lang="en-IN" sz="2400" b="1">
                <a:solidFill>
                  <a:schemeClr val="tx1">
                    <a:lumMod val="75000"/>
                    <a:lumOff val="25000"/>
                  </a:schemeClr>
                </a:solidFill>
                <a:latin typeface="Times New Roman" pitchFamily="18" charset="0"/>
                <a:cs typeface="Times New Roman" pitchFamily="18" charset="0"/>
              </a:rPr>
              <a:t>Passport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IN" sz="3200" dirty="0">
                <a:latin typeface="Times New Roman" pitchFamily="18" charset="0"/>
                <a:cs typeface="Times New Roman" pitchFamily="18" charset="0"/>
              </a:rPr>
              <a:t>ER-Diagram</a:t>
            </a:r>
            <a:br>
              <a:rPr lang="en-IN" sz="3200" dirty="0">
                <a:latin typeface="Times New Roman" pitchFamily="18" charset="0"/>
                <a:cs typeface="Times New Roman" pitchFamily="18" charset="0"/>
              </a:rPr>
            </a:b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7</a:t>
            </a:fld>
            <a:endParaRPr lang="en-US" dirty="0"/>
          </a:p>
        </p:txBody>
      </p:sp>
      <p:pic>
        <p:nvPicPr>
          <p:cNvPr id="7" name="Picture 6">
            <a:extLst>
              <a:ext uri="{FF2B5EF4-FFF2-40B4-BE49-F238E27FC236}">
                <a16:creationId xmlns:a16="http://schemas.microsoft.com/office/drawing/2014/main" id="{D74310B2-7634-47F2-83BF-4C12A9A2B791}"/>
              </a:ext>
            </a:extLst>
          </p:cNvPr>
          <p:cNvPicPr/>
          <p:nvPr/>
        </p:nvPicPr>
        <p:blipFill>
          <a:blip r:embed="rId3">
            <a:extLst>
              <a:ext uri="{28A0092B-C50C-407E-A947-70E740481C1C}">
                <a14:useLocalDpi xmlns:a14="http://schemas.microsoft.com/office/drawing/2010/main" val="0"/>
              </a:ext>
            </a:extLst>
          </a:blip>
          <a:stretch>
            <a:fillRect/>
          </a:stretch>
        </p:blipFill>
        <p:spPr>
          <a:xfrm>
            <a:off x="983432" y="801078"/>
            <a:ext cx="10370368" cy="53642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IN" sz="3200" dirty="0">
                <a:latin typeface="Times New Roman" pitchFamily="18" charset="0"/>
                <a:cs typeface="Times New Roman" pitchFamily="18" charset="0"/>
              </a:rPr>
              <a:t>ER to Schema Mapping</a:t>
            </a:r>
            <a:br>
              <a:rPr lang="en-IN" sz="3200" dirty="0">
                <a:latin typeface="Times New Roman" pitchFamily="18" charset="0"/>
                <a:cs typeface="Times New Roman" pitchFamily="18" charset="0"/>
              </a:rPr>
            </a:b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 Sem A Sec,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7" name="Content Placeholder 2">
            <a:extLst>
              <a:ext uri="{FF2B5EF4-FFF2-40B4-BE49-F238E27FC236}">
                <a16:creationId xmlns:a16="http://schemas.microsoft.com/office/drawing/2014/main" id="{AE4D5DC8-41E0-4A11-9C6A-A0AAED09F87C}"/>
              </a:ext>
            </a:extLst>
          </p:cNvPr>
          <p:cNvSpPr>
            <a:spLocks noGrp="1"/>
          </p:cNvSpPr>
          <p:nvPr>
            <p:ph idx="1"/>
          </p:nvPr>
        </p:nvSpPr>
        <p:spPr bwMode="auto">
          <a:xfrm>
            <a:off x="628650" y="1066801"/>
            <a:ext cx="78867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en-US" sz="9600" b="1" dirty="0">
                <a:latin typeface="Times New Roman" panose="02020603050405020304" pitchFamily="18" charset="0"/>
                <a:cs typeface="Times New Roman" panose="02020603050405020304" pitchFamily="18" charset="0"/>
              </a:rPr>
              <a:t>Step 1: </a:t>
            </a:r>
            <a:r>
              <a:rPr lang="en-US" altLang="en-US" sz="9600" dirty="0">
                <a:latin typeface="Times New Roman" panose="02020603050405020304" pitchFamily="18" charset="0"/>
                <a:cs typeface="Times New Roman" panose="02020603050405020304" pitchFamily="18" charset="0"/>
              </a:rPr>
              <a:t>Mapping of regular entity types</a:t>
            </a:r>
          </a:p>
          <a:p>
            <a:pPr marL="0" indent="0">
              <a:buNone/>
            </a:pPr>
            <a:endParaRPr lang="en-US" altLang="en-US" sz="9600" dirty="0">
              <a:latin typeface="Times New Roman" panose="02020603050405020304" pitchFamily="18" charset="0"/>
              <a:cs typeface="Times New Roman" panose="02020603050405020304" pitchFamily="18" charset="0"/>
            </a:endParaRPr>
          </a:p>
          <a:p>
            <a:pPr marL="0" indent="0">
              <a:buNone/>
            </a:pPr>
            <a:r>
              <a:rPr lang="en-US" altLang="en-US" sz="9600" b="1" dirty="0">
                <a:latin typeface="Times New Roman" panose="02020603050405020304" pitchFamily="18" charset="0"/>
                <a:cs typeface="Times New Roman" panose="02020603050405020304" pitchFamily="18" charset="0"/>
              </a:rPr>
              <a:t>Step 2: </a:t>
            </a:r>
            <a:r>
              <a:rPr lang="en-US" altLang="en-US" sz="9600" dirty="0">
                <a:latin typeface="Times New Roman" panose="02020603050405020304" pitchFamily="18" charset="0"/>
                <a:cs typeface="Times New Roman" panose="02020603050405020304" pitchFamily="18" charset="0"/>
              </a:rPr>
              <a:t>Mapping of weak entity types</a:t>
            </a:r>
          </a:p>
          <a:p>
            <a:pPr marL="0" indent="0">
              <a:buNone/>
            </a:pPr>
            <a:endParaRPr lang="en-US" altLang="en-US" sz="9600" dirty="0">
              <a:latin typeface="Times New Roman" panose="02020603050405020304" pitchFamily="18" charset="0"/>
              <a:cs typeface="Times New Roman" panose="02020603050405020304" pitchFamily="18" charset="0"/>
            </a:endParaRPr>
          </a:p>
          <a:p>
            <a:pPr marL="0" indent="0">
              <a:buNone/>
            </a:pPr>
            <a:r>
              <a:rPr lang="en-US" altLang="en-US" sz="9600" b="1" dirty="0">
                <a:latin typeface="Times New Roman" panose="02020603050405020304" pitchFamily="18" charset="0"/>
                <a:cs typeface="Times New Roman" panose="02020603050405020304" pitchFamily="18" charset="0"/>
              </a:rPr>
              <a:t>Step 3: </a:t>
            </a:r>
            <a:r>
              <a:rPr lang="en-US" altLang="en-US" sz="9600" dirty="0">
                <a:latin typeface="Times New Roman" panose="02020603050405020304" pitchFamily="18" charset="0"/>
                <a:cs typeface="Times New Roman" panose="02020603050405020304" pitchFamily="18" charset="0"/>
              </a:rPr>
              <a:t>Mapping of binary 1:1 relationship types</a:t>
            </a:r>
          </a:p>
          <a:p>
            <a:pPr marL="0" indent="0">
              <a:buNone/>
            </a:pPr>
            <a:endParaRPr lang="en-US" altLang="en-US" sz="9600" dirty="0">
              <a:latin typeface="Times New Roman" panose="02020603050405020304" pitchFamily="18" charset="0"/>
              <a:cs typeface="Times New Roman" panose="02020603050405020304" pitchFamily="18" charset="0"/>
            </a:endParaRPr>
          </a:p>
          <a:p>
            <a:pPr marL="0" indent="0">
              <a:buNone/>
            </a:pPr>
            <a:r>
              <a:rPr lang="en-US" altLang="en-US" sz="9600" b="1" dirty="0">
                <a:latin typeface="Times New Roman" panose="02020603050405020304" pitchFamily="18" charset="0"/>
                <a:cs typeface="Times New Roman" panose="02020603050405020304" pitchFamily="18" charset="0"/>
              </a:rPr>
              <a:t>Step 4: </a:t>
            </a:r>
            <a:r>
              <a:rPr lang="en-US" altLang="en-US" sz="9600" dirty="0">
                <a:latin typeface="Times New Roman" panose="02020603050405020304" pitchFamily="18" charset="0"/>
                <a:cs typeface="Times New Roman" panose="02020603050405020304" pitchFamily="18" charset="0"/>
              </a:rPr>
              <a:t>Mapping of binary 1: N relationship types</a:t>
            </a:r>
          </a:p>
          <a:p>
            <a:pPr marL="0" indent="0">
              <a:buNone/>
            </a:pPr>
            <a:endParaRPr lang="en-US" altLang="en-US" sz="9600" dirty="0">
              <a:latin typeface="Times New Roman" panose="02020603050405020304" pitchFamily="18" charset="0"/>
              <a:cs typeface="Times New Roman" panose="02020603050405020304" pitchFamily="18" charset="0"/>
            </a:endParaRPr>
          </a:p>
          <a:p>
            <a:pPr marL="0" indent="0">
              <a:buNone/>
            </a:pPr>
            <a:r>
              <a:rPr lang="en-US" altLang="en-US" sz="9600" b="1" dirty="0">
                <a:latin typeface="Times New Roman" panose="02020603050405020304" pitchFamily="18" charset="0"/>
                <a:cs typeface="Times New Roman" panose="02020603050405020304" pitchFamily="18" charset="0"/>
              </a:rPr>
              <a:t>Step 5: </a:t>
            </a:r>
            <a:r>
              <a:rPr lang="en-US" altLang="en-US" sz="9600" dirty="0">
                <a:latin typeface="Times New Roman" panose="02020603050405020304" pitchFamily="18" charset="0"/>
                <a:cs typeface="Times New Roman" panose="02020603050405020304" pitchFamily="18" charset="0"/>
              </a:rPr>
              <a:t>Mapping of binary M:N relationship types</a:t>
            </a:r>
          </a:p>
          <a:p>
            <a:pPr marL="0" indent="0">
              <a:buNone/>
            </a:pPr>
            <a:endParaRPr lang="en-US" altLang="en-US" sz="9600" dirty="0">
              <a:latin typeface="Times New Roman" panose="02020603050405020304" pitchFamily="18" charset="0"/>
              <a:cs typeface="Times New Roman" panose="02020603050405020304" pitchFamily="18" charset="0"/>
            </a:endParaRPr>
          </a:p>
          <a:p>
            <a:pPr marL="0" indent="0">
              <a:buNone/>
            </a:pPr>
            <a:r>
              <a:rPr lang="en-US" altLang="en-US" sz="9600" b="1">
                <a:latin typeface="Times New Roman" panose="02020603050405020304" pitchFamily="18" charset="0"/>
                <a:cs typeface="Times New Roman" panose="02020603050405020304" pitchFamily="18" charset="0"/>
              </a:rPr>
              <a:t>Step 6: </a:t>
            </a:r>
            <a:r>
              <a:rPr lang="en-US" altLang="en-US" sz="9600" dirty="0">
                <a:latin typeface="Times New Roman" panose="02020603050405020304" pitchFamily="18" charset="0"/>
                <a:cs typeface="Times New Roman" panose="02020603050405020304" pitchFamily="18" charset="0"/>
              </a:rPr>
              <a:t>Mapping of N-array relationship types</a:t>
            </a:r>
          </a:p>
          <a:p>
            <a:pPr marL="0" indent="0">
              <a:buFont typeface="Arial" panose="020B0604020202020204" pitchFamily="34" charset="0"/>
              <a:buNone/>
            </a:pPr>
            <a:endParaRPr lang="en-US" altLang="en-US" sz="2800" dirty="0"/>
          </a:p>
          <a:p>
            <a:pPr marL="0" indent="0">
              <a:buFont typeface="Arial" panose="020B0604020202020204" pitchFamily="34" charset="0"/>
              <a:buNone/>
            </a:pPr>
            <a:r>
              <a:rPr lang="en-US" altLang="en-US" sz="2800" u="sng" dirty="0">
                <a:solidFill>
                  <a:srgbClr val="FF0000"/>
                </a:solidFill>
              </a:rPr>
              <a:t> </a:t>
            </a:r>
          </a:p>
        </p:txBody>
      </p:sp>
    </p:spTree>
    <p:extLst>
      <p:ext uri="{BB962C8B-B14F-4D97-AF65-F5344CB8AC3E}">
        <p14:creationId xmlns:p14="http://schemas.microsoft.com/office/powerpoint/2010/main" val="200212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Schema Diagram</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 Sem A Sec,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10" name="Picture 9">
            <a:extLst>
              <a:ext uri="{FF2B5EF4-FFF2-40B4-BE49-F238E27FC236}">
                <a16:creationId xmlns:a16="http://schemas.microsoft.com/office/drawing/2014/main" id="{CF529A08-36F8-423A-997D-9C8BBDF9CFB3}"/>
              </a:ext>
            </a:extLst>
          </p:cNvPr>
          <p:cNvPicPr/>
          <p:nvPr/>
        </p:nvPicPr>
        <p:blipFill>
          <a:blip r:embed="rId3">
            <a:extLst>
              <a:ext uri="{28A0092B-C50C-407E-A947-70E740481C1C}">
                <a14:useLocalDpi xmlns:a14="http://schemas.microsoft.com/office/drawing/2010/main" val="0"/>
              </a:ext>
            </a:extLst>
          </a:blip>
          <a:stretch>
            <a:fillRect/>
          </a:stretch>
        </p:blipFill>
        <p:spPr>
          <a:xfrm>
            <a:off x="983432" y="830687"/>
            <a:ext cx="10225136" cy="5173180"/>
          </a:xfrm>
          <a:prstGeom prst="rect">
            <a:avLst/>
          </a:prstGeom>
        </p:spPr>
      </p:pic>
    </p:spTree>
    <p:extLst>
      <p:ext uri="{BB962C8B-B14F-4D97-AF65-F5344CB8AC3E}">
        <p14:creationId xmlns:p14="http://schemas.microsoft.com/office/powerpoint/2010/main" val="2692382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3209</TotalTime>
  <Words>2765</Words>
  <Application>Microsoft Office PowerPoint</Application>
  <PresentationFormat>Widescreen</PresentationFormat>
  <Paragraphs>387</Paragraphs>
  <Slides>31</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Roboto</vt:lpstr>
      <vt:lpstr>Symbol</vt:lpstr>
      <vt:lpstr>Times New Roman</vt:lpstr>
      <vt:lpstr>Wingdings</vt:lpstr>
      <vt:lpstr>Office Theme</vt:lpstr>
      <vt:lpstr>Mobile Store System                    </vt:lpstr>
      <vt:lpstr>AGENDA</vt:lpstr>
      <vt:lpstr>ABSTRACT </vt:lpstr>
      <vt:lpstr>INTRODUCTION </vt:lpstr>
      <vt:lpstr>INTRODUCTION </vt:lpstr>
      <vt:lpstr>Front end and Back end tools</vt:lpstr>
      <vt:lpstr>ER-Diagram  </vt:lpstr>
      <vt:lpstr>ER to Schema Mapping  </vt:lpstr>
      <vt:lpstr>Schema Diagram</vt:lpstr>
      <vt:lpstr>Tables description for SQL </vt:lpstr>
      <vt:lpstr>Tables description for SQL </vt:lpstr>
      <vt:lpstr>Tables description for SQL </vt:lpstr>
      <vt:lpstr>Tables description for MongoDB </vt:lpstr>
      <vt:lpstr>Normalization of Tables </vt:lpstr>
      <vt:lpstr>Normalization of Tables </vt:lpstr>
      <vt:lpstr>Stored Procedures</vt:lpstr>
      <vt:lpstr>Triggers</vt:lpstr>
      <vt:lpstr>Triggers</vt:lpstr>
      <vt:lpstr>Triggers</vt:lpstr>
      <vt:lpstr>Triggers</vt:lpstr>
      <vt:lpstr>Data Flow Diagram</vt:lpstr>
      <vt:lpstr>Results &amp; Snapshots</vt:lpstr>
      <vt:lpstr>Results &amp; Snapshots</vt:lpstr>
      <vt:lpstr>Results &amp; Snapshots</vt:lpstr>
      <vt:lpstr>Results &amp; Snapshots</vt:lpstr>
      <vt:lpstr>Results &amp; Snapshots</vt:lpstr>
      <vt:lpstr>Applications</vt:lpstr>
      <vt:lpstr>CONCLUSIONS</vt:lpstr>
      <vt:lpstr>Future Enhancements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Karthik raj R</cp:lastModifiedBy>
  <cp:revision>390</cp:revision>
  <dcterms:created xsi:type="dcterms:W3CDTF">2015-10-29T14:36:38Z</dcterms:created>
  <dcterms:modified xsi:type="dcterms:W3CDTF">2022-02-01T11:50:49Z</dcterms:modified>
</cp:coreProperties>
</file>