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5"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038" y="-87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03AB66-81E3-453F-B551-930909EE89E1}" type="datetimeFigureOut">
              <a:rPr lang="en-IN" smtClean="0"/>
              <a:pPr/>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5B6E7-BF01-4702-B92E-046CD47563D9}" type="slidenum">
              <a:rPr lang="en-IN" smtClean="0"/>
              <a:pPr/>
              <a:t>‹#›</a:t>
            </a:fld>
            <a:endParaRPr lang="en-IN"/>
          </a:p>
        </p:txBody>
      </p:sp>
    </p:spTree>
    <p:extLst>
      <p:ext uri="{BB962C8B-B14F-4D97-AF65-F5344CB8AC3E}">
        <p14:creationId xmlns:p14="http://schemas.microsoft.com/office/powerpoint/2010/main" xmlns="" val="212158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4E5B6E7-BF01-4702-B92E-046CD47563D9}" type="slidenum">
              <a:rPr lang="en-IN" smtClean="0"/>
              <a:pPr/>
              <a:t>11</a:t>
            </a:fld>
            <a:endParaRPr lang="en-IN"/>
          </a:p>
        </p:txBody>
      </p:sp>
    </p:spTree>
    <p:extLst>
      <p:ext uri="{BB962C8B-B14F-4D97-AF65-F5344CB8AC3E}">
        <p14:creationId xmlns:p14="http://schemas.microsoft.com/office/powerpoint/2010/main" xmlns="" val="376914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403DF4-0876-4231-BD1E-584ED35465B2}"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9E8DE-8C43-4C20-BC61-F14703E815F2}" type="slidenum">
              <a:rPr lang="en-IN" smtClean="0"/>
              <a:pPr/>
              <a:t>‹#›</a:t>
            </a:fld>
            <a:endParaRPr lang="en-IN"/>
          </a:p>
        </p:txBody>
      </p:sp>
    </p:spTree>
    <p:extLst>
      <p:ext uri="{BB962C8B-B14F-4D97-AF65-F5344CB8AC3E}">
        <p14:creationId xmlns:p14="http://schemas.microsoft.com/office/powerpoint/2010/main" xmlns="" val="99495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03DF4-0876-4231-BD1E-584ED35465B2}"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9E8DE-8C43-4C20-BC61-F14703E815F2}" type="slidenum">
              <a:rPr lang="en-IN" smtClean="0"/>
              <a:pPr/>
              <a:t>‹#›</a:t>
            </a:fld>
            <a:endParaRPr lang="en-IN"/>
          </a:p>
        </p:txBody>
      </p:sp>
    </p:spTree>
    <p:extLst>
      <p:ext uri="{BB962C8B-B14F-4D97-AF65-F5344CB8AC3E}">
        <p14:creationId xmlns:p14="http://schemas.microsoft.com/office/powerpoint/2010/main" xmlns="" val="255887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03DF4-0876-4231-BD1E-584ED35465B2}"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9E8DE-8C43-4C20-BC61-F14703E815F2}"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xmlns="" val="1579492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03DF4-0876-4231-BD1E-584ED35465B2}"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9E8DE-8C43-4C20-BC61-F14703E815F2}" type="slidenum">
              <a:rPr lang="en-IN" smtClean="0"/>
              <a:pPr/>
              <a:t>‹#›</a:t>
            </a:fld>
            <a:endParaRPr lang="en-IN"/>
          </a:p>
        </p:txBody>
      </p:sp>
    </p:spTree>
    <p:extLst>
      <p:ext uri="{BB962C8B-B14F-4D97-AF65-F5344CB8AC3E}">
        <p14:creationId xmlns:p14="http://schemas.microsoft.com/office/powerpoint/2010/main" xmlns="" val="1834764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03DF4-0876-4231-BD1E-584ED35465B2}"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9E8DE-8C43-4C20-BC61-F14703E815F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201565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03DF4-0876-4231-BD1E-584ED35465B2}"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9E8DE-8C43-4C20-BC61-F14703E815F2}" type="slidenum">
              <a:rPr lang="en-IN" smtClean="0"/>
              <a:pPr/>
              <a:t>‹#›</a:t>
            </a:fld>
            <a:endParaRPr lang="en-IN"/>
          </a:p>
        </p:txBody>
      </p:sp>
    </p:spTree>
    <p:extLst>
      <p:ext uri="{BB962C8B-B14F-4D97-AF65-F5344CB8AC3E}">
        <p14:creationId xmlns:p14="http://schemas.microsoft.com/office/powerpoint/2010/main" xmlns="" val="3691859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403DF4-0876-4231-BD1E-584ED35465B2}"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9E8DE-8C43-4C20-BC61-F14703E815F2}" type="slidenum">
              <a:rPr lang="en-IN" smtClean="0"/>
              <a:pPr/>
              <a:t>‹#›</a:t>
            </a:fld>
            <a:endParaRPr lang="en-IN"/>
          </a:p>
        </p:txBody>
      </p:sp>
    </p:spTree>
    <p:extLst>
      <p:ext uri="{BB962C8B-B14F-4D97-AF65-F5344CB8AC3E}">
        <p14:creationId xmlns:p14="http://schemas.microsoft.com/office/powerpoint/2010/main" xmlns="" val="327902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403DF4-0876-4231-BD1E-584ED35465B2}"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9E8DE-8C43-4C20-BC61-F14703E815F2}" type="slidenum">
              <a:rPr lang="en-IN" smtClean="0"/>
              <a:pPr/>
              <a:t>‹#›</a:t>
            </a:fld>
            <a:endParaRPr lang="en-IN"/>
          </a:p>
        </p:txBody>
      </p:sp>
    </p:spTree>
    <p:extLst>
      <p:ext uri="{BB962C8B-B14F-4D97-AF65-F5344CB8AC3E}">
        <p14:creationId xmlns:p14="http://schemas.microsoft.com/office/powerpoint/2010/main" xmlns="" val="151386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403DF4-0876-4231-BD1E-584ED35465B2}"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9E8DE-8C43-4C20-BC61-F14703E815F2}" type="slidenum">
              <a:rPr lang="en-IN" smtClean="0"/>
              <a:pPr/>
              <a:t>‹#›</a:t>
            </a:fld>
            <a:endParaRPr lang="en-IN"/>
          </a:p>
        </p:txBody>
      </p:sp>
    </p:spTree>
    <p:extLst>
      <p:ext uri="{BB962C8B-B14F-4D97-AF65-F5344CB8AC3E}">
        <p14:creationId xmlns:p14="http://schemas.microsoft.com/office/powerpoint/2010/main" xmlns="" val="210826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03DF4-0876-4231-BD1E-584ED35465B2}" type="datetimeFigureOut">
              <a:rPr lang="en-IN" smtClean="0"/>
              <a:pPr/>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9E8DE-8C43-4C20-BC61-F14703E815F2}" type="slidenum">
              <a:rPr lang="en-IN" smtClean="0"/>
              <a:pPr/>
              <a:t>‹#›</a:t>
            </a:fld>
            <a:endParaRPr lang="en-IN"/>
          </a:p>
        </p:txBody>
      </p:sp>
    </p:spTree>
    <p:extLst>
      <p:ext uri="{BB962C8B-B14F-4D97-AF65-F5344CB8AC3E}">
        <p14:creationId xmlns:p14="http://schemas.microsoft.com/office/powerpoint/2010/main" xmlns="" val="282129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403DF4-0876-4231-BD1E-584ED35465B2}" type="datetimeFigureOut">
              <a:rPr lang="en-IN" smtClean="0"/>
              <a:pPr/>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9E8DE-8C43-4C20-BC61-F14703E815F2}" type="slidenum">
              <a:rPr lang="en-IN" smtClean="0"/>
              <a:pPr/>
              <a:t>‹#›</a:t>
            </a:fld>
            <a:endParaRPr lang="en-IN"/>
          </a:p>
        </p:txBody>
      </p:sp>
    </p:spTree>
    <p:extLst>
      <p:ext uri="{BB962C8B-B14F-4D97-AF65-F5344CB8AC3E}">
        <p14:creationId xmlns:p14="http://schemas.microsoft.com/office/powerpoint/2010/main" xmlns="" val="3994364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403DF4-0876-4231-BD1E-584ED35465B2}" type="datetimeFigureOut">
              <a:rPr lang="en-IN" smtClean="0"/>
              <a:pPr/>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79E8DE-8C43-4C20-BC61-F14703E815F2}" type="slidenum">
              <a:rPr lang="en-IN" smtClean="0"/>
              <a:pPr/>
              <a:t>‹#›</a:t>
            </a:fld>
            <a:endParaRPr lang="en-IN"/>
          </a:p>
        </p:txBody>
      </p:sp>
    </p:spTree>
    <p:extLst>
      <p:ext uri="{BB962C8B-B14F-4D97-AF65-F5344CB8AC3E}">
        <p14:creationId xmlns:p14="http://schemas.microsoft.com/office/powerpoint/2010/main" xmlns="" val="136377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70403DF4-0876-4231-BD1E-584ED35465B2}" type="datetimeFigureOut">
              <a:rPr lang="en-IN" smtClean="0"/>
              <a:pPr/>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79E8DE-8C43-4C20-BC61-F14703E815F2}" type="slidenum">
              <a:rPr lang="en-IN" smtClean="0"/>
              <a:pPr/>
              <a:t>‹#›</a:t>
            </a:fld>
            <a:endParaRPr lang="en-IN"/>
          </a:p>
        </p:txBody>
      </p:sp>
    </p:spTree>
    <p:extLst>
      <p:ext uri="{BB962C8B-B14F-4D97-AF65-F5344CB8AC3E}">
        <p14:creationId xmlns:p14="http://schemas.microsoft.com/office/powerpoint/2010/main" xmlns="" val="413647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403DF4-0876-4231-BD1E-584ED35465B2}" type="datetimeFigureOut">
              <a:rPr lang="en-IN" smtClean="0"/>
              <a:pPr/>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79E8DE-8C43-4C20-BC61-F14703E815F2}" type="slidenum">
              <a:rPr lang="en-IN" smtClean="0"/>
              <a:pPr/>
              <a:t>‹#›</a:t>
            </a:fld>
            <a:endParaRPr lang="en-IN"/>
          </a:p>
        </p:txBody>
      </p:sp>
    </p:spTree>
    <p:extLst>
      <p:ext uri="{BB962C8B-B14F-4D97-AF65-F5344CB8AC3E}">
        <p14:creationId xmlns:p14="http://schemas.microsoft.com/office/powerpoint/2010/main" xmlns="" val="104878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403DF4-0876-4231-BD1E-584ED35465B2}" type="datetimeFigureOut">
              <a:rPr lang="en-IN" smtClean="0"/>
              <a:pPr/>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9E8DE-8C43-4C20-BC61-F14703E815F2}" type="slidenum">
              <a:rPr lang="en-IN" smtClean="0"/>
              <a:pPr/>
              <a:t>‹#›</a:t>
            </a:fld>
            <a:endParaRPr lang="en-IN"/>
          </a:p>
        </p:txBody>
      </p:sp>
    </p:spTree>
    <p:extLst>
      <p:ext uri="{BB962C8B-B14F-4D97-AF65-F5344CB8AC3E}">
        <p14:creationId xmlns:p14="http://schemas.microsoft.com/office/powerpoint/2010/main" xmlns="" val="41920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403DF4-0876-4231-BD1E-584ED35465B2}" type="datetimeFigureOut">
              <a:rPr lang="en-IN" smtClean="0"/>
              <a:pPr/>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9E8DE-8C43-4C20-BC61-F14703E815F2}" type="slidenum">
              <a:rPr lang="en-IN" smtClean="0"/>
              <a:pPr/>
              <a:t>‹#›</a:t>
            </a:fld>
            <a:endParaRPr lang="en-IN"/>
          </a:p>
        </p:txBody>
      </p:sp>
    </p:spTree>
    <p:extLst>
      <p:ext uri="{BB962C8B-B14F-4D97-AF65-F5344CB8AC3E}">
        <p14:creationId xmlns:p14="http://schemas.microsoft.com/office/powerpoint/2010/main" xmlns="" val="226307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403DF4-0876-4231-BD1E-584ED35465B2}" type="datetimeFigureOut">
              <a:rPr lang="en-IN" smtClean="0"/>
              <a:pPr/>
              <a:t>11-10-2023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79E8DE-8C43-4C20-BC61-F14703E815F2}" type="slidenum">
              <a:rPr lang="en-IN" smtClean="0"/>
              <a:pPr/>
              <a:t>‹#›</a:t>
            </a:fld>
            <a:endParaRPr lang="en-IN"/>
          </a:p>
        </p:txBody>
      </p:sp>
    </p:spTree>
    <p:extLst>
      <p:ext uri="{BB962C8B-B14F-4D97-AF65-F5344CB8AC3E}">
        <p14:creationId xmlns:p14="http://schemas.microsoft.com/office/powerpoint/2010/main" xmlns="" val="388369248"/>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AC38BD4-2937-D9B3-3399-B88969D6FDFA}"/>
              </a:ext>
            </a:extLst>
          </p:cNvPr>
          <p:cNvSpPr>
            <a:spLocks noGrp="1"/>
          </p:cNvSpPr>
          <p:nvPr>
            <p:ph type="title"/>
          </p:nvPr>
        </p:nvSpPr>
        <p:spPr>
          <a:xfrm>
            <a:off x="1567671" y="2768600"/>
            <a:ext cx="8596668" cy="1320800"/>
          </a:xfrm>
        </p:spPr>
        <p:txBody>
          <a:bodyPr>
            <a:normAutofit/>
          </a:bodyPr>
          <a:lstStyle/>
          <a:p>
            <a:r>
              <a:rPr lang="en-US" sz="6600" b="1" dirty="0" smtClean="0">
                <a:solidFill>
                  <a:srgbClr val="0070C0"/>
                </a:solidFill>
                <a:effectLst>
                  <a:outerShdw blurRad="38100" dist="38100" dir="2700000" algn="tl">
                    <a:srgbClr val="000000">
                      <a:alpha val="43137"/>
                    </a:srgbClr>
                  </a:outerShdw>
                </a:effectLst>
              </a:rPr>
              <a:t>PERSONAL </a:t>
            </a:r>
            <a:r>
              <a:rPr lang="en-US" sz="6600" b="1" dirty="0">
                <a:solidFill>
                  <a:srgbClr val="0070C0"/>
                </a:solidFill>
                <a:effectLst>
                  <a:outerShdw blurRad="38100" dist="38100" dir="2700000" algn="tl">
                    <a:srgbClr val="000000">
                      <a:alpha val="43137"/>
                    </a:srgbClr>
                  </a:outerShdw>
                </a:effectLst>
              </a:rPr>
              <a:t>BLOG</a:t>
            </a:r>
            <a:endParaRPr lang="en-IN" sz="6600"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4054957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CB820E3-D855-59F4-0BB4-E01AECE11B64}"/>
              </a:ext>
            </a:extLst>
          </p:cNvPr>
          <p:cNvSpPr txBox="1"/>
          <p:nvPr/>
        </p:nvSpPr>
        <p:spPr>
          <a:xfrm>
            <a:off x="1603208" y="1258306"/>
            <a:ext cx="6093994" cy="3477875"/>
          </a:xfrm>
          <a:prstGeom prst="rect">
            <a:avLst/>
          </a:prstGeom>
          <a:noFill/>
        </p:spPr>
        <p:txBody>
          <a:bodyPr wrap="square">
            <a:spAutoFit/>
          </a:bodyPr>
          <a:lstStyle/>
          <a:p>
            <a:r>
              <a:rPr lang="en-IN" sz="2000" b="1">
                <a:latin typeface="Arial" panose="020B0604020202020204" pitchFamily="34" charset="0"/>
                <a:cs typeface="Arial" panose="020B0604020202020204" pitchFamily="34" charset="0"/>
              </a:rPr>
              <a:t>Social media</a:t>
            </a:r>
          </a:p>
          <a:p>
            <a:endParaRPr lang="en-IN" sz="2000">
              <a:latin typeface="Arial" panose="020B0604020202020204" pitchFamily="34" charset="0"/>
              <a:cs typeface="Arial" panose="020B0604020202020204" pitchFamily="34" charset="0"/>
            </a:endParaRPr>
          </a:p>
          <a:p>
            <a:endParaRPr lang="en-IN" sz="2000">
              <a:latin typeface="Arial" panose="020B0604020202020204" pitchFamily="34" charset="0"/>
              <a:cs typeface="Arial" panose="020B0604020202020204" pitchFamily="34" charset="0"/>
            </a:endParaRPr>
          </a:p>
          <a:p>
            <a:r>
              <a:rPr lang="en-IN" sz="2000">
                <a:latin typeface="Arial" panose="020B0604020202020204" pitchFamily="34" charset="0"/>
                <a:cs typeface="Arial" panose="020B0604020202020204" pitchFamily="34" charset="0"/>
              </a:rPr>
              <a:t>Social media will play an essential role, both in marketing your travel blog to readers and networking with others within the travel community. Friend and Follow as many travel professionals as you can find, and post consistently to help gain more followers in your niche – and to show travel professionals your level of dedication, and ability to generate attention.</a:t>
            </a:r>
          </a:p>
        </p:txBody>
      </p:sp>
    </p:spTree>
    <p:extLst>
      <p:ext uri="{BB962C8B-B14F-4D97-AF65-F5344CB8AC3E}">
        <p14:creationId xmlns:p14="http://schemas.microsoft.com/office/powerpoint/2010/main" xmlns="" val="396236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C6A2422-1BFC-8C89-17BD-1B24564A7613}"/>
              </a:ext>
            </a:extLst>
          </p:cNvPr>
          <p:cNvSpPr txBox="1"/>
          <p:nvPr/>
        </p:nvSpPr>
        <p:spPr>
          <a:xfrm>
            <a:off x="164934" y="305068"/>
            <a:ext cx="6953250" cy="6247864"/>
          </a:xfrm>
          <a:prstGeom prst="rect">
            <a:avLst/>
          </a:prstGeom>
          <a:noFill/>
        </p:spPr>
        <p:txBody>
          <a:bodyPr wrap="square">
            <a:spAutoFit/>
          </a:bodyPr>
          <a:lstStyle/>
          <a:p>
            <a:r>
              <a:rPr lang="en-IN" sz="2000" b="1" dirty="0">
                <a:latin typeface="Arial" panose="020B0604020202020204" pitchFamily="34" charset="0"/>
                <a:cs typeface="Arial" panose="020B0604020202020204" pitchFamily="34" charset="0"/>
              </a:rPr>
              <a:t>Continue to Travel, Journal, and Add New Posts on a Regular Basis</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critical ingredient when it comes to writing a travel blog is traveling frequently enough to have something new to blog about. So that you can fully enjoy your travels, and have new materials for your blog, begin a travel journal that you can refer back to when writing your blog posts when you return </a:t>
            </a:r>
            <a:r>
              <a:rPr lang="en-IN" sz="2000" dirty="0" err="1">
                <a:latin typeface="Arial" panose="020B0604020202020204" pitchFamily="34" charset="0"/>
                <a:cs typeface="Arial" panose="020B0604020202020204" pitchFamily="34" charset="0"/>
              </a:rPr>
              <a:t>home.The</a:t>
            </a:r>
            <a:r>
              <a:rPr lang="en-IN" sz="2000" dirty="0">
                <a:latin typeface="Arial" panose="020B0604020202020204" pitchFamily="34" charset="0"/>
                <a:cs typeface="Arial" panose="020B0604020202020204" pitchFamily="34" charset="0"/>
              </a:rPr>
              <a:t> structure of your posts can vary; you could break them down by “Day 1 in Florence”, Day 2 in Florence”, etc., or you can post by specific topics such as “Food”, “Sights”, or “Rooms.” Set a goal to post several articles about each travel location, and feel free to spread them out over a week or two</a:t>
            </a:r>
          </a:p>
          <a:p>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To boost your SEO, infuse your posts (without overdoing it) with well-researched keywords – and keep an eye on what percentage of your traffic comes from keywords, social media, and paid traffic.</a:t>
            </a:r>
            <a:endParaRPr lang="en-IN" sz="2000" dirty="0">
              <a:latin typeface="Arial" panose="020B0604020202020204" pitchFamily="34" charset="0"/>
              <a:cs typeface="Arial" panose="020B0604020202020204" pitchFamily="34" charset="0"/>
            </a:endParaRPr>
          </a:p>
        </p:txBody>
      </p:sp>
      <p:pic>
        <p:nvPicPr>
          <p:cNvPr id="6" name="Picture 6">
            <a:extLst>
              <a:ext uri="{FF2B5EF4-FFF2-40B4-BE49-F238E27FC236}">
                <a16:creationId xmlns:a16="http://schemas.microsoft.com/office/drawing/2014/main" xmlns="" id="{CA0AEB95-C325-810F-54D4-C89B598F427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78625" y="1229226"/>
            <a:ext cx="5248441" cy="5042356"/>
          </a:xfrm>
          <a:prstGeom prst="rect">
            <a:avLst/>
          </a:prstGeom>
        </p:spPr>
      </p:pic>
    </p:spTree>
    <p:extLst>
      <p:ext uri="{BB962C8B-B14F-4D97-AF65-F5344CB8AC3E}">
        <p14:creationId xmlns:p14="http://schemas.microsoft.com/office/powerpoint/2010/main" xmlns="" val="3823313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D709244-95B3-DCD0-4554-A726EE2D21C0}"/>
              </a:ext>
            </a:extLst>
          </p:cNvPr>
          <p:cNvSpPr txBox="1"/>
          <p:nvPr/>
        </p:nvSpPr>
        <p:spPr>
          <a:xfrm>
            <a:off x="552449" y="1104900"/>
            <a:ext cx="10077451" cy="4401205"/>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Ensure that posts include the specifics that your readers are looking for, such as</a:t>
            </a:r>
            <a:r>
              <a:rPr lang="en-IN" sz="2000" dirty="0" smtClean="0">
                <a:latin typeface="Arial" panose="020B0604020202020204" pitchFamily="34" charset="0"/>
                <a:cs typeface="Arial" panose="020B0604020202020204" pitchFamily="34" charset="0"/>
              </a:rPr>
              <a:t>:    </a:t>
            </a:r>
          </a:p>
          <a:p>
            <a:endParaRPr lang="en-IN" sz="2000" dirty="0" smtClean="0">
              <a:latin typeface="Arial" panose="020B0604020202020204" pitchFamily="34" charset="0"/>
              <a:cs typeface="Arial" panose="020B0604020202020204" pitchFamily="34" charset="0"/>
            </a:endParaRPr>
          </a:p>
          <a:p>
            <a:pPr>
              <a:buFont typeface="Wingdings" pitchFamily="2" charset="2"/>
              <a:buChar char="v"/>
            </a:pPr>
            <a:r>
              <a:rPr lang="en-IN" sz="2000" dirty="0" smtClean="0">
                <a:latin typeface="Arial" panose="020B0604020202020204" pitchFamily="34" charset="0"/>
                <a:cs typeface="Arial" panose="020B0604020202020204" pitchFamily="34" charset="0"/>
              </a:rPr>
              <a:t>Names </a:t>
            </a:r>
            <a:r>
              <a:rPr lang="en-IN" sz="2000" dirty="0">
                <a:latin typeface="Arial" panose="020B0604020202020204" pitchFamily="34" charset="0"/>
                <a:cs typeface="Arial" panose="020B0604020202020204" pitchFamily="34" charset="0"/>
              </a:rPr>
              <a:t>of </a:t>
            </a:r>
            <a:r>
              <a:rPr lang="en-IN" sz="2000" dirty="0" smtClean="0">
                <a:latin typeface="Arial" panose="020B0604020202020204" pitchFamily="34" charset="0"/>
                <a:cs typeface="Arial" panose="020B0604020202020204" pitchFamily="34" charset="0"/>
              </a:rPr>
              <a:t>restaurants, cafes, hidden gems</a:t>
            </a:r>
          </a:p>
          <a:p>
            <a:pPr>
              <a:buFont typeface="Wingdings" pitchFamily="2" charset="2"/>
              <a:buChar char="v"/>
            </a:pPr>
            <a:r>
              <a:rPr lang="en-IN" sz="2000" dirty="0" smtClean="0">
                <a:latin typeface="Arial" panose="020B0604020202020204" pitchFamily="34" charset="0"/>
                <a:cs typeface="Arial" panose="020B0604020202020204" pitchFamily="34" charset="0"/>
              </a:rPr>
              <a:t>Details </a:t>
            </a:r>
            <a:r>
              <a:rPr lang="en-IN" sz="2000" dirty="0">
                <a:latin typeface="Arial" panose="020B0604020202020204" pitchFamily="34" charset="0"/>
                <a:cs typeface="Arial" panose="020B0604020202020204" pitchFamily="34" charset="0"/>
              </a:rPr>
              <a:t>about what you booked or </a:t>
            </a:r>
            <a:r>
              <a:rPr lang="en-IN" sz="2000" dirty="0" smtClean="0">
                <a:latin typeface="Arial" panose="020B0604020202020204" pitchFamily="34" charset="0"/>
                <a:cs typeface="Arial" panose="020B0604020202020204" pitchFamily="34" charset="0"/>
              </a:rPr>
              <a:t>ordered</a:t>
            </a:r>
          </a:p>
          <a:p>
            <a:pPr>
              <a:buFont typeface="Wingdings" pitchFamily="2" charset="2"/>
              <a:buChar char="v"/>
            </a:pPr>
            <a:r>
              <a:rPr lang="en-IN" sz="2000" dirty="0" smtClean="0">
                <a:latin typeface="Arial" panose="020B0604020202020204" pitchFamily="34" charset="0"/>
                <a:cs typeface="Arial" panose="020B0604020202020204" pitchFamily="34" charset="0"/>
              </a:rPr>
              <a:t>Name </a:t>
            </a:r>
            <a:r>
              <a:rPr lang="en-IN" sz="2000" dirty="0">
                <a:latin typeface="Arial" panose="020B0604020202020204" pitchFamily="34" charset="0"/>
                <a:cs typeface="Arial" panose="020B0604020202020204" pitchFamily="34" charset="0"/>
              </a:rPr>
              <a:t>of the company or website you booked on </a:t>
            </a:r>
            <a:endParaRPr lang="en-IN" sz="2000" dirty="0" smtClean="0">
              <a:latin typeface="Arial" panose="020B0604020202020204" pitchFamily="34" charset="0"/>
              <a:cs typeface="Arial" panose="020B0604020202020204" pitchFamily="34" charset="0"/>
            </a:endParaRPr>
          </a:p>
          <a:p>
            <a:pPr>
              <a:buFont typeface="Wingdings" pitchFamily="2" charset="2"/>
              <a:buChar char="v"/>
            </a:pPr>
            <a:r>
              <a:rPr lang="en-IN" sz="2000" dirty="0" smtClean="0">
                <a:latin typeface="Arial" panose="020B0604020202020204" pitchFamily="34" charset="0"/>
                <a:cs typeface="Arial" panose="020B0604020202020204" pitchFamily="34" charset="0"/>
              </a:rPr>
              <a:t>Name </a:t>
            </a:r>
            <a:r>
              <a:rPr lang="en-IN" sz="2000" dirty="0">
                <a:latin typeface="Arial" panose="020B0604020202020204" pitchFamily="34" charset="0"/>
                <a:cs typeface="Arial" panose="020B0604020202020204" pitchFamily="34" charset="0"/>
              </a:rPr>
              <a:t>and address of hotel/accommodation </a:t>
            </a:r>
            <a:endParaRPr lang="en-IN" sz="2000" dirty="0" smtClean="0">
              <a:latin typeface="Arial" panose="020B0604020202020204" pitchFamily="34" charset="0"/>
              <a:cs typeface="Arial" panose="020B0604020202020204" pitchFamily="34" charset="0"/>
            </a:endParaRPr>
          </a:p>
          <a:p>
            <a:pPr>
              <a:buFont typeface="Wingdings" pitchFamily="2" charset="2"/>
              <a:buChar char="v"/>
            </a:pPr>
            <a:r>
              <a:rPr lang="en-IN" sz="2000" dirty="0" smtClean="0">
                <a:latin typeface="Arial" panose="020B0604020202020204" pitchFamily="34" charset="0"/>
                <a:cs typeface="Arial" panose="020B0604020202020204" pitchFamily="34" charset="0"/>
              </a:rPr>
              <a:t>Available </a:t>
            </a:r>
            <a:r>
              <a:rPr lang="en-IN" sz="2000" dirty="0">
                <a:latin typeface="Arial" panose="020B0604020202020204" pitchFamily="34" charset="0"/>
                <a:cs typeface="Arial" panose="020B0604020202020204" pitchFamily="34" charset="0"/>
              </a:rPr>
              <a:t>transport </a:t>
            </a:r>
            <a:r>
              <a:rPr lang="en-IN" sz="2000" dirty="0" smtClean="0">
                <a:latin typeface="Arial" panose="020B0604020202020204" pitchFamily="34" charset="0"/>
                <a:cs typeface="Arial" panose="020B0604020202020204" pitchFamily="34" charset="0"/>
              </a:rPr>
              <a:t>options</a:t>
            </a:r>
          </a:p>
          <a:p>
            <a:pPr>
              <a:buFont typeface="Wingdings" pitchFamily="2" charset="2"/>
              <a:buChar char="v"/>
            </a:pP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Price ranges for all </a:t>
            </a:r>
            <a:r>
              <a:rPr lang="en-IN" sz="2000" dirty="0" smtClean="0">
                <a:latin typeface="Arial" panose="020B0604020202020204" pitchFamily="34" charset="0"/>
                <a:cs typeface="Arial" panose="020B0604020202020204" pitchFamily="34" charset="0"/>
              </a:rPr>
              <a:t>activities</a:t>
            </a:r>
          </a:p>
          <a:p>
            <a:pPr>
              <a:buFont typeface="Wingdings" pitchFamily="2" charset="2"/>
              <a:buChar char="v"/>
            </a:pPr>
            <a:r>
              <a:rPr lang="en-IN" sz="2000" dirty="0" smtClean="0">
                <a:latin typeface="Arial" panose="020B0604020202020204" pitchFamily="34" charset="0"/>
                <a:cs typeface="Arial" panose="020B0604020202020204" pitchFamily="34" charset="0"/>
              </a:rPr>
              <a:t>What </a:t>
            </a:r>
            <a:r>
              <a:rPr lang="en-IN" sz="2000" dirty="0">
                <a:latin typeface="Arial" panose="020B0604020202020204" pitchFamily="34" charset="0"/>
                <a:cs typeface="Arial" panose="020B0604020202020204" pitchFamily="34" charset="0"/>
              </a:rPr>
              <a:t>to wear/ what to </a:t>
            </a:r>
            <a:r>
              <a:rPr lang="en-IN" sz="2000" dirty="0" smtClean="0">
                <a:latin typeface="Arial" panose="020B0604020202020204" pitchFamily="34" charset="0"/>
                <a:cs typeface="Arial" panose="020B0604020202020204" pitchFamily="34" charset="0"/>
              </a:rPr>
              <a:t>pack</a:t>
            </a:r>
          </a:p>
          <a:p>
            <a:pPr>
              <a:buFont typeface="Wingdings" pitchFamily="2" charset="2"/>
              <a:buChar char="v"/>
            </a:pP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What time of year you </a:t>
            </a:r>
            <a:r>
              <a:rPr lang="en-IN" sz="2000" dirty="0" err="1" smtClean="0">
                <a:latin typeface="Arial" panose="020B0604020202020204" pitchFamily="34" charset="0"/>
                <a:cs typeface="Arial" panose="020B0604020202020204" pitchFamily="34" charset="0"/>
              </a:rPr>
              <a:t>traveled</a:t>
            </a:r>
            <a:endParaRPr lang="en-IN" sz="2000" dirty="0" smtClean="0">
              <a:latin typeface="Arial" panose="020B0604020202020204" pitchFamily="34" charset="0"/>
              <a:cs typeface="Arial" panose="020B0604020202020204" pitchFamily="34" charset="0"/>
            </a:endParaRPr>
          </a:p>
          <a:p>
            <a:pPr>
              <a:buFont typeface="Wingdings" pitchFamily="2" charset="2"/>
              <a:buChar char="v"/>
            </a:pPr>
            <a:r>
              <a:rPr lang="en-IN" sz="2000" dirty="0" smtClean="0">
                <a:latin typeface="Arial" panose="020B0604020202020204" pitchFamily="34" charset="0"/>
                <a:cs typeface="Arial" panose="020B0604020202020204" pitchFamily="34" charset="0"/>
              </a:rPr>
              <a:t>Unique </a:t>
            </a:r>
            <a:r>
              <a:rPr lang="en-IN" sz="2000" dirty="0">
                <a:latin typeface="Arial" panose="020B0604020202020204" pitchFamily="34" charset="0"/>
                <a:cs typeface="Arial" panose="020B0604020202020204" pitchFamily="34" charset="0"/>
              </a:rPr>
              <a:t>tips and tricks you discovered along the </a:t>
            </a:r>
            <a:r>
              <a:rPr lang="en-IN" sz="2000" dirty="0" smtClean="0">
                <a:latin typeface="Arial" panose="020B0604020202020204" pitchFamily="34" charset="0"/>
                <a:cs typeface="Arial" panose="020B0604020202020204" pitchFamily="34" charset="0"/>
              </a:rPr>
              <a:t>way</a:t>
            </a:r>
          </a:p>
          <a:p>
            <a:pPr>
              <a:buFont typeface="Wingdings" pitchFamily="2" charset="2"/>
              <a:buChar char="v"/>
            </a:pP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While it is essential to post consistently, you may not be </a:t>
            </a:r>
            <a:r>
              <a:rPr lang="en-IN" sz="2000" dirty="0" err="1">
                <a:latin typeface="Arial" panose="020B0604020202020204" pitchFamily="34" charset="0"/>
                <a:cs typeface="Arial" panose="020B0604020202020204" pitchFamily="34" charset="0"/>
              </a:rPr>
              <a:t>traveling</a:t>
            </a:r>
            <a:r>
              <a:rPr lang="en-IN" sz="2000" dirty="0">
                <a:latin typeface="Arial" panose="020B0604020202020204" pitchFamily="34" charset="0"/>
                <a:cs typeface="Arial" panose="020B0604020202020204" pitchFamily="34" charset="0"/>
              </a:rPr>
              <a:t> at all times. Posts in-between travel can be geared towards general travel tips, niche-specific travel tips, or some of your </a:t>
            </a:r>
            <a:r>
              <a:rPr lang="en-IN" sz="2000" dirty="0" err="1">
                <a:latin typeface="Arial" panose="020B0604020202020204" pitchFamily="34" charset="0"/>
                <a:cs typeface="Arial" panose="020B0604020202020204" pitchFamily="34" charset="0"/>
              </a:rPr>
              <a:t>favorite</a:t>
            </a:r>
            <a:r>
              <a:rPr lang="en-IN" sz="2000" dirty="0">
                <a:latin typeface="Arial" panose="020B0604020202020204" pitchFamily="34" charset="0"/>
                <a:cs typeface="Arial" panose="020B0604020202020204" pitchFamily="34" charset="0"/>
              </a:rPr>
              <a:t> travel locales or travel stories.</a:t>
            </a:r>
          </a:p>
        </p:txBody>
      </p:sp>
    </p:spTree>
    <p:extLst>
      <p:ext uri="{BB962C8B-B14F-4D97-AF65-F5344CB8AC3E}">
        <p14:creationId xmlns:p14="http://schemas.microsoft.com/office/powerpoint/2010/main" xmlns="" val="1669738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DF267C4-CFAE-F2D8-9522-D58108F1B46C}"/>
              </a:ext>
            </a:extLst>
          </p:cNvPr>
          <p:cNvSpPr txBox="1"/>
          <p:nvPr/>
        </p:nvSpPr>
        <p:spPr>
          <a:xfrm>
            <a:off x="649705" y="1113928"/>
            <a:ext cx="8431128" cy="3170099"/>
          </a:xfrm>
          <a:prstGeom prst="rect">
            <a:avLst/>
          </a:prstGeom>
          <a:noFill/>
        </p:spPr>
        <p:txBody>
          <a:bodyPr wrap="square">
            <a:spAutoFit/>
          </a:bodyPr>
          <a:lstStyle/>
          <a:p>
            <a:r>
              <a:rPr lang="en-IN" sz="2000" b="1">
                <a:latin typeface="Arial" panose="020B0604020202020204" pitchFamily="34" charset="0"/>
                <a:cs typeface="Arial" panose="020B0604020202020204" pitchFamily="34" charset="0"/>
              </a:rPr>
              <a:t>Cultivate Engaging Posts</a:t>
            </a:r>
          </a:p>
          <a:p>
            <a:endParaRPr lang="en-IN" sz="2000">
              <a:latin typeface="Arial" panose="020B0604020202020204" pitchFamily="34" charset="0"/>
              <a:cs typeface="Arial" panose="020B0604020202020204" pitchFamily="34" charset="0"/>
            </a:endParaRPr>
          </a:p>
          <a:p>
            <a:endParaRPr lang="en-IN" sz="2000">
              <a:latin typeface="Arial" panose="020B0604020202020204" pitchFamily="34" charset="0"/>
              <a:cs typeface="Arial" panose="020B0604020202020204" pitchFamily="34" charset="0"/>
            </a:endParaRPr>
          </a:p>
          <a:p>
            <a:endParaRPr lang="en-IN" sz="2000">
              <a:latin typeface="Arial" panose="020B0604020202020204" pitchFamily="34" charset="0"/>
              <a:cs typeface="Arial" panose="020B0604020202020204" pitchFamily="34" charset="0"/>
            </a:endParaRPr>
          </a:p>
          <a:p>
            <a:r>
              <a:rPr lang="en-IN" sz="2000">
                <a:latin typeface="Arial" panose="020B0604020202020204" pitchFamily="34" charset="0"/>
                <a:cs typeface="Arial" panose="020B0604020202020204" pitchFamily="34" charset="0"/>
              </a:rPr>
              <a:t>Writing a travel blog will require you to do more than share general travel information, or post about your daily itinerary. In order for readers to find your blog valuable, and keep coming back, it must be both informative and engaging, and bring a perspective that is fresh, unique, or otherwise different than all the other travel blogs out there. Here are a few tips to make your blog more engaging.</a:t>
            </a:r>
          </a:p>
        </p:txBody>
      </p:sp>
    </p:spTree>
    <p:extLst>
      <p:ext uri="{BB962C8B-B14F-4D97-AF65-F5344CB8AC3E}">
        <p14:creationId xmlns:p14="http://schemas.microsoft.com/office/powerpoint/2010/main" xmlns="" val="2345671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B68E4C5-D04C-1599-8B82-85986AD3A21C}"/>
              </a:ext>
            </a:extLst>
          </p:cNvPr>
          <p:cNvSpPr txBox="1"/>
          <p:nvPr/>
        </p:nvSpPr>
        <p:spPr>
          <a:xfrm>
            <a:off x="661737" y="1182231"/>
            <a:ext cx="8515349" cy="2246769"/>
          </a:xfrm>
          <a:prstGeom prst="rect">
            <a:avLst/>
          </a:prstGeom>
          <a:noFill/>
        </p:spPr>
        <p:txBody>
          <a:bodyPr wrap="square">
            <a:spAutoFit/>
          </a:bodyPr>
          <a:lstStyle/>
          <a:p>
            <a:r>
              <a:rPr lang="en-IN" sz="2000" b="1">
                <a:latin typeface="Arial" panose="020B0604020202020204" pitchFamily="34" charset="0"/>
                <a:cs typeface="Arial" panose="020B0604020202020204" pitchFamily="34" charset="0"/>
              </a:rPr>
              <a:t>Writing style</a:t>
            </a:r>
          </a:p>
          <a:p>
            <a:endParaRPr lang="en-IN" sz="2000">
              <a:latin typeface="Arial" panose="020B0604020202020204" pitchFamily="34" charset="0"/>
              <a:cs typeface="Arial" panose="020B0604020202020204" pitchFamily="34" charset="0"/>
            </a:endParaRPr>
          </a:p>
          <a:p>
            <a:r>
              <a:rPr lang="en-IN" sz="2000">
                <a:latin typeface="Arial" panose="020B0604020202020204" pitchFamily="34" charset="0"/>
                <a:cs typeface="Arial" panose="020B0604020202020204" pitchFamily="34" charset="0"/>
              </a:rPr>
              <a:t>Writing a travel blog is a personal experience, so you have much freedom when it comes to the tone of your writing. Write in a way that reflects your authentic voice and viewpoint. Include humor if you like, or a different perspective, and you can even share controversial opinions to get the buzz going.</a:t>
            </a:r>
          </a:p>
        </p:txBody>
      </p:sp>
    </p:spTree>
    <p:extLst>
      <p:ext uri="{BB962C8B-B14F-4D97-AF65-F5344CB8AC3E}">
        <p14:creationId xmlns:p14="http://schemas.microsoft.com/office/powerpoint/2010/main" xmlns="" val="63521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F3F355C-AE28-E5E1-AB8C-A8C28835D9D7}"/>
              </a:ext>
            </a:extLst>
          </p:cNvPr>
          <p:cNvSpPr txBox="1"/>
          <p:nvPr/>
        </p:nvSpPr>
        <p:spPr>
          <a:xfrm>
            <a:off x="757989" y="837201"/>
            <a:ext cx="8370970" cy="3416320"/>
          </a:xfrm>
          <a:prstGeom prst="rect">
            <a:avLst/>
          </a:prstGeom>
          <a:noFill/>
        </p:spPr>
        <p:txBody>
          <a:bodyPr wrap="square">
            <a:spAutoFit/>
          </a:bodyPr>
          <a:lstStyle/>
          <a:p>
            <a:r>
              <a:rPr lang="en-IN" sz="2400" b="1">
                <a:latin typeface="Arial" panose="020B0604020202020204" pitchFamily="34" charset="0"/>
                <a:cs typeface="Arial" panose="020B0604020202020204" pitchFamily="34" charset="0"/>
              </a:rPr>
              <a:t>Images and video</a:t>
            </a:r>
          </a:p>
          <a:p>
            <a:endParaRPr lang="en-IN" sz="2400">
              <a:latin typeface="Arial" panose="020B0604020202020204" pitchFamily="34" charset="0"/>
              <a:cs typeface="Arial" panose="020B0604020202020204" pitchFamily="34" charset="0"/>
            </a:endParaRPr>
          </a:p>
          <a:p>
            <a:endParaRPr lang="en-IN" sz="2400">
              <a:latin typeface="Arial" panose="020B0604020202020204" pitchFamily="34" charset="0"/>
              <a:cs typeface="Arial" panose="020B0604020202020204" pitchFamily="34" charset="0"/>
            </a:endParaRPr>
          </a:p>
          <a:p>
            <a:r>
              <a:rPr lang="en-IN" sz="2400">
                <a:latin typeface="Arial" panose="020B0604020202020204" pitchFamily="34" charset="0"/>
                <a:cs typeface="Arial" panose="020B0604020202020204" pitchFamily="34" charset="0"/>
              </a:rPr>
              <a:t>The goal of your blog is to inspire your readers, and get them excited about travel – and images and video are a must to achieve this. Consider investing in a high-quality camera or make sure your smartphone has a blog-worthy camera. Your blog posts should include images and videos of the area you are blogging about – the more, the better!</a:t>
            </a:r>
          </a:p>
        </p:txBody>
      </p:sp>
    </p:spTree>
    <p:extLst>
      <p:ext uri="{BB962C8B-B14F-4D97-AF65-F5344CB8AC3E}">
        <p14:creationId xmlns:p14="http://schemas.microsoft.com/office/powerpoint/2010/main" xmlns="" val="1427628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CA03A2D-B24B-49B1-D5E9-6B629CDAD150}"/>
              </a:ext>
            </a:extLst>
          </p:cNvPr>
          <p:cNvSpPr txBox="1"/>
          <p:nvPr/>
        </p:nvSpPr>
        <p:spPr>
          <a:xfrm>
            <a:off x="514350" y="1771650"/>
            <a:ext cx="10401300" cy="3785652"/>
          </a:xfrm>
          <a:prstGeom prst="rect">
            <a:avLst/>
          </a:prstGeom>
          <a:noFill/>
        </p:spPr>
        <p:txBody>
          <a:bodyPr wrap="square">
            <a:spAutoFit/>
          </a:bodyPr>
          <a:lstStyle/>
          <a:p>
            <a:r>
              <a:rPr lang="en-IN" sz="2400" b="1">
                <a:latin typeface="Arial" panose="020B0604020202020204" pitchFamily="34" charset="0"/>
                <a:cs typeface="Arial" panose="020B0604020202020204" pitchFamily="34" charset="0"/>
              </a:rPr>
              <a:t>Explore Multiple Strategies for Monetizing Your Blog</a:t>
            </a:r>
          </a:p>
          <a:p>
            <a:endParaRPr lang="en-IN" sz="2400">
              <a:latin typeface="Arial" panose="020B0604020202020204" pitchFamily="34" charset="0"/>
              <a:cs typeface="Arial" panose="020B0604020202020204" pitchFamily="34" charset="0"/>
            </a:endParaRPr>
          </a:p>
          <a:p>
            <a:endParaRPr lang="en-IN" sz="2400">
              <a:latin typeface="Arial" panose="020B0604020202020204" pitchFamily="34" charset="0"/>
              <a:cs typeface="Arial" panose="020B0604020202020204" pitchFamily="34" charset="0"/>
            </a:endParaRPr>
          </a:p>
          <a:p>
            <a:r>
              <a:rPr lang="en-IN" sz="2400">
                <a:latin typeface="Arial" panose="020B0604020202020204" pitchFamily="34" charset="0"/>
                <a:cs typeface="Arial" panose="020B0604020202020204" pitchFamily="34" charset="0"/>
              </a:rPr>
              <a:t>The last few steps have focused on the ways in which you can make your blog stand out by being engaging and visually appealing, which translates into more new traffic, and more repeat traffic. The more traffic to your blog, the more opportunities you have for monetization. While your number one target audience for monetization should be travel industry professionals, also consider:</a:t>
            </a:r>
          </a:p>
          <a:p>
            <a:endParaRPr lang="en-I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35456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E5E1ECC-C89F-DC24-559F-C7765F3A8B65}"/>
              </a:ext>
            </a:extLst>
          </p:cNvPr>
          <p:cNvSpPr txBox="1"/>
          <p:nvPr/>
        </p:nvSpPr>
        <p:spPr>
          <a:xfrm>
            <a:off x="781050" y="1752600"/>
            <a:ext cx="10782300" cy="2369880"/>
          </a:xfrm>
          <a:prstGeom prst="rect">
            <a:avLst/>
          </a:prstGeom>
          <a:noFill/>
        </p:spPr>
        <p:txBody>
          <a:bodyPr wrap="square">
            <a:spAutoFit/>
          </a:bodyPr>
          <a:lstStyle/>
          <a:p>
            <a:r>
              <a:rPr lang="en-IN" sz="2000" b="1" dirty="0">
                <a:latin typeface="Arial" panose="020B0604020202020204" pitchFamily="34" charset="0"/>
                <a:cs typeface="Arial" panose="020B0604020202020204" pitchFamily="34" charset="0"/>
              </a:rPr>
              <a:t>Google </a:t>
            </a:r>
            <a:r>
              <a:rPr lang="en-IN" sz="2000" b="1" dirty="0" err="1">
                <a:latin typeface="Arial" panose="020B0604020202020204" pitchFamily="34" charset="0"/>
                <a:cs typeface="Arial" panose="020B0604020202020204" pitchFamily="34" charset="0"/>
              </a:rPr>
              <a:t>AdSense</a:t>
            </a:r>
            <a:r>
              <a:rPr lang="en-IN" sz="2000" b="1" dirty="0">
                <a:latin typeface="Arial" panose="020B0604020202020204" pitchFamily="34" charset="0"/>
                <a:cs typeface="Arial" panose="020B0604020202020204" pitchFamily="34" charset="0"/>
              </a:rPr>
              <a:t> and other PPC options</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Native advertising Become an affiliate for travel-related products and businesses Besides the tips above, you will need to aggressively promote your blog and build up a subscriber community to boost page views and engagement and gain the attention of potential monetization sources. Keep in mind the overall user experience, which should be entertaining, informative, tempting, and satisfying. The steps above will help you </a:t>
            </a:r>
            <a:r>
              <a:rPr lang="en-IN" sz="2000" dirty="0">
                <a:latin typeface="Arial" panose="020B0604020202020204" pitchFamily="34" charset="0"/>
                <a:cs typeface="Arial" panose="020B0604020202020204" pitchFamily="34" charset="0"/>
              </a:rPr>
              <a:t>to</a:t>
            </a:r>
            <a:r>
              <a:rPr lang="en-IN" sz="1800" dirty="0">
                <a:latin typeface="Arial" panose="020B0604020202020204" pitchFamily="34" charset="0"/>
                <a:cs typeface="Arial" panose="020B0604020202020204" pitchFamily="34" charset="0"/>
              </a:rPr>
              <a:t> achieve this. As your visitors continue to flock to your site with regularity, brands and sponsors from the travel industry will soon follow.</a:t>
            </a:r>
          </a:p>
        </p:txBody>
      </p:sp>
    </p:spTree>
    <p:extLst>
      <p:ext uri="{BB962C8B-B14F-4D97-AF65-F5344CB8AC3E}">
        <p14:creationId xmlns:p14="http://schemas.microsoft.com/office/powerpoint/2010/main" xmlns="" val="144322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254DF67-CF19-7539-A9E1-3BA7396E048B}"/>
              </a:ext>
            </a:extLst>
          </p:cNvPr>
          <p:cNvSpPr txBox="1"/>
          <p:nvPr/>
        </p:nvSpPr>
        <p:spPr>
          <a:xfrm>
            <a:off x="192505" y="481043"/>
            <a:ext cx="9276348" cy="5324535"/>
          </a:xfrm>
          <a:prstGeom prst="rect">
            <a:avLst/>
          </a:prstGeom>
          <a:noFill/>
        </p:spPr>
        <p:txBody>
          <a:bodyPr wrap="square">
            <a:spAutoFit/>
          </a:bodyPr>
          <a:lstStyle/>
          <a:p>
            <a:r>
              <a:rPr lang="en-IN" sz="2000" b="1"/>
              <a:t>Key Takeaways</a:t>
            </a:r>
          </a:p>
          <a:p>
            <a:endParaRPr lang="en-IN" sz="2000"/>
          </a:p>
          <a:p>
            <a:r>
              <a:rPr lang="en-IN" sz="2000"/>
              <a:t>● There are different kinds of blog types that you can choose from for your blog like listicles, write 	travel guides, write about your city, things to do in lists, suggest itineraries, travel    	blogging tips, interviews, etc.</a:t>
            </a:r>
          </a:p>
          <a:p>
            <a:r>
              <a:rPr lang="en-IN" sz="2000"/>
              <a:t>● Prepare an editorial calendar for content marketing purposes that will help you research, write 		and publish blog posts according to the timeline prepared by you.</a:t>
            </a:r>
          </a:p>
          <a:p>
            <a:r>
              <a:rPr lang="en-IN" sz="2000"/>
              <a:t>● Keyword research is important before you start blog writing on travel, and various tools can help 	you research relevant keywords, related keywords, and topics for a blog.</a:t>
            </a:r>
          </a:p>
          <a:p>
            <a:r>
              <a:rPr lang="en-IN" sz="2000"/>
              <a:t>● Prepare an overview of the blog before you start writing.</a:t>
            </a:r>
          </a:p>
          <a:p>
            <a:r>
              <a:rPr lang="en-IN" sz="2000"/>
              <a:t>● Good quality pictures speak a lot about the location, the surrounding, and the little elements in 	the picture and help attract the audience.</a:t>
            </a:r>
          </a:p>
          <a:p>
            <a:r>
              <a:rPr lang="en-IN" sz="2000"/>
              <a:t>● There are several tools available online that will be great at assisting you to run your travel blogs,     	such as   Grammarly, Canva, SEMrush, </a:t>
            </a:r>
            <a:r>
              <a:rPr lang="en-IN" sz="2000" err="1"/>
              <a:t>MailChimp</a:t>
            </a:r>
            <a:r>
              <a:rPr lang="en-IN" sz="2000"/>
              <a:t>, and Pinterest</a:t>
            </a:r>
          </a:p>
        </p:txBody>
      </p:sp>
    </p:spTree>
    <p:extLst>
      <p:ext uri="{BB962C8B-B14F-4D97-AF65-F5344CB8AC3E}">
        <p14:creationId xmlns:p14="http://schemas.microsoft.com/office/powerpoint/2010/main" xmlns="" val="1823691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9B6D43E-E392-ACFA-B836-34BC30C5B732}"/>
              </a:ext>
            </a:extLst>
          </p:cNvPr>
          <p:cNvSpPr txBox="1"/>
          <p:nvPr/>
        </p:nvSpPr>
        <p:spPr>
          <a:xfrm>
            <a:off x="938464" y="1348814"/>
            <a:ext cx="8319836" cy="1908215"/>
          </a:xfrm>
          <a:prstGeom prst="rect">
            <a:avLst/>
          </a:prstGeom>
          <a:noFill/>
        </p:spPr>
        <p:txBody>
          <a:bodyPr wrap="square">
            <a:spAutoFit/>
          </a:bodyPr>
          <a:lstStyle/>
          <a:p>
            <a:r>
              <a:rPr lang="en-IN" sz="2000" b="1"/>
              <a:t>Conclusion</a:t>
            </a:r>
          </a:p>
          <a:p>
            <a:endParaRPr lang="en-IN"/>
          </a:p>
          <a:p>
            <a:r>
              <a:rPr lang="en-IN" sz="2000"/>
              <a:t>Travel blogging starts as a hobby for most people, but only a few know how to monetize it. You can become a successful travel blogger if you have a passion for it and can write your experiences in a way that makes people fall in love with traveling.</a:t>
            </a:r>
          </a:p>
        </p:txBody>
      </p:sp>
    </p:spTree>
    <p:extLst>
      <p:ext uri="{BB962C8B-B14F-4D97-AF65-F5344CB8AC3E}">
        <p14:creationId xmlns:p14="http://schemas.microsoft.com/office/powerpoint/2010/main" xmlns="" val="427933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74A340A-0959-6F65-D72D-8C0EA233B0F2}"/>
              </a:ext>
            </a:extLst>
          </p:cNvPr>
          <p:cNvSpPr>
            <a:spLocks noGrp="1"/>
          </p:cNvSpPr>
          <p:nvPr>
            <p:ph type="title"/>
          </p:nvPr>
        </p:nvSpPr>
        <p:spPr>
          <a:xfrm>
            <a:off x="467784" y="838200"/>
            <a:ext cx="8596668" cy="977900"/>
          </a:xfrm>
        </p:spPr>
        <p:txBody>
          <a:bodyPr/>
          <a:lstStyle/>
          <a:p>
            <a:r>
              <a:rPr lang="en-US" b="1" u="sng" dirty="0" smtClean="0">
                <a:solidFill>
                  <a:srgbClr val="0070C0"/>
                </a:solidFill>
                <a:effectLst>
                  <a:outerShdw blurRad="38100" dist="38100" dir="2700000" algn="tl">
                    <a:srgbClr val="000000">
                      <a:alpha val="43137"/>
                    </a:srgbClr>
                  </a:outerShdw>
                </a:effectLst>
              </a:rPr>
              <a:t>GUIDE TO WRITING A TRAVEL BLOG</a:t>
            </a:r>
            <a:endParaRPr lang="en-IN" b="1" u="sng" dirty="0">
              <a:solidFill>
                <a:srgbClr val="0070C0"/>
              </a:solidFill>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xmlns="" id="{014A182C-E2D4-426D-8AEF-2DBAEBE2FD8A}"/>
              </a:ext>
            </a:extLst>
          </p:cNvPr>
          <p:cNvSpPr>
            <a:spLocks noGrp="1"/>
          </p:cNvSpPr>
          <p:nvPr>
            <p:ph idx="1"/>
          </p:nvPr>
        </p:nvSpPr>
        <p:spPr/>
        <p:txBody>
          <a:bodyPr/>
          <a:lstStyle/>
          <a:p>
            <a:pPr>
              <a:buFont typeface="Wingdings" panose="05000000000000000000" pitchFamily="2" charset="2"/>
              <a:buChar char="v"/>
            </a:pPr>
            <a:r>
              <a:rPr lang="en-US" dirty="0"/>
              <a:t> 1: Start with Research. ...</a:t>
            </a:r>
          </a:p>
          <a:p>
            <a:pPr>
              <a:buFont typeface="Wingdings" panose="05000000000000000000" pitchFamily="2" charset="2"/>
              <a:buChar char="v"/>
            </a:pPr>
            <a:r>
              <a:rPr lang="en-US" dirty="0"/>
              <a:t>  2: Choose a Niche. ...</a:t>
            </a:r>
          </a:p>
          <a:p>
            <a:pPr>
              <a:buFont typeface="Wingdings" panose="05000000000000000000" pitchFamily="2" charset="2"/>
              <a:buChar char="v"/>
            </a:pPr>
            <a:r>
              <a:rPr lang="en-US" dirty="0"/>
              <a:t>  3: Choose a URL and Create Your Website. ...</a:t>
            </a:r>
          </a:p>
          <a:p>
            <a:pPr>
              <a:buFont typeface="Wingdings" panose="05000000000000000000" pitchFamily="2" charset="2"/>
              <a:buChar char="v"/>
            </a:pPr>
            <a:r>
              <a:rPr lang="en-US" dirty="0"/>
              <a:t> 4: Start Networking within the Travel Industry. ...</a:t>
            </a:r>
          </a:p>
          <a:p>
            <a:pPr>
              <a:buFont typeface="Wingdings" panose="05000000000000000000" pitchFamily="2" charset="2"/>
              <a:buChar char="v"/>
            </a:pPr>
            <a:r>
              <a:rPr lang="en-US" dirty="0"/>
              <a:t>5: Continue to Travel, Journal, and Add New Posts</a:t>
            </a:r>
            <a:endParaRPr lang="en-IN" dirty="0"/>
          </a:p>
          <a:p>
            <a:pPr>
              <a:buFont typeface="Wingdings" panose="05000000000000000000" pitchFamily="2" charset="2"/>
              <a:buChar char="v"/>
            </a:pPr>
            <a:r>
              <a:rPr lang="en-IN" dirty="0"/>
              <a:t>    </a:t>
            </a:r>
            <a:r>
              <a:rPr lang="en-US" dirty="0"/>
              <a:t> on a Regular           	     Basis. ...</a:t>
            </a:r>
          </a:p>
          <a:p>
            <a:pPr>
              <a:buFont typeface="Wingdings" panose="05000000000000000000" pitchFamily="2" charset="2"/>
              <a:buChar char="v"/>
            </a:pPr>
            <a:r>
              <a:rPr lang="en-US" dirty="0"/>
              <a:t> 6: Cultivate Engaging Posts.</a:t>
            </a:r>
            <a:endParaRPr lang="en-IN" dirty="0"/>
          </a:p>
        </p:txBody>
      </p:sp>
      <p:pic>
        <p:nvPicPr>
          <p:cNvPr id="2" name="Picture 4">
            <a:extLst>
              <a:ext uri="{FF2B5EF4-FFF2-40B4-BE49-F238E27FC236}">
                <a16:creationId xmlns:a16="http://schemas.microsoft.com/office/drawing/2014/main" xmlns="" id="{AB9DB204-6BE1-1609-B2B5-3B62E71096F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33584" y="1213773"/>
            <a:ext cx="5485168" cy="5418667"/>
          </a:xfrm>
          <a:prstGeom prst="rect">
            <a:avLst/>
          </a:prstGeom>
        </p:spPr>
      </p:pic>
    </p:spTree>
    <p:extLst>
      <p:ext uri="{BB962C8B-B14F-4D97-AF65-F5344CB8AC3E}">
        <p14:creationId xmlns:p14="http://schemas.microsoft.com/office/powerpoint/2010/main" xmlns="" val="393559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4A6C52-96F5-A378-54FC-56ABEA9B269F}"/>
              </a:ext>
            </a:extLst>
          </p:cNvPr>
          <p:cNvSpPr>
            <a:spLocks noGrp="1"/>
          </p:cNvSpPr>
          <p:nvPr>
            <p:ph type="title"/>
          </p:nvPr>
        </p:nvSpPr>
        <p:spPr>
          <a:xfrm>
            <a:off x="677334" y="247650"/>
            <a:ext cx="8596668" cy="1143000"/>
          </a:xfrm>
        </p:spPr>
        <p:txBody>
          <a:bodyPr/>
          <a:lstStyle/>
          <a:p>
            <a:r>
              <a:rPr lang="en-US" b="1" u="sng" dirty="0" smtClean="0">
                <a:solidFill>
                  <a:srgbClr val="0070C0"/>
                </a:solidFill>
                <a:effectLst>
                  <a:outerShdw blurRad="38100" dist="38100" dir="2700000" algn="tl">
                    <a:srgbClr val="000000">
                      <a:alpha val="43137"/>
                    </a:srgbClr>
                  </a:outerShdw>
                </a:effectLst>
              </a:rPr>
              <a:t>HOW TO WRITE A PERSONAL BLOG</a:t>
            </a:r>
            <a:endParaRPr lang="en-IN" b="1" u="sng" dirty="0">
              <a:solidFill>
                <a:srgbClr val="0070C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6817A013-65D7-3295-EAD9-BC76DD04F2DC}"/>
              </a:ext>
            </a:extLst>
          </p:cNvPr>
          <p:cNvSpPr>
            <a:spLocks noGrp="1"/>
          </p:cNvSpPr>
          <p:nvPr>
            <p:ph idx="1"/>
          </p:nvPr>
        </p:nvSpPr>
        <p:spPr>
          <a:xfrm>
            <a:off x="203200" y="1495590"/>
            <a:ext cx="6353175" cy="4351338"/>
          </a:xfrm>
        </p:spPr>
        <p:txBody>
          <a:bodyPr>
            <a:normAutofit lnSpcReduction="10000"/>
          </a:bodyPr>
          <a:lstStyle/>
          <a:p>
            <a:pPr>
              <a:buFont typeface="Wingdings" panose="05000000000000000000" pitchFamily="2" charset="2"/>
              <a:buChar char="v"/>
            </a:pPr>
            <a:r>
              <a:rPr lang="en-US" b="1" dirty="0">
                <a:solidFill>
                  <a:schemeClr val="tx1"/>
                </a:solidFill>
              </a:rPr>
              <a:t>Step 1</a:t>
            </a:r>
            <a:r>
              <a:rPr lang="en-US" b="1" dirty="0"/>
              <a:t>: </a:t>
            </a:r>
            <a:r>
              <a:rPr lang="en-US" dirty="0"/>
              <a:t>Plan your blog post by choosing a topic, creating an outline,    	      	    conducting research, and checking facts.</a:t>
            </a:r>
          </a:p>
          <a:p>
            <a:pPr>
              <a:buFont typeface="Wingdings" panose="05000000000000000000" pitchFamily="2" charset="2"/>
              <a:buChar char="v"/>
            </a:pPr>
            <a:r>
              <a:rPr lang="en-US" b="1" dirty="0">
                <a:solidFill>
                  <a:schemeClr val="tx1"/>
                </a:solidFill>
              </a:rPr>
              <a:t>Step 2: </a:t>
            </a:r>
            <a:r>
              <a:rPr lang="en-US" dirty="0"/>
              <a:t>Craft a headline that is both informative and will capture readers’ 		    attentions.</a:t>
            </a:r>
          </a:p>
          <a:p>
            <a:pPr>
              <a:buFont typeface="Wingdings" panose="05000000000000000000" pitchFamily="2" charset="2"/>
              <a:buChar char="v"/>
            </a:pPr>
            <a:r>
              <a:rPr lang="en-US" b="1" dirty="0">
                <a:solidFill>
                  <a:schemeClr val="tx1"/>
                </a:solidFill>
              </a:rPr>
              <a:t>Step 3:</a:t>
            </a:r>
            <a:r>
              <a:rPr lang="en-US" b="1" dirty="0"/>
              <a:t> </a:t>
            </a:r>
            <a:r>
              <a:rPr lang="en-US" dirty="0"/>
              <a:t>Write your post, either writing a draft in a single session or 		    gradually word on parts of it.</a:t>
            </a:r>
          </a:p>
          <a:p>
            <a:pPr>
              <a:buFont typeface="Wingdings" panose="05000000000000000000" pitchFamily="2" charset="2"/>
              <a:buChar char="v"/>
            </a:pPr>
            <a:r>
              <a:rPr lang="en-US" b="1" dirty="0">
                <a:solidFill>
                  <a:schemeClr val="tx1"/>
                </a:solidFill>
              </a:rPr>
              <a:t>Step 4:</a:t>
            </a:r>
            <a:r>
              <a:rPr lang="en-US" b="1" dirty="0"/>
              <a:t> </a:t>
            </a:r>
            <a:r>
              <a:rPr lang="en-US" dirty="0"/>
              <a:t>Use images to enhance your post, improve its flow, add humor, and 	    explain complex topics.</a:t>
            </a:r>
          </a:p>
          <a:p>
            <a:pPr>
              <a:buFont typeface="Wingdings" panose="05000000000000000000" pitchFamily="2" charset="2"/>
              <a:buChar char="v"/>
            </a:pPr>
            <a:r>
              <a:rPr lang="en-US" b="1" dirty="0">
                <a:solidFill>
                  <a:schemeClr val="tx1"/>
                </a:solidFill>
              </a:rPr>
              <a:t>Step 5:</a:t>
            </a:r>
            <a:r>
              <a:rPr lang="en-US" b="1" dirty="0"/>
              <a:t> </a:t>
            </a:r>
            <a:r>
              <a:rPr lang="en-US" dirty="0"/>
              <a:t>Edit your blog post. Make sure to avoid repetition, read your post 		    aloud to check its flow, have someone else read it and provide 		    feedback, keep sentences and paragraphs short, don’t be a 	   	    perfectionist, don’t be afraid to cut out text or adapt your writing   	    last minute.</a:t>
            </a:r>
            <a:endParaRPr lang="en-IN" dirty="0"/>
          </a:p>
        </p:txBody>
      </p:sp>
      <p:pic>
        <p:nvPicPr>
          <p:cNvPr id="4" name="Picture 4">
            <a:extLst>
              <a:ext uri="{FF2B5EF4-FFF2-40B4-BE49-F238E27FC236}">
                <a16:creationId xmlns:a16="http://schemas.microsoft.com/office/drawing/2014/main" xmlns="" id="{820CBF92-AF7B-BBBF-6FB0-000433809F6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56375" y="1011072"/>
            <a:ext cx="5099054" cy="5418667"/>
          </a:xfrm>
          <a:prstGeom prst="rect">
            <a:avLst/>
          </a:prstGeom>
        </p:spPr>
      </p:pic>
    </p:spTree>
    <p:extLst>
      <p:ext uri="{BB962C8B-B14F-4D97-AF65-F5344CB8AC3E}">
        <p14:creationId xmlns:p14="http://schemas.microsoft.com/office/powerpoint/2010/main" xmlns="" val="316086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0786DB-6046-C881-9842-DB31A9A03CA7}"/>
              </a:ext>
            </a:extLst>
          </p:cNvPr>
          <p:cNvSpPr>
            <a:spLocks noGrp="1"/>
          </p:cNvSpPr>
          <p:nvPr>
            <p:ph type="title"/>
          </p:nvPr>
        </p:nvSpPr>
        <p:spPr>
          <a:xfrm>
            <a:off x="460766" y="513348"/>
            <a:ext cx="8596668" cy="1320800"/>
          </a:xfrm>
        </p:spPr>
        <p:txBody>
          <a:bodyPr/>
          <a:lstStyle/>
          <a:p>
            <a:r>
              <a:rPr lang="en-IN" b="1" u="sng" dirty="0" smtClean="0">
                <a:solidFill>
                  <a:srgbClr val="0070C0"/>
                </a:solidFill>
                <a:effectLst>
                  <a:outerShdw blurRad="38100" dist="38100" dir="2700000" algn="tl">
                    <a:srgbClr val="000000">
                      <a:alpha val="43137"/>
                    </a:srgbClr>
                  </a:outerShdw>
                </a:effectLst>
              </a:rPr>
              <a:t>ELLABRATION OF THIS STEPS</a:t>
            </a:r>
            <a:endParaRPr lang="en-IN" b="1" u="sng" dirty="0">
              <a:solidFill>
                <a:srgbClr val="0070C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D0C60B67-96E9-1CD6-CEFF-58F92A7C20E0}"/>
              </a:ext>
            </a:extLst>
          </p:cNvPr>
          <p:cNvSpPr>
            <a:spLocks noGrp="1"/>
          </p:cNvSpPr>
          <p:nvPr>
            <p:ph idx="1"/>
          </p:nvPr>
        </p:nvSpPr>
        <p:spPr>
          <a:xfrm>
            <a:off x="460766" y="1131969"/>
            <a:ext cx="6434666" cy="5726031"/>
          </a:xfrm>
        </p:spPr>
        <p:txBody>
          <a:bodyPr>
            <a:normAutofit/>
          </a:bodyPr>
          <a:lstStyle/>
          <a:p>
            <a:pPr>
              <a:buNone/>
            </a:pPr>
            <a:endParaRPr lang="en-US" b="1" dirty="0">
              <a:solidFill>
                <a:schemeClr val="tx1"/>
              </a:solidFill>
            </a:endParaRPr>
          </a:p>
          <a:p>
            <a:pPr marL="0" indent="0">
              <a:buNone/>
            </a:pPr>
            <a:r>
              <a:rPr lang="en-US" b="1" dirty="0" smtClean="0">
                <a:solidFill>
                  <a:schemeClr val="tx1"/>
                </a:solidFill>
              </a:rPr>
              <a:t>Start with </a:t>
            </a:r>
            <a:r>
              <a:rPr lang="en-US" b="1" dirty="0" smtClean="0">
                <a:solidFill>
                  <a:schemeClr val="tx1"/>
                </a:solidFill>
              </a:rPr>
              <a:t>Research</a:t>
            </a:r>
            <a:endParaRPr lang="en-US" b="1" dirty="0">
              <a:solidFill>
                <a:schemeClr val="tx1"/>
              </a:solidFill>
            </a:endParaRPr>
          </a:p>
          <a:p>
            <a:pPr marL="0" indent="0">
              <a:buNone/>
            </a:pPr>
            <a:r>
              <a:rPr lang="en-US" dirty="0"/>
              <a:t>Before you begin writing any of your content, or even selecting the name of your travel blog, you must invest some time in research. The best place to begin is by looking at the most popular travel blogs at the moment. Pay particular attention to travel bloggers who have achieved long-term success, as well as the newer travel bloggers who are quickly gaining </a:t>
            </a:r>
            <a:r>
              <a:rPr lang="en-US" dirty="0" err="1"/>
              <a:t>momentum.Take</a:t>
            </a:r>
            <a:r>
              <a:rPr lang="en-US" dirty="0"/>
              <a:t> notes to highlight what the high-ranking travel blogs have in common, and what makes them stand out as different. This includes features such as the page layout, writing style, use of images, and video. The goal is not to copy what other bloggers are doing – but to see what works and what doesn’t, and for overall inspiration.</a:t>
            </a:r>
            <a:endParaRPr lang="en-IN" dirty="0"/>
          </a:p>
        </p:txBody>
      </p:sp>
      <p:pic>
        <p:nvPicPr>
          <p:cNvPr id="4" name="Picture 4">
            <a:extLst>
              <a:ext uri="{FF2B5EF4-FFF2-40B4-BE49-F238E27FC236}">
                <a16:creationId xmlns:a16="http://schemas.microsoft.com/office/drawing/2014/main" xmlns="" id="{255BE19F-FAA9-D509-400E-0F2EC89314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95432" y="1173748"/>
            <a:ext cx="4736433" cy="4651879"/>
          </a:xfrm>
          <a:prstGeom prst="rect">
            <a:avLst/>
          </a:prstGeom>
        </p:spPr>
      </p:pic>
    </p:spTree>
    <p:extLst>
      <p:ext uri="{BB962C8B-B14F-4D97-AF65-F5344CB8AC3E}">
        <p14:creationId xmlns:p14="http://schemas.microsoft.com/office/powerpoint/2010/main" xmlns="" val="143724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4A2B6F7-C517-00C4-F44B-0593F30FC53F}"/>
              </a:ext>
            </a:extLst>
          </p:cNvPr>
          <p:cNvSpPr txBox="1"/>
          <p:nvPr/>
        </p:nvSpPr>
        <p:spPr>
          <a:xfrm>
            <a:off x="364624" y="609590"/>
            <a:ext cx="10178715" cy="3139321"/>
          </a:xfrm>
          <a:prstGeom prst="rect">
            <a:avLst/>
          </a:prstGeom>
          <a:noFill/>
        </p:spPr>
        <p:txBody>
          <a:bodyPr wrap="square">
            <a:spAutoFit/>
          </a:bodyPr>
          <a:lstStyle/>
          <a:p>
            <a:pPr marL="285750" indent="-285750">
              <a:buFont typeface="Wingdings" panose="05000000000000000000" pitchFamily="2" charset="2"/>
              <a:buChar char="v"/>
            </a:pPr>
            <a:r>
              <a:rPr lang="en-IN" b="1" dirty="0"/>
              <a:t>Choose a Niche</a:t>
            </a:r>
          </a:p>
          <a:p>
            <a:endParaRPr lang="en-IN" dirty="0"/>
          </a:p>
          <a:p>
            <a:r>
              <a:rPr lang="en-IN" dirty="0"/>
              <a:t> One thing you will notice when researching the most popular travel blogs is that </a:t>
            </a:r>
          </a:p>
          <a:p>
            <a:r>
              <a:rPr lang="en-IN" dirty="0"/>
              <a:t>they all have a niche that they cater to. Sometimes the niche is obvious,</a:t>
            </a:r>
          </a:p>
          <a:p>
            <a:r>
              <a:rPr lang="en-IN" dirty="0"/>
              <a:t> such as an adventure travel blog or budget travel blog, but sometimes</a:t>
            </a:r>
          </a:p>
          <a:p>
            <a:r>
              <a:rPr lang="en-IN" dirty="0"/>
              <a:t> it will be more understated than that. For example, a travel blog geared towards </a:t>
            </a:r>
          </a:p>
          <a:p>
            <a:r>
              <a:rPr lang="en-IN" dirty="0"/>
              <a:t>professional women in their mid-30s is an example of a very specific niche.</a:t>
            </a:r>
          </a:p>
          <a:p>
            <a:r>
              <a:rPr lang="en-IN" dirty="0"/>
              <a:t>Selecting a niche is essential for everything, from keywords to the URL, </a:t>
            </a:r>
          </a:p>
          <a:p>
            <a:r>
              <a:rPr lang="en-IN" dirty="0"/>
              <a:t>writing style, and how to incorporate images. Being hyper-focused on a niche is also important if you want your travel blog to gain the attention of travel companies or brands, so they can gauge how well your blog speaks to their target audience.</a:t>
            </a:r>
          </a:p>
        </p:txBody>
      </p:sp>
    </p:spTree>
    <p:extLst>
      <p:ext uri="{BB962C8B-B14F-4D97-AF65-F5344CB8AC3E}">
        <p14:creationId xmlns:p14="http://schemas.microsoft.com/office/powerpoint/2010/main" xmlns="" val="234311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4EF0D55-6BA1-B22C-4A43-D6F792CA780A}"/>
              </a:ext>
            </a:extLst>
          </p:cNvPr>
          <p:cNvSpPr txBox="1"/>
          <p:nvPr/>
        </p:nvSpPr>
        <p:spPr>
          <a:xfrm>
            <a:off x="848226" y="1777990"/>
            <a:ext cx="8178465" cy="3416320"/>
          </a:xfrm>
          <a:prstGeom prst="rect">
            <a:avLst/>
          </a:prstGeom>
          <a:noFill/>
        </p:spPr>
        <p:txBody>
          <a:bodyPr wrap="square">
            <a:spAutoFit/>
          </a:bodyPr>
          <a:lstStyle/>
          <a:p>
            <a:r>
              <a:rPr lang="en-IN" b="1" dirty="0"/>
              <a:t>Choose a URL and Create Your Website</a:t>
            </a:r>
          </a:p>
          <a:p>
            <a:endParaRPr lang="en-IN" dirty="0"/>
          </a:p>
          <a:p>
            <a:endParaRPr lang="en-IN" dirty="0"/>
          </a:p>
          <a:p>
            <a:r>
              <a:rPr lang="en-IN" dirty="0"/>
              <a:t>Before you begin writing a travel blog, you must first select a URL and build the website. Not as easy as it sounds! It is getting harder to find good URLs that are short, catchy, and contain keywords relevant to your target audience. A clever and memorable arrangement of two to four words is about right. Chances are you will need to go for a more unique combination and maybe even include your name in the URL. Whether you outsource your blog design or build your own blog on sites like </a:t>
            </a:r>
            <a:r>
              <a:rPr lang="en-IN" dirty="0" err="1"/>
              <a:t>Wix</a:t>
            </a:r>
            <a:r>
              <a:rPr lang="en-IN" dirty="0"/>
              <a:t> or </a:t>
            </a:r>
            <a:r>
              <a:rPr lang="en-IN" dirty="0" err="1"/>
              <a:t>WordPress</a:t>
            </a:r>
            <a:r>
              <a:rPr lang="en-IN" dirty="0"/>
              <a:t>, make sure it reflects your unique personality and travel journey. Take care that the layout is visually appealing and easy to read, and of course, looks great on mobile.</a:t>
            </a:r>
          </a:p>
        </p:txBody>
      </p:sp>
    </p:spTree>
    <p:extLst>
      <p:ext uri="{BB962C8B-B14F-4D97-AF65-F5344CB8AC3E}">
        <p14:creationId xmlns:p14="http://schemas.microsoft.com/office/powerpoint/2010/main" xmlns="" val="391931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36A239E-9B58-D935-F683-884D22FBC83E}"/>
              </a:ext>
            </a:extLst>
          </p:cNvPr>
          <p:cNvSpPr txBox="1"/>
          <p:nvPr/>
        </p:nvSpPr>
        <p:spPr>
          <a:xfrm>
            <a:off x="1704474" y="1827070"/>
            <a:ext cx="6093994" cy="2585323"/>
          </a:xfrm>
          <a:prstGeom prst="rect">
            <a:avLst/>
          </a:prstGeom>
          <a:noFill/>
        </p:spPr>
        <p:txBody>
          <a:bodyPr wrap="square">
            <a:spAutoFit/>
          </a:bodyPr>
          <a:lstStyle/>
          <a:p>
            <a:r>
              <a:rPr lang="en-IN" b="1" dirty="0"/>
              <a:t>Start Networking within the Travel Industry</a:t>
            </a:r>
          </a:p>
          <a:p>
            <a:endParaRPr lang="en-IN" dirty="0"/>
          </a:p>
          <a:p>
            <a:endParaRPr lang="en-IN" dirty="0"/>
          </a:p>
          <a:p>
            <a:endParaRPr lang="en-IN" dirty="0"/>
          </a:p>
          <a:p>
            <a:r>
              <a:rPr lang="en-IN" dirty="0"/>
              <a:t>Once your travel blog is up and running and you’ve published your first few posts, it’s time to begin networking. The primary places you want to focus your networking efforts are with your target audience and travel professionals.</a:t>
            </a:r>
          </a:p>
        </p:txBody>
      </p:sp>
    </p:spTree>
    <p:extLst>
      <p:ext uri="{BB962C8B-B14F-4D97-AF65-F5344CB8AC3E}">
        <p14:creationId xmlns:p14="http://schemas.microsoft.com/office/powerpoint/2010/main" xmlns="" val="395477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A7C14F0-E418-4AD5-041A-14BE4ACD0D54}"/>
              </a:ext>
            </a:extLst>
          </p:cNvPr>
          <p:cNvSpPr txBox="1"/>
          <p:nvPr/>
        </p:nvSpPr>
        <p:spPr>
          <a:xfrm>
            <a:off x="288758" y="889844"/>
            <a:ext cx="9168063" cy="4524315"/>
          </a:xfrm>
          <a:prstGeom prst="rect">
            <a:avLst/>
          </a:prstGeom>
          <a:noFill/>
        </p:spPr>
        <p:txBody>
          <a:bodyPr wrap="square">
            <a:spAutoFit/>
          </a:bodyPr>
          <a:lstStyle/>
          <a:p>
            <a:r>
              <a:rPr lang="en-IN" b="1" dirty="0"/>
              <a:t>Travel brands &amp; professionals</a:t>
            </a:r>
          </a:p>
          <a:p>
            <a:endParaRPr lang="en-IN" dirty="0"/>
          </a:p>
          <a:p>
            <a:endParaRPr lang="en-IN" dirty="0"/>
          </a:p>
          <a:p>
            <a:r>
              <a:rPr lang="en-IN" dirty="0"/>
              <a:t>Start by researching the most relevant brands, sponsors, journalists, and PR companies in your travel niche. Try to get specific names and contact information for the travel professionals you find – and reach out via email or social media DM to introduce yourself. The goal is to build a mutually beneficial relationship in which you blog to their benefit – in exchange for travel perks and other </a:t>
            </a:r>
            <a:r>
              <a:rPr lang="en-IN" dirty="0" err="1"/>
              <a:t>payments.If</a:t>
            </a:r>
            <a:r>
              <a:rPr lang="en-IN" dirty="0"/>
              <a:t> possible, try to meet them in person. If the last few years of COVID Zooming have taught us anything, it’s that there is no substitute for face-to-face interaction. If the contact is not in your local area, then Zoom is the next best thing. Try to meet in person next time you are </a:t>
            </a:r>
            <a:r>
              <a:rPr lang="en-IN" dirty="0" err="1"/>
              <a:t>traveling</a:t>
            </a:r>
            <a:r>
              <a:rPr lang="en-IN" dirty="0"/>
              <a:t> in their </a:t>
            </a:r>
            <a:r>
              <a:rPr lang="en-IN" dirty="0" err="1"/>
              <a:t>area.Continue</a:t>
            </a:r>
            <a:r>
              <a:rPr lang="en-IN" dirty="0"/>
              <a:t> to check in regularly to create an ongoing relationship with your monetization partners, and follow up after every </a:t>
            </a:r>
            <a:r>
              <a:rPr lang="en-IN" dirty="0" err="1"/>
              <a:t>meeting.Don’t</a:t>
            </a:r>
            <a:r>
              <a:rPr lang="en-IN" dirty="0"/>
              <a:t> let the size or scale of the travel brands or companies you source discourage you from reaching out. While PR companies do their own analytics to help determine which travel bloggers to call, it is your responsibility to take control of your success.</a:t>
            </a:r>
          </a:p>
        </p:txBody>
      </p:sp>
    </p:spTree>
    <p:extLst>
      <p:ext uri="{BB962C8B-B14F-4D97-AF65-F5344CB8AC3E}">
        <p14:creationId xmlns:p14="http://schemas.microsoft.com/office/powerpoint/2010/main" xmlns="" val="382075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37B4C39-C47E-D440-A257-9E0B8169D1CE}"/>
              </a:ext>
            </a:extLst>
          </p:cNvPr>
          <p:cNvSpPr txBox="1"/>
          <p:nvPr/>
        </p:nvSpPr>
        <p:spPr>
          <a:xfrm>
            <a:off x="220747" y="266962"/>
            <a:ext cx="5875253" cy="4708981"/>
          </a:xfrm>
          <a:prstGeom prst="rect">
            <a:avLst/>
          </a:prstGeom>
          <a:noFill/>
        </p:spPr>
        <p:txBody>
          <a:bodyPr wrap="square">
            <a:spAutoFit/>
          </a:bodyPr>
          <a:lstStyle/>
          <a:p>
            <a:r>
              <a:rPr lang="en-IN" sz="2000" b="1">
                <a:latin typeface="Arial" panose="020B0604020202020204" pitchFamily="34" charset="0"/>
                <a:cs typeface="Arial" panose="020B0604020202020204" pitchFamily="34" charset="0"/>
              </a:rPr>
              <a:t>Travel bloggers</a:t>
            </a:r>
          </a:p>
          <a:p>
            <a:endParaRPr lang="en-IN" sz="2000">
              <a:latin typeface="Arial" panose="020B0604020202020204" pitchFamily="34" charset="0"/>
              <a:cs typeface="Arial" panose="020B0604020202020204" pitchFamily="34" charset="0"/>
            </a:endParaRPr>
          </a:p>
          <a:p>
            <a:endParaRPr lang="en-IN" sz="2000">
              <a:latin typeface="Arial" panose="020B0604020202020204" pitchFamily="34" charset="0"/>
              <a:cs typeface="Arial" panose="020B0604020202020204" pitchFamily="34" charset="0"/>
            </a:endParaRPr>
          </a:p>
          <a:p>
            <a:r>
              <a:rPr lang="en-IN" sz="2000">
                <a:latin typeface="Arial" panose="020B0604020202020204" pitchFamily="34" charset="0"/>
                <a:cs typeface="Arial" panose="020B0604020202020204" pitchFamily="34" charset="0"/>
              </a:rPr>
              <a:t>While you should connect with other travel bloggers on social media, also look for opportunities to connect with them in person and build F2F relationships. This is beneficial when it comes to guest blogging opportunities and referrals for travelers outside of their niche, and they may even be willing to provide some invaluable tips and tricks.Offer to feature their sponsored posts on your blog; this can be a great tactic to draw the attention of a travel industry professional or brand who knows the other blogger but isn’t yet acquainted with your blog.</a:t>
            </a:r>
          </a:p>
        </p:txBody>
      </p:sp>
      <p:pic>
        <p:nvPicPr>
          <p:cNvPr id="2" name="Picture 3">
            <a:extLst>
              <a:ext uri="{FF2B5EF4-FFF2-40B4-BE49-F238E27FC236}">
                <a16:creationId xmlns:a16="http://schemas.microsoft.com/office/drawing/2014/main" xmlns="" id="{458F0C0D-3403-5988-3A52-C618376C697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93109" y="1055981"/>
            <a:ext cx="4573265" cy="417453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xmlns="" val="26411024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7</TotalTime>
  <Words>1700</Words>
  <Application>Microsoft Office PowerPoint</Application>
  <PresentationFormat>Custom</PresentationFormat>
  <Paragraphs>98</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PERSONAL BLOG</vt:lpstr>
      <vt:lpstr>GUIDE TO WRITING A TRAVEL BLOG</vt:lpstr>
      <vt:lpstr>HOW TO WRITE A PERSONAL BLOG</vt:lpstr>
      <vt:lpstr>ELLABRATION OF THIS STEPS</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PERSIONAL BLOG</dc:title>
  <dc:creator>Stanly Stanly</dc:creator>
  <cp:lastModifiedBy>student</cp:lastModifiedBy>
  <cp:revision>7</cp:revision>
  <dcterms:created xsi:type="dcterms:W3CDTF">2023-10-10T15:25:59Z</dcterms:created>
  <dcterms:modified xsi:type="dcterms:W3CDTF">2023-10-11T05:26:01Z</dcterms:modified>
</cp:coreProperties>
</file>