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4660"/>
  </p:normalViewPr>
  <p:slideViewPr>
    <p:cSldViewPr snapToGrid="0">
      <p:cViewPr varScale="1">
        <p:scale>
          <a:sx n="84" d="100"/>
          <a:sy n="84" d="100"/>
        </p:scale>
        <p:origin x="8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9B9B3-1D81-4150-A54C-4085A238B985}" type="datetimeFigureOut">
              <a:rPr lang="de-CH" smtClean="0"/>
              <a:t>20.07.2025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259FC-14D1-48B2-B0B3-4EC7838B27A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785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259FC-14D1-48B2-B0B3-4EC7838B27A7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557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32BF-5D38-4083-8124-3B64933B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E2279-F3B9-45CF-9215-2A6CEC4D9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07F7A-A1E0-4F43-90ED-F98ABA8A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4E24-EA96-4AD7-89AE-40EF54F67658}" type="datetimeFigureOut">
              <a:rPr lang="de-CH" smtClean="0"/>
              <a:t>20.07.2025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31221-29D3-4FC3-88DE-755B4147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55394-C1C2-4874-9347-CD6DF286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4CF0-262B-43D2-8B15-751655CF0EE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603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E688-1F22-4E15-8776-447D6E7F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DFC6E-5D4B-4A9C-B20D-9E8930802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090EB-114A-4528-8E70-C0AE4816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4E24-EA96-4AD7-89AE-40EF54F67658}" type="datetimeFigureOut">
              <a:rPr lang="de-CH" smtClean="0"/>
              <a:t>20.07.2025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C03C3-3661-468F-892F-C8548B71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665F-E398-4BD4-AEDD-8D74AE80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4CF0-262B-43D2-8B15-751655CF0EE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54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D4485-7738-433A-8D63-E4FE4BE87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22081-B1BA-4C95-A71C-7D00EC2EF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8F3C7-92D1-4FCB-8B12-5AD92373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4E24-EA96-4AD7-89AE-40EF54F67658}" type="datetimeFigureOut">
              <a:rPr lang="de-CH" smtClean="0"/>
              <a:t>20.07.2025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6DD45-6301-43B7-BE95-C53D789B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B0B5-7156-41A1-94EA-5C98F612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4CF0-262B-43D2-8B15-751655CF0EE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842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9210-90AB-48EB-9C16-ACE615A6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1604-CDAA-4140-90D8-F00C6BC1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CAFB-ECDF-436B-AC5D-89070A06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4E24-EA96-4AD7-89AE-40EF54F67658}" type="datetimeFigureOut">
              <a:rPr lang="de-CH" smtClean="0"/>
              <a:t>20.07.2025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733C2-4056-4138-8D8E-78E3A2F5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3DD3B-3E7C-43F9-9311-D1EEDF14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4CF0-262B-43D2-8B15-751655CF0EE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855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FA0C-8BB1-4A7B-80AB-7365CD98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753C2-DD6E-452E-86EC-A5C4AADEE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1A523-7BE6-4F89-BBC1-0B86B41F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4E24-EA96-4AD7-89AE-40EF54F67658}" type="datetimeFigureOut">
              <a:rPr lang="de-CH" smtClean="0"/>
              <a:t>20.07.2025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A2838-E172-4BF7-B66D-3435BFD2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48B46-BD60-4BEA-BDA6-0D75E81F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4CF0-262B-43D2-8B15-751655CF0EE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05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4E59-B034-4E6D-A490-3F1E47E0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454B-2550-4FA7-A13C-306730D7B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E66DC-B095-46DF-B909-BBC13EF7C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F7FA3-FF6E-4486-9A3B-47750D6D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4E24-EA96-4AD7-89AE-40EF54F67658}" type="datetimeFigureOut">
              <a:rPr lang="de-CH" smtClean="0"/>
              <a:t>20.07.2025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E1B6A-8BC2-4DA6-BDB7-08631BBC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AFFFB-F11A-4046-8804-C93EE2C2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4CF0-262B-43D2-8B15-751655CF0EE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054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378C-DB86-4BF4-8F35-EDEF70A23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3F7DA-A6BC-4B94-A7EB-1C967E3C6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46855-9071-475C-8173-7ECDDA70D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9E9BA-5A95-498B-9B37-FAACE5371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BAF3D-F17B-4C91-8DE0-7539927E1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8C47D3-FCA3-424C-8538-16110EEE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4E24-EA96-4AD7-89AE-40EF54F67658}" type="datetimeFigureOut">
              <a:rPr lang="de-CH" smtClean="0"/>
              <a:t>20.07.2025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1C0DA-A611-4866-BBA0-C6188BEE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B29BE-439B-437E-93AB-6A3222E3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4CF0-262B-43D2-8B15-751655CF0EE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064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5CC3-143C-47C2-993B-9F1CBDB6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286E9-9643-4F91-AC6F-5841B9F9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4E24-EA96-4AD7-89AE-40EF54F67658}" type="datetimeFigureOut">
              <a:rPr lang="de-CH" smtClean="0"/>
              <a:t>20.07.2025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E561B-3FBE-4186-87A5-CB0E99F8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D5309-35ED-4AAD-9CD9-3C1DF4F9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4CF0-262B-43D2-8B15-751655CF0EE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160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C5692-CDE8-446C-9DB8-DE65C45B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4E24-EA96-4AD7-89AE-40EF54F67658}" type="datetimeFigureOut">
              <a:rPr lang="de-CH" smtClean="0"/>
              <a:t>20.07.2025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E73B3-6B6E-4DF5-B16C-B4232491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C1969-D455-4339-905B-50476DE8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4CF0-262B-43D2-8B15-751655CF0EE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547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528F-C234-4792-ACB4-9BAB517C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9819-5D43-41D4-8EA2-EA1DDC7C8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6DA96-EE12-488D-BD32-E2E56C251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ED9E5-33C5-45A5-B015-98CDCCD1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4E24-EA96-4AD7-89AE-40EF54F67658}" type="datetimeFigureOut">
              <a:rPr lang="de-CH" smtClean="0"/>
              <a:t>20.07.2025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BF112-980F-4941-9B6B-5CC24CFE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C259A-53F4-437C-9737-C3E3EA77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4CF0-262B-43D2-8B15-751655CF0EE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946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2D8A-C292-47B2-9B19-A11D91A4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85AA3-7D38-4E2E-9EF0-F12D75D21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70BE9-96A9-4C78-B7C7-936C01D44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C83BE-5735-4B51-B38C-D6B46386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4E24-EA96-4AD7-89AE-40EF54F67658}" type="datetimeFigureOut">
              <a:rPr lang="de-CH" smtClean="0"/>
              <a:t>20.07.2025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B46D3-664F-4DA9-AE34-56A7B12B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114E8-7BBB-477C-A34E-B432522D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4CF0-262B-43D2-8B15-751655CF0EE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782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93344-34C9-4A22-986E-4D298E05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29864-E787-4DBA-94B4-FB541574B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462AE-1BBD-4F50-94C9-E10E4964B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54E24-EA96-4AD7-89AE-40EF54F67658}" type="datetimeFigureOut">
              <a:rPr lang="de-CH" smtClean="0"/>
              <a:t>20.07.2025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09054-466E-4762-B50C-929686921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42BE-16FC-4F12-BC8D-F063773E5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64CF0-262B-43D2-8B15-751655CF0EE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276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hyperlink" Target="https://www.google.com/imgres?q=openstreetmap%20logo&amp;imgurl=https%3A%2F%2Fupload.wikimedia.org%2Fwikipedia%2Fcommons%2Fthumb%2Fb%2Fb0%2FOpenstreetmap_logo.svg%2F2048px-Openstreetmap_logo.svg.png&amp;imgrefurl=https%3A%2F%2Fde.m.wikipedia.org%2Fwiki%2FDatei%3AOpenstreetmap_logo.svg&amp;docid=J_I9rF9MFvJS4M&amp;tbnid=dZ70Ha9jyBfn9M&amp;vet=12ahUKEwixj_nyjIeNAxWo9rsIHe49LWkQM3oECB4QAA..i&amp;w=2048&amp;h=2048&amp;hcb=2&amp;ved=2ahUKEwixj_nyjIeNAxWo9rsIHe49LWkQM3oECB4QAA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5" Type="http://schemas.openxmlformats.org/officeDocument/2006/relationships/hyperlink" Target="https://www.google.com/imgres?q=excel%20logo&amp;imgurl=https%3A%2F%2Fupload.wikimedia.org%2Fwikipedia%2Fcommons%2Fthumb%2F3%2F34%2FMicrosoft_Office_Excel_%25282019%25E2%2580%2593present%2529.svg%2F826px-Microsoft_Office_Excel_%25282019%25E2%2580%2593present%2529.svg.png&amp;imgrefurl=https%3A%2F%2Fde.m.wikipedia.org%2Fwiki%2FDatei%3AMicrosoft_Office_Excel_(2019%25E2%2580%2593present).svg&amp;docid=0rXvXs4r2WkrqM&amp;tbnid=vVuo10AA2qKOLM&amp;vet=12ahUKEwiSt4uv34aNAxUQRP4FHQVtKMsQM3oECB4QAA..i&amp;w=826&amp;h=769&amp;hcb=2&amp;ved=2ahUKEwiSt4uv34aNAxUQRP4FHQVtKMsQM3oECB4QAA" TargetMode="External"/><Relationship Id="rId15" Type="http://schemas.openxmlformats.org/officeDocument/2006/relationships/image" Target="../media/image12.png"/><Relationship Id="rId23" Type="http://schemas.openxmlformats.org/officeDocument/2006/relationships/image" Target="../media/image18.png"/><Relationship Id="rId10" Type="http://schemas.openxmlformats.org/officeDocument/2006/relationships/image" Target="../media/image7.png"/><Relationship Id="rId19" Type="http://schemas.openxmlformats.org/officeDocument/2006/relationships/hyperlink" Target="https://www.google.com/imgres?q=report%20data%20icon&amp;imgurl=https%3A%2F%2Fcdn-icons-png.flaticon.com%2F512%2F6360%2F6360603.png&amp;imgrefurl=https%3A%2F%2Fwww.flaticon.com%2Ffree-icon%2Fdata-report_6360603&amp;docid=-0FSaj2tYJv1HM&amp;tbnid=e9Tin31VChDvDM&amp;vet=12ahUKEwjv5q-Bi4eNAxVIgf0HHU5-MBoQM3oECHEQAA..i&amp;w=512&amp;h=512&amp;hcb=2&amp;ved=2ahUKEwjv5q-Bi4eNAxVIgf0HHU5-MBoQM3oECHEQAA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45766659-1230-4C0F-B079-C6ADF3A748CE}"/>
              </a:ext>
            </a:extLst>
          </p:cNvPr>
          <p:cNvSpPr txBox="1"/>
          <p:nvPr/>
        </p:nvSpPr>
        <p:spPr>
          <a:xfrm>
            <a:off x="836240" y="6472582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latin typeface="Abadi" panose="020B0604020104020204" pitchFamily="34" charset="0"/>
                <a:cs typeface="Arial" panose="020B0604020202020204" pitchFamily="34" charset="0"/>
              </a:rPr>
              <a:t>Online Sources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D551BA1-E3A9-4EE4-AC61-0679E34D1A01}"/>
              </a:ext>
            </a:extLst>
          </p:cNvPr>
          <p:cNvSpPr/>
          <p:nvPr/>
        </p:nvSpPr>
        <p:spPr>
          <a:xfrm>
            <a:off x="409575" y="3322546"/>
            <a:ext cx="2753245" cy="31661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4FE3009-B2DE-430A-B416-2CD4394B0B53}"/>
              </a:ext>
            </a:extLst>
          </p:cNvPr>
          <p:cNvSpPr/>
          <p:nvPr/>
        </p:nvSpPr>
        <p:spPr>
          <a:xfrm>
            <a:off x="3571355" y="3322546"/>
            <a:ext cx="2029345" cy="31661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4BA95-3A0D-4352-96D1-F1C63DB49896}"/>
              </a:ext>
            </a:extLst>
          </p:cNvPr>
          <p:cNvSpPr txBox="1"/>
          <p:nvPr/>
        </p:nvSpPr>
        <p:spPr>
          <a:xfrm>
            <a:off x="3674866" y="6497982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latin typeface="Abadi" panose="020B0604020104020204" pitchFamily="34" charset="0"/>
                <a:cs typeface="Arial" panose="020B0604020202020204" pitchFamily="34" charset="0"/>
              </a:rPr>
              <a:t>Raw Data Lake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34F6D2-7060-4964-BCD0-CE570FF59896}"/>
              </a:ext>
            </a:extLst>
          </p:cNvPr>
          <p:cNvSpPr txBox="1"/>
          <p:nvPr/>
        </p:nvSpPr>
        <p:spPr>
          <a:xfrm rot="16200000">
            <a:off x="-403113" y="4648101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latin typeface="Abadi" panose="020B0604020104020204" pitchFamily="34" charset="0"/>
                <a:cs typeface="Arial" panose="020B0604020202020204" pitchFamily="34" charset="0"/>
              </a:rPr>
              <a:t>Data Flow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8C3050-A14F-46BE-AB7E-06C6BD9806DA}"/>
              </a:ext>
            </a:extLst>
          </p:cNvPr>
          <p:cNvSpPr txBox="1"/>
          <p:nvPr/>
        </p:nvSpPr>
        <p:spPr>
          <a:xfrm rot="16200000">
            <a:off x="-528782" y="218705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latin typeface="Abadi" panose="020B0604020104020204" pitchFamily="34" charset="0"/>
                <a:cs typeface="Arial" panose="020B0604020202020204" pitchFamily="34" charset="0"/>
              </a:rPr>
              <a:t>Technologies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DDA1F39-A991-4CDA-9604-46F2AA76C474}"/>
              </a:ext>
            </a:extLst>
          </p:cNvPr>
          <p:cNvSpPr/>
          <p:nvPr/>
        </p:nvSpPr>
        <p:spPr>
          <a:xfrm>
            <a:off x="1919718" y="1534080"/>
            <a:ext cx="2661807" cy="15435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730BCD5-BAD1-4F42-B25E-E21D9123E19D}"/>
              </a:ext>
            </a:extLst>
          </p:cNvPr>
          <p:cNvSpPr/>
          <p:nvPr/>
        </p:nvSpPr>
        <p:spPr>
          <a:xfrm rot="5400000">
            <a:off x="3203748" y="4890807"/>
            <a:ext cx="374839" cy="1854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5C45AAB5-9B01-4985-98BE-E998E9246D6C}"/>
              </a:ext>
            </a:extLst>
          </p:cNvPr>
          <p:cNvSpPr/>
          <p:nvPr/>
        </p:nvSpPr>
        <p:spPr>
          <a:xfrm rot="5400000">
            <a:off x="5626541" y="4890807"/>
            <a:ext cx="374839" cy="1854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6235EDB-7825-417C-88C6-618C161AFB20}"/>
              </a:ext>
            </a:extLst>
          </p:cNvPr>
          <p:cNvSpPr/>
          <p:nvPr/>
        </p:nvSpPr>
        <p:spPr>
          <a:xfrm>
            <a:off x="5988027" y="3322544"/>
            <a:ext cx="2110388" cy="31661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EB079F-D70B-470A-A6FB-BB0B063707A6}"/>
              </a:ext>
            </a:extLst>
          </p:cNvPr>
          <p:cNvSpPr txBox="1"/>
          <p:nvPr/>
        </p:nvSpPr>
        <p:spPr>
          <a:xfrm>
            <a:off x="6074659" y="6497982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>
                <a:latin typeface="Abadi" panose="020B0604020104020204" pitchFamily="34" charset="0"/>
                <a:cs typeface="Arial" panose="020B0604020202020204" pitchFamily="34" charset="0"/>
              </a:rPr>
              <a:t>Processed</a:t>
            </a:r>
            <a:r>
              <a:rPr lang="de-CH" b="1" dirty="0">
                <a:latin typeface="Abadi" panose="020B0604020104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0BE43EB-2636-4C57-B38C-4174AC2606D1}"/>
              </a:ext>
            </a:extLst>
          </p:cNvPr>
          <p:cNvSpPr/>
          <p:nvPr/>
        </p:nvSpPr>
        <p:spPr>
          <a:xfrm>
            <a:off x="8464527" y="4318283"/>
            <a:ext cx="3317898" cy="84501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AEBDA37-0807-4BD0-84E4-46EC9848E639}"/>
              </a:ext>
            </a:extLst>
          </p:cNvPr>
          <p:cNvSpPr txBox="1"/>
          <p:nvPr/>
        </p:nvSpPr>
        <p:spPr>
          <a:xfrm>
            <a:off x="9662550" y="526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>
                <a:latin typeface="Abadi" panose="020B0604020104020204" pitchFamily="34" charset="0"/>
                <a:cs typeface="Arial" panose="020B0604020202020204" pitchFamily="34" charset="0"/>
              </a:rPr>
              <a:t>DataBase</a:t>
            </a:r>
            <a:endParaRPr lang="de-CH" b="1" dirty="0"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A6D5E4EF-677C-471E-AD18-55CC431CA2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1" r="3944"/>
          <a:stretch/>
        </p:blipFill>
        <p:spPr>
          <a:xfrm>
            <a:off x="2090268" y="2406601"/>
            <a:ext cx="942018" cy="59960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98CEC46D-880C-4B28-9FD1-53DEBA7DC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450" y="1624994"/>
            <a:ext cx="523112" cy="523112"/>
          </a:xfrm>
          <a:prstGeom prst="rect">
            <a:avLst/>
          </a:prstGeom>
        </p:spPr>
      </p:pic>
      <p:pic>
        <p:nvPicPr>
          <p:cNvPr id="112" name="Picture 2" descr="Datei:Microsoft Office Excel (2019–present).svg – Wikipedia">
            <a:hlinkClick r:id="rId5"/>
            <a:extLst>
              <a:ext uri="{FF2B5EF4-FFF2-40B4-BE49-F238E27FC236}">
                <a16:creationId xmlns:a16="http://schemas.microsoft.com/office/drawing/2014/main" id="{1BFFDE6A-FA14-4E6D-B81D-BAF421EBF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114" y="1624994"/>
            <a:ext cx="439081" cy="40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1A3CF814-E1B7-45E6-8C0A-CDC31CD618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0461" y="1645869"/>
            <a:ext cx="1169125" cy="172053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065FF160-545E-4C99-A1E2-10C7DC5421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27" y="2322019"/>
            <a:ext cx="580599" cy="2488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919CF74C-1097-4C2A-B29E-709FFCFC67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848" y="2478554"/>
            <a:ext cx="527652" cy="527652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270CE816-632F-424E-B5B3-9778ECAD15F5}"/>
              </a:ext>
            </a:extLst>
          </p:cNvPr>
          <p:cNvSpPr txBox="1"/>
          <p:nvPr/>
        </p:nvSpPr>
        <p:spPr>
          <a:xfrm>
            <a:off x="2239095" y="1693189"/>
            <a:ext cx="1586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b="1" dirty="0">
                <a:latin typeface="Arial" panose="020B0604020202020204" pitchFamily="34" charset="0"/>
                <a:cs typeface="Arial" panose="020B0604020202020204" pitchFamily="34" charset="0"/>
              </a:rPr>
              <a:t>Python – </a:t>
            </a:r>
            <a:r>
              <a:rPr lang="de-CH" sz="105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de-CH" sz="1050" dirty="0" err="1"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  <a:r>
              <a:rPr lang="de-CH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CH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050" dirty="0" err="1">
                <a:latin typeface="Arial" panose="020B0604020202020204" pitchFamily="34" charset="0"/>
                <a:cs typeface="Arial" panose="020B0604020202020204" pitchFamily="34" charset="0"/>
              </a:rPr>
              <a:t>agentic</a:t>
            </a:r>
            <a:r>
              <a:rPr lang="de-CH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50" dirty="0" err="1">
                <a:latin typeface="Arial" panose="020B0604020202020204" pitchFamily="34" charset="0"/>
                <a:cs typeface="Arial" panose="020B0604020202020204" pitchFamily="34" charset="0"/>
              </a:rPr>
              <a:t>scrapers</a:t>
            </a:r>
            <a:endParaRPr lang="de-CH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C27A8A7-8858-4B19-8916-30E00A0B1183}"/>
              </a:ext>
            </a:extLst>
          </p:cNvPr>
          <p:cNvSpPr txBox="1"/>
          <p:nvPr/>
        </p:nvSpPr>
        <p:spPr>
          <a:xfrm>
            <a:off x="2983257" y="2335160"/>
            <a:ext cx="15863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r>
              <a:rPr lang="de-CH" sz="1050" b="1" dirty="0">
                <a:latin typeface="Arial" panose="020B0604020202020204" pitchFamily="34" charset="0"/>
                <a:cs typeface="Arial" panose="020B0604020202020204" pitchFamily="34" charset="0"/>
              </a:rPr>
              <a:t> &amp; Chrome – </a:t>
            </a:r>
            <a:br>
              <a:rPr lang="de-CH" sz="105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105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de-CH" sz="1050" dirty="0" err="1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  <a:r>
              <a:rPr lang="de-CH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50" dirty="0" err="1"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  <a:endParaRPr lang="de-CH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9DA22AD-1410-4534-9852-1B7F351C123A}"/>
              </a:ext>
            </a:extLst>
          </p:cNvPr>
          <p:cNvSpPr/>
          <p:nvPr/>
        </p:nvSpPr>
        <p:spPr>
          <a:xfrm>
            <a:off x="4938735" y="1520050"/>
            <a:ext cx="2356746" cy="15435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0E17B4B-ACEF-41C7-A2FA-2E56B76F732C}"/>
              </a:ext>
            </a:extLst>
          </p:cNvPr>
          <p:cNvSpPr txBox="1"/>
          <p:nvPr/>
        </p:nvSpPr>
        <p:spPr>
          <a:xfrm>
            <a:off x="4957026" y="1789734"/>
            <a:ext cx="1706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>
                <a:latin typeface="Arial" panose="020B0604020202020204" pitchFamily="34" charset="0"/>
                <a:cs typeface="Arial" panose="020B0604020202020204" pitchFamily="34" charset="0"/>
              </a:rPr>
              <a:t>for OCR </a:t>
            </a:r>
            <a:r>
              <a:rPr lang="de-CH" sz="1050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de-CH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50" dirty="0" err="1"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r>
              <a:rPr lang="de-CH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5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CH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50" dirty="0" err="1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endParaRPr lang="de-CH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CD71105-3D4D-48C9-8FDF-35F0F67F25CC}"/>
              </a:ext>
            </a:extLst>
          </p:cNvPr>
          <p:cNvSpPr txBox="1"/>
          <p:nvPr/>
        </p:nvSpPr>
        <p:spPr>
          <a:xfrm>
            <a:off x="5436478" y="2628433"/>
            <a:ext cx="17068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de-CH" sz="1050" dirty="0" err="1">
                <a:latin typeface="Arial" panose="020B0604020202020204" pitchFamily="34" charset="0"/>
                <a:cs typeface="Arial" panose="020B0604020202020204" pitchFamily="34" charset="0"/>
              </a:rPr>
              <a:t>coordination</a:t>
            </a:r>
            <a:r>
              <a:rPr lang="de-CH" sz="105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de-CH" sz="1050" dirty="0" err="1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de-CH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50" dirty="0" err="1">
                <a:latin typeface="Arial" panose="020B0604020202020204" pitchFamily="34" charset="0"/>
                <a:cs typeface="Arial" panose="020B0604020202020204" pitchFamily="34" charset="0"/>
              </a:rPr>
              <a:t>retrieval</a:t>
            </a:r>
            <a:endParaRPr lang="de-CH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5222CED-83CF-407C-96CE-CF5D10917A5A}"/>
              </a:ext>
            </a:extLst>
          </p:cNvPr>
          <p:cNvSpPr txBox="1"/>
          <p:nvPr/>
        </p:nvSpPr>
        <p:spPr>
          <a:xfrm>
            <a:off x="5976712" y="2093218"/>
            <a:ext cx="1142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>
                <a:latin typeface="Arial" panose="020B0604020202020204" pitchFamily="34" charset="0"/>
                <a:cs typeface="Arial" panose="020B0604020202020204" pitchFamily="34" charset="0"/>
              </a:rPr>
              <a:t>For HTML </a:t>
            </a:r>
            <a:r>
              <a:rPr lang="de-CH" sz="1050" dirty="0" err="1">
                <a:latin typeface="Arial" panose="020B0604020202020204" pitchFamily="34" charset="0"/>
                <a:cs typeface="Arial" panose="020B0604020202020204" pitchFamily="34" charset="0"/>
              </a:rPr>
              <a:t>parsing</a:t>
            </a:r>
            <a:endParaRPr lang="de-CH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4634E84D-185C-41DB-80D1-13B450E5E1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743" y="1949281"/>
            <a:ext cx="812511" cy="475556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D5328B2C-982A-4ADA-81AF-E9844203A1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872" y="2056936"/>
            <a:ext cx="929978" cy="318186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9B2A11A0-0D63-432C-A2DC-76F018453AB7}"/>
              </a:ext>
            </a:extLst>
          </p:cNvPr>
          <p:cNvSpPr/>
          <p:nvPr/>
        </p:nvSpPr>
        <p:spPr>
          <a:xfrm>
            <a:off x="7751098" y="1542233"/>
            <a:ext cx="3336383" cy="15435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2643F0DD-EC79-4CC1-B559-6F7AEA4ED6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122" y="2447242"/>
            <a:ext cx="381266" cy="393022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227A1194-907D-47B5-B7A7-141AC38F71E4}"/>
              </a:ext>
            </a:extLst>
          </p:cNvPr>
          <p:cNvSpPr txBox="1"/>
          <p:nvPr/>
        </p:nvSpPr>
        <p:spPr>
          <a:xfrm>
            <a:off x="9288611" y="2441027"/>
            <a:ext cx="12854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de-CH" sz="1050" dirty="0" err="1">
                <a:latin typeface="Arial" panose="020B0604020202020204" pitchFamily="34" charset="0"/>
                <a:cs typeface="Arial" panose="020B0604020202020204" pitchFamily="34" charset="0"/>
              </a:rPr>
              <a:t>Scalable</a:t>
            </a:r>
            <a:r>
              <a:rPr lang="de-CH" sz="1050" dirty="0">
                <a:latin typeface="Arial" panose="020B0604020202020204" pitchFamily="34" charset="0"/>
                <a:cs typeface="Arial" panose="020B0604020202020204" pitchFamily="34" charset="0"/>
              </a:rPr>
              <a:t> &amp; Fast </a:t>
            </a:r>
            <a:r>
              <a:rPr lang="de-CH" sz="105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endParaRPr lang="de-CH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45771C1-4C05-45D2-BB9F-E1EA238483B2}"/>
              </a:ext>
            </a:extLst>
          </p:cNvPr>
          <p:cNvSpPr txBox="1"/>
          <p:nvPr/>
        </p:nvSpPr>
        <p:spPr>
          <a:xfrm>
            <a:off x="8873122" y="1694706"/>
            <a:ext cx="13603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50" dirty="0">
                <a:latin typeface="Arial" panose="020B0604020202020204" pitchFamily="34" charset="0"/>
                <a:cs typeface="Arial" panose="020B0604020202020204" pitchFamily="34" charset="0"/>
              </a:rPr>
              <a:t>For Python-</a:t>
            </a:r>
            <a:r>
              <a:rPr lang="de-CH" sz="1050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CH" sz="1050" dirty="0">
                <a:latin typeface="Arial" panose="020B0604020202020204" pitchFamily="34" charset="0"/>
                <a:cs typeface="Arial" panose="020B0604020202020204" pitchFamily="34" charset="0"/>
              </a:rPr>
              <a:t> front end in Browser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78A959E5-447D-4867-8F4C-D0BE69FCD6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71" y="4514650"/>
            <a:ext cx="432324" cy="432324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D3C39FC0-AF29-4691-8525-67D9E4D46ADB}"/>
              </a:ext>
            </a:extLst>
          </p:cNvPr>
          <p:cNvSpPr txBox="1"/>
          <p:nvPr/>
        </p:nvSpPr>
        <p:spPr>
          <a:xfrm>
            <a:off x="699216" y="3565803"/>
            <a:ext cx="209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Public Tender Information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54860CE-E445-4F8C-B2DA-2A86057F0A07}"/>
              </a:ext>
            </a:extLst>
          </p:cNvPr>
          <p:cNvSpPr txBox="1"/>
          <p:nvPr/>
        </p:nvSpPr>
        <p:spPr>
          <a:xfrm>
            <a:off x="690415" y="4099152"/>
            <a:ext cx="1236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Companies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Azure Power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CH" sz="1200" dirty="0" err="1">
                <a:latin typeface="Arial" panose="020B0604020202020204" pitchFamily="34" charset="0"/>
                <a:cs typeface="Arial" panose="020B0604020202020204" pitchFamily="34" charset="0"/>
              </a:rPr>
              <a:t>Renew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CH" sz="1200" dirty="0" err="1">
                <a:latin typeface="Arial" panose="020B0604020202020204" pitchFamily="34" charset="0"/>
                <a:cs typeface="Arial" panose="020B0604020202020204" pitchFamily="34" charset="0"/>
              </a:rPr>
              <a:t>Tata</a:t>
            </a:r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 Power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9947723-322E-4BCE-9357-4B467BA674DA}"/>
              </a:ext>
            </a:extLst>
          </p:cNvPr>
          <p:cNvSpPr txBox="1"/>
          <p:nvPr/>
        </p:nvSpPr>
        <p:spPr>
          <a:xfrm>
            <a:off x="701407" y="5039951"/>
            <a:ext cx="2188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International </a:t>
            </a:r>
            <a:r>
              <a:rPr lang="de-CH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Organisations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CH" sz="1200" dirty="0" err="1">
                <a:latin typeface="Arial" panose="020B0604020202020204" pitchFamily="34" charset="0"/>
                <a:cs typeface="Arial" panose="020B0604020202020204" pitchFamily="34" charset="0"/>
              </a:rPr>
              <a:t>StatisticTimes</a:t>
            </a:r>
            <a:endParaRPr lang="de-CH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INCED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D428D33-D97A-46A5-8F85-8788ABA284E5}"/>
              </a:ext>
            </a:extLst>
          </p:cNvPr>
          <p:cNvSpPr txBox="1"/>
          <p:nvPr/>
        </p:nvSpPr>
        <p:spPr>
          <a:xfrm>
            <a:off x="699216" y="5752334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Academia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Geo-Data (</a:t>
            </a:r>
            <a:r>
              <a:rPr lang="de-CH" sz="1200" dirty="0" err="1">
                <a:latin typeface="Arial" panose="020B0604020202020204" pitchFamily="34" charset="0"/>
                <a:cs typeface="Arial" panose="020B0604020202020204" pitchFamily="34" charset="0"/>
              </a:rPr>
              <a:t>UCDavis</a:t>
            </a:r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67C09F9-1931-474C-90F3-D55DC04FCC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64" y="4327925"/>
            <a:ext cx="157760" cy="15776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FBB5BEC-B688-47C0-A816-8DB18BB7FB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87" y="5992590"/>
            <a:ext cx="173536" cy="173536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E9DDA6D5-CF91-4014-95FA-FCA24825F5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74" y="4549979"/>
            <a:ext cx="157760" cy="157760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7970DF47-D2EB-4AD6-87C1-349867CAD2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44" y="4715687"/>
            <a:ext cx="157760" cy="157760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838556BF-FA15-4FFE-A52C-3A4F7927EA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529" y="5292883"/>
            <a:ext cx="157760" cy="15776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28295171-40C3-4F03-BD75-5B7F152BE9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468" y="3820788"/>
            <a:ext cx="157760" cy="1577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6744158-9FB6-4994-A4EE-E78F8130B0B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25" y="5481297"/>
            <a:ext cx="132099" cy="13209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22ACC7A-7C9E-457C-8F12-D2A223F8A4B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37" y="3862017"/>
            <a:ext cx="307431" cy="307431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429CF145-9D7C-470A-BD31-782D662BFAC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37" y="4403390"/>
            <a:ext cx="307431" cy="307431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4A0793B-2801-4D38-BDAC-41B1F3C0EE2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37" y="5015527"/>
            <a:ext cx="307431" cy="307431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967FF6C8-224C-43E4-87A2-D74897DADAD6}"/>
              </a:ext>
            </a:extLst>
          </p:cNvPr>
          <p:cNvSpPr txBox="1"/>
          <p:nvPr/>
        </p:nvSpPr>
        <p:spPr>
          <a:xfrm>
            <a:off x="6439820" y="3884286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Project Data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2E42646-EBB1-4DB1-A1F0-38426B2FA8D3}"/>
              </a:ext>
            </a:extLst>
          </p:cNvPr>
          <p:cNvSpPr txBox="1"/>
          <p:nvPr/>
        </p:nvSpPr>
        <p:spPr>
          <a:xfrm>
            <a:off x="6452745" y="4348342"/>
            <a:ext cx="143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National </a:t>
            </a:r>
            <a:r>
              <a:rPr lang="de-CH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30DDE08-E244-4D4E-ABEE-F518C1AE981F}"/>
              </a:ext>
            </a:extLst>
          </p:cNvPr>
          <p:cNvSpPr txBox="1"/>
          <p:nvPr/>
        </p:nvSpPr>
        <p:spPr>
          <a:xfrm>
            <a:off x="6439820" y="5027953"/>
            <a:ext cx="1061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Tender Data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046FDFB0-39F2-438C-9726-6A222B7D292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37" y="5659293"/>
            <a:ext cx="270676" cy="270676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34ECCDB9-2F9F-42E8-9255-06BD91B9A018}"/>
              </a:ext>
            </a:extLst>
          </p:cNvPr>
          <p:cNvSpPr txBox="1"/>
          <p:nvPr/>
        </p:nvSpPr>
        <p:spPr>
          <a:xfrm>
            <a:off x="6439820" y="5652970"/>
            <a:ext cx="1439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Topography</a:t>
            </a:r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0895A18C-D5A3-4EB4-A017-D7DEA7BFFDB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108" y="3847250"/>
            <a:ext cx="307431" cy="30743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9669B2E2-62F5-4BAA-A19D-3A5E8D2EC60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64" y="3738187"/>
            <a:ext cx="307431" cy="307431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792BB05C-AA20-4358-8D83-4A26B1B7CC8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333" y="4375325"/>
            <a:ext cx="307431" cy="30743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8BF4042B-6C9F-4FFF-9CA0-7CF0337CE23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30" y="4903072"/>
            <a:ext cx="307431" cy="307431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6F69D1F2-B9A5-4F33-BE26-A43FAE78534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539" y="5245781"/>
            <a:ext cx="307431" cy="30743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BBBEEE6C-3FED-42ED-9B23-2145B7990B9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19" y="5869393"/>
            <a:ext cx="307431" cy="307431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7200649E-C4C8-4B1E-96B9-F4CA99B7EDB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509" y="5762089"/>
            <a:ext cx="307431" cy="307431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EC56A1F9-7E80-4FB4-BFDC-3041D590E8E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293" y="5413788"/>
            <a:ext cx="307431" cy="307431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9C3C1BEC-5CE6-4E82-A634-73721CA95E4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161" y="5971384"/>
            <a:ext cx="307431" cy="307431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C31C29BC-20EE-4BD6-AE19-EDE2B52A86D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15" y="4825855"/>
            <a:ext cx="307431" cy="307431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F572E25A-8F83-47C1-B4BE-B1E03C4CC26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008" y="4120404"/>
            <a:ext cx="307431" cy="307431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0E7FA00A-6A19-4BD6-8928-5EFCB3F4EC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618" y="3526972"/>
            <a:ext cx="257424" cy="257424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5C6D44B0-8DAB-4471-ABB6-457B89C9ACA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228" y="4169448"/>
            <a:ext cx="257424" cy="257424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7696AF80-30BF-4E00-B5F4-71FDD48676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584" y="4832767"/>
            <a:ext cx="257424" cy="257424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BE1006EE-B4C6-4CF3-82AA-6E57F1B92A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235" y="5504665"/>
            <a:ext cx="257424" cy="257424"/>
          </a:xfrm>
          <a:prstGeom prst="rect">
            <a:avLst/>
          </a:prstGeom>
        </p:spPr>
      </p:pic>
      <p:pic>
        <p:nvPicPr>
          <p:cNvPr id="1028" name="Picture 4" descr="Data report - Free business icons">
            <a:hlinkClick r:id="rId19"/>
            <a:extLst>
              <a:ext uri="{FF2B5EF4-FFF2-40B4-BE49-F238E27FC236}">
                <a16:creationId xmlns:a16="http://schemas.microsoft.com/office/drawing/2014/main" id="{B4A2C9AB-90CD-4BA7-875F-AA385E8F4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7" y="3483118"/>
            <a:ext cx="350417" cy="35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4" descr="Data report - Free business icons">
            <a:hlinkClick r:id="rId19"/>
            <a:extLst>
              <a:ext uri="{FF2B5EF4-FFF2-40B4-BE49-F238E27FC236}">
                <a16:creationId xmlns:a16="http://schemas.microsoft.com/office/drawing/2014/main" id="{F7A868B0-C462-427A-8811-BA1ACE940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322" y="4598399"/>
            <a:ext cx="350417" cy="35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4" descr="Data report - Free business icons">
            <a:hlinkClick r:id="rId19"/>
            <a:extLst>
              <a:ext uri="{FF2B5EF4-FFF2-40B4-BE49-F238E27FC236}">
                <a16:creationId xmlns:a16="http://schemas.microsoft.com/office/drawing/2014/main" id="{E0759C9A-A934-4268-AB4A-6A745C763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798" y="5533593"/>
            <a:ext cx="350417" cy="35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atei:Openstreetmap logo.svg – Wikipedia">
            <a:hlinkClick r:id="rId21"/>
            <a:extLst>
              <a:ext uri="{FF2B5EF4-FFF2-40B4-BE49-F238E27FC236}">
                <a16:creationId xmlns:a16="http://schemas.microsoft.com/office/drawing/2014/main" id="{F9B548C5-88FB-4FF5-82F6-D693809FB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92" y="2648913"/>
            <a:ext cx="385459" cy="38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46DED7-C0DE-AB78-9E2B-789E4601995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0" y="-59853"/>
            <a:ext cx="12192000" cy="1111428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AE88B0C-D624-346F-55CB-965C665098A9}"/>
              </a:ext>
            </a:extLst>
          </p:cNvPr>
          <p:cNvSpPr/>
          <p:nvPr/>
        </p:nvSpPr>
        <p:spPr>
          <a:xfrm rot="5400000">
            <a:off x="8101517" y="4878615"/>
            <a:ext cx="374839" cy="1854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71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80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Riehl  Kevin</dc:creator>
  <cp:lastModifiedBy>karthik raja</cp:lastModifiedBy>
  <cp:revision>44</cp:revision>
  <dcterms:created xsi:type="dcterms:W3CDTF">2025-05-02T20:21:12Z</dcterms:created>
  <dcterms:modified xsi:type="dcterms:W3CDTF">2025-07-20T16:09:29Z</dcterms:modified>
</cp:coreProperties>
</file>