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9" r:id="rId4"/>
    <p:sldId id="277" r:id="rId5"/>
    <p:sldId id="278" r:id="rId6"/>
    <p:sldId id="260" r:id="rId7"/>
    <p:sldId id="262" r:id="rId8"/>
    <p:sldId id="261" r:id="rId9"/>
    <p:sldId id="258" r:id="rId10"/>
    <p:sldId id="263" r:id="rId11"/>
    <p:sldId id="269" r:id="rId12"/>
    <p:sldId id="270" r:id="rId13"/>
    <p:sldId id="264" r:id="rId14"/>
    <p:sldId id="265" r:id="rId15"/>
    <p:sldId id="266" r:id="rId16"/>
    <p:sldId id="267" r:id="rId17"/>
    <p:sldId id="276" r:id="rId18"/>
    <p:sldId id="268" r:id="rId19"/>
    <p:sldId id="271" r:id="rId20"/>
    <p:sldId id="272" r:id="rId21"/>
    <p:sldId id="273" r:id="rId22"/>
    <p:sldId id="275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700F6-AC77-4832-B2EE-EB90F14D63B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21A70-5C2B-4671-BA38-65B26D65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1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reduced traffic high speeds may be leading to more accidents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21A70-5C2B-4671-BA38-65B26D6529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9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reduce accidents</a:t>
            </a:r>
          </a:p>
          <a:p>
            <a:r>
              <a:rPr lang="en-US" dirty="0"/>
              <a:t>Installing Speed breakers</a:t>
            </a:r>
          </a:p>
          <a:p>
            <a:r>
              <a:rPr lang="en-US" dirty="0"/>
              <a:t>Police Presence</a:t>
            </a:r>
          </a:p>
          <a:p>
            <a:r>
              <a:rPr lang="en-US" dirty="0"/>
              <a:t>Speed Camera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21A70-5C2B-4671-BA38-65B26D6529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ACB-F6CA-4A87-986F-BB0E95E5B6A2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4381-C571-4211-A120-07C52940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440-DFDA-4F34-9959-68E58D64902C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4381-C571-4211-A120-07C52940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3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A020-CEA9-41FF-B3FC-3C7DBBD2FEEF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4381-C571-4211-A120-07C52940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9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1F78-40AA-4C65-B58B-7ECCCC6A7D5E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4381-C571-4211-A120-07C52940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7DE0-2BFC-48C6-89C6-399FDDC48509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4381-C571-4211-A120-07C52940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7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A624-C78E-452C-86F8-CBB792256146}" type="datetime1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4381-C571-4211-A120-07C52940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5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27D9-9E84-44C5-A09B-7CAD6508C259}" type="datetime1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4381-C571-4211-A120-07C52940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7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29F-C758-4CF9-8F04-A4DDD910045B}" type="datetime1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4381-C571-4211-A120-07C52940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6651-03E5-4F8E-BDFD-B387F6048680}" type="datetime1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4381-C571-4211-A120-07C52940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6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5EFA-646D-4413-A4F6-1CACFD6CBCD2}" type="datetime1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4381-C571-4211-A120-07C52940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4202-EC9E-47BD-B9A4-035938285B3C}" type="datetime1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84381-C571-4211-A120-07C52940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3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25EC3-F612-47D3-9075-BB5C196003FF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Author: Karthik Ranganathan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84381-C571-4211-A120-07C52940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753B-516B-48B7-B0B1-039BE925B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FARS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F9F59-4920-4E20-A170-460A54826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and Visualization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7557-F44D-4923-973D-545DFE53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</p:spTree>
    <p:extLst>
      <p:ext uri="{BB962C8B-B14F-4D97-AF65-F5344CB8AC3E}">
        <p14:creationId xmlns:p14="http://schemas.microsoft.com/office/powerpoint/2010/main" val="360346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F9B5AF44-D243-4CB0-82F1-A52AD77D3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34" y="449943"/>
            <a:ext cx="8480252" cy="5994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5AFAA4-C1F5-41BC-B1A7-7F573A56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the States fair?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F2920-F42A-4EDA-97C6-8A96E1AC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</p:spTree>
    <p:extLst>
      <p:ext uri="{BB962C8B-B14F-4D97-AF65-F5344CB8AC3E}">
        <p14:creationId xmlns:p14="http://schemas.microsoft.com/office/powerpoint/2010/main" val="207960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B7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7AECC11F-4FFE-4614-A3AF-A281572E1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28244"/>
            <a:ext cx="7188199" cy="4798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D41CD-E4A3-47C1-8277-0409F691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Better 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1BBFE-A80E-4413-AC4D-2EAC8D97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</p:spTree>
    <p:extLst>
      <p:ext uri="{BB962C8B-B14F-4D97-AF65-F5344CB8AC3E}">
        <p14:creationId xmlns:p14="http://schemas.microsoft.com/office/powerpoint/2010/main" val="66933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83F26F-C55B-4A92-9AFF-4894D14E27C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63558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4940E8-4031-4205-8D84-CBBB398C914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2212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A4726C50-E811-46EB-9480-C7FFF920E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544" y="566670"/>
            <a:ext cx="3603690" cy="3387144"/>
          </a:xfrm>
          <a:prstGeom prst="rect">
            <a:avLst/>
          </a:prstGeom>
        </p:spPr>
      </p:pic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A841587C-324B-4112-9E08-B4245A344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987" y="566671"/>
            <a:ext cx="3647275" cy="3387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52CB2-C5FF-4E9B-8E90-E3DA45FF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California, Florida and Texas</a:t>
            </a:r>
          </a:p>
        </p:txBody>
      </p:sp>
      <p:pic>
        <p:nvPicPr>
          <p:cNvPr id="17" name="Picture 16" descr="A close up of a map&#10;&#10;Description generated with high confidence">
            <a:extLst>
              <a:ext uri="{FF2B5EF4-FFF2-40B4-BE49-F238E27FC236}">
                <a16:creationId xmlns:a16="http://schemas.microsoft.com/office/drawing/2014/main" id="{FB228C92-4535-433D-9ABD-C3C00F1FF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670"/>
            <a:ext cx="3950227" cy="338714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78022-FB93-4DF1-A7FA-2D5873CD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</p:spTree>
    <p:extLst>
      <p:ext uri="{BB962C8B-B14F-4D97-AF65-F5344CB8AC3E}">
        <p14:creationId xmlns:p14="http://schemas.microsoft.com/office/powerpoint/2010/main" val="526282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9C13-089E-47D0-BA57-906A4F03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 Numbers per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D27B9-F588-490E-B21E-059A06E48A29}"/>
              </a:ext>
            </a:extLst>
          </p:cNvPr>
          <p:cNvSpPr txBox="1"/>
          <p:nvPr/>
        </p:nvSpPr>
        <p:spPr>
          <a:xfrm>
            <a:off x="3880179" y="2506699"/>
            <a:ext cx="257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it telling us everything?</a:t>
            </a:r>
          </a:p>
        </p:txBody>
      </p:sp>
      <p:sp>
        <p:nvSpPr>
          <p:cNvPr id="9" name="AutoShape 2" descr="Image result for everything">
            <a:extLst>
              <a:ext uri="{FF2B5EF4-FFF2-40B4-BE49-F238E27FC236}">
                <a16:creationId xmlns:a16="http://schemas.microsoft.com/office/drawing/2014/main" id="{3EF70C29-10E7-4AC2-BAF9-2E4B44A31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06649" y="5067178"/>
            <a:ext cx="154914" cy="15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Image result for everything">
            <a:extLst>
              <a:ext uri="{FF2B5EF4-FFF2-40B4-BE49-F238E27FC236}">
                <a16:creationId xmlns:a16="http://schemas.microsoft.com/office/drawing/2014/main" id="{F4913452-EC13-459B-8D70-7AB603373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080" y="1690688"/>
            <a:ext cx="3717775" cy="216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81A7D5-6FF4-4B70-84DD-F751F893F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76" y="2070772"/>
            <a:ext cx="2659458" cy="4228427"/>
          </a:xfrm>
          <a:prstGeom prst="rect">
            <a:avLst/>
          </a:prstGeom>
        </p:spPr>
      </p:pic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000B978-34A2-41C9-9C0D-13F2292901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36618"/>
              </p:ext>
            </p:extLst>
          </p:nvPr>
        </p:nvGraphicFramePr>
        <p:xfrm>
          <a:off x="4412845" y="4159502"/>
          <a:ext cx="6311010" cy="205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Worksheet" r:id="rId5" imgW="4895823" imgH="1590490" progId="Excel.Sheet.12">
                  <p:embed/>
                </p:oleObj>
              </mc:Choice>
              <mc:Fallback>
                <p:oleObj name="Worksheet" r:id="rId5" imgW="4895823" imgH="15904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2845" y="4159502"/>
                        <a:ext cx="6311010" cy="205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D5D8FE0D-2622-4481-9D3B-41861B1B0C42}"/>
              </a:ext>
            </a:extLst>
          </p:cNvPr>
          <p:cNvSpPr/>
          <p:nvPr/>
        </p:nvSpPr>
        <p:spPr>
          <a:xfrm>
            <a:off x="6523444" y="2582893"/>
            <a:ext cx="283336" cy="216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AF3A3-C7EF-48E0-8C09-9670B428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</p:spTree>
    <p:extLst>
      <p:ext uri="{BB962C8B-B14F-4D97-AF65-F5344CB8AC3E}">
        <p14:creationId xmlns:p14="http://schemas.microsoft.com/office/powerpoint/2010/main" val="212744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0BDF9-B697-4426-801D-3E897AD6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Fatalities per 100,000 licensed drivers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5059B-7573-4D3C-934D-21D8128C1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8" y="246743"/>
            <a:ext cx="8960675" cy="605245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E8901-0898-4407-894F-A118C245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</p:spTree>
    <p:extLst>
      <p:ext uri="{BB962C8B-B14F-4D97-AF65-F5344CB8AC3E}">
        <p14:creationId xmlns:p14="http://schemas.microsoft.com/office/powerpoint/2010/main" val="3102465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2CAC5-2FC0-42C5-8373-6F15706D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Fatalities per 100 million miles travelled</a:t>
            </a:r>
          </a:p>
        </p:txBody>
      </p:sp>
      <p:pic>
        <p:nvPicPr>
          <p:cNvPr id="7" name="Picture 6" descr="A picture containing music&#10;&#10;Description generated with high confidence">
            <a:extLst>
              <a:ext uri="{FF2B5EF4-FFF2-40B4-BE49-F238E27FC236}">
                <a16:creationId xmlns:a16="http://schemas.microsoft.com/office/drawing/2014/main" id="{E8923D13-AD00-4A5C-A968-CA00393AF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259" y="85906"/>
            <a:ext cx="8579915" cy="6037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944C91-74E8-424E-92B5-95ECEB162187}"/>
              </a:ext>
            </a:extLst>
          </p:cNvPr>
          <p:cNvSpPr txBox="1"/>
          <p:nvPr/>
        </p:nvSpPr>
        <p:spPr>
          <a:xfrm>
            <a:off x="3392434" y="6306258"/>
            <a:ext cx="681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Rhode Island and Massachusetts have the most safest drivers. Really??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35A4C-FDEA-4B7D-96CC-C8D7E284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</p:spTree>
    <p:extLst>
      <p:ext uri="{BB962C8B-B14F-4D97-AF65-F5344CB8AC3E}">
        <p14:creationId xmlns:p14="http://schemas.microsoft.com/office/powerpoint/2010/main" val="151481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EA104A-6C7D-44E7-97EA-F6585BAA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7" y="1530084"/>
            <a:ext cx="9231086" cy="5327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7F7DCE-AEA3-491A-AA27-633005BB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 route to take on which day?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2A3EC-59F1-4BC5-9117-027B6693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</p:spTree>
    <p:extLst>
      <p:ext uri="{BB962C8B-B14F-4D97-AF65-F5344CB8AC3E}">
        <p14:creationId xmlns:p14="http://schemas.microsoft.com/office/powerpoint/2010/main" val="1115816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CF206-F74C-4084-A5A2-2AF7632B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31418"/>
            <a:ext cx="7188199" cy="3791775"/>
          </a:xfrm>
          <a:prstGeom prst="rect">
            <a:avLst/>
          </a:prstGeom>
        </p:spPr>
      </p:pic>
      <p:sp>
        <p:nvSpPr>
          <p:cNvPr id="4" name="AutoShape 2" descr="Image result for Reasons">
            <a:extLst>
              <a:ext uri="{FF2B5EF4-FFF2-40B4-BE49-F238E27FC236}">
                <a16:creationId xmlns:a16="http://schemas.microsoft.com/office/drawing/2014/main" id="{28803288-118E-40FD-9AFC-D3F834A76C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0ABE6-5C81-4D2C-81B4-343D8D9E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Reasons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BC5F1-96EF-4BAC-AA75-4AAD46B6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</p:spTree>
    <p:extLst>
      <p:ext uri="{BB962C8B-B14F-4D97-AF65-F5344CB8AC3E}">
        <p14:creationId xmlns:p14="http://schemas.microsoft.com/office/powerpoint/2010/main" val="241098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598D3294-F0AA-4971-AD5F-9074B9784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"/>
          <a:stretch/>
        </p:blipFill>
        <p:spPr>
          <a:xfrm>
            <a:off x="2161992" y="1675227"/>
            <a:ext cx="8723721" cy="48721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BFCF31-0BF3-41CF-8BA3-C201DABB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Weather Condition?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169D1-B696-4B6E-B0AB-D8347C30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</p:spTree>
    <p:extLst>
      <p:ext uri="{BB962C8B-B14F-4D97-AF65-F5344CB8AC3E}">
        <p14:creationId xmlns:p14="http://schemas.microsoft.com/office/powerpoint/2010/main" val="250531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CBC9623-3DBD-4185-A60E-B7D8F91F1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2"/>
          <a:stretch/>
        </p:blipFill>
        <p:spPr>
          <a:xfrm>
            <a:off x="5153822" y="608112"/>
            <a:ext cx="6553545" cy="564971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84E16F-0034-49FF-8CC6-14ED2347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Road Type?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634AE-0B30-4E04-BACA-D85C4469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</p:spTree>
    <p:extLst>
      <p:ext uri="{BB962C8B-B14F-4D97-AF65-F5344CB8AC3E}">
        <p14:creationId xmlns:p14="http://schemas.microsoft.com/office/powerpoint/2010/main" val="1004612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car crash cartoon">
            <a:extLst>
              <a:ext uri="{FF2B5EF4-FFF2-40B4-BE49-F238E27FC236}">
                <a16:creationId xmlns:a16="http://schemas.microsoft.com/office/drawing/2014/main" id="{ED8C3E40-B431-40F4-8A09-F0662EB72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101" y="1333102"/>
            <a:ext cx="5510771" cy="389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Image result for car crash cartoon">
            <a:extLst>
              <a:ext uri="{FF2B5EF4-FFF2-40B4-BE49-F238E27FC236}">
                <a16:creationId xmlns:a16="http://schemas.microsoft.com/office/drawing/2014/main" id="{ABF443E7-8CEC-4F36-B47E-F5DBA2A4A2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car crash cartoon">
            <a:extLst>
              <a:ext uri="{FF2B5EF4-FFF2-40B4-BE49-F238E27FC236}">
                <a16:creationId xmlns:a16="http://schemas.microsoft.com/office/drawing/2014/main" id="{C7C2B4B4-C130-4439-8E45-765F12A4C3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car crash cartoon">
            <a:extLst>
              <a:ext uri="{FF2B5EF4-FFF2-40B4-BE49-F238E27FC236}">
                <a16:creationId xmlns:a16="http://schemas.microsoft.com/office/drawing/2014/main" id="{63168F56-C41C-4A1B-87F1-F0C54355CB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6820B-8292-447B-B461-0B5D436B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it?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FE645-1629-405D-933D-C9AFE3B579C9}"/>
              </a:ext>
            </a:extLst>
          </p:cNvPr>
          <p:cNvSpPr txBox="1"/>
          <p:nvPr/>
        </p:nvSpPr>
        <p:spPr>
          <a:xfrm>
            <a:off x="518474" y="3429000"/>
            <a:ext cx="4064409" cy="195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Contains Accident Information 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Weather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Person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Vehicle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68AC8-3038-4B33-BABC-93B82B638319}"/>
              </a:ext>
            </a:extLst>
          </p:cNvPr>
          <p:cNvSpPr txBox="1"/>
          <p:nvPr/>
        </p:nvSpPr>
        <p:spPr>
          <a:xfrm>
            <a:off x="518474" y="1675537"/>
            <a:ext cx="5217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program collects data for analysis of traffic safety crashes to identify problems, and evaluate countermeasures leading to reducing injuries and property damage resulting from motor vehicle crashes. 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FCA95-D445-42CD-9E62-C1FE20DF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</p:spTree>
    <p:extLst>
      <p:ext uri="{BB962C8B-B14F-4D97-AF65-F5344CB8AC3E}">
        <p14:creationId xmlns:p14="http://schemas.microsoft.com/office/powerpoint/2010/main" val="2491555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067E490-8967-4F4C-817D-0F1391093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0"/>
          <a:stretch/>
        </p:blipFill>
        <p:spPr>
          <a:xfrm>
            <a:off x="320040" y="622035"/>
            <a:ext cx="5455917" cy="3369028"/>
          </a:xfrm>
          <a:prstGeom prst="rect">
            <a:avLst/>
          </a:prstGeom>
        </p:spPr>
      </p:pic>
      <p:pic>
        <p:nvPicPr>
          <p:cNvPr id="13" name="Content Placeholder 12" descr="A close up of a map&#10;&#10;Description generated with high confidence">
            <a:extLst>
              <a:ext uri="{FF2B5EF4-FFF2-40B4-BE49-F238E27FC236}">
                <a16:creationId xmlns:a16="http://schemas.microsoft.com/office/drawing/2014/main" id="{0F35175C-1C8B-4992-94D7-59663044C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5"/>
          <a:stretch/>
        </p:blipFill>
        <p:spPr>
          <a:xfrm>
            <a:off x="6416043" y="717295"/>
            <a:ext cx="5455917" cy="3178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331EAD-F4F8-4153-8619-E6A5257C8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May be Car Model Year?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8509B-6168-4141-B794-2295AF81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</p:spTree>
    <p:extLst>
      <p:ext uri="{BB962C8B-B14F-4D97-AF65-F5344CB8AC3E}">
        <p14:creationId xmlns:p14="http://schemas.microsoft.com/office/powerpoint/2010/main" val="2153118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166AA-9FD4-4BC7-9613-230B21E8F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62372"/>
            <a:ext cx="6250769" cy="4172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659775-E752-4AC8-BD67-6DE22362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272419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8BA48-02CE-4B45-A18F-58AD35094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177143"/>
            <a:ext cx="3363973" cy="4412343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Need to increase surveillance of accident prone areas by thorough analysis of the heat map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Increase in safety checks of cars which are in the age bracket of 8-17 years</a:t>
            </a:r>
          </a:p>
          <a:p>
            <a:r>
              <a:rPr lang="en-US" sz="1700" dirty="0">
                <a:solidFill>
                  <a:schemeClr val="bg1"/>
                </a:solidFill>
              </a:rPr>
              <a:t>Higher police presence and installation of speed cameras in Four-Way Intersection and T-Intersection</a:t>
            </a:r>
          </a:p>
          <a:p>
            <a:r>
              <a:rPr lang="en-US" sz="1700" dirty="0">
                <a:solidFill>
                  <a:schemeClr val="bg1"/>
                </a:solidFill>
              </a:rPr>
              <a:t>Run driver education campaigns in Mississippi, Montana, South Carolina and, Wyoming to tackle the high rate of incidence</a:t>
            </a:r>
          </a:p>
          <a:p>
            <a:r>
              <a:rPr lang="en-US" sz="1700" dirty="0">
                <a:solidFill>
                  <a:schemeClr val="bg1"/>
                </a:solidFill>
              </a:rPr>
              <a:t>Also major policy changes need to be implemented in California,  Florida and, Texas with respect to Speed restriction and heavier fines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1CC00-8A04-490A-8CC8-8561DEEE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</p:spTree>
    <p:extLst>
      <p:ext uri="{BB962C8B-B14F-4D97-AF65-F5344CB8AC3E}">
        <p14:creationId xmlns:p14="http://schemas.microsoft.com/office/powerpoint/2010/main" val="3170312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F8E8D51-D569-4DB9-84AB-63B1797FC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40" r="2503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86A0E7-CFE7-420D-95FC-010FD1E5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/>
              <a:t>Take Away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CFB0-6EB2-4FF5-919C-00FD9DBFD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500" dirty="0"/>
              <a:t>The devil is in the details</a:t>
            </a:r>
          </a:p>
          <a:p>
            <a:r>
              <a:rPr lang="en-US" sz="1500" dirty="0"/>
              <a:t>Could have looked into more data which included injuries and other incidence reports</a:t>
            </a:r>
          </a:p>
          <a:p>
            <a:r>
              <a:rPr lang="en-US" sz="1500" dirty="0"/>
              <a:t>Every situation in unique and the categorization of data has to be more complex</a:t>
            </a:r>
          </a:p>
          <a:p>
            <a:r>
              <a:rPr lang="en-US" sz="1500" dirty="0"/>
              <a:t>Generalized lot of data to simplify the visualization</a:t>
            </a:r>
          </a:p>
          <a:p>
            <a:r>
              <a:rPr lang="en-US" sz="1500" dirty="0"/>
              <a:t>By toning the data down to specific roads which have higher accident rates we can suggest detailed plans to reduce the rate</a:t>
            </a:r>
          </a:p>
          <a:p>
            <a:r>
              <a:rPr lang="en-US" sz="1500" dirty="0"/>
              <a:t>Additional Years could give us information on various trends and accurate insights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CFDCE-5A05-4B5F-959A-06476576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</p:spTree>
    <p:extLst>
      <p:ext uri="{BB962C8B-B14F-4D97-AF65-F5344CB8AC3E}">
        <p14:creationId xmlns:p14="http://schemas.microsoft.com/office/powerpoint/2010/main" val="3551780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2B6B06C5-1A56-41CB-B005-8CD020C50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7206" y="961812"/>
            <a:ext cx="4930987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CBCA68-33B1-4D49-BAAB-D334B794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F5E1F-A35B-4A78-8856-5A9A5EBD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</p:spTree>
    <p:extLst>
      <p:ext uri="{BB962C8B-B14F-4D97-AF65-F5344CB8AC3E}">
        <p14:creationId xmlns:p14="http://schemas.microsoft.com/office/powerpoint/2010/main" val="25294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studying large book cartoon">
            <a:extLst>
              <a:ext uri="{FF2B5EF4-FFF2-40B4-BE49-F238E27FC236}">
                <a16:creationId xmlns:a16="http://schemas.microsoft.com/office/drawing/2014/main" id="{FB8157D4-7F08-48DD-8AD6-8EE407C2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74" y="643467"/>
            <a:ext cx="4003547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6CC5C-579A-443C-B9E2-826F36C8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Methods and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B7D99-74AF-4019-BBD4-B5573DFEB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2935443"/>
          </a:xfrm>
        </p:spPr>
        <p:txBody>
          <a:bodyPr>
            <a:normAutofit lnSpcReduction="10000"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Cleaning and Wrangling of more than 100 coded elements</a:t>
            </a:r>
          </a:p>
          <a:p>
            <a:r>
              <a:rPr lang="en-US" sz="1900" dirty="0">
                <a:solidFill>
                  <a:schemeClr val="bg1"/>
                </a:solidFill>
              </a:rPr>
              <a:t>600 page catalogue to decode</a:t>
            </a:r>
          </a:p>
          <a:p>
            <a:r>
              <a:rPr lang="en-US" sz="1900" dirty="0">
                <a:solidFill>
                  <a:schemeClr val="bg1"/>
                </a:solidFill>
              </a:rPr>
              <a:t>Understanding the method of data collection</a:t>
            </a:r>
          </a:p>
          <a:p>
            <a:r>
              <a:rPr lang="en-US" sz="1900" dirty="0">
                <a:solidFill>
                  <a:schemeClr val="bg1"/>
                </a:solidFill>
              </a:rPr>
              <a:t>Finding the key elements for Exploratory Data Analysis</a:t>
            </a:r>
          </a:p>
          <a:p>
            <a:r>
              <a:rPr lang="en-US" sz="1900" dirty="0">
                <a:solidFill>
                  <a:schemeClr val="bg1"/>
                </a:solidFill>
              </a:rPr>
              <a:t>Visualizing the right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FB942-BDF7-43ED-95F9-1B8DFDEA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</p:spTree>
    <p:extLst>
      <p:ext uri="{BB962C8B-B14F-4D97-AF65-F5344CB8AC3E}">
        <p14:creationId xmlns:p14="http://schemas.microsoft.com/office/powerpoint/2010/main" val="84730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B851240-8FC1-4B26-B634-2D9567495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9" y="1675227"/>
            <a:ext cx="10043881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C38AFA-444E-4EE5-BCA1-9A4CC41F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Raw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1BA54-3B3E-4C6D-B7B1-EDF2587A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</p:spTree>
    <p:extLst>
      <p:ext uri="{BB962C8B-B14F-4D97-AF65-F5344CB8AC3E}">
        <p14:creationId xmlns:p14="http://schemas.microsoft.com/office/powerpoint/2010/main" val="344741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FBAB8770-8874-4B44-90CA-8A61AD8D1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28" y="1573628"/>
            <a:ext cx="9695543" cy="48023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648AF8-7AF2-41FD-B4FE-BE063464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Cleaned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FDD9C-B640-4342-857B-8A6B8948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</p:spTree>
    <p:extLst>
      <p:ext uri="{BB962C8B-B14F-4D97-AF65-F5344CB8AC3E}">
        <p14:creationId xmlns:p14="http://schemas.microsoft.com/office/powerpoint/2010/main" val="408157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0C0925-E913-458A-A5A4-27CEB5104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101" y="754471"/>
            <a:ext cx="5510771" cy="5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270BF1-A2EC-43CD-9F01-4EAEF210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2942-BC77-4EEF-A037-FF5438652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data gives a lot of insight into multiple variables playing a role in the crash</a:t>
            </a:r>
          </a:p>
          <a:p>
            <a:r>
              <a:rPr lang="en-US" sz="1800" dirty="0"/>
              <a:t>By visualizing more than 50 factors, here are some of the most impactful one’s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67AD3-3213-4E51-BB8E-ACB04492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</p:spTree>
    <p:extLst>
      <p:ext uri="{BB962C8B-B14F-4D97-AF65-F5344CB8AC3E}">
        <p14:creationId xmlns:p14="http://schemas.microsoft.com/office/powerpoint/2010/main" val="1196458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Content Placeholder 5">
            <a:extLst>
              <a:ext uri="{FF2B5EF4-FFF2-40B4-BE49-F238E27FC236}">
                <a16:creationId xmlns:a16="http://schemas.microsoft.com/office/drawing/2014/main" id="{79C9CBE0-36F0-45F0-9BBB-B54FC477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29" y="447651"/>
            <a:ext cx="7707086" cy="6112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7C0AA-1986-49FF-87AC-DE3FA054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/>
              <a:t>Age</a:t>
            </a:r>
          </a:p>
        </p:txBody>
      </p:sp>
      <p:sp>
        <p:nvSpPr>
          <p:cNvPr id="68" name="Content Placeholder 67">
            <a:extLst>
              <a:ext uri="{FF2B5EF4-FFF2-40B4-BE49-F238E27FC236}">
                <a16:creationId xmlns:a16="http://schemas.microsoft.com/office/drawing/2014/main" id="{FD5A7E40-30F7-434E-919D-E6F0D1D48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US" sz="1800" dirty="0"/>
              <a:t>Overs the years trends have been showing increase in accident rate in age group of 65 years and above</a:t>
            </a:r>
          </a:p>
          <a:p>
            <a:r>
              <a:rPr lang="en-US" sz="1800" dirty="0"/>
              <a:t>Aging population?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4B977-CC5B-40C5-B000-183D523A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</p:spTree>
    <p:extLst>
      <p:ext uri="{BB962C8B-B14F-4D97-AF65-F5344CB8AC3E}">
        <p14:creationId xmlns:p14="http://schemas.microsoft.com/office/powerpoint/2010/main" val="3780842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0E2B-44E4-47DA-B26E-3181C7E1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Accidents due to Drinking</a:t>
            </a:r>
          </a:p>
        </p:txBody>
      </p:sp>
      <p:pic>
        <p:nvPicPr>
          <p:cNvPr id="5" name="Content Placeholder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D688010F-6B4E-4D8D-9BD1-0FE41793E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9" b="5473"/>
          <a:stretch/>
        </p:blipFill>
        <p:spPr>
          <a:xfrm>
            <a:off x="3516253" y="783772"/>
            <a:ext cx="8588493" cy="55154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372B659-D068-4A6C-8BC2-1E14E1EA9CAE}"/>
              </a:ext>
            </a:extLst>
          </p:cNvPr>
          <p:cNvSpPr txBox="1"/>
          <p:nvPr/>
        </p:nvSpPr>
        <p:spPr>
          <a:xfrm>
            <a:off x="2204594" y="6361277"/>
            <a:ext cx="1005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high rate of accident on Saturdays and Sundays but surprisingly in the non drinking category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4A012-73EB-4DBF-ACD1-7E4DE9F9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</p:spTree>
    <p:extLst>
      <p:ext uri="{BB962C8B-B14F-4D97-AF65-F5344CB8AC3E}">
        <p14:creationId xmlns:p14="http://schemas.microsoft.com/office/powerpoint/2010/main" val="191528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18E7A6-6582-4F77-8383-42B64E6CD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0"/>
          <a:stretch/>
        </p:blipFill>
        <p:spPr>
          <a:xfrm>
            <a:off x="6582783" y="643467"/>
            <a:ext cx="4132440" cy="5629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241FFF-6843-44FE-A9D8-C63717C9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 Impact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43701-DE41-42E5-9C5A-8146D6B33345}"/>
              </a:ext>
            </a:extLst>
          </p:cNvPr>
          <p:cNvSpPr txBox="1"/>
          <p:nvPr/>
        </p:nvSpPr>
        <p:spPr>
          <a:xfrm>
            <a:off x="518474" y="1774372"/>
            <a:ext cx="4064409" cy="2754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 unlikely inference can be made from this data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see that sitting on </a:t>
            </a:r>
            <a:r>
              <a:rPr lang="en-US" b="1" dirty="0"/>
              <a:t>the rear right side</a:t>
            </a:r>
            <a:r>
              <a:rPr lang="en-US" dirty="0"/>
              <a:t> of the car will be most safest for initial impacts (given that the seat belt is fastened)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purely a inference and many other data points needs to be collected in order to verify and prove the claim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83A7F-6705-4751-9644-98F501EC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Karthik Ranganathan</a:t>
            </a:r>
          </a:p>
        </p:txBody>
      </p:sp>
    </p:spTree>
    <p:extLst>
      <p:ext uri="{BB962C8B-B14F-4D97-AF65-F5344CB8AC3E}">
        <p14:creationId xmlns:p14="http://schemas.microsoft.com/office/powerpoint/2010/main" val="2663001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578</Words>
  <Application>Microsoft Office PowerPoint</Application>
  <PresentationFormat>Widescreen</PresentationFormat>
  <Paragraphs>89</Paragraphs>
  <Slides>23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Worksheet</vt:lpstr>
      <vt:lpstr>FARS Data Set</vt:lpstr>
      <vt:lpstr>What is it?</vt:lpstr>
      <vt:lpstr>Methods and Work</vt:lpstr>
      <vt:lpstr>Raw Data</vt:lpstr>
      <vt:lpstr>Cleaned Data</vt:lpstr>
      <vt:lpstr>Findings</vt:lpstr>
      <vt:lpstr>Age</vt:lpstr>
      <vt:lpstr>Accidents due to Drinking</vt:lpstr>
      <vt:lpstr>Initial Impact</vt:lpstr>
      <vt:lpstr>How do the States fair?</vt:lpstr>
      <vt:lpstr>Better View</vt:lpstr>
      <vt:lpstr>California, Florida and Texas</vt:lpstr>
      <vt:lpstr>Accident Numbers per state</vt:lpstr>
      <vt:lpstr>Fatalities per 100,000 licensed drivers</vt:lpstr>
      <vt:lpstr>Fatalities per 100 million miles travelled</vt:lpstr>
      <vt:lpstr>Which route to take on which day?</vt:lpstr>
      <vt:lpstr>Reasons</vt:lpstr>
      <vt:lpstr> Weather Condition?</vt:lpstr>
      <vt:lpstr>Road Type?</vt:lpstr>
      <vt:lpstr>May be Car Model Year?</vt:lpstr>
      <vt:lpstr>Conclusions</vt:lpstr>
      <vt:lpstr>Take Away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FARS Data Set</dc:title>
  <dc:creator>Karthik Ranganathan</dc:creator>
  <cp:lastModifiedBy>Karthik Ranganathan</cp:lastModifiedBy>
  <cp:revision>37</cp:revision>
  <dcterms:created xsi:type="dcterms:W3CDTF">2018-04-15T23:53:52Z</dcterms:created>
  <dcterms:modified xsi:type="dcterms:W3CDTF">2018-04-24T16:34:28Z</dcterms:modified>
</cp:coreProperties>
</file>