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6" r:id="rId2"/>
    <p:sldId id="258" r:id="rId3"/>
    <p:sldId id="260" r:id="rId4"/>
    <p:sldId id="261" r:id="rId5"/>
    <p:sldId id="262" r:id="rId6"/>
    <p:sldId id="263" r:id="rId7"/>
    <p:sldId id="264" r:id="rId8"/>
    <p:sldId id="273" r:id="rId9"/>
    <p:sldId id="265" r:id="rId10"/>
    <p:sldId id="274" r:id="rId11"/>
    <p:sldId id="275" r:id="rId12"/>
    <p:sldId id="266" r:id="rId13"/>
    <p:sldId id="267" r:id="rId14"/>
    <p:sldId id="270" r:id="rId15"/>
    <p:sldId id="268" r:id="rId16"/>
    <p:sldId id="269"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0EF02-2DDF-4E2D-83FB-4A1BCC6BDA8F}" v="30" dt="2023-12-01T19:52:22.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p:scale>
          <a:sx n="66" d="100"/>
          <a:sy n="66" d="100"/>
        </p:scale>
        <p:origin x="324"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AO" userId="2ae69c6f5d1daf1d" providerId="LiveId" clId="{3690EF02-2DDF-4E2D-83FB-4A1BCC6BDA8F}"/>
    <pc:docChg chg="undo custSel addSld delSld modSld sldOrd">
      <pc:chgData name="KARTHIK RAO" userId="2ae69c6f5d1daf1d" providerId="LiveId" clId="{3690EF02-2DDF-4E2D-83FB-4A1BCC6BDA8F}" dt="2023-12-01T19:52:22.554" v="790" actId="1076"/>
      <pc:docMkLst>
        <pc:docMk/>
      </pc:docMkLst>
      <pc:sldChg chg="modTransition">
        <pc:chgData name="KARTHIK RAO" userId="2ae69c6f5d1daf1d" providerId="LiveId" clId="{3690EF02-2DDF-4E2D-83FB-4A1BCC6BDA8F}" dt="2023-12-01T19:44:54.617" v="662"/>
        <pc:sldMkLst>
          <pc:docMk/>
          <pc:sldMk cId="3951109290" sldId="258"/>
        </pc:sldMkLst>
      </pc:sldChg>
      <pc:sldChg chg="new del ord">
        <pc:chgData name="KARTHIK RAO" userId="2ae69c6f5d1daf1d" providerId="LiveId" clId="{3690EF02-2DDF-4E2D-83FB-4A1BCC6BDA8F}" dt="2023-12-01T19:33:10.047" v="3" actId="47"/>
        <pc:sldMkLst>
          <pc:docMk/>
          <pc:sldMk cId="562036870" sldId="276"/>
        </pc:sldMkLst>
      </pc:sldChg>
      <pc:sldChg chg="addSp delSp modSp new mod ord">
        <pc:chgData name="KARTHIK RAO" userId="2ae69c6f5d1daf1d" providerId="LiveId" clId="{3690EF02-2DDF-4E2D-83FB-4A1BCC6BDA8F}" dt="2023-12-01T19:52:22.554" v="790" actId="1076"/>
        <pc:sldMkLst>
          <pc:docMk/>
          <pc:sldMk cId="3977237518" sldId="276"/>
        </pc:sldMkLst>
        <pc:spChg chg="add del mod ord">
          <ac:chgData name="KARTHIK RAO" userId="2ae69c6f5d1daf1d" providerId="LiveId" clId="{3690EF02-2DDF-4E2D-83FB-4A1BCC6BDA8F}" dt="2023-12-01T19:37:29.756" v="231" actId="21"/>
          <ac:spMkLst>
            <pc:docMk/>
            <pc:sldMk cId="3977237518" sldId="276"/>
            <ac:spMk id="2" creationId="{A9A6C16D-2234-C9F1-1675-E14AEA61513E}"/>
          </ac:spMkLst>
        </pc:spChg>
        <pc:spChg chg="add mod">
          <ac:chgData name="KARTHIK RAO" userId="2ae69c6f5d1daf1d" providerId="LiveId" clId="{3690EF02-2DDF-4E2D-83FB-4A1BCC6BDA8F}" dt="2023-12-01T19:49:25.358" v="774" actId="207"/>
          <ac:spMkLst>
            <pc:docMk/>
            <pc:sldMk cId="3977237518" sldId="276"/>
            <ac:spMk id="3" creationId="{23FE2C7A-2F83-7114-E1FE-5F75C8F1B87E}"/>
          </ac:spMkLst>
        </pc:spChg>
        <pc:spChg chg="add mod">
          <ac:chgData name="KARTHIK RAO" userId="2ae69c6f5d1daf1d" providerId="LiveId" clId="{3690EF02-2DDF-4E2D-83FB-4A1BCC6BDA8F}" dt="2023-12-01T19:49:55.259" v="778" actId="1076"/>
          <ac:spMkLst>
            <pc:docMk/>
            <pc:sldMk cId="3977237518" sldId="276"/>
            <ac:spMk id="4" creationId="{8A095508-8B1D-6775-ED5C-864D7758AFE9}"/>
          </ac:spMkLst>
        </pc:spChg>
        <pc:spChg chg="add mod">
          <ac:chgData name="KARTHIK RAO" userId="2ae69c6f5d1daf1d" providerId="LiveId" clId="{3690EF02-2DDF-4E2D-83FB-4A1BCC6BDA8F}" dt="2023-12-01T19:49:44.490" v="776" actId="1076"/>
          <ac:spMkLst>
            <pc:docMk/>
            <pc:sldMk cId="3977237518" sldId="276"/>
            <ac:spMk id="7" creationId="{FC63F13C-943C-762E-5265-6655C5FB6E83}"/>
          </ac:spMkLst>
        </pc:spChg>
        <pc:spChg chg="add mod">
          <ac:chgData name="KARTHIK RAO" userId="2ae69c6f5d1daf1d" providerId="LiveId" clId="{3690EF02-2DDF-4E2D-83FB-4A1BCC6BDA8F}" dt="2023-12-01T19:49:25.358" v="774" actId="207"/>
          <ac:spMkLst>
            <pc:docMk/>
            <pc:sldMk cId="3977237518" sldId="276"/>
            <ac:spMk id="8" creationId="{FA8C8528-390B-DBD4-77BF-CC08EA6AF31C}"/>
          </ac:spMkLst>
        </pc:spChg>
        <pc:spChg chg="add mod ord">
          <ac:chgData name="KARTHIK RAO" userId="2ae69c6f5d1daf1d" providerId="LiveId" clId="{3690EF02-2DDF-4E2D-83FB-4A1BCC6BDA8F}" dt="2023-12-01T19:50:04.653" v="779" actId="1076"/>
          <ac:spMkLst>
            <pc:docMk/>
            <pc:sldMk cId="3977237518" sldId="276"/>
            <ac:spMk id="15" creationId="{41D540A4-D502-0EBF-3CC4-FE88DD486F82}"/>
          </ac:spMkLst>
        </pc:spChg>
        <pc:picChg chg="add mod">
          <ac:chgData name="KARTHIK RAO" userId="2ae69c6f5d1daf1d" providerId="LiveId" clId="{3690EF02-2DDF-4E2D-83FB-4A1BCC6BDA8F}" dt="2023-12-01T19:49:25.358" v="774" actId="207"/>
          <ac:picMkLst>
            <pc:docMk/>
            <pc:sldMk cId="3977237518" sldId="276"/>
            <ac:picMk id="5" creationId="{8C531266-CC8A-6337-A4BD-815559097E96}"/>
          </ac:picMkLst>
        </pc:picChg>
        <pc:picChg chg="add mod">
          <ac:chgData name="KARTHIK RAO" userId="2ae69c6f5d1daf1d" providerId="LiveId" clId="{3690EF02-2DDF-4E2D-83FB-4A1BCC6BDA8F}" dt="2023-12-01T19:49:25.358" v="774" actId="207"/>
          <ac:picMkLst>
            <pc:docMk/>
            <pc:sldMk cId="3977237518" sldId="276"/>
            <ac:picMk id="6" creationId="{A58201C0-74F0-AA62-8228-B6C77571AF65}"/>
          </ac:picMkLst>
        </pc:picChg>
        <pc:picChg chg="add del mod">
          <ac:chgData name="KARTHIK RAO" userId="2ae69c6f5d1daf1d" providerId="LiveId" clId="{3690EF02-2DDF-4E2D-83FB-4A1BCC6BDA8F}" dt="2023-12-01T19:35:30.348" v="221" actId="478"/>
          <ac:picMkLst>
            <pc:docMk/>
            <pc:sldMk cId="3977237518" sldId="276"/>
            <ac:picMk id="9" creationId="{5E06D023-F6D6-74B5-A7E7-D1C9E0D4F61C}"/>
          </ac:picMkLst>
        </pc:picChg>
        <pc:picChg chg="add del mod">
          <ac:chgData name="KARTHIK RAO" userId="2ae69c6f5d1daf1d" providerId="LiveId" clId="{3690EF02-2DDF-4E2D-83FB-4A1BCC6BDA8F}" dt="2023-12-01T19:35:26.162" v="219" actId="478"/>
          <ac:picMkLst>
            <pc:docMk/>
            <pc:sldMk cId="3977237518" sldId="276"/>
            <ac:picMk id="10" creationId="{E0C5AA62-3C0F-00C3-31E8-3AF4092EA8FD}"/>
          </ac:picMkLst>
        </pc:picChg>
        <pc:picChg chg="add del mod">
          <ac:chgData name="KARTHIK RAO" userId="2ae69c6f5d1daf1d" providerId="LiveId" clId="{3690EF02-2DDF-4E2D-83FB-4A1BCC6BDA8F}" dt="2023-12-01T19:33:27.210" v="11" actId="478"/>
          <ac:picMkLst>
            <pc:docMk/>
            <pc:sldMk cId="3977237518" sldId="276"/>
            <ac:picMk id="11" creationId="{02781ADB-2F42-9C14-C5BA-6C0605E46C1C}"/>
          </ac:picMkLst>
        </pc:picChg>
        <pc:picChg chg="add del mod">
          <ac:chgData name="KARTHIK RAO" userId="2ae69c6f5d1daf1d" providerId="LiveId" clId="{3690EF02-2DDF-4E2D-83FB-4A1BCC6BDA8F}" dt="2023-12-01T19:48:17.144" v="668" actId="478"/>
          <ac:picMkLst>
            <pc:docMk/>
            <pc:sldMk cId="3977237518" sldId="276"/>
            <ac:picMk id="12" creationId="{CDE950B4-3D60-D23E-C203-021FCFFBAD86}"/>
          </ac:picMkLst>
        </pc:picChg>
        <pc:picChg chg="add del mod">
          <ac:chgData name="KARTHIK RAO" userId="2ae69c6f5d1daf1d" providerId="LiveId" clId="{3690EF02-2DDF-4E2D-83FB-4A1BCC6BDA8F}" dt="2023-12-01T19:35:28.143" v="220" actId="478"/>
          <ac:picMkLst>
            <pc:docMk/>
            <pc:sldMk cId="3977237518" sldId="276"/>
            <ac:picMk id="13" creationId="{0429394D-56C4-5D94-082B-B5F48F6B0FD2}"/>
          </ac:picMkLst>
        </pc:picChg>
        <pc:picChg chg="add del mod">
          <ac:chgData name="KARTHIK RAO" userId="2ae69c6f5d1daf1d" providerId="LiveId" clId="{3690EF02-2DDF-4E2D-83FB-4A1BCC6BDA8F}" dt="2023-12-01T19:35:32.585" v="222" actId="478"/>
          <ac:picMkLst>
            <pc:docMk/>
            <pc:sldMk cId="3977237518" sldId="276"/>
            <ac:picMk id="14" creationId="{A8E841F8-FDC4-05A3-750F-1DF161BC3EEB}"/>
          </ac:picMkLst>
        </pc:picChg>
        <pc:picChg chg="add del mod">
          <ac:chgData name="KARTHIK RAO" userId="2ae69c6f5d1daf1d" providerId="LiveId" clId="{3690EF02-2DDF-4E2D-83FB-4A1BCC6BDA8F}" dt="2023-12-01T19:52:08.263" v="786" actId="478"/>
          <ac:picMkLst>
            <pc:docMk/>
            <pc:sldMk cId="3977237518" sldId="276"/>
            <ac:picMk id="1026" creationId="{7907AADE-5B08-0348-8A04-B2CA4B2E032A}"/>
          </ac:picMkLst>
        </pc:picChg>
        <pc:picChg chg="add mod">
          <ac:chgData name="KARTHIK RAO" userId="2ae69c6f5d1daf1d" providerId="LiveId" clId="{3690EF02-2DDF-4E2D-83FB-4A1BCC6BDA8F}" dt="2023-12-01T19:52:22.554" v="790" actId="1076"/>
          <ac:picMkLst>
            <pc:docMk/>
            <pc:sldMk cId="3977237518" sldId="276"/>
            <ac:picMk id="1028" creationId="{24BCD3DF-0C4F-61D3-135A-25665BDDEAC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eb.archive.org/web/20230112193217/http:/www.technostarry.com/share-wi-fi-details-using-qr-cod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D540A4-D502-0EBF-3CC4-FE88DD486F82}"/>
              </a:ext>
            </a:extLst>
          </p:cNvPr>
          <p:cNvSpPr/>
          <p:nvPr/>
        </p:nvSpPr>
        <p:spPr>
          <a:xfrm>
            <a:off x="30857" y="-20749"/>
            <a:ext cx="12255486" cy="6836119"/>
          </a:xfrm>
          <a:prstGeom prst="rect">
            <a:avLst/>
          </a:prstGeom>
          <a:solidFill>
            <a:srgbClr val="002060">
              <a:alpha val="2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Rectangle 2">
            <a:extLst>
              <a:ext uri="{FF2B5EF4-FFF2-40B4-BE49-F238E27FC236}">
                <a16:creationId xmlns:a16="http://schemas.microsoft.com/office/drawing/2014/main" id="{23FE2C7A-2F83-7114-E1FE-5F75C8F1B87E}"/>
              </a:ext>
            </a:extLst>
          </p:cNvPr>
          <p:cNvSpPr/>
          <p:nvPr/>
        </p:nvSpPr>
        <p:spPr>
          <a:xfrm>
            <a:off x="11215182" y="-37958"/>
            <a:ext cx="945961" cy="92329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Google Shape;54;p13">
            <a:extLst>
              <a:ext uri="{FF2B5EF4-FFF2-40B4-BE49-F238E27FC236}">
                <a16:creationId xmlns:a16="http://schemas.microsoft.com/office/drawing/2014/main" id="{8A095508-8B1D-6775-ED5C-864D7758AFE9}"/>
              </a:ext>
            </a:extLst>
          </p:cNvPr>
          <p:cNvSpPr txBox="1"/>
          <p:nvPr/>
        </p:nvSpPr>
        <p:spPr>
          <a:xfrm>
            <a:off x="2624124" y="1436963"/>
            <a:ext cx="6880266" cy="6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600" dirty="0">
                <a:latin typeface="Times New Roman" panose="02020603050405020304" pitchFamily="18" charset="0"/>
                <a:cs typeface="Times New Roman" panose="02020603050405020304" pitchFamily="18" charset="0"/>
              </a:rPr>
              <a:t>Bar Code Scanner using Python</a:t>
            </a:r>
            <a:endParaRPr sz="2600"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8C531266-CC8A-6337-A4BD-815559097E96}"/>
              </a:ext>
            </a:extLst>
          </p:cNvPr>
          <p:cNvPicPr preferRelativeResize="0"/>
          <p:nvPr/>
        </p:nvPicPr>
        <p:blipFill>
          <a:blip r:embed="rId2">
            <a:alphaModFix/>
          </a:blip>
          <a:stretch>
            <a:fillRect/>
          </a:stretch>
        </p:blipFill>
        <p:spPr>
          <a:xfrm>
            <a:off x="0" y="3534"/>
            <a:ext cx="801100" cy="801100"/>
          </a:xfrm>
          <a:prstGeom prst="rect">
            <a:avLst/>
          </a:prstGeom>
          <a:noFill/>
          <a:ln>
            <a:noFill/>
          </a:ln>
        </p:spPr>
      </p:pic>
      <p:pic>
        <p:nvPicPr>
          <p:cNvPr id="6" name="Google Shape;57;p13">
            <a:extLst>
              <a:ext uri="{FF2B5EF4-FFF2-40B4-BE49-F238E27FC236}">
                <a16:creationId xmlns:a16="http://schemas.microsoft.com/office/drawing/2014/main" id="{A58201C0-74F0-AA62-8228-B6C77571AF65}"/>
              </a:ext>
            </a:extLst>
          </p:cNvPr>
          <p:cNvPicPr preferRelativeResize="0"/>
          <p:nvPr/>
        </p:nvPicPr>
        <p:blipFill>
          <a:blip r:embed="rId3">
            <a:alphaModFix/>
          </a:blip>
          <a:stretch>
            <a:fillRect/>
          </a:stretch>
        </p:blipFill>
        <p:spPr>
          <a:xfrm>
            <a:off x="11341046" y="42630"/>
            <a:ext cx="694231" cy="769193"/>
          </a:xfrm>
          <a:prstGeom prst="rect">
            <a:avLst/>
          </a:prstGeom>
          <a:noFill/>
          <a:ln>
            <a:noFill/>
          </a:ln>
        </p:spPr>
      </p:pic>
      <p:sp>
        <p:nvSpPr>
          <p:cNvPr id="7" name="Google Shape;58;p13">
            <a:extLst>
              <a:ext uri="{FF2B5EF4-FFF2-40B4-BE49-F238E27FC236}">
                <a16:creationId xmlns:a16="http://schemas.microsoft.com/office/drawing/2014/main" id="{FC63F13C-943C-762E-5265-6655C5FB6E83}"/>
              </a:ext>
            </a:extLst>
          </p:cNvPr>
          <p:cNvSpPr txBox="1"/>
          <p:nvPr/>
        </p:nvSpPr>
        <p:spPr>
          <a:xfrm>
            <a:off x="3031991" y="257855"/>
            <a:ext cx="59523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dirty="0">
                <a:latin typeface="Times New Roman"/>
                <a:ea typeface="Times New Roman"/>
                <a:cs typeface="Times New Roman"/>
                <a:sym typeface="Times New Roman"/>
              </a:rPr>
              <a:t>CSA0811 -Python Programming – Slot D</a:t>
            </a:r>
            <a:endParaRPr sz="2400" dirty="0">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FA8C8528-390B-DBD4-77BF-CC08EA6AF31C}"/>
              </a:ext>
            </a:extLst>
          </p:cNvPr>
          <p:cNvSpPr txBox="1"/>
          <p:nvPr/>
        </p:nvSpPr>
        <p:spPr>
          <a:xfrm>
            <a:off x="936170" y="4976711"/>
            <a:ext cx="10892973" cy="1631216"/>
          </a:xfrm>
          <a:prstGeom prst="rect">
            <a:avLst/>
          </a:prstGeom>
          <a:noFill/>
        </p:spPr>
        <p:txBody>
          <a:bodyPr wrap="square" rtlCol="0">
            <a:spAutoFit/>
          </a:bodyPr>
          <a:lstStyle/>
          <a:p>
            <a:pPr rtl="0">
              <a:spcBef>
                <a:spcPts val="0"/>
              </a:spcBef>
              <a:spcAft>
                <a:spcPts val="0"/>
              </a:spcAft>
            </a:pPr>
            <a:r>
              <a:rPr lang="en-US" sz="2000" b="1" u="none" strike="noStrike" dirty="0">
                <a:effectLst/>
                <a:latin typeface="Times New Roman" panose="02020603050405020304" pitchFamily="18" charset="0"/>
                <a:cs typeface="Times New Roman" panose="02020603050405020304" pitchFamily="18" charset="0"/>
              </a:rPr>
              <a:t>Guided By,                                                                                                             Project</a:t>
            </a:r>
            <a:r>
              <a:rPr lang="en-US" sz="2000" b="1" dirty="0">
                <a:latin typeface="Times New Roman" panose="02020603050405020304" pitchFamily="18" charset="0"/>
                <a:cs typeface="Times New Roman" panose="02020603050405020304" pitchFamily="18" charset="0"/>
              </a:rPr>
              <a:t>  By</a:t>
            </a:r>
            <a:r>
              <a:rPr lang="en-US" sz="2000" b="1" u="none" strike="noStrike" dirty="0">
                <a:effectLst/>
                <a:latin typeface="Times New Roman" panose="02020603050405020304" pitchFamily="18" charset="0"/>
                <a:cs typeface="Times New Roman" panose="02020603050405020304" pitchFamily="18" charset="0"/>
              </a:rPr>
              <a:t>,</a:t>
            </a:r>
            <a:endParaRPr lang="en-US" sz="20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2000" b="0" u="none" strike="noStrike" dirty="0">
                <a:effectLst/>
                <a:latin typeface="Times New Roman" panose="02020603050405020304" pitchFamily="18" charset="0"/>
                <a:cs typeface="Times New Roman" panose="02020603050405020304" pitchFamily="18" charset="0"/>
              </a:rPr>
              <a:t>T. Vincent </a:t>
            </a:r>
            <a:r>
              <a:rPr lang="en-US" sz="2000" b="0" u="none" strike="noStrike" dirty="0" err="1">
                <a:effectLst/>
                <a:latin typeface="Times New Roman" panose="02020603050405020304" pitchFamily="18" charset="0"/>
                <a:cs typeface="Times New Roman" panose="02020603050405020304" pitchFamily="18" charset="0"/>
              </a:rPr>
              <a:t>Gnanaraj</a:t>
            </a:r>
            <a:r>
              <a:rPr lang="en-US" sz="2000" b="0" u="none" strike="noStrike"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 Karthik Rao</a:t>
            </a:r>
            <a:endParaRPr lang="en-US" sz="20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2000" b="0" u="none" strike="noStrike" dirty="0">
                <a:effectLst/>
                <a:latin typeface="Times New Roman" panose="02020603050405020304" pitchFamily="18" charset="0"/>
                <a:cs typeface="Times New Roman" panose="02020603050405020304" pitchFamily="18" charset="0"/>
              </a:rPr>
              <a:t>(Course Faculty)                                                                                                      </a:t>
            </a:r>
            <a:r>
              <a:rPr lang="en-US" sz="2000" b="0" strike="noStrike" dirty="0">
                <a:effectLst/>
                <a:latin typeface="Times New Roman" panose="02020603050405020304" pitchFamily="18" charset="0"/>
                <a:cs typeface="Times New Roman" panose="02020603050405020304" pitchFamily="18" charset="0"/>
              </a:rPr>
              <a:t>(192224109)</a:t>
            </a:r>
            <a:endParaRPr lang="en-US" sz="20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 sz="2000" dirty="0">
                <a:latin typeface="Times New Roman" panose="02020603050405020304" pitchFamily="18" charset="0"/>
                <a:ea typeface="Times New Roman"/>
                <a:cs typeface="Times New Roman" panose="02020603050405020304" pitchFamily="18" charset="0"/>
                <a:sym typeface="Times New Roman"/>
              </a:rPr>
              <a:t>Python Programming </a:t>
            </a:r>
            <a:r>
              <a:rPr lang="en" sz="2000" b="1" dirty="0">
                <a:latin typeface="Times New Roman" panose="02020603050405020304" pitchFamily="18" charset="0"/>
                <a:ea typeface="Times New Roman"/>
                <a:cs typeface="Times New Roman" panose="02020603050405020304" pitchFamily="18" charset="0"/>
                <a:sym typeface="Times New Roman"/>
              </a:rPr>
              <a:t>				                            </a:t>
            </a:r>
            <a:r>
              <a:rPr lang="en-US" sz="2000" dirty="0">
                <a:latin typeface="Times New Roman" panose="02020603050405020304" pitchFamily="18" charset="0"/>
                <a:ea typeface="Times New Roman"/>
                <a:cs typeface="Times New Roman" panose="02020603050405020304" pitchFamily="18" charset="0"/>
                <a:sym typeface="Times New Roman"/>
              </a:rPr>
              <a:t>                                            AI &amp; DS</a:t>
            </a:r>
            <a:endParaRPr lang="en-US" sz="2000" b="0" dirty="0">
              <a:effectLst/>
              <a:latin typeface="Times New Roman" panose="02020603050405020304" pitchFamily="18" charset="0"/>
              <a:cs typeface="Times New Roman" panose="02020603050405020304" pitchFamily="18" charset="0"/>
            </a:endParaRPr>
          </a:p>
          <a:p>
            <a:r>
              <a:rPr lang="en-US" sz="2000" b="0" u="none" strike="noStrike" dirty="0">
                <a:effectLst/>
                <a:latin typeface="Times New Roman" panose="02020603050405020304" pitchFamily="18" charset="0"/>
                <a:cs typeface="Times New Roman" panose="02020603050405020304" pitchFamily="18" charset="0"/>
              </a:rPr>
              <a:t>SSE, SIMATS					                                                                        SSE, SIMATS</a:t>
            </a:r>
            <a:endParaRPr lang="en-IN" sz="2000" dirty="0">
              <a:latin typeface="Times New Roman" panose="02020603050405020304" pitchFamily="18" charset="0"/>
              <a:cs typeface="Times New Roman" panose="02020603050405020304" pitchFamily="18" charset="0"/>
            </a:endParaRPr>
          </a:p>
        </p:txBody>
      </p:sp>
      <p:pic>
        <p:nvPicPr>
          <p:cNvPr id="1028" name="Picture 4" descr="Best barcode scanners for shop and business">
            <a:extLst>
              <a:ext uri="{FF2B5EF4-FFF2-40B4-BE49-F238E27FC236}">
                <a16:creationId xmlns:a16="http://schemas.microsoft.com/office/drawing/2014/main" id="{24BCD3DF-0C4F-61D3-135A-25665BDDE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872" y="2188981"/>
            <a:ext cx="6030538" cy="2611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237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2F29-3E28-0751-979B-07C2EFAEDF7D}"/>
              </a:ext>
            </a:extLst>
          </p:cNvPr>
          <p:cNvSpPr>
            <a:spLocks noGrp="1"/>
          </p:cNvSpPr>
          <p:nvPr>
            <p:ph type="title"/>
          </p:nvPr>
        </p:nvSpPr>
        <p:spPr>
          <a:xfrm>
            <a:off x="4762501" y="340784"/>
            <a:ext cx="2165349" cy="1456267"/>
          </a:xfrm>
        </p:spPr>
        <p:txBody>
          <a:bodyPr/>
          <a:lstStyle/>
          <a:p>
            <a:r>
              <a:rPr lang="en-IN" cap="none" dirty="0">
                <a:latin typeface="Times New Roman" panose="02020603050405020304" pitchFamily="18" charset="0"/>
                <a:cs typeface="Times New Roman" panose="02020603050405020304" pitchFamily="18" charset="0"/>
              </a:rPr>
              <a:t>Testing</a:t>
            </a:r>
          </a:p>
        </p:txBody>
      </p:sp>
      <p:sp>
        <p:nvSpPr>
          <p:cNvPr id="7" name="TextBox 6">
            <a:extLst>
              <a:ext uri="{FF2B5EF4-FFF2-40B4-BE49-F238E27FC236}">
                <a16:creationId xmlns:a16="http://schemas.microsoft.com/office/drawing/2014/main" id="{3CD33F5B-25E0-DD82-F73A-B916A16CBD8F}"/>
              </a:ext>
            </a:extLst>
          </p:cNvPr>
          <p:cNvSpPr txBox="1"/>
          <p:nvPr/>
        </p:nvSpPr>
        <p:spPr>
          <a:xfrm>
            <a:off x="314326" y="1797051"/>
            <a:ext cx="7813674" cy="4093428"/>
          </a:xfrm>
          <a:prstGeom prst="rect">
            <a:avLst/>
          </a:prstGeom>
          <a:noFill/>
        </p:spPr>
        <p:txBody>
          <a:bodyPr wrap="square">
            <a:spAutoFit/>
          </a:bodyPr>
          <a:lstStyle/>
          <a:p>
            <a:r>
              <a:rPr lang="en-US" sz="2200" b="1" i="0" dirty="0">
                <a:effectLst/>
                <a:latin typeface="Times New Roman" panose="02020603050405020304" pitchFamily="18" charset="0"/>
                <a:cs typeface="Times New Roman" panose="02020603050405020304" pitchFamily="18" charset="0"/>
              </a:rPr>
              <a:t>Types of Testing:</a:t>
            </a:r>
          </a:p>
          <a:p>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Unit Testing: Ensures individual </a:t>
            </a:r>
            <a:r>
              <a:rPr lang="en-US" sz="2000" dirty="0">
                <a:latin typeface="Times New Roman" panose="02020603050405020304" pitchFamily="18" charset="0"/>
                <a:cs typeface="Times New Roman" panose="02020603050405020304" pitchFamily="18" charset="0"/>
              </a:rPr>
              <a:t>codes</a:t>
            </a:r>
            <a:r>
              <a:rPr lang="en-US" sz="2000" b="0" i="0" dirty="0">
                <a:effectLst/>
                <a:latin typeface="Times New Roman" panose="02020603050405020304" pitchFamily="18" charset="0"/>
                <a:cs typeface="Times New Roman" panose="02020603050405020304" pitchFamily="18" charset="0"/>
              </a:rPr>
              <a:t> work correctly.</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Integration Testing: Verifies the interaction between different codes.</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User Testing: Display various QR codes in front of the camera to check if the QR codes are accurately decoded and displayed in the terminal.</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Test Cases and Results: Test cases designed to cover various scenarios, from simple to complex web structures. </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Results are documented and analyzed for improvements.</a:t>
            </a:r>
            <a:endParaRPr lang="en-IN" sz="2000" dirty="0">
              <a:latin typeface="Times New Roman" panose="02020603050405020304" pitchFamily="18" charset="0"/>
              <a:cs typeface="Times New Roman" panose="02020603050405020304" pitchFamily="18" charset="0"/>
            </a:endParaRPr>
          </a:p>
        </p:txBody>
      </p:sp>
      <p:pic>
        <p:nvPicPr>
          <p:cNvPr id="8" name="Google Shape;74;p15">
            <a:extLst>
              <a:ext uri="{FF2B5EF4-FFF2-40B4-BE49-F238E27FC236}">
                <a16:creationId xmlns:a16="http://schemas.microsoft.com/office/drawing/2014/main" id="{24DAAF78-CBA7-8E47-AFF6-B25A58A8CC5A}"/>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9" name="Picture 8">
            <a:extLst>
              <a:ext uri="{FF2B5EF4-FFF2-40B4-BE49-F238E27FC236}">
                <a16:creationId xmlns:a16="http://schemas.microsoft.com/office/drawing/2014/main" id="{4C26E017-C172-3E3C-8933-229D0722F9CD}"/>
              </a:ext>
            </a:extLst>
          </p:cNvPr>
          <p:cNvPicPr>
            <a:picLocks noChangeAspect="1"/>
          </p:cNvPicPr>
          <p:nvPr/>
        </p:nvPicPr>
        <p:blipFill>
          <a:blip r:embed="rId3"/>
          <a:stretch>
            <a:fillRect/>
          </a:stretch>
        </p:blipFill>
        <p:spPr>
          <a:xfrm>
            <a:off x="11283950" y="-24958"/>
            <a:ext cx="908050" cy="894497"/>
          </a:xfrm>
          <a:prstGeom prst="rect">
            <a:avLst/>
          </a:prstGeom>
        </p:spPr>
      </p:pic>
      <p:sp>
        <p:nvSpPr>
          <p:cNvPr id="11" name="Rectangle 10">
            <a:extLst>
              <a:ext uri="{FF2B5EF4-FFF2-40B4-BE49-F238E27FC236}">
                <a16:creationId xmlns:a16="http://schemas.microsoft.com/office/drawing/2014/main" id="{E7A34154-948B-DC5A-60A8-2B18E7EC7789}"/>
              </a:ext>
            </a:extLst>
          </p:cNvPr>
          <p:cNvSpPr/>
          <p:nvPr/>
        </p:nvSpPr>
        <p:spPr>
          <a:xfrm>
            <a:off x="8416702" y="1990574"/>
            <a:ext cx="3564841" cy="3582912"/>
          </a:xfrm>
          <a:prstGeom prst="rect">
            <a:avLst/>
          </a:prstGeom>
          <a:blipFill dpi="0" rotWithShape="1">
            <a:blip r:embed="rId4">
              <a:alphaModFix amt="43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2478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BE20-3177-E7A0-12AE-EB100FA664C9}"/>
              </a:ext>
            </a:extLst>
          </p:cNvPr>
          <p:cNvSpPr>
            <a:spLocks noGrp="1"/>
          </p:cNvSpPr>
          <p:nvPr>
            <p:ph type="title"/>
          </p:nvPr>
        </p:nvSpPr>
        <p:spPr>
          <a:xfrm>
            <a:off x="4333422" y="232228"/>
            <a:ext cx="3360055" cy="1456267"/>
          </a:xfrm>
        </p:spPr>
        <p:txBody>
          <a:bodyPr/>
          <a:lstStyle/>
          <a:p>
            <a:r>
              <a:rPr lang="en-IN" cap="none" dirty="0">
                <a:latin typeface="Times New Roman" panose="02020603050405020304" pitchFamily="18" charset="0"/>
                <a:cs typeface="Times New Roman" panose="02020603050405020304" pitchFamily="18" charset="0"/>
              </a:rPr>
              <a:t>Implementation</a:t>
            </a:r>
          </a:p>
        </p:txBody>
      </p:sp>
      <p:sp>
        <p:nvSpPr>
          <p:cNvPr id="6" name="TextBox 5">
            <a:extLst>
              <a:ext uri="{FF2B5EF4-FFF2-40B4-BE49-F238E27FC236}">
                <a16:creationId xmlns:a16="http://schemas.microsoft.com/office/drawing/2014/main" id="{64DEEC31-33FF-106B-288E-1CE354877945}"/>
              </a:ext>
            </a:extLst>
          </p:cNvPr>
          <p:cNvSpPr txBox="1"/>
          <p:nvPr/>
        </p:nvSpPr>
        <p:spPr>
          <a:xfrm>
            <a:off x="1530351" y="1878557"/>
            <a:ext cx="9467849" cy="4339650"/>
          </a:xfrm>
          <a:prstGeom prst="rect">
            <a:avLst/>
          </a:prstGeom>
          <a:noFill/>
        </p:spPr>
        <p:txBody>
          <a:bodyPr wrap="square">
            <a:spAutoFit/>
          </a:bodyPr>
          <a:lstStyle/>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Camera Input</a:t>
            </a:r>
            <a:r>
              <a:rPr lang="en-IN" sz="2300" dirty="0">
                <a:latin typeface="Times New Roman" panose="02020603050405020304" pitchFamily="18" charset="0"/>
                <a:cs typeface="Times New Roman" panose="02020603050405020304" pitchFamily="18" charset="0"/>
              </a:rPr>
              <a:t>: Utilize OpenCV to capture frames from the camera.</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Decoding</a:t>
            </a:r>
            <a:r>
              <a:rPr lang="en-IN" sz="2300" dirty="0">
                <a:latin typeface="Times New Roman" panose="02020603050405020304" pitchFamily="18" charset="0"/>
                <a:cs typeface="Times New Roman" panose="02020603050405020304" pitchFamily="18" charset="0"/>
              </a:rPr>
              <a:t>: Use the </a:t>
            </a:r>
            <a:r>
              <a:rPr lang="en-IN" sz="2300" dirty="0" err="1">
                <a:latin typeface="Times New Roman" panose="02020603050405020304" pitchFamily="18" charset="0"/>
                <a:cs typeface="Times New Roman" panose="02020603050405020304" pitchFamily="18" charset="0"/>
              </a:rPr>
              <a:t>pyzbar</a:t>
            </a:r>
            <a:r>
              <a:rPr lang="en-IN" sz="2300" dirty="0">
                <a:latin typeface="Times New Roman" panose="02020603050405020304" pitchFamily="18" charset="0"/>
                <a:cs typeface="Times New Roman" panose="02020603050405020304" pitchFamily="18" charset="0"/>
              </a:rPr>
              <a:t> library to decode information from barcodes and QR codes within the captured frames.</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Drawing Boundaries</a:t>
            </a:r>
            <a:r>
              <a:rPr lang="en-IN" sz="2300" dirty="0">
                <a:latin typeface="Times New Roman" panose="02020603050405020304" pitchFamily="18" charset="0"/>
                <a:cs typeface="Times New Roman" panose="02020603050405020304" pitchFamily="18" charset="0"/>
              </a:rPr>
              <a:t>: Draw bounding boxes around detected codes for visual clarity.</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Information Extraction</a:t>
            </a:r>
            <a:r>
              <a:rPr lang="en-IN" sz="2300" dirty="0">
                <a:latin typeface="Times New Roman" panose="02020603050405020304" pitchFamily="18" charset="0"/>
                <a:cs typeface="Times New Roman" panose="02020603050405020304" pitchFamily="18" charset="0"/>
              </a:rPr>
              <a:t>: Extract the decoded information and display it on the screen.</a:t>
            </a:r>
          </a:p>
          <a:p>
            <a:pPr algn="just"/>
            <a:endParaRPr lang="en-I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Data Storing</a:t>
            </a:r>
            <a:r>
              <a:rPr lang="en-IN" sz="2300" dirty="0">
                <a:latin typeface="Times New Roman" panose="02020603050405020304" pitchFamily="18" charset="0"/>
                <a:cs typeface="Times New Roman" panose="02020603050405020304" pitchFamily="18" charset="0"/>
              </a:rPr>
              <a:t>: Store and save the data in the dataset</a:t>
            </a:r>
          </a:p>
        </p:txBody>
      </p:sp>
      <p:pic>
        <p:nvPicPr>
          <p:cNvPr id="7" name="Google Shape;74;p15">
            <a:extLst>
              <a:ext uri="{FF2B5EF4-FFF2-40B4-BE49-F238E27FC236}">
                <a16:creationId xmlns:a16="http://schemas.microsoft.com/office/drawing/2014/main" id="{614CB615-B02C-7DFA-A463-F98DC4C03005}"/>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8" name="Picture 7">
            <a:extLst>
              <a:ext uri="{FF2B5EF4-FFF2-40B4-BE49-F238E27FC236}">
                <a16:creationId xmlns:a16="http://schemas.microsoft.com/office/drawing/2014/main" id="{AA20E2B8-B386-20E9-47A3-B87BA59042DA}"/>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21507681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3D99-42D3-9F64-1438-E31C799DD853}"/>
              </a:ext>
            </a:extLst>
          </p:cNvPr>
          <p:cNvSpPr>
            <a:spLocks noGrp="1"/>
          </p:cNvSpPr>
          <p:nvPr>
            <p:ph type="title"/>
          </p:nvPr>
        </p:nvSpPr>
        <p:spPr>
          <a:xfrm>
            <a:off x="4230687" y="238140"/>
            <a:ext cx="2938463" cy="1456267"/>
          </a:xfrm>
        </p:spPr>
        <p:txBody>
          <a:bodyPr/>
          <a:lstStyle/>
          <a:p>
            <a:r>
              <a:rPr lang="en-IN" cap="none" dirty="0">
                <a:latin typeface="Times New Roman" panose="02020603050405020304" pitchFamily="18" charset="0"/>
                <a:cs typeface="Times New Roman" panose="02020603050405020304" pitchFamily="18" charset="0"/>
              </a:rPr>
              <a:t>Final Output</a:t>
            </a:r>
          </a:p>
        </p:txBody>
      </p:sp>
      <p:pic>
        <p:nvPicPr>
          <p:cNvPr id="11" name="Google Shape;74;p15">
            <a:extLst>
              <a:ext uri="{FF2B5EF4-FFF2-40B4-BE49-F238E27FC236}">
                <a16:creationId xmlns:a16="http://schemas.microsoft.com/office/drawing/2014/main" id="{DA902EF1-4028-E67D-17AA-5BDC3BBFD308}"/>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12" name="Picture 11">
            <a:extLst>
              <a:ext uri="{FF2B5EF4-FFF2-40B4-BE49-F238E27FC236}">
                <a16:creationId xmlns:a16="http://schemas.microsoft.com/office/drawing/2014/main" id="{8E1DDC13-9295-44E7-E9B0-528F4782EA62}"/>
              </a:ext>
            </a:extLst>
          </p:cNvPr>
          <p:cNvPicPr>
            <a:picLocks noChangeAspect="1"/>
          </p:cNvPicPr>
          <p:nvPr/>
        </p:nvPicPr>
        <p:blipFill>
          <a:blip r:embed="rId3"/>
          <a:stretch>
            <a:fillRect/>
          </a:stretch>
        </p:blipFill>
        <p:spPr>
          <a:xfrm>
            <a:off x="11283950" y="-24958"/>
            <a:ext cx="908050" cy="894497"/>
          </a:xfrm>
          <a:prstGeom prst="rect">
            <a:avLst/>
          </a:prstGeom>
        </p:spPr>
      </p:pic>
      <p:pic>
        <p:nvPicPr>
          <p:cNvPr id="16" name="Picture 15">
            <a:extLst>
              <a:ext uri="{FF2B5EF4-FFF2-40B4-BE49-F238E27FC236}">
                <a16:creationId xmlns:a16="http://schemas.microsoft.com/office/drawing/2014/main" id="{2A696249-48B3-B402-4504-588ED59FF778}"/>
              </a:ext>
            </a:extLst>
          </p:cNvPr>
          <p:cNvPicPr>
            <a:picLocks noChangeAspect="1"/>
          </p:cNvPicPr>
          <p:nvPr/>
        </p:nvPicPr>
        <p:blipFill>
          <a:blip r:embed="rId4"/>
          <a:stretch>
            <a:fillRect/>
          </a:stretch>
        </p:blipFill>
        <p:spPr>
          <a:xfrm>
            <a:off x="1639022" y="1794934"/>
            <a:ext cx="8660678" cy="4694079"/>
          </a:xfrm>
          <a:prstGeom prst="rect">
            <a:avLst/>
          </a:prstGeom>
        </p:spPr>
      </p:pic>
      <p:sp>
        <p:nvSpPr>
          <p:cNvPr id="18" name="Content Placeholder 17">
            <a:extLst>
              <a:ext uri="{FF2B5EF4-FFF2-40B4-BE49-F238E27FC236}">
                <a16:creationId xmlns:a16="http://schemas.microsoft.com/office/drawing/2014/main" id="{C5B6C28B-0510-2C64-81BA-A8600D041109}"/>
              </a:ext>
            </a:extLst>
          </p:cNvPr>
          <p:cNvSpPr>
            <a:spLocks noGrp="1"/>
          </p:cNvSpPr>
          <p:nvPr>
            <p:ph idx="1"/>
          </p:nvPr>
        </p:nvSpPr>
        <p:spPr/>
        <p:txBody>
          <a:bodyPr/>
          <a:lstStyle/>
          <a:p>
            <a:r>
              <a:rPr lang="en-IN" dirty="0"/>
              <a:t> 	</a:t>
            </a:r>
          </a:p>
        </p:txBody>
      </p:sp>
    </p:spTree>
    <p:extLst>
      <p:ext uri="{BB962C8B-B14F-4D97-AF65-F5344CB8AC3E}">
        <p14:creationId xmlns:p14="http://schemas.microsoft.com/office/powerpoint/2010/main" val="9081000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82FE-D3F2-F637-5267-F4B22E164173}"/>
              </a:ext>
            </a:extLst>
          </p:cNvPr>
          <p:cNvSpPr>
            <a:spLocks noGrp="1"/>
          </p:cNvSpPr>
          <p:nvPr>
            <p:ph type="title"/>
          </p:nvPr>
        </p:nvSpPr>
        <p:spPr>
          <a:xfrm>
            <a:off x="4552951" y="422290"/>
            <a:ext cx="2768599" cy="1456267"/>
          </a:xfrm>
        </p:spPr>
        <p:txBody>
          <a:bodyPr/>
          <a:lstStyle/>
          <a:p>
            <a:r>
              <a:rPr lang="en-IN" cap="none"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686FF2B2-8442-84DA-4F03-2E93219AECAE}"/>
              </a:ext>
            </a:extLst>
          </p:cNvPr>
          <p:cNvSpPr>
            <a:spLocks noGrp="1"/>
          </p:cNvSpPr>
          <p:nvPr>
            <p:ph idx="1"/>
          </p:nvPr>
        </p:nvSpPr>
        <p:spPr>
          <a:xfrm>
            <a:off x="547014" y="2068286"/>
            <a:ext cx="5980786" cy="4505295"/>
          </a:xfrm>
        </p:spPr>
        <p:txBody>
          <a:bodyPr>
            <a:noAutofit/>
          </a:bodyPr>
          <a:lstStyle/>
          <a:p>
            <a:pPr algn="just"/>
            <a:r>
              <a:rPr lang="en-US" sz="2000" dirty="0">
                <a:latin typeface="Times New Roman" panose="02020603050405020304" pitchFamily="18" charset="0"/>
                <a:cs typeface="Times New Roman" panose="02020603050405020304" pitchFamily="18" charset="0"/>
              </a:rPr>
              <a:t>A barcode is a series of dark and light parallel lines of varying thickness. The numbers 0 to 9 are each represented by a unique series of lines. Various barcode methods for representing these digits exist.</a:t>
            </a:r>
          </a:p>
          <a:p>
            <a:pPr algn="just"/>
            <a:r>
              <a:rPr lang="en-US" sz="2000" dirty="0">
                <a:latin typeface="Times New Roman" panose="02020603050405020304" pitchFamily="18" charset="0"/>
                <a:cs typeface="Times New Roman" panose="02020603050405020304" pitchFamily="18" charset="0"/>
              </a:rPr>
              <a:t>Barcode scanners use a light source and a photosensitive receiver to read the information stored in barcodes. </a:t>
            </a:r>
          </a:p>
          <a:p>
            <a:pPr algn="just"/>
            <a:r>
              <a:rPr lang="en-US" sz="2000" dirty="0">
                <a:latin typeface="Times New Roman" panose="02020603050405020304" pitchFamily="18" charset="0"/>
                <a:cs typeface="Times New Roman" panose="02020603050405020304" pitchFamily="18" charset="0"/>
              </a:rPr>
              <a:t>When the scanner is passed over the barcode, the light source illuminates the bars and spaces in the code, and the receiver detects the reflected light. </a:t>
            </a:r>
          </a:p>
          <a:p>
            <a:pPr algn="just"/>
            <a:r>
              <a:rPr lang="en-US" sz="2000" dirty="0">
                <a:latin typeface="Times New Roman" panose="02020603050405020304" pitchFamily="18" charset="0"/>
                <a:cs typeface="Times New Roman" panose="02020603050405020304" pitchFamily="18" charset="0"/>
              </a:rPr>
              <a:t>This pattern of reflected light is then converted into a digital signal that can be decoded by a computer or other device.</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AC6162-0FEC-958D-488C-54B2552BD31C}"/>
              </a:ext>
            </a:extLst>
          </p:cNvPr>
          <p:cNvPicPr>
            <a:picLocks noChangeAspect="1"/>
          </p:cNvPicPr>
          <p:nvPr/>
        </p:nvPicPr>
        <p:blipFill>
          <a:blip r:embed="rId2"/>
          <a:stretch>
            <a:fillRect/>
          </a:stretch>
        </p:blipFill>
        <p:spPr>
          <a:xfrm>
            <a:off x="6960839" y="2061029"/>
            <a:ext cx="4940313" cy="3950536"/>
          </a:xfrm>
          <a:prstGeom prst="rect">
            <a:avLst/>
          </a:prstGeom>
        </p:spPr>
      </p:pic>
      <p:pic>
        <p:nvPicPr>
          <p:cNvPr id="6" name="Google Shape;74;p15">
            <a:extLst>
              <a:ext uri="{FF2B5EF4-FFF2-40B4-BE49-F238E27FC236}">
                <a16:creationId xmlns:a16="http://schemas.microsoft.com/office/drawing/2014/main" id="{254F6F6F-2A5A-994B-3E7C-AF38F680FECB}"/>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7" name="Picture 6">
            <a:extLst>
              <a:ext uri="{FF2B5EF4-FFF2-40B4-BE49-F238E27FC236}">
                <a16:creationId xmlns:a16="http://schemas.microsoft.com/office/drawing/2014/main" id="{BF58274E-16D0-B717-DCCA-F2E2B8BD2177}"/>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20329096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90D7-653C-2EFC-7D84-85B3FD6DB882}"/>
              </a:ext>
            </a:extLst>
          </p:cNvPr>
          <p:cNvSpPr>
            <a:spLocks noGrp="1"/>
          </p:cNvSpPr>
          <p:nvPr>
            <p:ph type="title"/>
          </p:nvPr>
        </p:nvSpPr>
        <p:spPr>
          <a:xfrm>
            <a:off x="2654301" y="282132"/>
            <a:ext cx="10131425" cy="1456267"/>
          </a:xfrm>
        </p:spPr>
        <p:txBody>
          <a:bodyPr/>
          <a:lstStyle/>
          <a:p>
            <a:r>
              <a:rPr lang="en-IN" cap="none" dirty="0">
                <a:latin typeface="Times New Roman" panose="02020603050405020304" pitchFamily="18" charset="0"/>
                <a:cs typeface="Times New Roman" panose="02020603050405020304" pitchFamily="18" charset="0"/>
              </a:rPr>
              <a:t>Applications of Bar Code Scanner</a:t>
            </a:r>
          </a:p>
        </p:txBody>
      </p:sp>
      <p:pic>
        <p:nvPicPr>
          <p:cNvPr id="7170" name="Picture 2" descr="Zaqw Bar Code Scanner, Barcode Reader, Wireless Shop Use For PC Store Use  Tablet - Walmart.com">
            <a:extLst>
              <a:ext uri="{FF2B5EF4-FFF2-40B4-BE49-F238E27FC236}">
                <a16:creationId xmlns:a16="http://schemas.microsoft.com/office/drawing/2014/main" id="{B359ECA6-734E-8308-A90B-952235F3FB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7916" y="1966324"/>
            <a:ext cx="5393318" cy="46095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08C9AA-8FC7-CB48-CFA9-6E85471E6EE4}"/>
              </a:ext>
            </a:extLst>
          </p:cNvPr>
          <p:cNvSpPr txBox="1"/>
          <p:nvPr/>
        </p:nvSpPr>
        <p:spPr>
          <a:xfrm>
            <a:off x="200766" y="1966324"/>
            <a:ext cx="6096912" cy="5940088"/>
          </a:xfrm>
          <a:prstGeom prst="rect">
            <a:avLst/>
          </a:prstGeom>
          <a:noFill/>
        </p:spPr>
        <p:txBody>
          <a:bodyPr wrap="square">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Stores: </a:t>
            </a:r>
            <a:r>
              <a:rPr lang="en-US" sz="2000" b="0" i="0" dirty="0">
                <a:effectLst/>
                <a:latin typeface="Times New Roman" panose="02020603050405020304" pitchFamily="18" charset="0"/>
                <a:cs typeface="Times New Roman" panose="02020603050405020304" pitchFamily="18" charset="0"/>
              </a:rPr>
              <a:t>Barcode scanners are extensively used in retail stores to quickly and accurately scan product barcodes during checkout, enabling faster transactions and reducing errors.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Health Care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Barcodes on wristbands or medical records help accurately identify patients, ensuring the right treatment and medication administration.</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Warehouse</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They facilitate efficient inventory management by tracking stock levels, automating reordering processes, and monitoring product movements within warehouses.</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Package Training: </a:t>
            </a:r>
            <a:r>
              <a:rPr lang="en-US" sz="2000" b="0" i="0" dirty="0">
                <a:effectLst/>
                <a:latin typeface="Times New Roman" panose="02020603050405020304" pitchFamily="18" charset="0"/>
                <a:cs typeface="Times New Roman" panose="02020603050405020304" pitchFamily="18" charset="0"/>
              </a:rPr>
              <a:t>Barcodes enable easy tracking and tracing of packages throughout the shipping process, from warehouse to delivery, enhancing logistics efficiency.</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br>
              <a:rPr lang="en-US" sz="2000" dirty="0">
                <a:latin typeface="Times New Roman" panose="02020603050405020304" pitchFamily="18" charset="0"/>
                <a:cs typeface="Times New Roman" panose="02020603050405020304" pitchFamily="18" charset="0"/>
              </a:rPr>
            </a:b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6" name="Google Shape;74;p15">
            <a:extLst>
              <a:ext uri="{FF2B5EF4-FFF2-40B4-BE49-F238E27FC236}">
                <a16:creationId xmlns:a16="http://schemas.microsoft.com/office/drawing/2014/main" id="{C40FA369-8DCC-94AA-CFE5-4E030E08A539}"/>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7" name="Picture 6">
            <a:extLst>
              <a:ext uri="{FF2B5EF4-FFF2-40B4-BE49-F238E27FC236}">
                <a16:creationId xmlns:a16="http://schemas.microsoft.com/office/drawing/2014/main" id="{235DA4A9-39EE-0385-C1EA-19FADEC15F09}"/>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2863994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09D-F5E5-3B00-264D-7FD3CAE2392A}"/>
              </a:ext>
            </a:extLst>
          </p:cNvPr>
          <p:cNvSpPr>
            <a:spLocks noGrp="1"/>
          </p:cNvSpPr>
          <p:nvPr>
            <p:ph type="title"/>
          </p:nvPr>
        </p:nvSpPr>
        <p:spPr>
          <a:xfrm>
            <a:off x="4666571" y="555171"/>
            <a:ext cx="2489199" cy="1456267"/>
          </a:xfrm>
        </p:spPr>
        <p:txBody>
          <a:bodyPr/>
          <a:lstStyle/>
          <a:p>
            <a:r>
              <a:rPr lang="en-IN" b="1" cap="none"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7A96FF6-B3DB-F2BC-0D8E-21A44295EAC9}"/>
              </a:ext>
            </a:extLst>
          </p:cNvPr>
          <p:cNvSpPr>
            <a:spLocks noGrp="1"/>
          </p:cNvSpPr>
          <p:nvPr>
            <p:ph idx="1"/>
          </p:nvPr>
        </p:nvSpPr>
        <p:spPr>
          <a:xfrm>
            <a:off x="844550" y="2338009"/>
            <a:ext cx="10374085" cy="369993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Implementing a barcode or QR code scanner using Python presents an efficient solution to streamline data retrieval, enhance operational efficiency, and reduce errors. By leveraging Python's libraries like '</a:t>
            </a:r>
            <a:r>
              <a:rPr lang="en-US" sz="2400" dirty="0" err="1">
                <a:latin typeface="Times New Roman" panose="02020603050405020304" pitchFamily="18" charset="0"/>
                <a:cs typeface="Times New Roman" panose="02020603050405020304" pitchFamily="18" charset="0"/>
              </a:rPr>
              <a:t>pyzbar</a:t>
            </a:r>
            <a:r>
              <a:rPr lang="en-US" sz="2400" dirty="0">
                <a:latin typeface="Times New Roman" panose="02020603050405020304" pitchFamily="18" charset="0"/>
                <a:cs typeface="Times New Roman" panose="02020603050405020304" pitchFamily="18" charset="0"/>
              </a:rPr>
              <a:t>', businesses can significantly improve their processes, automate tasks, and ensure accuracy in data handling, thereby optimizing overall performance and facilitating seamless integration within their systems. This program demonstrates the power of Python in enabling quick and reliable barcode and QR code scanning, emphasizing its potential in modernizing data-centric operations across diverse industries.</a:t>
            </a:r>
          </a:p>
          <a:p>
            <a:pPr algn="just"/>
            <a:endParaRPr lang="en-IN" sz="2400" dirty="0">
              <a:latin typeface="Times New Roman" panose="02020603050405020304" pitchFamily="18" charset="0"/>
              <a:cs typeface="Times New Roman" panose="02020603050405020304" pitchFamily="18" charset="0"/>
            </a:endParaRPr>
          </a:p>
        </p:txBody>
      </p:sp>
      <p:pic>
        <p:nvPicPr>
          <p:cNvPr id="4" name="Google Shape;74;p15">
            <a:extLst>
              <a:ext uri="{FF2B5EF4-FFF2-40B4-BE49-F238E27FC236}">
                <a16:creationId xmlns:a16="http://schemas.microsoft.com/office/drawing/2014/main" id="{87506437-BA43-489B-EC44-5EBB1E03220A}"/>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5" name="Picture 4">
            <a:extLst>
              <a:ext uri="{FF2B5EF4-FFF2-40B4-BE49-F238E27FC236}">
                <a16:creationId xmlns:a16="http://schemas.microsoft.com/office/drawing/2014/main" id="{DAEE44A0-8EE0-1E97-51C2-4CB4C4721CFF}"/>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33052962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5F0C-2F32-35B9-8FD6-1399322A7398}"/>
              </a:ext>
            </a:extLst>
          </p:cNvPr>
          <p:cNvSpPr>
            <a:spLocks noGrp="1"/>
          </p:cNvSpPr>
          <p:nvPr>
            <p:ph type="title"/>
          </p:nvPr>
        </p:nvSpPr>
        <p:spPr>
          <a:xfrm>
            <a:off x="4359956" y="823686"/>
            <a:ext cx="2832099" cy="1456267"/>
          </a:xfrm>
        </p:spPr>
        <p:txBody>
          <a:bodyPr/>
          <a:lstStyle/>
          <a:p>
            <a:r>
              <a:rPr lang="en-IN" cap="none"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BB5EC34C-4CA7-B088-B008-174FFE7FE6F5}"/>
              </a:ext>
            </a:extLst>
          </p:cNvPr>
          <p:cNvSpPr>
            <a:spLocks noGrp="1"/>
          </p:cNvSpPr>
          <p:nvPr>
            <p:ph idx="1"/>
          </p:nvPr>
        </p:nvSpPr>
        <p:spPr>
          <a:xfrm>
            <a:off x="1152525" y="2279953"/>
            <a:ext cx="10131425" cy="3649133"/>
          </a:xfrm>
        </p:spPr>
        <p:txBody>
          <a:bodyPr>
            <a:normAutofit/>
          </a:bodyPr>
          <a:lstStyle/>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Integration with live video streams for real-time barcode scanning.</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Enhancing the user interface for better interaction and visualization of scanned data.</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Implementing error handling and data validation for different barcode types.</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Integrating the program with databases or APIs to process and store scanned data.</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Adding support for more barcode formats or exploring advanced features for complex use cases.</a:t>
            </a:r>
          </a:p>
          <a:p>
            <a:pPr algn="just"/>
            <a:r>
              <a:rPr lang="en-US" sz="2200" b="0" i="0" dirty="0">
                <a:effectLst/>
                <a:latin typeface="Times New Roman" panose="02020603050405020304" pitchFamily="18" charset="0"/>
                <a:cs typeface="Times New Roman" panose="02020603050405020304" pitchFamily="18" charset="0"/>
              </a:rPr>
              <a:t>These enhancements can make the project more versatile, robust, and useful in various industries like retail, inventory management, logistics, and more.</a:t>
            </a:r>
          </a:p>
        </p:txBody>
      </p:sp>
      <p:pic>
        <p:nvPicPr>
          <p:cNvPr id="4" name="Google Shape;74;p15">
            <a:extLst>
              <a:ext uri="{FF2B5EF4-FFF2-40B4-BE49-F238E27FC236}">
                <a16:creationId xmlns:a16="http://schemas.microsoft.com/office/drawing/2014/main" id="{4968A47A-0B9B-08C1-5410-25B8966D69CA}"/>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5" name="Picture 4">
            <a:extLst>
              <a:ext uri="{FF2B5EF4-FFF2-40B4-BE49-F238E27FC236}">
                <a16:creationId xmlns:a16="http://schemas.microsoft.com/office/drawing/2014/main" id="{630EFFD1-E4D2-CEA3-85EE-245BF8E82060}"/>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5014117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55E3-C8A1-13B5-D151-9868CE84AE48}"/>
              </a:ext>
            </a:extLst>
          </p:cNvPr>
          <p:cNvSpPr>
            <a:spLocks noGrp="1"/>
          </p:cNvSpPr>
          <p:nvPr>
            <p:ph type="title"/>
          </p:nvPr>
        </p:nvSpPr>
        <p:spPr>
          <a:xfrm>
            <a:off x="4462406" y="495300"/>
            <a:ext cx="3016249" cy="1456267"/>
          </a:xfrm>
        </p:spPr>
        <p:txBody>
          <a:bodyPr/>
          <a:lstStyle/>
          <a:p>
            <a:r>
              <a:rPr lang="en-IN" cap="none"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CB621BF-BC6E-542A-C202-FCA1680F4F04}"/>
              </a:ext>
            </a:extLst>
          </p:cNvPr>
          <p:cNvSpPr>
            <a:spLocks noGrp="1"/>
          </p:cNvSpPr>
          <p:nvPr>
            <p:ph idx="1"/>
          </p:nvPr>
        </p:nvSpPr>
        <p:spPr>
          <a:xfrm>
            <a:off x="904819" y="2119086"/>
            <a:ext cx="10131425" cy="4622104"/>
          </a:xfrm>
        </p:spPr>
        <p:txBody>
          <a:bodyPr>
            <a:normAutofit/>
          </a:bodyPr>
          <a:lstStyle/>
          <a:p>
            <a:pPr marL="0" indent="0" algn="just">
              <a:buNone/>
            </a:pPr>
            <a:endParaRPr lang="en-US" b="0" dirty="0">
              <a:effectLst/>
              <a:latin typeface="Calisto MT" panose="02040603050505030304" pitchFamily="18" charset="0"/>
              <a:cs typeface="Arial" panose="020B0604020202020204" pitchFamily="34" charset="0"/>
            </a:endParaRPr>
          </a:p>
          <a:p>
            <a:pPr algn="just">
              <a:buFont typeface="Arial" panose="020B0604020202020204" pitchFamily="34" charset="0"/>
              <a:buChar char="•"/>
            </a:pPr>
            <a:r>
              <a:rPr lang="en-US" b="0" dirty="0">
                <a:effectLst/>
                <a:latin typeface="Calisto MT" panose="02040603050505030304" pitchFamily="18" charset="0"/>
                <a:cs typeface="Arial" panose="020B0604020202020204" pitchFamily="34" charset="0"/>
              </a:rPr>
              <a:t>J.  J.  Mira,  "Bar  and  Quick  Response  Codes Helping  Elderly  Patients  for  a  Safer  Drug Use,"  in  Medicine 2.0 Conference,  Toronto, Canada, 2014</a:t>
            </a:r>
            <a:endParaRPr lang="en-US" dirty="0">
              <a:solidFill>
                <a:schemeClr val="tx1">
                  <a:lumMod val="95000"/>
                  <a:lumOff val="5000"/>
                </a:schemeClr>
              </a:solidFill>
              <a:latin typeface="Calisto MT" panose="02040603050505030304" pitchFamily="18" charset="0"/>
            </a:endParaRPr>
          </a:p>
          <a:p>
            <a:pPr algn="just">
              <a:buFont typeface="Arial" panose="020B0604020202020204" pitchFamily="34" charset="0"/>
              <a:buChar char="•"/>
            </a:pPr>
            <a:r>
              <a:rPr lang="en-US" dirty="0">
                <a:solidFill>
                  <a:schemeClr val="tx1">
                    <a:lumMod val="95000"/>
                    <a:lumOff val="5000"/>
                  </a:schemeClr>
                </a:solidFill>
                <a:latin typeface="Calisto MT" panose="02040603050505030304" pitchFamily="18" charset="0"/>
              </a:rPr>
              <a:t>“Share your Wi-Fi SSID &amp; Password using a QR Code”</a:t>
            </a:r>
            <a:r>
              <a:rPr lang="en-US" b="0" dirty="0">
                <a:solidFill>
                  <a:schemeClr val="tx1">
                    <a:lumMod val="95000"/>
                    <a:lumOff val="5000"/>
                  </a:schemeClr>
                </a:solidFill>
                <a:effectLst/>
                <a:latin typeface="Calisto MT" panose="02040603050505030304" pitchFamily="18" charset="0"/>
              </a:rPr>
              <a:t>. 19 July 2015. </a:t>
            </a:r>
            <a:r>
              <a:rPr lang="en-US" b="0" u="none" strike="noStrike" dirty="0">
                <a:solidFill>
                  <a:schemeClr val="tx1">
                    <a:lumMod val="95000"/>
                    <a:lumOff val="5000"/>
                  </a:schemeClr>
                </a:solidFill>
                <a:effectLst/>
                <a:latin typeface="Calisto MT" panose="02040603050505030304" pitchFamily="18" charset="0"/>
                <a:hlinkClick r:id="rId2">
                  <a:extLst>
                    <a:ext uri="{A12FA001-AC4F-418D-AE19-62706E023703}">
                      <ahyp:hlinkClr xmlns:ahyp="http://schemas.microsoft.com/office/drawing/2018/hyperlinkcolor" val="tx"/>
                    </a:ext>
                  </a:extLst>
                </a:hlinkClick>
              </a:rPr>
              <a:t>Archived</a:t>
            </a:r>
            <a:r>
              <a:rPr lang="en-US" b="0" dirty="0">
                <a:solidFill>
                  <a:schemeClr val="tx1">
                    <a:lumMod val="95000"/>
                    <a:lumOff val="5000"/>
                  </a:schemeClr>
                </a:solidFill>
                <a:effectLst/>
                <a:latin typeface="Calisto MT" panose="02040603050505030304" pitchFamily="18" charset="0"/>
              </a:rPr>
              <a:t> from the original on 12 January 2023. Retrieved 6 January 2018</a:t>
            </a:r>
          </a:p>
          <a:p>
            <a:pPr algn="just">
              <a:buFont typeface="Arial" panose="020B0604020202020204" pitchFamily="34" charset="0"/>
              <a:buChar char="•"/>
            </a:pPr>
            <a:r>
              <a:rPr lang="en-US" b="0" dirty="0">
                <a:solidFill>
                  <a:schemeClr val="tx1">
                    <a:lumMod val="95000"/>
                    <a:lumOff val="5000"/>
                  </a:schemeClr>
                </a:solidFill>
                <a:effectLst/>
                <a:latin typeface="Calisto MT" panose="02040603050505030304" pitchFamily="18" charset="0"/>
              </a:rPr>
              <a:t>F.  Von  "Evaluation of 1D  barcode  scanning  on  mobile  phones,"  in Internet of Things (IOT), 2010F, "Evaluation of 1D  barcode  scanning  on  mobile  phones,"  in Internet of Things (IOT), 2010</a:t>
            </a:r>
          </a:p>
          <a:p>
            <a:pPr algn="just">
              <a:buFont typeface="Arial" panose="020B0604020202020204" pitchFamily="34" charset="0"/>
              <a:buChar char="•"/>
            </a:pPr>
            <a:r>
              <a:rPr lang="en-US" b="0" dirty="0">
                <a:solidFill>
                  <a:schemeClr val="tx1">
                    <a:lumMod val="95000"/>
                    <a:lumOff val="5000"/>
                  </a:schemeClr>
                </a:solidFill>
                <a:effectLst/>
                <a:latin typeface="Calisto MT" panose="02040603050505030304" pitchFamily="18" charset="0"/>
              </a:rPr>
              <a:t>J.  M.  Coughlan,  "A  mobile phone  application enabling  visually  impaired users  to  find  and  read  product  barcodes,"  in Computers Helping People with Special Needs,  ed  Berlin Heidelberg:  Springer,  2010, pp. 290-295</a:t>
            </a:r>
          </a:p>
          <a:p>
            <a:pPr algn="just">
              <a:buFont typeface="Arial" panose="020B0604020202020204" pitchFamily="34" charset="0"/>
              <a:buChar char="•"/>
            </a:pPr>
            <a:r>
              <a:rPr lang="en-US" dirty="0">
                <a:latin typeface="Calisto MT" panose="02040603050505030304" pitchFamily="18" charset="0"/>
              </a:rPr>
              <a:t>Droid</a:t>
            </a:r>
            <a:r>
              <a:rPr lang="en-US" b="0" dirty="0">
                <a:effectLst/>
                <a:latin typeface="Calisto MT" panose="02040603050505030304" pitchFamily="18" charset="0"/>
              </a:rPr>
              <a:t> 19 August 2011. Archived from the original on 15 September 2012. Retrieved 31 August 2011</a:t>
            </a:r>
            <a:r>
              <a:rPr lang="en-US" i="1" dirty="0">
                <a:latin typeface="Calisto MT" panose="02040603050505030304" pitchFamily="18" charset="0"/>
              </a:rPr>
              <a:t>.</a:t>
            </a:r>
            <a:endParaRPr lang="en-US" b="0" i="1" dirty="0">
              <a:solidFill>
                <a:schemeClr val="tx1">
                  <a:lumMod val="95000"/>
                  <a:lumOff val="5000"/>
                </a:schemeClr>
              </a:solidFill>
              <a:effectLst/>
              <a:latin typeface="Calisto MT" panose="02040603050505030304" pitchFamily="18" charset="0"/>
            </a:endParaRPr>
          </a:p>
          <a:p>
            <a:pPr algn="just">
              <a:buFont typeface="Arial" panose="020B0604020202020204" pitchFamily="34" charset="0"/>
              <a:buChar char="•"/>
            </a:pPr>
            <a:endParaRPr lang="en-IN" i="1" dirty="0">
              <a:solidFill>
                <a:schemeClr val="tx1">
                  <a:lumMod val="95000"/>
                  <a:lumOff val="5000"/>
                </a:schemeClr>
              </a:solidFill>
              <a:latin typeface="Calisto MT" panose="02040603050505030304" pitchFamily="18" charset="0"/>
            </a:endParaRPr>
          </a:p>
          <a:p>
            <a:pPr algn="just">
              <a:buFont typeface="Arial" panose="020B0604020202020204" pitchFamily="34" charset="0"/>
              <a:buChar char="•"/>
            </a:pPr>
            <a:endParaRPr lang="en-IN" i="1" dirty="0">
              <a:latin typeface="Calisto MT" panose="02040603050505030304" pitchFamily="18" charset="0"/>
            </a:endParaRPr>
          </a:p>
        </p:txBody>
      </p:sp>
      <p:pic>
        <p:nvPicPr>
          <p:cNvPr id="4" name="Google Shape;74;p15">
            <a:extLst>
              <a:ext uri="{FF2B5EF4-FFF2-40B4-BE49-F238E27FC236}">
                <a16:creationId xmlns:a16="http://schemas.microsoft.com/office/drawing/2014/main" id="{A47416B2-FBEE-3433-CDBF-3CFDCD0DFA8A}"/>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5" name="Picture 4">
            <a:extLst>
              <a:ext uri="{FF2B5EF4-FFF2-40B4-BE49-F238E27FC236}">
                <a16:creationId xmlns:a16="http://schemas.microsoft.com/office/drawing/2014/main" id="{BC0CD831-C556-4460-B2DA-55F94D0C8C9B}"/>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2802656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CB3C0-6141-C66E-E6AD-7B1751E7515E}"/>
              </a:ext>
            </a:extLst>
          </p:cNvPr>
          <p:cNvSpPr>
            <a:spLocks noGrp="1"/>
          </p:cNvSpPr>
          <p:nvPr>
            <p:ph idx="1"/>
          </p:nvPr>
        </p:nvSpPr>
        <p:spPr>
          <a:xfrm flipH="1" flipV="1">
            <a:off x="12146281" y="422290"/>
            <a:ext cx="45719" cy="87084"/>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FFABE20A-207B-EEF0-A11D-E48774FA475C}"/>
              </a:ext>
            </a:extLst>
          </p:cNvPr>
          <p:cNvSpPr>
            <a:spLocks noGrp="1"/>
          </p:cNvSpPr>
          <p:nvPr>
            <p:ph type="body" sz="half" idx="2"/>
          </p:nvPr>
        </p:nvSpPr>
        <p:spPr>
          <a:xfrm>
            <a:off x="7486317" y="4881183"/>
            <a:ext cx="4251658" cy="1297517"/>
          </a:xfrm>
        </p:spPr>
        <p:txBody>
          <a:bodyPr>
            <a:noAutofit/>
          </a:bodyPr>
          <a:lstStyle/>
          <a:p>
            <a:r>
              <a:rPr lang="en-IN" sz="2900" dirty="0">
                <a:latin typeface="Times New Roman" panose="02020603050405020304" pitchFamily="18" charset="0"/>
                <a:cs typeface="Times New Roman" panose="02020603050405020304" pitchFamily="18" charset="0"/>
              </a:rPr>
              <a:t>Name  : P. Karthik Rao</a:t>
            </a:r>
          </a:p>
          <a:p>
            <a:r>
              <a:rPr lang="en-IN" sz="2900" dirty="0">
                <a:latin typeface="Times New Roman" panose="02020603050405020304" pitchFamily="18" charset="0"/>
                <a:cs typeface="Times New Roman" panose="02020603050405020304" pitchFamily="18" charset="0"/>
              </a:rPr>
              <a:t>Reg No: 192224109</a:t>
            </a:r>
          </a:p>
        </p:txBody>
      </p:sp>
      <p:sp>
        <p:nvSpPr>
          <p:cNvPr id="5" name="Rectangle 4">
            <a:extLst>
              <a:ext uri="{FF2B5EF4-FFF2-40B4-BE49-F238E27FC236}">
                <a16:creationId xmlns:a16="http://schemas.microsoft.com/office/drawing/2014/main" id="{01EA7721-2E10-7065-CC5B-C27AC05BEBC7}"/>
              </a:ext>
            </a:extLst>
          </p:cNvPr>
          <p:cNvSpPr/>
          <p:nvPr/>
        </p:nvSpPr>
        <p:spPr>
          <a:xfrm>
            <a:off x="4060202" y="2150729"/>
            <a:ext cx="3742053" cy="1846659"/>
          </a:xfrm>
          <a:prstGeom prst="rect">
            <a:avLst/>
          </a:prstGeom>
          <a:noFill/>
        </p:spPr>
        <p:txBody>
          <a:bodyPr wrap="square" lIns="91440" tIns="45720" rIns="91440" bIns="45720">
            <a:spAutoFit/>
          </a:bodyPr>
          <a:lstStyle/>
          <a:p>
            <a:pPr algn="ctr"/>
            <a:r>
              <a:rPr lang="en-IN"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pperplate Gothic Bold" panose="020E0705020206020404" pitchFamily="34" charset="0"/>
              </a:rPr>
              <a:t>THANK</a:t>
            </a: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pperplate Gothic Bold" panose="020E0705020206020404" pitchFamily="34" charset="0"/>
              </a:rPr>
              <a:t> YOU</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7" name="Google Shape;74;p15">
            <a:extLst>
              <a:ext uri="{FF2B5EF4-FFF2-40B4-BE49-F238E27FC236}">
                <a16:creationId xmlns:a16="http://schemas.microsoft.com/office/drawing/2014/main" id="{1D25CF1A-6378-40A5-1271-2153B3D16636}"/>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9" name="Picture 8">
            <a:extLst>
              <a:ext uri="{FF2B5EF4-FFF2-40B4-BE49-F238E27FC236}">
                <a16:creationId xmlns:a16="http://schemas.microsoft.com/office/drawing/2014/main" id="{FF1C2FE4-2B1E-76FB-8933-4A4A8E00E844}"/>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1276119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9567-4A1C-0CD2-EF77-5A0767F60539}"/>
              </a:ext>
            </a:extLst>
          </p:cNvPr>
          <p:cNvSpPr>
            <a:spLocks noGrp="1"/>
          </p:cNvSpPr>
          <p:nvPr>
            <p:ph type="title"/>
          </p:nvPr>
        </p:nvSpPr>
        <p:spPr>
          <a:xfrm>
            <a:off x="4521704" y="434717"/>
            <a:ext cx="2247899" cy="1456267"/>
          </a:xfrm>
        </p:spPr>
        <p:txBody>
          <a:bodyPr/>
          <a:lstStyle/>
          <a:p>
            <a:r>
              <a:rPr lang="en-IN" cap="none"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C2C8F72-32F2-462F-381E-E15768C28B35}"/>
              </a:ext>
            </a:extLst>
          </p:cNvPr>
          <p:cNvSpPr>
            <a:spLocks noGrp="1"/>
          </p:cNvSpPr>
          <p:nvPr>
            <p:ph idx="1"/>
          </p:nvPr>
        </p:nvSpPr>
        <p:spPr>
          <a:xfrm>
            <a:off x="778883" y="1797115"/>
            <a:ext cx="10038343" cy="3606736"/>
          </a:xfrm>
        </p:spPr>
        <p:txBody>
          <a:bodyPr>
            <a:noAutofit/>
          </a:bodyPr>
          <a:lstStyle/>
          <a:p>
            <a:pPr marL="0" indent="0" algn="just">
              <a:buNone/>
            </a:pPr>
            <a:r>
              <a:rPr lang="en-US" sz="2300" b="0" i="0" dirty="0">
                <a:effectLst/>
                <a:latin typeface="Times New Roman" panose="02020603050405020304" pitchFamily="18" charset="0"/>
                <a:ea typeface="Microsoft JhengHei UI" panose="020B0604030504040204" pitchFamily="34" charset="-120"/>
                <a:cs typeface="Times New Roman" panose="02020603050405020304" pitchFamily="18" charset="0"/>
              </a:rPr>
              <a:t>	Barcode scanning is a vital component in various industries for data collection, inventory management, and retail operations. Leveraging Python's powerful libraries, this presentation delves into the implementation of a barcode scanner using Python. The session explores the fundamental concepts of barcode scanning, introduces key Python libraries for decoding barcodes, and provides practical demonstrations of how Python can be utilized to read and process different types of barcodes. Additionally, the presentation discusses best practices, challenges, and real-world applications of barcode scanning in Python, highlighting its significance in streamlining data retrieval and enhancing operational efficiency.</a:t>
            </a:r>
            <a:endParaRPr lang="en-IN" sz="2300" dirty="0">
              <a:latin typeface="Times New Roman" panose="02020603050405020304" pitchFamily="18" charset="0"/>
              <a:ea typeface="Microsoft JhengHei UI" panose="020B0604030504040204" pitchFamily="34" charset="-120"/>
              <a:cs typeface="Times New Roman" panose="02020603050405020304" pitchFamily="18" charset="0"/>
            </a:endParaRPr>
          </a:p>
        </p:txBody>
      </p:sp>
      <p:sp>
        <p:nvSpPr>
          <p:cNvPr id="7" name="TextBox 6">
            <a:extLst>
              <a:ext uri="{FF2B5EF4-FFF2-40B4-BE49-F238E27FC236}">
                <a16:creationId xmlns:a16="http://schemas.microsoft.com/office/drawing/2014/main" id="{B9CD4BC4-559B-49D6-72E2-9793D34A57EA}"/>
              </a:ext>
            </a:extLst>
          </p:cNvPr>
          <p:cNvSpPr txBox="1"/>
          <p:nvPr/>
        </p:nvSpPr>
        <p:spPr>
          <a:xfrm>
            <a:off x="778882" y="5684619"/>
            <a:ext cx="10263768" cy="738664"/>
          </a:xfrm>
          <a:prstGeom prst="rect">
            <a:avLst/>
          </a:prstGeom>
          <a:noFill/>
        </p:spPr>
        <p:txBody>
          <a:bodyPr wrap="square">
            <a:spAutoFit/>
          </a:bodyPr>
          <a:lstStyle/>
          <a:p>
            <a:r>
              <a:rPr lang="en-IN" sz="2100" b="1" dirty="0">
                <a:latin typeface="Times New Roman" panose="02020603050405020304" pitchFamily="18" charset="0"/>
                <a:cs typeface="Times New Roman" panose="02020603050405020304" pitchFamily="18" charset="0"/>
              </a:rPr>
              <a:t>Keywords: </a:t>
            </a:r>
            <a:r>
              <a:rPr lang="en-IN" sz="2100" dirty="0">
                <a:latin typeface="Times New Roman" panose="02020603050405020304" pitchFamily="18" charset="0"/>
                <a:cs typeface="Times New Roman" panose="02020603050405020304" pitchFamily="18" charset="0"/>
              </a:rPr>
              <a:t>Barcode scanning, Python programming, Data collection, Decoding barcodes, Data processing</a:t>
            </a:r>
          </a:p>
        </p:txBody>
      </p:sp>
      <p:pic>
        <p:nvPicPr>
          <p:cNvPr id="9" name="Google Shape;74;p15">
            <a:extLst>
              <a:ext uri="{FF2B5EF4-FFF2-40B4-BE49-F238E27FC236}">
                <a16:creationId xmlns:a16="http://schemas.microsoft.com/office/drawing/2014/main" id="{27C53B89-9806-2BFB-36D4-CF8501390A7C}"/>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10" name="Picture 9">
            <a:extLst>
              <a:ext uri="{FF2B5EF4-FFF2-40B4-BE49-F238E27FC236}">
                <a16:creationId xmlns:a16="http://schemas.microsoft.com/office/drawing/2014/main" id="{6019ED0B-D3C5-07DE-62FC-E446CEB5052B}"/>
              </a:ext>
            </a:extLst>
          </p:cNvPr>
          <p:cNvPicPr>
            <a:picLocks noChangeAspect="1"/>
          </p:cNvPicPr>
          <p:nvPr/>
        </p:nvPicPr>
        <p:blipFill>
          <a:blip r:embed="rId4"/>
          <a:stretch>
            <a:fillRect/>
          </a:stretch>
        </p:blipFill>
        <p:spPr>
          <a:xfrm>
            <a:off x="11283950" y="-24958"/>
            <a:ext cx="908050" cy="894497"/>
          </a:xfrm>
          <a:prstGeom prst="rect">
            <a:avLst/>
          </a:prstGeom>
        </p:spPr>
      </p:pic>
      <p:sp>
        <p:nvSpPr>
          <p:cNvPr id="13" name="Rectangle 12">
            <a:extLst>
              <a:ext uri="{FF2B5EF4-FFF2-40B4-BE49-F238E27FC236}">
                <a16:creationId xmlns:a16="http://schemas.microsoft.com/office/drawing/2014/main" id="{AE9B227F-1C1A-217E-23CF-D0ECD111B8A5}"/>
              </a:ext>
            </a:extLst>
          </p:cNvPr>
          <p:cNvSpPr/>
          <p:nvPr/>
        </p:nvSpPr>
        <p:spPr>
          <a:xfrm>
            <a:off x="0" y="160148"/>
            <a:ext cx="12192000" cy="6880669"/>
          </a:xfrm>
          <a:prstGeom prst="rect">
            <a:avLst/>
          </a:prstGeom>
          <a:blipFill dpi="0" rotWithShape="1">
            <a:blip r:embed="rId5">
              <a:alphaModFix amt="3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951109290"/>
      </p:ext>
    </p:extLst>
  </p:cSld>
  <p:clrMapOvr>
    <a:masterClrMapping/>
  </p:clrMapOvr>
  <mc:AlternateContent xmlns:mc="http://schemas.openxmlformats.org/markup-compatibility/2006">
    <mc:Choice xmlns:p14="http://schemas.microsoft.com/office/powerpoint/2010/main" Requires="p14">
      <p:transition spd="slow" p14:dur="1500">
        <p14:window dir="vert"/>
        <p:sndAc>
          <p:stSnd>
            <p:snd r:embed="rId2" name="arrow.wav"/>
          </p:stSnd>
        </p:sndAc>
      </p:transition>
    </mc:Choice>
    <mc:Fallback>
      <p:transition spd="slow">
        <p:fade/>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F3F7-EDE7-2338-C691-0BEBA3237408}"/>
              </a:ext>
            </a:extLst>
          </p:cNvPr>
          <p:cNvSpPr>
            <a:spLocks noGrp="1"/>
          </p:cNvSpPr>
          <p:nvPr>
            <p:ph type="title"/>
          </p:nvPr>
        </p:nvSpPr>
        <p:spPr>
          <a:xfrm>
            <a:off x="4222751" y="422290"/>
            <a:ext cx="3003549" cy="1456267"/>
          </a:xfrm>
        </p:spPr>
        <p:txBody>
          <a:bodyPr/>
          <a:lstStyle/>
          <a:p>
            <a:r>
              <a:rPr lang="en-IN" cap="none"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CD8A1EE-3CB2-FCA4-4582-CD4679038E6F}"/>
              </a:ext>
            </a:extLst>
          </p:cNvPr>
          <p:cNvSpPr>
            <a:spLocks noGrp="1"/>
          </p:cNvSpPr>
          <p:nvPr>
            <p:ph idx="1"/>
          </p:nvPr>
        </p:nvSpPr>
        <p:spPr>
          <a:xfrm>
            <a:off x="1096536" y="2603197"/>
            <a:ext cx="10131425" cy="3914946"/>
          </a:xfrm>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Barcodes </a:t>
            </a:r>
            <a:r>
              <a:rPr lang="en-US" sz="2000" dirty="0">
                <a:latin typeface="Times New Roman" panose="02020603050405020304" pitchFamily="18" charset="0"/>
                <a:cs typeface="Times New Roman" panose="02020603050405020304" pitchFamily="18" charset="0"/>
              </a:rPr>
              <a:t>are the u</a:t>
            </a:r>
            <a:r>
              <a:rPr lang="en-US" sz="2000" b="0" i="0" dirty="0">
                <a:effectLst/>
                <a:latin typeface="Times New Roman" panose="02020603050405020304" pitchFamily="18" charset="0"/>
                <a:cs typeface="Times New Roman" panose="02020603050405020304" pitchFamily="18" charset="0"/>
              </a:rPr>
              <a:t>biquitous symbols representing data in a machine-readable format. It is a predefined format of dark vars and white spaces</a:t>
            </a:r>
          </a:p>
          <a:p>
            <a:pPr algn="just"/>
            <a:r>
              <a:rPr lang="en-US" sz="2000" b="0" i="0" dirty="0">
                <a:effectLst/>
                <a:latin typeface="Times New Roman" panose="02020603050405020304" pitchFamily="18" charset="0"/>
                <a:cs typeface="Times New Roman" panose="02020603050405020304" pitchFamily="18" charset="0"/>
              </a:rPr>
              <a:t>A barcode reader (or barcode scanner) is an electronic device for reading printed barcodes.</a:t>
            </a:r>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Like a flatbed scanner, it consists of a light source, a lens and a light sensor translating optical impulses into electrical ones.</a:t>
            </a:r>
          </a:p>
          <a:p>
            <a:pPr algn="just"/>
            <a:r>
              <a:rPr lang="en-US" sz="2000" b="0" i="0" dirty="0">
                <a:effectLst/>
                <a:latin typeface="Times New Roman" panose="02020603050405020304" pitchFamily="18" charset="0"/>
                <a:cs typeface="Times New Roman" panose="02020603050405020304" pitchFamily="18" charset="0"/>
              </a:rPr>
              <a:t>Additionally, nearly all barcode readers contain decoder circuitry analyzing the barcode's image data provided by the sensor and sending the barcode's content to the scanner's output port.</a:t>
            </a:r>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Python is a versatile and powerful programming language that offers an array of libraries and tools that simplify the implementation of barcode scanning applications.</a:t>
            </a:r>
          </a:p>
          <a:p>
            <a:pPr algn="just"/>
            <a:r>
              <a:rPr lang="en-US" sz="2000" b="0" i="0" dirty="0">
                <a:effectLst/>
                <a:latin typeface="Times New Roman" panose="02020603050405020304" pitchFamily="18" charset="0"/>
                <a:cs typeface="Times New Roman" panose="02020603050405020304" pitchFamily="18" charset="0"/>
              </a:rPr>
              <a:t>Its ease of use, extensive library support, and flexibility make it an ideal choice for developing efficient barcode scanning solutions.</a:t>
            </a:r>
          </a:p>
          <a:p>
            <a:pPr algn="just"/>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6" name="Google Shape;74;p15">
            <a:extLst>
              <a:ext uri="{FF2B5EF4-FFF2-40B4-BE49-F238E27FC236}">
                <a16:creationId xmlns:a16="http://schemas.microsoft.com/office/drawing/2014/main" id="{C0EB038F-B8CB-398C-9220-DAC9175DE505}"/>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7" name="Picture 6">
            <a:extLst>
              <a:ext uri="{FF2B5EF4-FFF2-40B4-BE49-F238E27FC236}">
                <a16:creationId xmlns:a16="http://schemas.microsoft.com/office/drawing/2014/main" id="{62DE964E-3531-4BFF-B747-EAE0145D9170}"/>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37459964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EF14-5F8A-1322-90EB-B6322960EE21}"/>
              </a:ext>
            </a:extLst>
          </p:cNvPr>
          <p:cNvSpPr>
            <a:spLocks noGrp="1"/>
          </p:cNvSpPr>
          <p:nvPr>
            <p:ph type="title"/>
          </p:nvPr>
        </p:nvSpPr>
        <p:spPr>
          <a:xfrm>
            <a:off x="901701" y="387267"/>
            <a:ext cx="10131425" cy="1456267"/>
          </a:xfrm>
        </p:spPr>
        <p:txBody>
          <a:bodyPr/>
          <a:lstStyle/>
          <a:p>
            <a:pPr algn="ctr"/>
            <a:r>
              <a:rPr lang="en-IN" cap="none" dirty="0" err="1">
                <a:latin typeface="Times New Roman" panose="02020603050405020304" pitchFamily="18" charset="0"/>
                <a:cs typeface="Times New Roman" panose="02020603050405020304" pitchFamily="18" charset="0"/>
              </a:rPr>
              <a:t>H</a:t>
            </a:r>
            <a:r>
              <a:rPr lang="en-IN" sz="3600" cap="none" dirty="0" err="1">
                <a:latin typeface="Times New Roman" panose="02020603050405020304" pitchFamily="18" charset="0"/>
                <a:cs typeface="Times New Roman" panose="02020603050405020304" pitchFamily="18" charset="0"/>
              </a:rPr>
              <a:t>arware</a:t>
            </a:r>
            <a:r>
              <a:rPr lang="en-IN" sz="3600" cap="none" dirty="0">
                <a:latin typeface="Times New Roman" panose="02020603050405020304" pitchFamily="18" charset="0"/>
                <a:cs typeface="Times New Roman" panose="02020603050405020304" pitchFamily="18" charset="0"/>
              </a:rPr>
              <a:t> &amp; Software </a:t>
            </a:r>
            <a:r>
              <a:rPr lang="en-IN" cap="none" dirty="0">
                <a:latin typeface="Times New Roman" panose="02020603050405020304" pitchFamily="18" charset="0"/>
                <a:cs typeface="Times New Roman" panose="02020603050405020304" pitchFamily="18" charset="0"/>
              </a:rPr>
              <a:t>R</a:t>
            </a:r>
            <a:r>
              <a:rPr lang="en-IN" sz="3600" cap="none" dirty="0">
                <a:latin typeface="Times New Roman" panose="02020603050405020304" pitchFamily="18" charset="0"/>
                <a:cs typeface="Times New Roman" panose="02020603050405020304" pitchFamily="18" charset="0"/>
              </a:rPr>
              <a:t>equirements</a:t>
            </a:r>
            <a:endParaRPr lang="en-IN" cap="non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2B4F71-FA2B-E447-8525-777FE60493DD}"/>
              </a:ext>
            </a:extLst>
          </p:cNvPr>
          <p:cNvSpPr txBox="1"/>
          <p:nvPr/>
        </p:nvSpPr>
        <p:spPr>
          <a:xfrm>
            <a:off x="570132" y="2745483"/>
            <a:ext cx="3516606" cy="3693319"/>
          </a:xfrm>
          <a:prstGeom prst="rect">
            <a:avLst/>
          </a:prstGeom>
          <a:noFill/>
        </p:spPr>
        <p:txBody>
          <a:bodyPr wrap="square">
            <a:spAutoFit/>
          </a:bodyPr>
          <a:lstStyle/>
          <a:p>
            <a:pPr marL="139700" indent="0">
              <a:buNone/>
            </a:pPr>
            <a:r>
              <a:rPr lang="en-IN" dirty="0">
                <a:solidFill>
                  <a:schemeClr val="tx1"/>
                </a:solidFill>
                <a:latin typeface="Times New Roman" panose="02020603050405020304" pitchFamily="18" charset="0"/>
                <a:cs typeface="Times New Roman" panose="02020603050405020304" pitchFamily="18" charset="0"/>
              </a:rPr>
              <a:t>HARDWARE :</a:t>
            </a:r>
          </a:p>
          <a:p>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PROCESSOR : 12th Gen Intel(R) Core(TM) i5-12500H (16 CPUs), ~2.5GHz</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STORAGE : 512GB SSD</a:t>
            </a:r>
          </a:p>
          <a:p>
            <a:pPr marL="285750" indent="-285750" algn="just">
              <a:buFont typeface="Wingdings" panose="05000000000000000000" pitchFamily="2" charset="2"/>
              <a:buChar char="§"/>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MEMORY : 16GB RAM</a:t>
            </a:r>
          </a:p>
          <a:p>
            <a:pPr marL="285750" indent="-285750" algn="just">
              <a:buFont typeface="Wingdings" panose="05000000000000000000" pitchFamily="2" charset="2"/>
              <a:buChar char="§"/>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GRAPHIC CARD : </a:t>
            </a:r>
            <a:r>
              <a:rPr lang="pt-BR" dirty="0">
                <a:solidFill>
                  <a:schemeClr val="tx1"/>
                </a:solidFill>
                <a:latin typeface="Times New Roman" panose="02020603050405020304" pitchFamily="18" charset="0"/>
                <a:cs typeface="Times New Roman" panose="02020603050405020304" pitchFamily="18" charset="0"/>
              </a:rPr>
              <a:t>Intel(R) Iris(R) Xe Graphics</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2296D3-52E5-D57C-A9DC-688F5356369B}"/>
              </a:ext>
            </a:extLst>
          </p:cNvPr>
          <p:cNvSpPr txBox="1"/>
          <p:nvPr/>
        </p:nvSpPr>
        <p:spPr>
          <a:xfrm>
            <a:off x="4778888" y="2745483"/>
            <a:ext cx="3582313" cy="2308324"/>
          </a:xfrm>
          <a:prstGeom prst="rect">
            <a:avLst/>
          </a:prstGeom>
          <a:noFill/>
        </p:spPr>
        <p:txBody>
          <a:bodyPr wrap="square">
            <a:spAutoFit/>
          </a:bodyPr>
          <a:lstStyle/>
          <a:p>
            <a:pPr marL="139700" indent="0">
              <a:buNone/>
            </a:pPr>
            <a:r>
              <a:rPr lang="en-IN" dirty="0">
                <a:latin typeface="Times New Roman" panose="02020603050405020304" pitchFamily="18" charset="0"/>
                <a:cs typeface="Times New Roman" panose="02020603050405020304" pitchFamily="18" charset="0"/>
              </a:rPr>
              <a:t>SOFTWARE :</a:t>
            </a:r>
          </a:p>
          <a:p>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OS : WINDOWS11</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Editor: IDLE</a:t>
            </a:r>
          </a:p>
          <a:p>
            <a:pPr marL="285750" indent="-285750" algn="just">
              <a:buFont typeface="Wingdings" panose="05000000000000000000" pitchFamily="2" charset="2"/>
              <a:buChar char="§"/>
            </a:pPr>
            <a:endParaRPr lang="en-US" sz="1800" dirty="0">
              <a:latin typeface="Times New Roman" panose="02020603050405020304" pitchFamily="18" charset="0"/>
              <a:ea typeface="Calibri"/>
              <a:cs typeface="Times New Roman" panose="02020603050405020304" pitchFamily="18" charset="0"/>
              <a:sym typeface="Calibri"/>
            </a:endParaRPr>
          </a:p>
          <a:p>
            <a:pPr marL="285750" indent="-285750" algn="just">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SDK: Python 3.12 </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B4A65E-32A4-C146-B595-8C6259722460}"/>
              </a:ext>
            </a:extLst>
          </p:cNvPr>
          <p:cNvSpPr txBox="1"/>
          <p:nvPr/>
        </p:nvSpPr>
        <p:spPr>
          <a:xfrm>
            <a:off x="8528735" y="2745483"/>
            <a:ext cx="3795855" cy="2585323"/>
          </a:xfrm>
          <a:prstGeom prst="rect">
            <a:avLst/>
          </a:prstGeom>
          <a:noFill/>
        </p:spPr>
        <p:txBody>
          <a:bodyPr wrap="square">
            <a:spAutoFit/>
          </a:bodyPr>
          <a:lstStyle/>
          <a:p>
            <a:r>
              <a:rPr lang="en-IN" dirty="0">
                <a:solidFill>
                  <a:schemeClr val="tx1"/>
                </a:solidFill>
                <a:latin typeface="Times New Roman" panose="02020603050405020304" pitchFamily="18" charset="0"/>
                <a:cs typeface="Times New Roman" panose="02020603050405020304" pitchFamily="18" charset="0"/>
              </a:rPr>
              <a:t>PACKAGE : </a:t>
            </a:r>
          </a:p>
          <a:p>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Requests Library for bar code reading</a:t>
            </a:r>
          </a:p>
          <a:p>
            <a:pPr marL="285750" indent="-285750" algn="just">
              <a:buClr>
                <a:schemeClr val="tx1"/>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
            </a:pPr>
            <a:r>
              <a:rPr lang="en-IN" b="0" i="0" dirty="0" err="1">
                <a:solidFill>
                  <a:srgbClr val="FFFFFF"/>
                </a:solidFill>
                <a:effectLst/>
                <a:latin typeface="Times New Roman" panose="02020603050405020304" pitchFamily="18" charset="0"/>
                <a:cs typeface="Times New Roman" panose="02020603050405020304" pitchFamily="18" charset="0"/>
              </a:rPr>
              <a:t>Pyzbar</a:t>
            </a:r>
            <a:r>
              <a:rPr lang="en-IN" b="0" i="0" dirty="0">
                <a:solidFill>
                  <a:srgbClr val="FFFFFF"/>
                </a:solidFill>
                <a:effectLst/>
                <a:latin typeface="Times New Roman" panose="02020603050405020304" pitchFamily="18" charset="0"/>
                <a:cs typeface="Times New Roman" panose="02020603050405020304" pitchFamily="18" charset="0"/>
              </a:rPr>
              <a:t> library is used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638E0B3D-C83A-FB1D-C1B9-B8E39FE761E0}"/>
              </a:ext>
            </a:extLst>
          </p:cNvPr>
          <p:cNvCxnSpPr>
            <a:cxnSpLocks/>
          </p:cNvCxnSpPr>
          <p:nvPr/>
        </p:nvCxnSpPr>
        <p:spPr>
          <a:xfrm>
            <a:off x="4184422" y="2073877"/>
            <a:ext cx="69850" cy="417452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4E2EA11E-69FF-415A-5255-195436F41FE4}"/>
              </a:ext>
            </a:extLst>
          </p:cNvPr>
          <p:cNvCxnSpPr>
            <a:cxnSpLocks/>
          </p:cNvCxnSpPr>
          <p:nvPr/>
        </p:nvCxnSpPr>
        <p:spPr>
          <a:xfrm>
            <a:off x="8184922" y="2065867"/>
            <a:ext cx="69850" cy="417452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Google Shape;74;p15">
            <a:extLst>
              <a:ext uri="{FF2B5EF4-FFF2-40B4-BE49-F238E27FC236}">
                <a16:creationId xmlns:a16="http://schemas.microsoft.com/office/drawing/2014/main" id="{03267D4E-643A-857F-087D-B472AC48AAE0}"/>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22" name="Picture 21">
            <a:extLst>
              <a:ext uri="{FF2B5EF4-FFF2-40B4-BE49-F238E27FC236}">
                <a16:creationId xmlns:a16="http://schemas.microsoft.com/office/drawing/2014/main" id="{FF25253E-B84F-267D-AD9F-615AA3A3315A}"/>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9708190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FB0E-A244-C886-5126-4AC4156CD69D}"/>
              </a:ext>
            </a:extLst>
          </p:cNvPr>
          <p:cNvSpPr>
            <a:spLocks noGrp="1"/>
          </p:cNvSpPr>
          <p:nvPr>
            <p:ph type="title"/>
          </p:nvPr>
        </p:nvSpPr>
        <p:spPr>
          <a:xfrm>
            <a:off x="4133849" y="476250"/>
            <a:ext cx="3924299" cy="1456267"/>
          </a:xfrm>
        </p:spPr>
        <p:txBody>
          <a:bodyPr/>
          <a:lstStyle/>
          <a:p>
            <a:pPr algn="just"/>
            <a:r>
              <a:rPr lang="en-IN" cap="none" dirty="0">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5789D853-C0A1-0FEB-58E2-D3AA65F1A7E1}"/>
              </a:ext>
            </a:extLst>
          </p:cNvPr>
          <p:cNvSpPr txBox="1"/>
          <p:nvPr/>
        </p:nvSpPr>
        <p:spPr>
          <a:xfrm>
            <a:off x="869684" y="2149496"/>
            <a:ext cx="10452631" cy="409890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the existing system, traditional barcode scanners or separate software tools are used for scanning barcodes and QR codes.</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Often, these systems might lack flexibility or customization, requiring specialized hardware and software configurations.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process might involve manual entry or proprietary software, leading to potential inefficiencies and limited integration with other systems.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existing system might lack automation, causing delays in data processing and retrieval.</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Different devices or systems might have been used for barcode/QR code scanning, leading to inefficiencies in data handling and compatibility issues.</a:t>
            </a:r>
            <a:endParaRPr lang="en-IN" sz="2000" dirty="0">
              <a:latin typeface="Times New Roman" panose="02020603050405020304" pitchFamily="18" charset="0"/>
              <a:cs typeface="Times New Roman" panose="02020603050405020304" pitchFamily="18" charset="0"/>
            </a:endParaRPr>
          </a:p>
        </p:txBody>
      </p:sp>
      <p:pic>
        <p:nvPicPr>
          <p:cNvPr id="6" name="Google Shape;74;p15">
            <a:extLst>
              <a:ext uri="{FF2B5EF4-FFF2-40B4-BE49-F238E27FC236}">
                <a16:creationId xmlns:a16="http://schemas.microsoft.com/office/drawing/2014/main" id="{580AB2D1-A824-262D-9F6B-4DE52244F119}"/>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7" name="Picture 6">
            <a:extLst>
              <a:ext uri="{FF2B5EF4-FFF2-40B4-BE49-F238E27FC236}">
                <a16:creationId xmlns:a16="http://schemas.microsoft.com/office/drawing/2014/main" id="{FA146893-BA29-C405-CA3B-409968BC09A5}"/>
              </a:ext>
            </a:extLst>
          </p:cNvPr>
          <p:cNvPicPr>
            <a:picLocks noChangeAspect="1"/>
          </p:cNvPicPr>
          <p:nvPr/>
        </p:nvPicPr>
        <p:blipFill>
          <a:blip r:embed="rId3"/>
          <a:stretch>
            <a:fillRect/>
          </a:stretch>
        </p:blipFill>
        <p:spPr>
          <a:xfrm>
            <a:off x="11283950" y="-24958"/>
            <a:ext cx="908050" cy="894497"/>
          </a:xfrm>
          <a:prstGeom prst="rect">
            <a:avLst/>
          </a:prstGeom>
        </p:spPr>
      </p:pic>
    </p:spTree>
    <p:extLst>
      <p:ext uri="{BB962C8B-B14F-4D97-AF65-F5344CB8AC3E}">
        <p14:creationId xmlns:p14="http://schemas.microsoft.com/office/powerpoint/2010/main" val="37651874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C2EE-F6D8-F156-845C-EA6E0D5ACB35}"/>
              </a:ext>
            </a:extLst>
          </p:cNvPr>
          <p:cNvSpPr>
            <a:spLocks noGrp="1"/>
          </p:cNvSpPr>
          <p:nvPr>
            <p:ph type="title"/>
          </p:nvPr>
        </p:nvSpPr>
        <p:spPr>
          <a:xfrm>
            <a:off x="3935187" y="38045"/>
            <a:ext cx="3873499" cy="1456267"/>
          </a:xfrm>
        </p:spPr>
        <p:txBody>
          <a:bodyPr/>
          <a:lstStyle/>
          <a:p>
            <a:r>
              <a:rPr lang="en-IN" cap="none"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F8B4314-38E1-0E79-C95B-09EF6CB5F200}"/>
              </a:ext>
            </a:extLst>
          </p:cNvPr>
          <p:cNvSpPr>
            <a:spLocks noGrp="1"/>
          </p:cNvSpPr>
          <p:nvPr>
            <p:ph idx="1"/>
          </p:nvPr>
        </p:nvSpPr>
        <p:spPr>
          <a:xfrm>
            <a:off x="932197" y="2040467"/>
            <a:ext cx="6470090" cy="4411133"/>
          </a:xfrm>
        </p:spPr>
        <p:txBody>
          <a:bodyPr>
            <a:normAutofit fontScale="92500" lnSpcReduction="20000"/>
          </a:bodyPr>
          <a:lstStyle/>
          <a:p>
            <a:pPr algn="just"/>
            <a:r>
              <a:rPr lang="en-US" sz="2000" b="1" i="0" dirty="0">
                <a:effectLst/>
                <a:latin typeface="Times New Roman" panose="02020603050405020304" pitchFamily="18" charset="0"/>
                <a:cs typeface="Times New Roman" panose="02020603050405020304" pitchFamily="18" charset="0"/>
              </a:rPr>
              <a:t>Enhanced Efficiency: </a:t>
            </a:r>
            <a:r>
              <a:rPr lang="en-US" sz="2000" b="0" i="0" dirty="0">
                <a:effectLst/>
                <a:latin typeface="Times New Roman" panose="02020603050405020304" pitchFamily="18" charset="0"/>
                <a:cs typeface="Times New Roman" panose="02020603050405020304" pitchFamily="18" charset="0"/>
              </a:rPr>
              <a:t>Implementing a barcode/QR code scanner using Python streamlines the data entry process, reducing manual efforts and improving efficiency.</a:t>
            </a:r>
          </a:p>
          <a:p>
            <a:pPr algn="just"/>
            <a:r>
              <a:rPr lang="en-US" sz="2000" b="1" i="0" dirty="0">
                <a:effectLst/>
                <a:latin typeface="Times New Roman" panose="02020603050405020304" pitchFamily="18" charset="0"/>
                <a:cs typeface="Times New Roman" panose="02020603050405020304" pitchFamily="18" charset="0"/>
              </a:rPr>
              <a:t>Customization and Scalability: </a:t>
            </a:r>
            <a:r>
              <a:rPr lang="en-US" sz="2000" b="0" i="0" dirty="0">
                <a:effectLst/>
                <a:latin typeface="Times New Roman" panose="02020603050405020304" pitchFamily="18" charset="0"/>
                <a:cs typeface="Times New Roman" panose="02020603050405020304" pitchFamily="18" charset="0"/>
              </a:rPr>
              <a:t>Python's flexibility allows for customization and scalability, enabling modifications and additions to meet evolving business needs.</a:t>
            </a:r>
            <a:endParaRPr lang="en-US" sz="2000" dirty="0">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Automated Data Processing: </a:t>
            </a:r>
            <a:r>
              <a:rPr lang="en-US" sz="2000" b="0" i="0" dirty="0">
                <a:effectLst/>
                <a:latin typeface="Times New Roman" panose="02020603050405020304" pitchFamily="18" charset="0"/>
                <a:cs typeface="Times New Roman" panose="02020603050405020304" pitchFamily="18" charset="0"/>
              </a:rPr>
              <a:t>By automating the data retrieval process, the proposed system aims to minimize errors and increase the speed of data processing.</a:t>
            </a:r>
          </a:p>
          <a:p>
            <a:pPr algn="just"/>
            <a:r>
              <a:rPr lang="en-US" sz="2000" b="1" i="0" dirty="0">
                <a:effectLst/>
                <a:latin typeface="Times New Roman" panose="02020603050405020304" pitchFamily="18" charset="0"/>
                <a:cs typeface="Times New Roman" panose="02020603050405020304" pitchFamily="18" charset="0"/>
              </a:rPr>
              <a:t>Unified Platform: </a:t>
            </a:r>
            <a:r>
              <a:rPr lang="en-US" sz="2000" b="0" i="0" dirty="0">
                <a:effectLst/>
                <a:latin typeface="Times New Roman" panose="02020603050405020304" pitchFamily="18" charset="0"/>
                <a:cs typeface="Times New Roman" panose="02020603050405020304" pitchFamily="18" charset="0"/>
              </a:rPr>
              <a:t>This system provides a unified platform for code scanning, eliminating the need for multiple devices or systems.</a:t>
            </a:r>
          </a:p>
          <a:p>
            <a:pPr algn="just"/>
            <a:r>
              <a:rPr lang="en-US" sz="2000" b="1" i="0" dirty="0">
                <a:effectLst/>
                <a:latin typeface="Times New Roman" panose="02020603050405020304" pitchFamily="18" charset="0"/>
                <a:cs typeface="Times New Roman" panose="02020603050405020304" pitchFamily="18" charset="0"/>
              </a:rPr>
              <a:t>Consolidation of Functions: </a:t>
            </a:r>
            <a:r>
              <a:rPr lang="en-US" sz="2000" b="0" i="0" dirty="0">
                <a:effectLst/>
                <a:latin typeface="Times New Roman" panose="02020603050405020304" pitchFamily="18" charset="0"/>
                <a:cs typeface="Times New Roman" panose="02020603050405020304" pitchFamily="18" charset="0"/>
              </a:rPr>
              <a:t>The proposed system integrates various code scanning functionalities into a single Python program, simplifying the data capture process.</a:t>
            </a:r>
            <a:endParaRPr lang="en-IN" sz="2000" dirty="0">
              <a:latin typeface="Times New Roman" panose="02020603050405020304" pitchFamily="18" charset="0"/>
              <a:cs typeface="Times New Roman" panose="02020603050405020304" pitchFamily="18" charset="0"/>
            </a:endParaRPr>
          </a:p>
        </p:txBody>
      </p:sp>
      <p:pic>
        <p:nvPicPr>
          <p:cNvPr id="5" name="Google Shape;74;p15">
            <a:extLst>
              <a:ext uri="{FF2B5EF4-FFF2-40B4-BE49-F238E27FC236}">
                <a16:creationId xmlns:a16="http://schemas.microsoft.com/office/drawing/2014/main" id="{49ACFD66-2069-CE6A-5131-B7C2FF6A71FB}"/>
              </a:ext>
            </a:extLst>
          </p:cNvPr>
          <p:cNvPicPr preferRelativeResize="0"/>
          <p:nvPr/>
        </p:nvPicPr>
        <p:blipFill>
          <a:blip r:embed="rId2">
            <a:alphaModFix/>
          </a:blip>
          <a:stretch>
            <a:fillRect/>
          </a:stretch>
        </p:blipFill>
        <p:spPr>
          <a:xfrm>
            <a:off x="0" y="2289"/>
            <a:ext cx="844550" cy="842261"/>
          </a:xfrm>
          <a:prstGeom prst="rect">
            <a:avLst/>
          </a:prstGeom>
          <a:noFill/>
          <a:ln>
            <a:noFill/>
          </a:ln>
        </p:spPr>
      </p:pic>
      <p:pic>
        <p:nvPicPr>
          <p:cNvPr id="6" name="Picture 5">
            <a:extLst>
              <a:ext uri="{FF2B5EF4-FFF2-40B4-BE49-F238E27FC236}">
                <a16:creationId xmlns:a16="http://schemas.microsoft.com/office/drawing/2014/main" id="{E951A07C-409F-2891-FEEB-6519BD946037}"/>
              </a:ext>
            </a:extLst>
          </p:cNvPr>
          <p:cNvPicPr>
            <a:picLocks noChangeAspect="1"/>
          </p:cNvPicPr>
          <p:nvPr/>
        </p:nvPicPr>
        <p:blipFill>
          <a:blip r:embed="rId3"/>
          <a:stretch>
            <a:fillRect/>
          </a:stretch>
        </p:blipFill>
        <p:spPr>
          <a:xfrm>
            <a:off x="11283950" y="-24958"/>
            <a:ext cx="908050" cy="894497"/>
          </a:xfrm>
          <a:prstGeom prst="rect">
            <a:avLst/>
          </a:prstGeom>
        </p:spPr>
      </p:pic>
      <p:pic>
        <p:nvPicPr>
          <p:cNvPr id="7" name="Picture 6">
            <a:extLst>
              <a:ext uri="{FF2B5EF4-FFF2-40B4-BE49-F238E27FC236}">
                <a16:creationId xmlns:a16="http://schemas.microsoft.com/office/drawing/2014/main" id="{2785F37E-0DE2-3ECC-AEFC-E6DA224B5D07}"/>
              </a:ext>
            </a:extLst>
          </p:cNvPr>
          <p:cNvPicPr>
            <a:picLocks noChangeAspect="1"/>
          </p:cNvPicPr>
          <p:nvPr/>
        </p:nvPicPr>
        <p:blipFill>
          <a:blip r:embed="rId4"/>
          <a:stretch>
            <a:fillRect/>
          </a:stretch>
        </p:blipFill>
        <p:spPr>
          <a:xfrm>
            <a:off x="7641772" y="2438400"/>
            <a:ext cx="4327657" cy="3280228"/>
          </a:xfrm>
          <a:prstGeom prst="rect">
            <a:avLst/>
          </a:prstGeom>
          <a:effectLst>
            <a:glow>
              <a:schemeClr val="accent1"/>
            </a:glow>
          </a:effectLst>
        </p:spPr>
      </p:pic>
    </p:spTree>
    <p:extLst>
      <p:ext uri="{BB962C8B-B14F-4D97-AF65-F5344CB8AC3E}">
        <p14:creationId xmlns:p14="http://schemas.microsoft.com/office/powerpoint/2010/main" val="5880893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D58B-A6AD-425E-4B32-D8160C4808FB}"/>
              </a:ext>
            </a:extLst>
          </p:cNvPr>
          <p:cNvSpPr>
            <a:spLocks noGrp="1"/>
          </p:cNvSpPr>
          <p:nvPr>
            <p:ph type="title"/>
          </p:nvPr>
        </p:nvSpPr>
        <p:spPr>
          <a:xfrm>
            <a:off x="4000501" y="469900"/>
            <a:ext cx="2844799" cy="1456267"/>
          </a:xfrm>
        </p:spPr>
        <p:txBody>
          <a:bodyPr/>
          <a:lstStyle/>
          <a:p>
            <a:r>
              <a:rPr lang="en-IN" cap="none" dirty="0">
                <a:latin typeface="Times New Roman" panose="02020603050405020304" pitchFamily="18" charset="0"/>
                <a:cs typeface="Times New Roman" panose="02020603050405020304" pitchFamily="18" charset="0"/>
              </a:rPr>
              <a:t>Architecture</a:t>
            </a:r>
          </a:p>
        </p:txBody>
      </p:sp>
      <p:pic>
        <p:nvPicPr>
          <p:cNvPr id="5122" name="Picture 2" descr="ZBar bar code reader - About">
            <a:extLst>
              <a:ext uri="{FF2B5EF4-FFF2-40B4-BE49-F238E27FC236}">
                <a16:creationId xmlns:a16="http://schemas.microsoft.com/office/drawing/2014/main" id="{5653FE18-914D-A4AE-A900-A3B6F7481C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3057" y="2277468"/>
            <a:ext cx="9592036" cy="450931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74;p15">
            <a:extLst>
              <a:ext uri="{FF2B5EF4-FFF2-40B4-BE49-F238E27FC236}">
                <a16:creationId xmlns:a16="http://schemas.microsoft.com/office/drawing/2014/main" id="{31565E0C-FB8A-B504-B599-929B7C4E0DC7}"/>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6" name="Picture 5">
            <a:extLst>
              <a:ext uri="{FF2B5EF4-FFF2-40B4-BE49-F238E27FC236}">
                <a16:creationId xmlns:a16="http://schemas.microsoft.com/office/drawing/2014/main" id="{6517D7FA-E717-9E16-3365-638562155808}"/>
              </a:ext>
            </a:extLst>
          </p:cNvPr>
          <p:cNvPicPr>
            <a:picLocks noChangeAspect="1"/>
          </p:cNvPicPr>
          <p:nvPr/>
        </p:nvPicPr>
        <p:blipFill>
          <a:blip r:embed="rId4"/>
          <a:stretch>
            <a:fillRect/>
          </a:stretch>
        </p:blipFill>
        <p:spPr>
          <a:xfrm>
            <a:off x="11283950" y="-24958"/>
            <a:ext cx="908050" cy="894497"/>
          </a:xfrm>
          <a:prstGeom prst="rect">
            <a:avLst/>
          </a:prstGeom>
        </p:spPr>
      </p:pic>
      <p:sp>
        <p:nvSpPr>
          <p:cNvPr id="7" name="Rectangle 6">
            <a:extLst>
              <a:ext uri="{FF2B5EF4-FFF2-40B4-BE49-F238E27FC236}">
                <a16:creationId xmlns:a16="http://schemas.microsoft.com/office/drawing/2014/main" id="{C6A132A2-292D-5993-EDE7-7DB806E31CF4}"/>
              </a:ext>
            </a:extLst>
          </p:cNvPr>
          <p:cNvSpPr/>
          <p:nvPr/>
        </p:nvSpPr>
        <p:spPr>
          <a:xfrm>
            <a:off x="0" y="0"/>
            <a:ext cx="12192000" cy="6858000"/>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64624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5563-7507-2135-F06F-036E8F023528}"/>
              </a:ext>
            </a:extLst>
          </p:cNvPr>
          <p:cNvSpPr>
            <a:spLocks noGrp="1"/>
          </p:cNvSpPr>
          <p:nvPr>
            <p:ph type="title"/>
          </p:nvPr>
        </p:nvSpPr>
        <p:spPr>
          <a:xfrm>
            <a:off x="4737101" y="422290"/>
            <a:ext cx="1847849" cy="1456267"/>
          </a:xfrm>
        </p:spPr>
        <p:txBody>
          <a:bodyPr/>
          <a:lstStyle/>
          <a:p>
            <a:r>
              <a:rPr lang="en-IN" cap="none" dirty="0">
                <a:latin typeface="Times New Roman" panose="02020603050405020304" pitchFamily="18" charset="0"/>
                <a:cs typeface="Times New Roman" panose="02020603050405020304" pitchFamily="18" charset="0"/>
              </a:rPr>
              <a:t>Design</a:t>
            </a:r>
          </a:p>
        </p:txBody>
      </p:sp>
      <p:pic>
        <p:nvPicPr>
          <p:cNvPr id="10" name="Content Placeholder 9">
            <a:extLst>
              <a:ext uri="{FF2B5EF4-FFF2-40B4-BE49-F238E27FC236}">
                <a16:creationId xmlns:a16="http://schemas.microsoft.com/office/drawing/2014/main" id="{8A0B4FFC-E4D0-DCE5-B941-32A7FBDF8A52}"/>
              </a:ext>
            </a:extLst>
          </p:cNvPr>
          <p:cNvPicPr>
            <a:picLocks noGrp="1" noChangeAspect="1"/>
          </p:cNvPicPr>
          <p:nvPr>
            <p:ph idx="1"/>
          </p:nvPr>
        </p:nvPicPr>
        <p:blipFill>
          <a:blip r:embed="rId2"/>
          <a:stretch>
            <a:fillRect/>
          </a:stretch>
        </p:blipFill>
        <p:spPr>
          <a:xfrm>
            <a:off x="3017030" y="2415106"/>
            <a:ext cx="5568170" cy="3731870"/>
          </a:xfrm>
        </p:spPr>
      </p:pic>
      <p:pic>
        <p:nvPicPr>
          <p:cNvPr id="11" name="Google Shape;74;p15">
            <a:extLst>
              <a:ext uri="{FF2B5EF4-FFF2-40B4-BE49-F238E27FC236}">
                <a16:creationId xmlns:a16="http://schemas.microsoft.com/office/drawing/2014/main" id="{10E5D5F7-CAE3-45F0-E92B-FD10B1278AC7}"/>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12" name="Picture 11">
            <a:extLst>
              <a:ext uri="{FF2B5EF4-FFF2-40B4-BE49-F238E27FC236}">
                <a16:creationId xmlns:a16="http://schemas.microsoft.com/office/drawing/2014/main" id="{7C3C6F15-6CE1-B3BC-4F7B-DFEC2B38C499}"/>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18794550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D900-EAD2-5299-A6DB-9E2BD58964D1}"/>
              </a:ext>
            </a:extLst>
          </p:cNvPr>
          <p:cNvSpPr>
            <a:spLocks noGrp="1"/>
          </p:cNvSpPr>
          <p:nvPr>
            <p:ph type="title"/>
          </p:nvPr>
        </p:nvSpPr>
        <p:spPr>
          <a:xfrm>
            <a:off x="4240621" y="307990"/>
            <a:ext cx="2235199" cy="1456267"/>
          </a:xfrm>
        </p:spPr>
        <p:txBody>
          <a:bodyPr/>
          <a:lstStyle/>
          <a:p>
            <a:r>
              <a:rPr lang="en-IN" cap="none" dirty="0">
                <a:latin typeface="Times New Roman" panose="02020603050405020304" pitchFamily="18" charset="0"/>
                <a:cs typeface="Times New Roman" panose="02020603050405020304" pitchFamily="18" charset="0"/>
              </a:rPr>
              <a:t>Coding</a:t>
            </a:r>
          </a:p>
        </p:txBody>
      </p:sp>
      <p:pic>
        <p:nvPicPr>
          <p:cNvPr id="5" name="Content Placeholder 4">
            <a:extLst>
              <a:ext uri="{FF2B5EF4-FFF2-40B4-BE49-F238E27FC236}">
                <a16:creationId xmlns:a16="http://schemas.microsoft.com/office/drawing/2014/main" id="{BB3580E2-A590-EE25-74DE-05D93D1B78D4}"/>
              </a:ext>
            </a:extLst>
          </p:cNvPr>
          <p:cNvPicPr>
            <a:picLocks noGrp="1" noChangeAspect="1"/>
          </p:cNvPicPr>
          <p:nvPr>
            <p:ph idx="1"/>
          </p:nvPr>
        </p:nvPicPr>
        <p:blipFill>
          <a:blip r:embed="rId2"/>
          <a:stretch>
            <a:fillRect/>
          </a:stretch>
        </p:blipFill>
        <p:spPr>
          <a:xfrm>
            <a:off x="2011402" y="1843410"/>
            <a:ext cx="8025227" cy="4415984"/>
          </a:xfrm>
        </p:spPr>
      </p:pic>
      <p:pic>
        <p:nvPicPr>
          <p:cNvPr id="7" name="Google Shape;74;p15">
            <a:extLst>
              <a:ext uri="{FF2B5EF4-FFF2-40B4-BE49-F238E27FC236}">
                <a16:creationId xmlns:a16="http://schemas.microsoft.com/office/drawing/2014/main" id="{A2CDBAAC-E679-B087-2976-2B637700A4DF}"/>
              </a:ext>
            </a:extLst>
          </p:cNvPr>
          <p:cNvPicPr preferRelativeResize="0"/>
          <p:nvPr/>
        </p:nvPicPr>
        <p:blipFill>
          <a:blip r:embed="rId3">
            <a:alphaModFix/>
          </a:blip>
          <a:stretch>
            <a:fillRect/>
          </a:stretch>
        </p:blipFill>
        <p:spPr>
          <a:xfrm>
            <a:off x="0" y="2289"/>
            <a:ext cx="844550" cy="842261"/>
          </a:xfrm>
          <a:prstGeom prst="rect">
            <a:avLst/>
          </a:prstGeom>
          <a:noFill/>
          <a:ln>
            <a:noFill/>
          </a:ln>
        </p:spPr>
      </p:pic>
      <p:pic>
        <p:nvPicPr>
          <p:cNvPr id="8" name="Picture 7">
            <a:extLst>
              <a:ext uri="{FF2B5EF4-FFF2-40B4-BE49-F238E27FC236}">
                <a16:creationId xmlns:a16="http://schemas.microsoft.com/office/drawing/2014/main" id="{22700184-EEBC-3A18-5F17-343A9953D04F}"/>
              </a:ext>
            </a:extLst>
          </p:cNvPr>
          <p:cNvPicPr>
            <a:picLocks noChangeAspect="1"/>
          </p:cNvPicPr>
          <p:nvPr/>
        </p:nvPicPr>
        <p:blipFill>
          <a:blip r:embed="rId4"/>
          <a:stretch>
            <a:fillRect/>
          </a:stretch>
        </p:blipFill>
        <p:spPr>
          <a:xfrm>
            <a:off x="11283950" y="-24958"/>
            <a:ext cx="908050" cy="894497"/>
          </a:xfrm>
          <a:prstGeom prst="rect">
            <a:avLst/>
          </a:prstGeom>
        </p:spPr>
      </p:pic>
    </p:spTree>
    <p:extLst>
      <p:ext uri="{BB962C8B-B14F-4D97-AF65-F5344CB8AC3E}">
        <p14:creationId xmlns:p14="http://schemas.microsoft.com/office/powerpoint/2010/main" val="12953709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1571</TotalTime>
  <Words>1341</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Calisto MT</vt:lpstr>
      <vt:lpstr>Copperplate Gothic Bold</vt:lpstr>
      <vt:lpstr>Times New Roman</vt:lpstr>
      <vt:lpstr>Wingdings</vt:lpstr>
      <vt:lpstr>Celestial</vt:lpstr>
      <vt:lpstr>PowerPoint Presentation</vt:lpstr>
      <vt:lpstr>Abstract</vt:lpstr>
      <vt:lpstr>Introduction</vt:lpstr>
      <vt:lpstr>Harware &amp; Software Requirements</vt:lpstr>
      <vt:lpstr>Existing System</vt:lpstr>
      <vt:lpstr>Proposed System</vt:lpstr>
      <vt:lpstr>Architecture</vt:lpstr>
      <vt:lpstr>Design</vt:lpstr>
      <vt:lpstr>Coding</vt:lpstr>
      <vt:lpstr>Testing</vt:lpstr>
      <vt:lpstr>Implementation</vt:lpstr>
      <vt:lpstr>Final Output</vt:lpstr>
      <vt:lpstr>Working</vt:lpstr>
      <vt:lpstr>Applications of Bar Code Scanner</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RAO</dc:creator>
  <cp:lastModifiedBy>KARTHIK RAO</cp:lastModifiedBy>
  <cp:revision>2</cp:revision>
  <dcterms:created xsi:type="dcterms:W3CDTF">2023-11-30T17:19:50Z</dcterms:created>
  <dcterms:modified xsi:type="dcterms:W3CDTF">2023-12-01T19:52:22Z</dcterms:modified>
</cp:coreProperties>
</file>