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1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F877526C-FABE-A546-891E-8D48DADDE44D}" type="datetimeFigureOut">
              <a:rPr lang="en-US" smtClean="0"/>
              <a:t>9/13/2024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B80906D3-4240-1E44-8484-BB7808321DB2}" type="slidenum">
              <a:rPr lang="en-US" smtClean="0"/>
              <a:t>‹#›</a:t>
            </a:fld>
            <a:endParaRPr lang="en-US"/>
          </a:p>
        </p:txBody>
      </p:sp>
    </p:spTree>
    <p:extLst>
      <p:ext uri="{BB962C8B-B14F-4D97-AF65-F5344CB8AC3E}">
        <p14:creationId xmlns:p14="http://schemas.microsoft.com/office/powerpoint/2010/main" val="148828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990243"/>
            <a:ext cx="7415927" cy="3193971"/>
          </a:xfrm>
          <a:prstGeom prst="rect">
            <a:avLst/>
          </a:prstGeom>
          <a:noFill/>
          <a:ln/>
        </p:spPr>
        <p:txBody>
          <a:bodyPr wrap="square" rtlCol="0" anchor="t"/>
          <a:lstStyle/>
          <a:p>
            <a:pPr marL="0" indent="0">
              <a:lnSpc>
                <a:spcPts val="8384"/>
              </a:lnSpc>
              <a:buNone/>
            </a:pPr>
            <a:r>
              <a:rPr lang="en-US" sz="6707" b="1" kern="0" spc="-201" dirty="0">
                <a:solidFill>
                  <a:srgbClr val="FFFFFF"/>
                </a:solidFill>
                <a:latin typeface="Inter" pitchFamily="34" charset="0"/>
                <a:ea typeface="Inter" pitchFamily="34" charset="-122"/>
                <a:cs typeface="Inter" pitchFamily="34" charset="-120"/>
              </a:rPr>
              <a:t>Introduction to 3D Object Reconstruction</a:t>
            </a:r>
            <a:endParaRPr lang="en-US" sz="6707" dirty="0"/>
          </a:p>
        </p:txBody>
      </p:sp>
      <p:sp>
        <p:nvSpPr>
          <p:cNvPr id="6" name="Text 3"/>
          <p:cNvSpPr/>
          <p:nvPr/>
        </p:nvSpPr>
        <p:spPr>
          <a:xfrm>
            <a:off x="864037" y="4554498"/>
            <a:ext cx="7415927" cy="1975247"/>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3D object reconstruction is the process of capturing the shape and appearance of a physical object and creating a digital 3D model. This powerful technique has a wide range of applications, from virtual prototyping and product design to digital preservation and medical imaging.</a:t>
            </a:r>
            <a:endParaRPr lang="en-US" sz="1944" dirty="0"/>
          </a:p>
        </p:txBody>
      </p:sp>
      <p:sp>
        <p:nvSpPr>
          <p:cNvPr id="7" name="Shape 4"/>
          <p:cNvSpPr/>
          <p:nvPr/>
        </p:nvSpPr>
        <p:spPr>
          <a:xfrm>
            <a:off x="864037" y="6825853"/>
            <a:ext cx="394930" cy="394930"/>
          </a:xfrm>
          <a:prstGeom prst="roundRect">
            <a:avLst>
              <a:gd name="adj" fmla="val 23151155"/>
            </a:avLst>
          </a:prstGeom>
          <a:solidFill>
            <a:srgbClr val="9595FA"/>
          </a:solidFill>
          <a:ln w="7620">
            <a:solidFill>
              <a:srgbClr val="FFFFFF"/>
            </a:solidFill>
            <a:prstDash val="solid"/>
          </a:ln>
        </p:spPr>
      </p:sp>
      <p:sp>
        <p:nvSpPr>
          <p:cNvPr id="8" name="Text 5"/>
          <p:cNvSpPr/>
          <p:nvPr/>
        </p:nvSpPr>
        <p:spPr>
          <a:xfrm>
            <a:off x="1002506" y="6974562"/>
            <a:ext cx="117872" cy="97512"/>
          </a:xfrm>
          <a:prstGeom prst="rect">
            <a:avLst/>
          </a:prstGeom>
          <a:noFill/>
          <a:ln/>
        </p:spPr>
        <p:txBody>
          <a:bodyPr wrap="none" rtlCol="0" anchor="t"/>
          <a:lstStyle/>
          <a:p>
            <a:pPr marL="0" indent="0" algn="ctr">
              <a:lnSpc>
                <a:spcPts val="768"/>
              </a:lnSpc>
              <a:buNone/>
            </a:pPr>
            <a:r>
              <a:rPr lang="en-US" sz="768" kern="0" spc="-39" dirty="0">
                <a:solidFill>
                  <a:srgbClr val="3C3838"/>
                </a:solidFill>
                <a:latin typeface="Inter" pitchFamily="34" charset="0"/>
                <a:ea typeface="Inter" pitchFamily="34" charset="-122"/>
                <a:cs typeface="Inter" pitchFamily="34" charset="-120"/>
              </a:rPr>
              <a:t>RK</a:t>
            </a:r>
            <a:endParaRPr lang="en-US" sz="768" dirty="0"/>
          </a:p>
        </p:txBody>
      </p:sp>
      <p:sp>
        <p:nvSpPr>
          <p:cNvPr id="9" name="Text 6"/>
          <p:cNvSpPr/>
          <p:nvPr/>
        </p:nvSpPr>
        <p:spPr>
          <a:xfrm>
            <a:off x="1548204" y="6758582"/>
            <a:ext cx="2547342" cy="431959"/>
          </a:xfrm>
          <a:prstGeom prst="rect">
            <a:avLst/>
          </a:prstGeom>
          <a:noFill/>
          <a:ln/>
        </p:spPr>
        <p:txBody>
          <a:bodyPr wrap="none" rtlCol="0" anchor="t"/>
          <a:lstStyle/>
          <a:p>
            <a:pPr marL="0" indent="0" algn="l">
              <a:lnSpc>
                <a:spcPts val="3402"/>
              </a:lnSpc>
              <a:buNone/>
            </a:pPr>
            <a:r>
              <a:rPr lang="en-US" sz="2430" b="1" kern="0" spc="-39" dirty="0">
                <a:solidFill>
                  <a:srgbClr val="E5E0DF"/>
                </a:solidFill>
                <a:latin typeface="Inter" pitchFamily="34" charset="0"/>
                <a:ea typeface="Inter" pitchFamily="34" charset="-122"/>
                <a:cs typeface="Inter" pitchFamily="34" charset="-120"/>
              </a:rPr>
              <a:t>by </a:t>
            </a:r>
          </a:p>
          <a:p>
            <a:pPr marL="0" indent="0" algn="l">
              <a:lnSpc>
                <a:spcPts val="3402"/>
              </a:lnSpc>
              <a:buNone/>
            </a:pPr>
            <a:r>
              <a:rPr lang="en-US" sz="2430" b="1" kern="0" spc="-39">
                <a:solidFill>
                  <a:srgbClr val="E5E0DF"/>
                </a:solidFill>
                <a:latin typeface="Inter" pitchFamily="34" charset="0"/>
                <a:ea typeface="Inter" pitchFamily="34" charset="-122"/>
                <a:cs typeface="Inter" pitchFamily="34" charset="-120"/>
              </a:rPr>
              <a:t>P. Karthik Rao(192224109</a:t>
            </a:r>
            <a:r>
              <a:rPr lang="en-US" sz="2430" b="1" kern="0" spc="-39" dirty="0">
                <a:solidFill>
                  <a:srgbClr val="E5E0DF"/>
                </a:solidFill>
                <a:latin typeface="Inter" pitchFamily="34" charset="0"/>
                <a:ea typeface="Inter" pitchFamily="34" charset="-122"/>
                <a:cs typeface="Inter" pitchFamily="34" charset="-120"/>
              </a:rPr>
              <a:t>)</a:t>
            </a:r>
          </a:p>
          <a:p>
            <a:pPr marL="0" indent="0" algn="l">
              <a:lnSpc>
                <a:spcPts val="3402"/>
              </a:lnSpc>
              <a:buNone/>
            </a:pPr>
            <a:r>
              <a:rPr lang="en-US" sz="2430" b="1" kern="0" spc="-39">
                <a:solidFill>
                  <a:srgbClr val="E5E0DF"/>
                </a:solidFill>
                <a:latin typeface="Inter" pitchFamily="34" charset="0"/>
                <a:ea typeface="Inter" pitchFamily="34" charset="-122"/>
              </a:rPr>
              <a:t>A.V.Akhileshwara Reddy(192224115)</a:t>
            </a: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5" name="Text 2"/>
          <p:cNvSpPr/>
          <p:nvPr/>
        </p:nvSpPr>
        <p:spPr>
          <a:xfrm>
            <a:off x="864037" y="2409706"/>
            <a:ext cx="7415927" cy="1064657"/>
          </a:xfrm>
          <a:prstGeom prst="rect">
            <a:avLst/>
          </a:prstGeom>
          <a:noFill/>
          <a:ln/>
        </p:spPr>
        <p:txBody>
          <a:bodyPr wrap="none" rtlCol="0" anchor="t"/>
          <a:lstStyle/>
          <a:p>
            <a:pPr marL="0" indent="0">
              <a:lnSpc>
                <a:spcPts val="8384"/>
              </a:lnSpc>
              <a:buNone/>
            </a:pPr>
            <a:r>
              <a:rPr lang="en-US" sz="6707" b="1" kern="0" spc="-201" dirty="0">
                <a:solidFill>
                  <a:srgbClr val="FFFFFF"/>
                </a:solidFill>
                <a:latin typeface="Inter" pitchFamily="34" charset="0"/>
                <a:ea typeface="Inter" pitchFamily="34" charset="-122"/>
                <a:cs typeface="Inter" pitchFamily="34" charset="-120"/>
              </a:rPr>
              <a:t>Conclusion</a:t>
            </a:r>
            <a:endParaRPr lang="en-US" sz="6707" dirty="0"/>
          </a:p>
        </p:txBody>
      </p:sp>
      <p:sp>
        <p:nvSpPr>
          <p:cNvPr id="6" name="Text 3"/>
          <p:cNvSpPr/>
          <p:nvPr/>
        </p:nvSpPr>
        <p:spPr>
          <a:xfrm>
            <a:off x="864037" y="3844647"/>
            <a:ext cx="7415927" cy="1975247"/>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In conclusion, 3D object reconstruction using OpenCV offers a powerful and versatile solution for capturing the digital essence of physical objects. By leveraging advanced computer vision techniques, this system can create highly detailed, realistic 3D models from multiple camera views.</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64037" y="1636633"/>
            <a:ext cx="7415927" cy="1543050"/>
          </a:xfrm>
          <a:prstGeom prst="rect">
            <a:avLst/>
          </a:prstGeom>
          <a:noFill/>
          <a:ln/>
        </p:spPr>
        <p:txBody>
          <a:bodyPr wrap="squar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Overview of OpenCV for 3D Reconstruction</a:t>
            </a:r>
            <a:endParaRPr lang="en-US" sz="4860" dirty="0"/>
          </a:p>
        </p:txBody>
      </p:sp>
      <p:sp>
        <p:nvSpPr>
          <p:cNvPr id="6" name="Text 3"/>
          <p:cNvSpPr/>
          <p:nvPr/>
        </p:nvSpPr>
        <p:spPr>
          <a:xfrm>
            <a:off x="864037" y="3549968"/>
            <a:ext cx="7415927" cy="1580198"/>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OpenCV (Open Source Computer Vision Library) is a powerful tool for developing 3D reconstruction applications. It provides a comprehensive set of computer vision algorithms and tools that enable efficient extraction of 3D information from 2D image data.</a:t>
            </a:r>
            <a:endParaRPr lang="en-US" sz="1944" dirty="0"/>
          </a:p>
        </p:txBody>
      </p:sp>
      <p:sp>
        <p:nvSpPr>
          <p:cNvPr id="7" name="Text 4"/>
          <p:cNvSpPr/>
          <p:nvPr/>
        </p:nvSpPr>
        <p:spPr>
          <a:xfrm>
            <a:off x="864037" y="5407819"/>
            <a:ext cx="7415927" cy="1185148"/>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With OpenCV, you can leverage advanced techniques like feature detection, matching, and structure-from-motion to reconstruct the 3D geometry of objects from multiple camera views.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9670018"/>
          </a:xfrm>
          <a:prstGeom prst="rect">
            <a:avLst/>
          </a:prstGeom>
          <a:solidFill>
            <a:srgbClr val="272525"/>
          </a:solidFill>
          <a:ln/>
        </p:spPr>
      </p:sp>
      <p:sp>
        <p:nvSpPr>
          <p:cNvPr id="4" name="Text 2"/>
          <p:cNvSpPr/>
          <p:nvPr/>
        </p:nvSpPr>
        <p:spPr>
          <a:xfrm>
            <a:off x="2594967" y="475178"/>
            <a:ext cx="4579977" cy="540068"/>
          </a:xfrm>
          <a:prstGeom prst="rect">
            <a:avLst/>
          </a:prstGeom>
          <a:noFill/>
          <a:ln/>
        </p:spPr>
        <p:txBody>
          <a:bodyPr wrap="none" rtlCol="0" anchor="t"/>
          <a:lstStyle/>
          <a:p>
            <a:pPr marL="0" indent="0">
              <a:lnSpc>
                <a:spcPts val="4253"/>
              </a:lnSpc>
              <a:buNone/>
            </a:pPr>
            <a:r>
              <a:rPr lang="en-US" sz="3402" b="1" kern="0" spc="-102" dirty="0">
                <a:solidFill>
                  <a:srgbClr val="FFFFFF"/>
                </a:solidFill>
                <a:latin typeface="Inter" pitchFamily="34" charset="0"/>
                <a:ea typeface="Inter" pitchFamily="34" charset="-122"/>
                <a:cs typeface="Inter" pitchFamily="34" charset="-120"/>
              </a:rPr>
              <a:t>Working of this system</a:t>
            </a:r>
            <a:endParaRPr lang="en-US" sz="3402" dirty="0"/>
          </a:p>
        </p:txBody>
      </p:sp>
      <p:pic>
        <p:nvPicPr>
          <p:cNvPr id="5" name="Image 0" descr="preencoded.png"/>
          <p:cNvPicPr>
            <a:picLocks noChangeAspect="1"/>
          </p:cNvPicPr>
          <p:nvPr/>
        </p:nvPicPr>
        <p:blipFill>
          <a:blip r:embed="rId3"/>
          <a:stretch>
            <a:fillRect/>
          </a:stretch>
        </p:blipFill>
        <p:spPr>
          <a:xfrm>
            <a:off x="4487704" y="1360884"/>
            <a:ext cx="934522" cy="1272183"/>
          </a:xfrm>
          <a:prstGeom prst="rect">
            <a:avLst/>
          </a:prstGeom>
        </p:spPr>
      </p:pic>
      <p:sp>
        <p:nvSpPr>
          <p:cNvPr id="6" name="Text 3"/>
          <p:cNvSpPr/>
          <p:nvPr/>
        </p:nvSpPr>
        <p:spPr>
          <a:xfrm>
            <a:off x="4905256" y="1989058"/>
            <a:ext cx="99298" cy="345519"/>
          </a:xfrm>
          <a:prstGeom prst="rect">
            <a:avLst/>
          </a:prstGeom>
          <a:noFill/>
          <a:ln/>
        </p:spPr>
        <p:txBody>
          <a:bodyPr wrap="none" rtlCol="0" anchor="t"/>
          <a:lstStyle/>
          <a:p>
            <a:pPr marL="0" indent="0" algn="ctr">
              <a:lnSpc>
                <a:spcPts val="2722"/>
              </a:lnSpc>
              <a:buNone/>
            </a:pPr>
            <a:r>
              <a:rPr lang="en-US" sz="1701" b="1" kern="0" spc="-51" dirty="0">
                <a:solidFill>
                  <a:srgbClr val="E5E0DF"/>
                </a:solidFill>
                <a:latin typeface="Inter" pitchFamily="34" charset="0"/>
                <a:ea typeface="Inter" pitchFamily="34" charset="-122"/>
                <a:cs typeface="Inter" pitchFamily="34" charset="-120"/>
              </a:rPr>
              <a:t>1</a:t>
            </a:r>
            <a:endParaRPr lang="en-US" sz="1701" dirty="0"/>
          </a:p>
        </p:txBody>
      </p:sp>
      <p:sp>
        <p:nvSpPr>
          <p:cNvPr id="7" name="Text 4"/>
          <p:cNvSpPr/>
          <p:nvPr/>
        </p:nvSpPr>
        <p:spPr>
          <a:xfrm>
            <a:off x="5594985" y="1533644"/>
            <a:ext cx="2160270" cy="269915"/>
          </a:xfrm>
          <a:prstGeom prst="rect">
            <a:avLst/>
          </a:prstGeom>
          <a:noFill/>
          <a:ln/>
        </p:spPr>
        <p:txBody>
          <a:bodyPr wrap="none" rtlCol="0" anchor="t"/>
          <a:lstStyle/>
          <a:p>
            <a:pPr marL="0" indent="0" algn="l">
              <a:lnSpc>
                <a:spcPts val="2126"/>
              </a:lnSpc>
              <a:buNone/>
            </a:pPr>
            <a:r>
              <a:rPr lang="en-US" sz="1701" b="1" kern="0" spc="-51" dirty="0">
                <a:solidFill>
                  <a:srgbClr val="E5E0DF"/>
                </a:solidFill>
                <a:latin typeface="Inter" pitchFamily="34" charset="0"/>
                <a:ea typeface="Inter" pitchFamily="34" charset="-122"/>
                <a:cs typeface="Inter" pitchFamily="34" charset="-120"/>
              </a:rPr>
              <a:t>Capture Images</a:t>
            </a:r>
            <a:endParaRPr lang="en-US" sz="1701" dirty="0"/>
          </a:p>
        </p:txBody>
      </p:sp>
      <p:sp>
        <p:nvSpPr>
          <p:cNvPr id="8" name="Text 5"/>
          <p:cNvSpPr/>
          <p:nvPr/>
        </p:nvSpPr>
        <p:spPr>
          <a:xfrm>
            <a:off x="5594985" y="1907143"/>
            <a:ext cx="6267569" cy="553164"/>
          </a:xfrm>
          <a:prstGeom prst="rect">
            <a:avLst/>
          </a:prstGeom>
          <a:noFill/>
          <a:ln/>
        </p:spPr>
        <p:txBody>
          <a:bodyPr wrap="square" rtlCol="0" anchor="t"/>
          <a:lstStyle/>
          <a:p>
            <a:pPr marL="0" indent="0" algn="l">
              <a:lnSpc>
                <a:spcPts val="2177"/>
              </a:lnSpc>
              <a:buNone/>
            </a:pPr>
            <a:r>
              <a:rPr lang="en-US" sz="1361" kern="0" spc="-27" dirty="0">
                <a:solidFill>
                  <a:srgbClr val="E5E0DF"/>
                </a:solidFill>
                <a:latin typeface="Inter" pitchFamily="34" charset="0"/>
                <a:ea typeface="Inter" pitchFamily="34" charset="-122"/>
                <a:cs typeface="Inter" pitchFamily="34" charset="-120"/>
              </a:rPr>
              <a:t>Use multiple cameras to capture 2D images of the 3D object from different viewpoints.</a:t>
            </a:r>
            <a:endParaRPr lang="en-US" sz="1361" dirty="0"/>
          </a:p>
        </p:txBody>
      </p:sp>
      <p:sp>
        <p:nvSpPr>
          <p:cNvPr id="9" name="Shape 6"/>
          <p:cNvSpPr/>
          <p:nvPr/>
        </p:nvSpPr>
        <p:spPr>
          <a:xfrm>
            <a:off x="5465326" y="2636341"/>
            <a:ext cx="6526887" cy="17264"/>
          </a:xfrm>
          <a:prstGeom prst="roundRect">
            <a:avLst>
              <a:gd name="adj" fmla="val 450473"/>
            </a:avLst>
          </a:prstGeom>
          <a:solidFill>
            <a:srgbClr val="2A1999"/>
          </a:solidFill>
          <a:ln/>
        </p:spPr>
      </p:sp>
      <p:pic>
        <p:nvPicPr>
          <p:cNvPr id="10" name="Image 1" descr="preencoded.png"/>
          <p:cNvPicPr>
            <a:picLocks noChangeAspect="1"/>
          </p:cNvPicPr>
          <p:nvPr/>
        </p:nvPicPr>
        <p:blipFill>
          <a:blip r:embed="rId4"/>
          <a:stretch>
            <a:fillRect/>
          </a:stretch>
        </p:blipFill>
        <p:spPr>
          <a:xfrm>
            <a:off x="4020383" y="2676168"/>
            <a:ext cx="1869162" cy="1272183"/>
          </a:xfrm>
          <a:prstGeom prst="rect">
            <a:avLst/>
          </a:prstGeom>
        </p:spPr>
      </p:pic>
      <p:sp>
        <p:nvSpPr>
          <p:cNvPr id="11" name="Text 7"/>
          <p:cNvSpPr/>
          <p:nvPr/>
        </p:nvSpPr>
        <p:spPr>
          <a:xfrm>
            <a:off x="4890135" y="3139440"/>
            <a:ext cx="129659" cy="345519"/>
          </a:xfrm>
          <a:prstGeom prst="rect">
            <a:avLst/>
          </a:prstGeom>
          <a:noFill/>
          <a:ln/>
        </p:spPr>
        <p:txBody>
          <a:bodyPr wrap="none" rtlCol="0" anchor="t"/>
          <a:lstStyle/>
          <a:p>
            <a:pPr marL="0" indent="0" algn="ctr">
              <a:lnSpc>
                <a:spcPts val="2722"/>
              </a:lnSpc>
              <a:buNone/>
            </a:pPr>
            <a:r>
              <a:rPr lang="en-US" sz="1701" b="1" kern="0" spc="-51" dirty="0">
                <a:solidFill>
                  <a:srgbClr val="E5E0DF"/>
                </a:solidFill>
                <a:latin typeface="Inter" pitchFamily="34" charset="0"/>
                <a:ea typeface="Inter" pitchFamily="34" charset="-122"/>
                <a:cs typeface="Inter" pitchFamily="34" charset="-120"/>
              </a:rPr>
              <a:t>2</a:t>
            </a:r>
            <a:endParaRPr lang="en-US" sz="1701" dirty="0"/>
          </a:p>
        </p:txBody>
      </p:sp>
      <p:sp>
        <p:nvSpPr>
          <p:cNvPr id="12" name="Text 8"/>
          <p:cNvSpPr/>
          <p:nvPr/>
        </p:nvSpPr>
        <p:spPr>
          <a:xfrm>
            <a:off x="6062305" y="2848928"/>
            <a:ext cx="2160270" cy="269915"/>
          </a:xfrm>
          <a:prstGeom prst="rect">
            <a:avLst/>
          </a:prstGeom>
          <a:noFill/>
          <a:ln/>
        </p:spPr>
        <p:txBody>
          <a:bodyPr wrap="none" rtlCol="0" anchor="t"/>
          <a:lstStyle/>
          <a:p>
            <a:pPr marL="0" indent="0" algn="l">
              <a:lnSpc>
                <a:spcPts val="2126"/>
              </a:lnSpc>
              <a:buNone/>
            </a:pPr>
            <a:r>
              <a:rPr lang="en-US" sz="1701" b="1" kern="0" spc="-51" dirty="0">
                <a:solidFill>
                  <a:srgbClr val="E5E0DF"/>
                </a:solidFill>
                <a:latin typeface="Inter" pitchFamily="34" charset="0"/>
                <a:ea typeface="Inter" pitchFamily="34" charset="-122"/>
                <a:cs typeface="Inter" pitchFamily="34" charset="-120"/>
              </a:rPr>
              <a:t>Camera Calibration</a:t>
            </a:r>
            <a:endParaRPr lang="en-US" sz="1701" dirty="0"/>
          </a:p>
        </p:txBody>
      </p:sp>
      <p:sp>
        <p:nvSpPr>
          <p:cNvPr id="13" name="Text 9"/>
          <p:cNvSpPr/>
          <p:nvPr/>
        </p:nvSpPr>
        <p:spPr>
          <a:xfrm>
            <a:off x="6062305" y="3222427"/>
            <a:ext cx="5800249" cy="553164"/>
          </a:xfrm>
          <a:prstGeom prst="rect">
            <a:avLst/>
          </a:prstGeom>
          <a:noFill/>
          <a:ln/>
        </p:spPr>
        <p:txBody>
          <a:bodyPr wrap="square" rtlCol="0" anchor="t"/>
          <a:lstStyle/>
          <a:p>
            <a:pPr marL="0" indent="0" algn="l">
              <a:lnSpc>
                <a:spcPts val="2177"/>
              </a:lnSpc>
              <a:buNone/>
            </a:pPr>
            <a:r>
              <a:rPr lang="en-US" sz="1361" kern="0" spc="-27" dirty="0">
                <a:solidFill>
                  <a:srgbClr val="E5E0DF"/>
                </a:solidFill>
                <a:latin typeface="Inter" pitchFamily="34" charset="0"/>
                <a:ea typeface="Inter" pitchFamily="34" charset="-122"/>
                <a:cs typeface="Inter" pitchFamily="34" charset="-120"/>
              </a:rPr>
              <a:t>Determine the intrinsic and extrinsic parameters of the cameras to understand their positions and orientations.</a:t>
            </a:r>
            <a:endParaRPr lang="en-US" sz="1361" dirty="0"/>
          </a:p>
        </p:txBody>
      </p:sp>
      <p:sp>
        <p:nvSpPr>
          <p:cNvPr id="14" name="Shape 10"/>
          <p:cNvSpPr/>
          <p:nvPr/>
        </p:nvSpPr>
        <p:spPr>
          <a:xfrm>
            <a:off x="5932646" y="3951625"/>
            <a:ext cx="6059567" cy="17264"/>
          </a:xfrm>
          <a:prstGeom prst="roundRect">
            <a:avLst>
              <a:gd name="adj" fmla="val 450473"/>
            </a:avLst>
          </a:prstGeom>
          <a:solidFill>
            <a:srgbClr val="2A1999"/>
          </a:solidFill>
          <a:ln/>
        </p:spPr>
      </p:sp>
      <p:pic>
        <p:nvPicPr>
          <p:cNvPr id="15" name="Image 2" descr="preencoded.png"/>
          <p:cNvPicPr>
            <a:picLocks noChangeAspect="1"/>
          </p:cNvPicPr>
          <p:nvPr/>
        </p:nvPicPr>
        <p:blipFill>
          <a:blip r:embed="rId5"/>
          <a:stretch>
            <a:fillRect/>
          </a:stretch>
        </p:blipFill>
        <p:spPr>
          <a:xfrm>
            <a:off x="3553063" y="3991451"/>
            <a:ext cx="2803684" cy="1272183"/>
          </a:xfrm>
          <a:prstGeom prst="rect">
            <a:avLst/>
          </a:prstGeom>
        </p:spPr>
      </p:pic>
      <p:sp>
        <p:nvSpPr>
          <p:cNvPr id="16" name="Text 11"/>
          <p:cNvSpPr/>
          <p:nvPr/>
        </p:nvSpPr>
        <p:spPr>
          <a:xfrm>
            <a:off x="4886920" y="4454723"/>
            <a:ext cx="135969" cy="345519"/>
          </a:xfrm>
          <a:prstGeom prst="rect">
            <a:avLst/>
          </a:prstGeom>
          <a:noFill/>
          <a:ln/>
        </p:spPr>
        <p:txBody>
          <a:bodyPr wrap="none" rtlCol="0" anchor="t"/>
          <a:lstStyle/>
          <a:p>
            <a:pPr marL="0" indent="0" algn="ctr">
              <a:lnSpc>
                <a:spcPts val="2722"/>
              </a:lnSpc>
              <a:buNone/>
            </a:pPr>
            <a:r>
              <a:rPr lang="en-US" sz="1701" b="1" kern="0" spc="-51" dirty="0">
                <a:solidFill>
                  <a:srgbClr val="E5E0DF"/>
                </a:solidFill>
                <a:latin typeface="Inter" pitchFamily="34" charset="0"/>
                <a:ea typeface="Inter" pitchFamily="34" charset="-122"/>
                <a:cs typeface="Inter" pitchFamily="34" charset="-120"/>
              </a:rPr>
              <a:t>3</a:t>
            </a:r>
            <a:endParaRPr lang="en-US" sz="1701" dirty="0"/>
          </a:p>
        </p:txBody>
      </p:sp>
      <p:sp>
        <p:nvSpPr>
          <p:cNvPr id="17" name="Text 12"/>
          <p:cNvSpPr/>
          <p:nvPr/>
        </p:nvSpPr>
        <p:spPr>
          <a:xfrm>
            <a:off x="6529507" y="4164211"/>
            <a:ext cx="2160270" cy="269915"/>
          </a:xfrm>
          <a:prstGeom prst="rect">
            <a:avLst/>
          </a:prstGeom>
          <a:noFill/>
          <a:ln/>
        </p:spPr>
        <p:txBody>
          <a:bodyPr wrap="none" rtlCol="0" anchor="t"/>
          <a:lstStyle/>
          <a:p>
            <a:pPr marL="0" indent="0" algn="l">
              <a:lnSpc>
                <a:spcPts val="2126"/>
              </a:lnSpc>
              <a:buNone/>
            </a:pPr>
            <a:r>
              <a:rPr lang="en-US" sz="1701" b="1" kern="0" spc="-51" dirty="0">
                <a:solidFill>
                  <a:srgbClr val="E5E0DF"/>
                </a:solidFill>
                <a:latin typeface="Inter" pitchFamily="34" charset="0"/>
                <a:ea typeface="Inter" pitchFamily="34" charset="-122"/>
                <a:cs typeface="Inter" pitchFamily="34" charset="-120"/>
              </a:rPr>
              <a:t>Feature Extraction</a:t>
            </a:r>
            <a:endParaRPr lang="en-US" sz="1701" dirty="0"/>
          </a:p>
        </p:txBody>
      </p:sp>
      <p:sp>
        <p:nvSpPr>
          <p:cNvPr id="18" name="Text 13"/>
          <p:cNvSpPr/>
          <p:nvPr/>
        </p:nvSpPr>
        <p:spPr>
          <a:xfrm>
            <a:off x="6529507" y="4537710"/>
            <a:ext cx="5333048" cy="553164"/>
          </a:xfrm>
          <a:prstGeom prst="rect">
            <a:avLst/>
          </a:prstGeom>
          <a:noFill/>
          <a:ln/>
        </p:spPr>
        <p:txBody>
          <a:bodyPr wrap="square" rtlCol="0" anchor="t"/>
          <a:lstStyle/>
          <a:p>
            <a:pPr marL="0" indent="0" algn="l">
              <a:lnSpc>
                <a:spcPts val="2177"/>
              </a:lnSpc>
              <a:buNone/>
            </a:pPr>
            <a:r>
              <a:rPr lang="en-US" sz="1361" kern="0" spc="-27" dirty="0">
                <a:solidFill>
                  <a:srgbClr val="E5E0DF"/>
                </a:solidFill>
                <a:latin typeface="Inter" pitchFamily="34" charset="0"/>
                <a:ea typeface="Inter" pitchFamily="34" charset="-122"/>
                <a:cs typeface="Inter" pitchFamily="34" charset="-120"/>
              </a:rPr>
              <a:t>Identify distinctive features in the images that can be matched across multiple views.</a:t>
            </a:r>
            <a:endParaRPr lang="en-US" sz="1361" dirty="0"/>
          </a:p>
        </p:txBody>
      </p:sp>
      <p:sp>
        <p:nvSpPr>
          <p:cNvPr id="19" name="Shape 14"/>
          <p:cNvSpPr/>
          <p:nvPr/>
        </p:nvSpPr>
        <p:spPr>
          <a:xfrm>
            <a:off x="6399848" y="5266908"/>
            <a:ext cx="5592366" cy="17264"/>
          </a:xfrm>
          <a:prstGeom prst="roundRect">
            <a:avLst>
              <a:gd name="adj" fmla="val 450473"/>
            </a:avLst>
          </a:prstGeom>
          <a:solidFill>
            <a:srgbClr val="2A1999"/>
          </a:solidFill>
          <a:ln/>
        </p:spPr>
      </p:sp>
      <p:pic>
        <p:nvPicPr>
          <p:cNvPr id="20" name="Image 3" descr="preencoded.png"/>
          <p:cNvPicPr>
            <a:picLocks noChangeAspect="1"/>
          </p:cNvPicPr>
          <p:nvPr/>
        </p:nvPicPr>
        <p:blipFill>
          <a:blip r:embed="rId6"/>
          <a:stretch>
            <a:fillRect/>
          </a:stretch>
        </p:blipFill>
        <p:spPr>
          <a:xfrm>
            <a:off x="3085862" y="5306735"/>
            <a:ext cx="3738324" cy="1272183"/>
          </a:xfrm>
          <a:prstGeom prst="rect">
            <a:avLst/>
          </a:prstGeom>
        </p:spPr>
      </p:pic>
      <p:sp>
        <p:nvSpPr>
          <p:cNvPr id="21" name="Text 15"/>
          <p:cNvSpPr/>
          <p:nvPr/>
        </p:nvSpPr>
        <p:spPr>
          <a:xfrm>
            <a:off x="4885015" y="5770007"/>
            <a:ext cx="140018" cy="345519"/>
          </a:xfrm>
          <a:prstGeom prst="rect">
            <a:avLst/>
          </a:prstGeom>
          <a:noFill/>
          <a:ln/>
        </p:spPr>
        <p:txBody>
          <a:bodyPr wrap="none" rtlCol="0" anchor="t"/>
          <a:lstStyle/>
          <a:p>
            <a:pPr marL="0" indent="0" algn="ctr">
              <a:lnSpc>
                <a:spcPts val="2722"/>
              </a:lnSpc>
              <a:buNone/>
            </a:pPr>
            <a:r>
              <a:rPr lang="en-US" sz="1701" b="1" kern="0" spc="-51" dirty="0">
                <a:solidFill>
                  <a:srgbClr val="E5E0DF"/>
                </a:solidFill>
                <a:latin typeface="Inter" pitchFamily="34" charset="0"/>
                <a:ea typeface="Inter" pitchFamily="34" charset="-122"/>
                <a:cs typeface="Inter" pitchFamily="34" charset="-120"/>
              </a:rPr>
              <a:t>4</a:t>
            </a:r>
            <a:endParaRPr lang="en-US" sz="1701" dirty="0"/>
          </a:p>
        </p:txBody>
      </p:sp>
      <p:sp>
        <p:nvSpPr>
          <p:cNvPr id="22" name="Text 16"/>
          <p:cNvSpPr/>
          <p:nvPr/>
        </p:nvSpPr>
        <p:spPr>
          <a:xfrm>
            <a:off x="6996946" y="5479494"/>
            <a:ext cx="2160270" cy="269915"/>
          </a:xfrm>
          <a:prstGeom prst="rect">
            <a:avLst/>
          </a:prstGeom>
          <a:noFill/>
          <a:ln/>
        </p:spPr>
        <p:txBody>
          <a:bodyPr wrap="none" rtlCol="0" anchor="t"/>
          <a:lstStyle/>
          <a:p>
            <a:pPr marL="0" indent="0" algn="l">
              <a:lnSpc>
                <a:spcPts val="2126"/>
              </a:lnSpc>
              <a:buNone/>
            </a:pPr>
            <a:r>
              <a:rPr lang="en-US" sz="1701" b="1" kern="0" spc="-51" dirty="0">
                <a:solidFill>
                  <a:srgbClr val="E5E0DF"/>
                </a:solidFill>
                <a:latin typeface="Inter" pitchFamily="34" charset="0"/>
                <a:ea typeface="Inter" pitchFamily="34" charset="-122"/>
                <a:cs typeface="Inter" pitchFamily="34" charset="-120"/>
              </a:rPr>
              <a:t>Feature Matching</a:t>
            </a:r>
            <a:endParaRPr lang="en-US" sz="1701" dirty="0"/>
          </a:p>
        </p:txBody>
      </p:sp>
      <p:sp>
        <p:nvSpPr>
          <p:cNvPr id="23" name="Text 17"/>
          <p:cNvSpPr/>
          <p:nvPr/>
        </p:nvSpPr>
        <p:spPr>
          <a:xfrm>
            <a:off x="6996946" y="5852993"/>
            <a:ext cx="4865608" cy="553164"/>
          </a:xfrm>
          <a:prstGeom prst="rect">
            <a:avLst/>
          </a:prstGeom>
          <a:noFill/>
          <a:ln/>
        </p:spPr>
        <p:txBody>
          <a:bodyPr wrap="square" rtlCol="0" anchor="t"/>
          <a:lstStyle/>
          <a:p>
            <a:pPr marL="0" indent="0" algn="l">
              <a:lnSpc>
                <a:spcPts val="2177"/>
              </a:lnSpc>
              <a:buNone/>
            </a:pPr>
            <a:r>
              <a:rPr lang="en-US" sz="1361" kern="0" spc="-27" dirty="0">
                <a:solidFill>
                  <a:srgbClr val="E5E0DF"/>
                </a:solidFill>
                <a:latin typeface="Inter" pitchFamily="34" charset="0"/>
                <a:ea typeface="Inter" pitchFamily="34" charset="-122"/>
                <a:cs typeface="Inter" pitchFamily="34" charset="-120"/>
              </a:rPr>
              <a:t>Establish correspondences between the features detected in the different images.</a:t>
            </a:r>
            <a:endParaRPr lang="en-US" sz="1361" dirty="0"/>
          </a:p>
        </p:txBody>
      </p:sp>
      <p:sp>
        <p:nvSpPr>
          <p:cNvPr id="24" name="Shape 18"/>
          <p:cNvSpPr/>
          <p:nvPr/>
        </p:nvSpPr>
        <p:spPr>
          <a:xfrm>
            <a:off x="6867287" y="6582192"/>
            <a:ext cx="5124926" cy="17264"/>
          </a:xfrm>
          <a:prstGeom prst="roundRect">
            <a:avLst>
              <a:gd name="adj" fmla="val 450473"/>
            </a:avLst>
          </a:prstGeom>
          <a:solidFill>
            <a:srgbClr val="2A1999"/>
          </a:solidFill>
          <a:ln/>
        </p:spPr>
      </p:sp>
      <p:pic>
        <p:nvPicPr>
          <p:cNvPr id="25" name="Image 4" descr="preencoded.png"/>
          <p:cNvPicPr>
            <a:picLocks noChangeAspect="1"/>
          </p:cNvPicPr>
          <p:nvPr/>
        </p:nvPicPr>
        <p:blipFill>
          <a:blip r:embed="rId7"/>
          <a:stretch>
            <a:fillRect/>
          </a:stretch>
        </p:blipFill>
        <p:spPr>
          <a:xfrm>
            <a:off x="2618542" y="6622018"/>
            <a:ext cx="4672965" cy="1272183"/>
          </a:xfrm>
          <a:prstGeom prst="rect">
            <a:avLst/>
          </a:prstGeom>
        </p:spPr>
      </p:pic>
      <p:sp>
        <p:nvSpPr>
          <p:cNvPr id="26" name="Text 19"/>
          <p:cNvSpPr/>
          <p:nvPr/>
        </p:nvSpPr>
        <p:spPr>
          <a:xfrm>
            <a:off x="4888587" y="7085290"/>
            <a:ext cx="132755" cy="345519"/>
          </a:xfrm>
          <a:prstGeom prst="rect">
            <a:avLst/>
          </a:prstGeom>
          <a:noFill/>
          <a:ln/>
        </p:spPr>
        <p:txBody>
          <a:bodyPr wrap="none" rtlCol="0" anchor="t"/>
          <a:lstStyle/>
          <a:p>
            <a:pPr marL="0" indent="0" algn="ctr">
              <a:lnSpc>
                <a:spcPts val="2722"/>
              </a:lnSpc>
              <a:buNone/>
            </a:pPr>
            <a:r>
              <a:rPr lang="en-US" sz="1701" b="1" kern="0" spc="-51" dirty="0">
                <a:solidFill>
                  <a:srgbClr val="E5E0DF"/>
                </a:solidFill>
                <a:latin typeface="Inter" pitchFamily="34" charset="0"/>
                <a:ea typeface="Inter" pitchFamily="34" charset="-122"/>
                <a:cs typeface="Inter" pitchFamily="34" charset="-120"/>
              </a:rPr>
              <a:t>5</a:t>
            </a:r>
            <a:endParaRPr lang="en-US" sz="1701" dirty="0"/>
          </a:p>
        </p:txBody>
      </p:sp>
      <p:sp>
        <p:nvSpPr>
          <p:cNvPr id="27" name="Text 20"/>
          <p:cNvSpPr/>
          <p:nvPr/>
        </p:nvSpPr>
        <p:spPr>
          <a:xfrm>
            <a:off x="7464266" y="6794778"/>
            <a:ext cx="2160270" cy="269915"/>
          </a:xfrm>
          <a:prstGeom prst="rect">
            <a:avLst/>
          </a:prstGeom>
          <a:noFill/>
          <a:ln/>
        </p:spPr>
        <p:txBody>
          <a:bodyPr wrap="none" rtlCol="0" anchor="t"/>
          <a:lstStyle/>
          <a:p>
            <a:pPr marL="0" indent="0" algn="l">
              <a:lnSpc>
                <a:spcPts val="2126"/>
              </a:lnSpc>
              <a:buNone/>
            </a:pPr>
            <a:r>
              <a:rPr lang="en-US" sz="1701" b="1" kern="0" spc="-51" dirty="0">
                <a:solidFill>
                  <a:srgbClr val="E5E0DF"/>
                </a:solidFill>
                <a:latin typeface="Inter" pitchFamily="34" charset="0"/>
                <a:ea typeface="Inter" pitchFamily="34" charset="-122"/>
                <a:cs typeface="Inter" pitchFamily="34" charset="-120"/>
              </a:rPr>
              <a:t>Triangulation</a:t>
            </a:r>
            <a:endParaRPr lang="en-US" sz="1701" dirty="0"/>
          </a:p>
        </p:txBody>
      </p:sp>
      <p:sp>
        <p:nvSpPr>
          <p:cNvPr id="28" name="Text 21"/>
          <p:cNvSpPr/>
          <p:nvPr/>
        </p:nvSpPr>
        <p:spPr>
          <a:xfrm>
            <a:off x="7464266" y="7168277"/>
            <a:ext cx="4398288" cy="553164"/>
          </a:xfrm>
          <a:prstGeom prst="rect">
            <a:avLst/>
          </a:prstGeom>
          <a:noFill/>
          <a:ln/>
        </p:spPr>
        <p:txBody>
          <a:bodyPr wrap="square" rtlCol="0" anchor="t"/>
          <a:lstStyle/>
          <a:p>
            <a:pPr marL="0" indent="0" algn="l">
              <a:lnSpc>
                <a:spcPts val="2177"/>
              </a:lnSpc>
              <a:buNone/>
            </a:pPr>
            <a:r>
              <a:rPr lang="en-US" sz="1361" kern="0" spc="-27" dirty="0">
                <a:solidFill>
                  <a:srgbClr val="E5E0DF"/>
                </a:solidFill>
                <a:latin typeface="Inter" pitchFamily="34" charset="0"/>
                <a:ea typeface="Inter" pitchFamily="34" charset="-122"/>
                <a:cs typeface="Inter" pitchFamily="34" charset="-120"/>
              </a:rPr>
              <a:t>Use the matched features and camera parameters to reconstruct the 3D positions of points on the object.</a:t>
            </a:r>
            <a:endParaRPr lang="en-US" sz="1361" dirty="0"/>
          </a:p>
        </p:txBody>
      </p:sp>
      <p:sp>
        <p:nvSpPr>
          <p:cNvPr id="29" name="Text 22"/>
          <p:cNvSpPr/>
          <p:nvPr/>
        </p:nvSpPr>
        <p:spPr>
          <a:xfrm>
            <a:off x="2594967" y="8088511"/>
            <a:ext cx="9440347" cy="1106329"/>
          </a:xfrm>
          <a:prstGeom prst="rect">
            <a:avLst/>
          </a:prstGeom>
          <a:noFill/>
          <a:ln/>
        </p:spPr>
        <p:txBody>
          <a:bodyPr wrap="square" rtlCol="0" anchor="t"/>
          <a:lstStyle/>
          <a:p>
            <a:pPr marL="0" indent="0">
              <a:lnSpc>
                <a:spcPts val="2177"/>
              </a:lnSpc>
              <a:buNone/>
            </a:pPr>
            <a:r>
              <a:rPr lang="en-US" sz="1361" kern="0" spc="-27" dirty="0">
                <a:solidFill>
                  <a:srgbClr val="E5E0DF"/>
                </a:solidFill>
                <a:latin typeface="Inter" pitchFamily="34" charset="0"/>
                <a:ea typeface="Inter" pitchFamily="34" charset="-122"/>
                <a:cs typeface="Inter" pitchFamily="34" charset="-120"/>
              </a:rPr>
              <a:t>The 3D object reconstruction system works by capturing multiple 2D images of the object from different viewpoints. The camera parameters are then calibrated to understand their positions and orientations. Next, distinctive features are extracted from the images and matched across the different views. Finally, the 3D positions of the object's points are reconstructed through a process called triangulation.</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71168" y="607576"/>
            <a:ext cx="9430464" cy="1377077"/>
          </a:xfrm>
          <a:prstGeom prst="rect">
            <a:avLst/>
          </a:prstGeom>
          <a:noFill/>
          <a:ln/>
        </p:spPr>
        <p:txBody>
          <a:bodyPr wrap="square" rtlCol="0" anchor="t"/>
          <a:lstStyle/>
          <a:p>
            <a:pPr marL="0" indent="0">
              <a:lnSpc>
                <a:spcPts val="5422"/>
              </a:lnSpc>
              <a:buNone/>
            </a:pPr>
            <a:r>
              <a:rPr lang="en-US" sz="4338" b="1" kern="0" spc="-130" dirty="0">
                <a:solidFill>
                  <a:srgbClr val="FFFFFF"/>
                </a:solidFill>
                <a:latin typeface="Inter" pitchFamily="34" charset="0"/>
                <a:ea typeface="Inter" pitchFamily="34" charset="-122"/>
                <a:cs typeface="Inter" pitchFamily="34" charset="-120"/>
              </a:rPr>
              <a:t>Capturing Multiple Images of an Object</a:t>
            </a:r>
            <a:endParaRPr lang="en-US" sz="4338" dirty="0"/>
          </a:p>
        </p:txBody>
      </p:sp>
      <p:sp>
        <p:nvSpPr>
          <p:cNvPr id="6" name="Shape 3"/>
          <p:cNvSpPr/>
          <p:nvPr/>
        </p:nvSpPr>
        <p:spPr>
          <a:xfrm>
            <a:off x="1079659" y="2315170"/>
            <a:ext cx="44053" cy="5306854"/>
          </a:xfrm>
          <a:prstGeom prst="roundRect">
            <a:avLst>
              <a:gd name="adj" fmla="val 225099"/>
            </a:avLst>
          </a:prstGeom>
          <a:solidFill>
            <a:srgbClr val="2A1999"/>
          </a:solidFill>
          <a:ln/>
        </p:spPr>
      </p:sp>
      <p:sp>
        <p:nvSpPr>
          <p:cNvPr id="7" name="Shape 4"/>
          <p:cNvSpPr/>
          <p:nvPr/>
        </p:nvSpPr>
        <p:spPr>
          <a:xfrm>
            <a:off x="1349573" y="2788920"/>
            <a:ext cx="771168" cy="44053"/>
          </a:xfrm>
          <a:prstGeom prst="roundRect">
            <a:avLst>
              <a:gd name="adj" fmla="val 225099"/>
            </a:avLst>
          </a:prstGeom>
          <a:solidFill>
            <a:srgbClr val="2A1999"/>
          </a:solidFill>
          <a:ln/>
        </p:spPr>
      </p:sp>
      <p:sp>
        <p:nvSpPr>
          <p:cNvPr id="8" name="Shape 5"/>
          <p:cNvSpPr/>
          <p:nvPr/>
        </p:nvSpPr>
        <p:spPr>
          <a:xfrm>
            <a:off x="853797" y="2563058"/>
            <a:ext cx="495776" cy="495776"/>
          </a:xfrm>
          <a:prstGeom prst="roundRect">
            <a:avLst>
              <a:gd name="adj" fmla="val 20002"/>
            </a:avLst>
          </a:prstGeom>
          <a:solidFill>
            <a:srgbClr val="110080"/>
          </a:solidFill>
          <a:ln w="7620">
            <a:solidFill>
              <a:srgbClr val="2A1999"/>
            </a:solidFill>
            <a:prstDash val="solid"/>
          </a:ln>
        </p:spPr>
      </p:sp>
      <p:sp>
        <p:nvSpPr>
          <p:cNvPr id="9" name="Text 6"/>
          <p:cNvSpPr/>
          <p:nvPr/>
        </p:nvSpPr>
        <p:spPr>
          <a:xfrm>
            <a:off x="1025723" y="2645688"/>
            <a:ext cx="151805" cy="330517"/>
          </a:xfrm>
          <a:prstGeom prst="rect">
            <a:avLst/>
          </a:prstGeom>
          <a:noFill/>
          <a:ln/>
        </p:spPr>
        <p:txBody>
          <a:bodyPr wrap="none" rtlCol="0" anchor="t"/>
          <a:lstStyle/>
          <a:p>
            <a:pPr marL="0" indent="0" algn="ctr">
              <a:lnSpc>
                <a:spcPts val="2603"/>
              </a:lnSpc>
              <a:buNone/>
            </a:pPr>
            <a:r>
              <a:rPr lang="en-US" sz="2603" b="1" kern="0" spc="-78" dirty="0">
                <a:solidFill>
                  <a:srgbClr val="E5E0DF"/>
                </a:solidFill>
                <a:latin typeface="Inter" pitchFamily="34" charset="0"/>
                <a:ea typeface="Inter" pitchFamily="34" charset="-122"/>
                <a:cs typeface="Inter" pitchFamily="34" charset="-120"/>
              </a:rPr>
              <a:t>1</a:t>
            </a:r>
            <a:endParaRPr lang="en-US" sz="2603" dirty="0"/>
          </a:p>
        </p:txBody>
      </p:sp>
      <p:sp>
        <p:nvSpPr>
          <p:cNvPr id="10" name="Text 7"/>
          <p:cNvSpPr/>
          <p:nvPr/>
        </p:nvSpPr>
        <p:spPr>
          <a:xfrm>
            <a:off x="2313623" y="2535436"/>
            <a:ext cx="2754511"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Camera Placement</a:t>
            </a:r>
            <a:endParaRPr lang="en-US" sz="2169" dirty="0"/>
          </a:p>
        </p:txBody>
      </p:sp>
      <p:sp>
        <p:nvSpPr>
          <p:cNvPr id="11" name="Text 8"/>
          <p:cNvSpPr/>
          <p:nvPr/>
        </p:nvSpPr>
        <p:spPr>
          <a:xfrm>
            <a:off x="2313623" y="3011924"/>
            <a:ext cx="7888010"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Position multiple cameras around the object, ensuring they capture the object from different angles and perspectives.</a:t>
            </a:r>
            <a:endParaRPr lang="en-US" sz="1735" dirty="0"/>
          </a:p>
        </p:txBody>
      </p:sp>
      <p:sp>
        <p:nvSpPr>
          <p:cNvPr id="12" name="Shape 9"/>
          <p:cNvSpPr/>
          <p:nvPr/>
        </p:nvSpPr>
        <p:spPr>
          <a:xfrm>
            <a:off x="1349573" y="4631293"/>
            <a:ext cx="771168" cy="44053"/>
          </a:xfrm>
          <a:prstGeom prst="roundRect">
            <a:avLst>
              <a:gd name="adj" fmla="val 225099"/>
            </a:avLst>
          </a:prstGeom>
          <a:solidFill>
            <a:srgbClr val="2A1999"/>
          </a:solidFill>
          <a:ln/>
        </p:spPr>
      </p:sp>
      <p:sp>
        <p:nvSpPr>
          <p:cNvPr id="13" name="Shape 10"/>
          <p:cNvSpPr/>
          <p:nvPr/>
        </p:nvSpPr>
        <p:spPr>
          <a:xfrm>
            <a:off x="853797" y="4405432"/>
            <a:ext cx="495776" cy="495776"/>
          </a:xfrm>
          <a:prstGeom prst="roundRect">
            <a:avLst>
              <a:gd name="adj" fmla="val 20002"/>
            </a:avLst>
          </a:prstGeom>
          <a:solidFill>
            <a:srgbClr val="110080"/>
          </a:solidFill>
          <a:ln w="7620">
            <a:solidFill>
              <a:srgbClr val="2A1999"/>
            </a:solidFill>
            <a:prstDash val="solid"/>
          </a:ln>
        </p:spPr>
      </p:sp>
      <p:sp>
        <p:nvSpPr>
          <p:cNvPr id="14" name="Text 11"/>
          <p:cNvSpPr/>
          <p:nvPr/>
        </p:nvSpPr>
        <p:spPr>
          <a:xfrm>
            <a:off x="1002506" y="4488061"/>
            <a:ext cx="198239" cy="330517"/>
          </a:xfrm>
          <a:prstGeom prst="rect">
            <a:avLst/>
          </a:prstGeom>
          <a:noFill/>
          <a:ln/>
        </p:spPr>
        <p:txBody>
          <a:bodyPr wrap="none" rtlCol="0" anchor="t"/>
          <a:lstStyle/>
          <a:p>
            <a:pPr marL="0" indent="0" algn="ctr">
              <a:lnSpc>
                <a:spcPts val="2603"/>
              </a:lnSpc>
              <a:buNone/>
            </a:pPr>
            <a:r>
              <a:rPr lang="en-US" sz="2603" b="1" kern="0" spc="-78" dirty="0">
                <a:solidFill>
                  <a:srgbClr val="E5E0DF"/>
                </a:solidFill>
                <a:latin typeface="Inter" pitchFamily="34" charset="0"/>
                <a:ea typeface="Inter" pitchFamily="34" charset="-122"/>
                <a:cs typeface="Inter" pitchFamily="34" charset="-120"/>
              </a:rPr>
              <a:t>2</a:t>
            </a:r>
            <a:endParaRPr lang="en-US" sz="2603" dirty="0"/>
          </a:p>
        </p:txBody>
      </p:sp>
      <p:sp>
        <p:nvSpPr>
          <p:cNvPr id="15" name="Text 12"/>
          <p:cNvSpPr/>
          <p:nvPr/>
        </p:nvSpPr>
        <p:spPr>
          <a:xfrm>
            <a:off x="2313623" y="4377809"/>
            <a:ext cx="2754511"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Controlled Lighting</a:t>
            </a:r>
            <a:endParaRPr lang="en-US" sz="2169" dirty="0"/>
          </a:p>
        </p:txBody>
      </p:sp>
      <p:sp>
        <p:nvSpPr>
          <p:cNvPr id="16" name="Text 13"/>
          <p:cNvSpPr/>
          <p:nvPr/>
        </p:nvSpPr>
        <p:spPr>
          <a:xfrm>
            <a:off x="2313623" y="4854297"/>
            <a:ext cx="7888010"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Carefully light the scene to minimize shadows and ensure consistent illumination across all captured images.</a:t>
            </a:r>
            <a:endParaRPr lang="en-US" sz="1735" dirty="0"/>
          </a:p>
        </p:txBody>
      </p:sp>
      <p:sp>
        <p:nvSpPr>
          <p:cNvPr id="17" name="Shape 14"/>
          <p:cNvSpPr/>
          <p:nvPr/>
        </p:nvSpPr>
        <p:spPr>
          <a:xfrm>
            <a:off x="1349573" y="6473666"/>
            <a:ext cx="771168" cy="44053"/>
          </a:xfrm>
          <a:prstGeom prst="roundRect">
            <a:avLst>
              <a:gd name="adj" fmla="val 225099"/>
            </a:avLst>
          </a:prstGeom>
          <a:solidFill>
            <a:srgbClr val="2A1999"/>
          </a:solidFill>
          <a:ln/>
        </p:spPr>
      </p:sp>
      <p:sp>
        <p:nvSpPr>
          <p:cNvPr id="18" name="Shape 15"/>
          <p:cNvSpPr/>
          <p:nvPr/>
        </p:nvSpPr>
        <p:spPr>
          <a:xfrm>
            <a:off x="853797" y="6247805"/>
            <a:ext cx="495776" cy="495776"/>
          </a:xfrm>
          <a:prstGeom prst="roundRect">
            <a:avLst>
              <a:gd name="adj" fmla="val 20002"/>
            </a:avLst>
          </a:prstGeom>
          <a:solidFill>
            <a:srgbClr val="110080"/>
          </a:solidFill>
          <a:ln w="7620">
            <a:solidFill>
              <a:srgbClr val="2A1999"/>
            </a:solidFill>
            <a:prstDash val="solid"/>
          </a:ln>
        </p:spPr>
      </p:sp>
      <p:sp>
        <p:nvSpPr>
          <p:cNvPr id="19" name="Text 16"/>
          <p:cNvSpPr/>
          <p:nvPr/>
        </p:nvSpPr>
        <p:spPr>
          <a:xfrm>
            <a:off x="997625" y="6330434"/>
            <a:ext cx="208002" cy="330517"/>
          </a:xfrm>
          <a:prstGeom prst="rect">
            <a:avLst/>
          </a:prstGeom>
          <a:noFill/>
          <a:ln/>
        </p:spPr>
        <p:txBody>
          <a:bodyPr wrap="none" rtlCol="0" anchor="t"/>
          <a:lstStyle/>
          <a:p>
            <a:pPr marL="0" indent="0" algn="ctr">
              <a:lnSpc>
                <a:spcPts val="2603"/>
              </a:lnSpc>
              <a:buNone/>
            </a:pPr>
            <a:r>
              <a:rPr lang="en-US" sz="2603" b="1" kern="0" spc="-78" dirty="0">
                <a:solidFill>
                  <a:srgbClr val="E5E0DF"/>
                </a:solidFill>
                <a:latin typeface="Inter" pitchFamily="34" charset="0"/>
                <a:ea typeface="Inter" pitchFamily="34" charset="-122"/>
                <a:cs typeface="Inter" pitchFamily="34" charset="-120"/>
              </a:rPr>
              <a:t>3</a:t>
            </a:r>
            <a:endParaRPr lang="en-US" sz="2603" dirty="0"/>
          </a:p>
        </p:txBody>
      </p:sp>
      <p:sp>
        <p:nvSpPr>
          <p:cNvPr id="20" name="Text 17"/>
          <p:cNvSpPr/>
          <p:nvPr/>
        </p:nvSpPr>
        <p:spPr>
          <a:xfrm>
            <a:off x="2313623" y="6220182"/>
            <a:ext cx="2846784"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Synchronized Capture</a:t>
            </a:r>
            <a:endParaRPr lang="en-US" sz="2169" dirty="0"/>
          </a:p>
        </p:txBody>
      </p:sp>
      <p:sp>
        <p:nvSpPr>
          <p:cNvPr id="21" name="Text 18"/>
          <p:cNvSpPr/>
          <p:nvPr/>
        </p:nvSpPr>
        <p:spPr>
          <a:xfrm>
            <a:off x="2313623" y="6696670"/>
            <a:ext cx="7888010"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Coordinate the cameras to capture images simultaneously, allowing for precise alignment and reconstruction later.</a:t>
            </a:r>
            <a:endParaRPr lang="en-US" sz="17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957"/>
          </a:xfrm>
          <a:prstGeom prst="rect">
            <a:avLst/>
          </a:prstGeom>
          <a:solidFill>
            <a:srgbClr val="272525"/>
          </a:solidFill>
          <a:ln/>
        </p:spPr>
      </p:sp>
      <p:sp>
        <p:nvSpPr>
          <p:cNvPr id="4" name="Text 2"/>
          <p:cNvSpPr/>
          <p:nvPr/>
        </p:nvSpPr>
        <p:spPr>
          <a:xfrm>
            <a:off x="1643420" y="571024"/>
            <a:ext cx="9581078" cy="648891"/>
          </a:xfrm>
          <a:prstGeom prst="rect">
            <a:avLst/>
          </a:prstGeom>
          <a:noFill/>
          <a:ln/>
        </p:spPr>
        <p:txBody>
          <a:bodyPr wrap="none" rtlCol="0" anchor="t"/>
          <a:lstStyle/>
          <a:p>
            <a:pPr marL="0" indent="0">
              <a:lnSpc>
                <a:spcPts val="5110"/>
              </a:lnSpc>
              <a:buNone/>
            </a:pPr>
            <a:r>
              <a:rPr lang="en-US" sz="4088" b="1" kern="0" spc="-123" dirty="0">
                <a:solidFill>
                  <a:srgbClr val="FFFFFF"/>
                </a:solidFill>
                <a:latin typeface="Inter" pitchFamily="34" charset="0"/>
                <a:ea typeface="Inter" pitchFamily="34" charset="-122"/>
                <a:cs typeface="Inter" pitchFamily="34" charset="-120"/>
              </a:rPr>
              <a:t>Camera Calibration and Pose Estimation</a:t>
            </a:r>
            <a:endParaRPr lang="en-US" sz="4088" dirty="0"/>
          </a:p>
        </p:txBody>
      </p:sp>
      <p:sp>
        <p:nvSpPr>
          <p:cNvPr id="5" name="Shape 3"/>
          <p:cNvSpPr/>
          <p:nvPr/>
        </p:nvSpPr>
        <p:spPr>
          <a:xfrm>
            <a:off x="1643420" y="1635204"/>
            <a:ext cx="1890593" cy="1528643"/>
          </a:xfrm>
          <a:prstGeom prst="roundRect">
            <a:avLst>
              <a:gd name="adj" fmla="val 6113"/>
            </a:avLst>
          </a:prstGeom>
          <a:solidFill>
            <a:srgbClr val="110080"/>
          </a:solidFill>
          <a:ln w="7620">
            <a:solidFill>
              <a:srgbClr val="2A1999"/>
            </a:solidFill>
            <a:prstDash val="solid"/>
          </a:ln>
        </p:spPr>
      </p:sp>
      <p:sp>
        <p:nvSpPr>
          <p:cNvPr id="6" name="Text 4"/>
          <p:cNvSpPr/>
          <p:nvPr/>
        </p:nvSpPr>
        <p:spPr>
          <a:xfrm>
            <a:off x="1858685" y="2191822"/>
            <a:ext cx="119182" cy="415290"/>
          </a:xfrm>
          <a:prstGeom prst="rect">
            <a:avLst/>
          </a:prstGeom>
          <a:noFill/>
          <a:ln/>
        </p:spPr>
        <p:txBody>
          <a:bodyPr wrap="none" rtlCol="0" anchor="t"/>
          <a:lstStyle/>
          <a:p>
            <a:pPr marL="0" indent="0" algn="ctr">
              <a:lnSpc>
                <a:spcPts val="3270"/>
              </a:lnSpc>
              <a:buNone/>
            </a:pPr>
            <a:r>
              <a:rPr lang="en-US" sz="2044" b="1" kern="0" spc="-61" dirty="0">
                <a:solidFill>
                  <a:srgbClr val="E5E0DF"/>
                </a:solidFill>
                <a:latin typeface="Inter" pitchFamily="34" charset="0"/>
                <a:ea typeface="Inter" pitchFamily="34" charset="-122"/>
                <a:cs typeface="Inter" pitchFamily="34" charset="-120"/>
              </a:rPr>
              <a:t>1</a:t>
            </a:r>
            <a:endParaRPr lang="en-US" sz="2044" dirty="0"/>
          </a:p>
        </p:txBody>
      </p:sp>
      <p:sp>
        <p:nvSpPr>
          <p:cNvPr id="7" name="Text 5"/>
          <p:cNvSpPr/>
          <p:nvPr/>
        </p:nvSpPr>
        <p:spPr>
          <a:xfrm>
            <a:off x="3741658" y="1842849"/>
            <a:ext cx="2595682" cy="324445"/>
          </a:xfrm>
          <a:prstGeom prst="rect">
            <a:avLst/>
          </a:prstGeom>
          <a:noFill/>
          <a:ln/>
        </p:spPr>
        <p:txBody>
          <a:bodyPr wrap="none" rtlCol="0" anchor="t"/>
          <a:lstStyle/>
          <a:p>
            <a:pPr marL="0" indent="0" algn="l">
              <a:lnSpc>
                <a:spcPts val="2555"/>
              </a:lnSpc>
              <a:buNone/>
            </a:pPr>
            <a:r>
              <a:rPr lang="en-US" sz="2044" b="1" kern="0" spc="-61" dirty="0">
                <a:solidFill>
                  <a:srgbClr val="E5E0DF"/>
                </a:solidFill>
                <a:latin typeface="Inter" pitchFamily="34" charset="0"/>
                <a:ea typeface="Inter" pitchFamily="34" charset="-122"/>
                <a:cs typeface="Inter" pitchFamily="34" charset="-120"/>
              </a:rPr>
              <a:t>Intrinsic Parameters</a:t>
            </a:r>
            <a:endParaRPr lang="en-US" sz="2044" dirty="0"/>
          </a:p>
        </p:txBody>
      </p:sp>
      <p:sp>
        <p:nvSpPr>
          <p:cNvPr id="8" name="Text 6"/>
          <p:cNvSpPr/>
          <p:nvPr/>
        </p:nvSpPr>
        <p:spPr>
          <a:xfrm>
            <a:off x="3741658" y="2291834"/>
            <a:ext cx="9037677" cy="664369"/>
          </a:xfrm>
          <a:prstGeom prst="rect">
            <a:avLst/>
          </a:prstGeom>
          <a:noFill/>
          <a:ln/>
        </p:spPr>
        <p:txBody>
          <a:bodyPr wrap="square" rtlCol="0" anchor="t"/>
          <a:lstStyle/>
          <a:p>
            <a:pPr marL="0" indent="0" algn="l">
              <a:lnSpc>
                <a:spcPts val="2616"/>
              </a:lnSpc>
              <a:buNone/>
            </a:pPr>
            <a:r>
              <a:rPr lang="en-US" sz="1635" kern="0" spc="-33" dirty="0">
                <a:solidFill>
                  <a:srgbClr val="E5E0DF"/>
                </a:solidFill>
                <a:latin typeface="Inter" pitchFamily="34" charset="0"/>
                <a:ea typeface="Inter" pitchFamily="34" charset="-122"/>
                <a:cs typeface="Inter" pitchFamily="34" charset="-120"/>
              </a:rPr>
              <a:t>Determine the internal properties of the cameras, such as focal length, sensor size, and lens distortion.</a:t>
            </a:r>
            <a:endParaRPr lang="en-US" sz="1635" dirty="0"/>
          </a:p>
        </p:txBody>
      </p:sp>
      <p:sp>
        <p:nvSpPr>
          <p:cNvPr id="9" name="Shape 7"/>
          <p:cNvSpPr/>
          <p:nvPr/>
        </p:nvSpPr>
        <p:spPr>
          <a:xfrm>
            <a:off x="3637836" y="3140393"/>
            <a:ext cx="9245322" cy="20717"/>
          </a:xfrm>
          <a:prstGeom prst="roundRect">
            <a:avLst>
              <a:gd name="adj" fmla="val 451069"/>
            </a:avLst>
          </a:prstGeom>
          <a:solidFill>
            <a:srgbClr val="2A1999"/>
          </a:solidFill>
          <a:ln/>
        </p:spPr>
      </p:sp>
      <p:sp>
        <p:nvSpPr>
          <p:cNvPr id="10" name="Shape 8"/>
          <p:cNvSpPr/>
          <p:nvPr/>
        </p:nvSpPr>
        <p:spPr>
          <a:xfrm>
            <a:off x="1643420" y="3267670"/>
            <a:ext cx="3781187" cy="1528643"/>
          </a:xfrm>
          <a:prstGeom prst="roundRect">
            <a:avLst>
              <a:gd name="adj" fmla="val 6113"/>
            </a:avLst>
          </a:prstGeom>
          <a:solidFill>
            <a:srgbClr val="110080"/>
          </a:solidFill>
          <a:ln w="7620">
            <a:solidFill>
              <a:srgbClr val="2A1999"/>
            </a:solidFill>
            <a:prstDash val="solid"/>
          </a:ln>
        </p:spPr>
      </p:sp>
      <p:sp>
        <p:nvSpPr>
          <p:cNvPr id="11" name="Text 9"/>
          <p:cNvSpPr/>
          <p:nvPr/>
        </p:nvSpPr>
        <p:spPr>
          <a:xfrm>
            <a:off x="1858685" y="3824288"/>
            <a:ext cx="155734" cy="415290"/>
          </a:xfrm>
          <a:prstGeom prst="rect">
            <a:avLst/>
          </a:prstGeom>
          <a:noFill/>
          <a:ln/>
        </p:spPr>
        <p:txBody>
          <a:bodyPr wrap="none" rtlCol="0" anchor="t"/>
          <a:lstStyle/>
          <a:p>
            <a:pPr marL="0" indent="0" algn="ctr">
              <a:lnSpc>
                <a:spcPts val="3270"/>
              </a:lnSpc>
              <a:buNone/>
            </a:pPr>
            <a:r>
              <a:rPr lang="en-US" sz="2044" b="1" kern="0" spc="-61" dirty="0">
                <a:solidFill>
                  <a:srgbClr val="E5E0DF"/>
                </a:solidFill>
                <a:latin typeface="Inter" pitchFamily="34" charset="0"/>
                <a:ea typeface="Inter" pitchFamily="34" charset="-122"/>
                <a:cs typeface="Inter" pitchFamily="34" charset="-120"/>
              </a:rPr>
              <a:t>2</a:t>
            </a:r>
            <a:endParaRPr lang="en-US" sz="2044" dirty="0"/>
          </a:p>
        </p:txBody>
      </p:sp>
      <p:sp>
        <p:nvSpPr>
          <p:cNvPr id="12" name="Text 10"/>
          <p:cNvSpPr/>
          <p:nvPr/>
        </p:nvSpPr>
        <p:spPr>
          <a:xfrm>
            <a:off x="5632252" y="3475315"/>
            <a:ext cx="2595682" cy="324445"/>
          </a:xfrm>
          <a:prstGeom prst="rect">
            <a:avLst/>
          </a:prstGeom>
          <a:noFill/>
          <a:ln/>
        </p:spPr>
        <p:txBody>
          <a:bodyPr wrap="none" rtlCol="0" anchor="t"/>
          <a:lstStyle/>
          <a:p>
            <a:pPr marL="0" indent="0" algn="l">
              <a:lnSpc>
                <a:spcPts val="2555"/>
              </a:lnSpc>
              <a:buNone/>
            </a:pPr>
            <a:r>
              <a:rPr lang="en-US" sz="2044" b="1" kern="0" spc="-61" dirty="0">
                <a:solidFill>
                  <a:srgbClr val="E5E0DF"/>
                </a:solidFill>
                <a:latin typeface="Inter" pitchFamily="34" charset="0"/>
                <a:ea typeface="Inter" pitchFamily="34" charset="-122"/>
                <a:cs typeface="Inter" pitchFamily="34" charset="-120"/>
              </a:rPr>
              <a:t>Extrinsic Parameters</a:t>
            </a:r>
            <a:endParaRPr lang="en-US" sz="2044" dirty="0"/>
          </a:p>
        </p:txBody>
      </p:sp>
      <p:sp>
        <p:nvSpPr>
          <p:cNvPr id="13" name="Text 11"/>
          <p:cNvSpPr/>
          <p:nvPr/>
        </p:nvSpPr>
        <p:spPr>
          <a:xfrm>
            <a:off x="5632252" y="3924300"/>
            <a:ext cx="7147084" cy="664369"/>
          </a:xfrm>
          <a:prstGeom prst="rect">
            <a:avLst/>
          </a:prstGeom>
          <a:noFill/>
          <a:ln/>
        </p:spPr>
        <p:txBody>
          <a:bodyPr wrap="square" rtlCol="0" anchor="t"/>
          <a:lstStyle/>
          <a:p>
            <a:pPr marL="0" indent="0" algn="l">
              <a:lnSpc>
                <a:spcPts val="2616"/>
              </a:lnSpc>
              <a:buNone/>
            </a:pPr>
            <a:r>
              <a:rPr lang="en-US" sz="1635" kern="0" spc="-33" dirty="0">
                <a:solidFill>
                  <a:srgbClr val="E5E0DF"/>
                </a:solidFill>
                <a:latin typeface="Inter" pitchFamily="34" charset="0"/>
                <a:ea typeface="Inter" pitchFamily="34" charset="-122"/>
                <a:cs typeface="Inter" pitchFamily="34" charset="-120"/>
              </a:rPr>
              <a:t>Establish the position and orientation of the cameras relative to the object being scanned.</a:t>
            </a:r>
            <a:endParaRPr lang="en-US" sz="1635" dirty="0"/>
          </a:p>
        </p:txBody>
      </p:sp>
      <p:sp>
        <p:nvSpPr>
          <p:cNvPr id="14" name="Shape 12"/>
          <p:cNvSpPr/>
          <p:nvPr/>
        </p:nvSpPr>
        <p:spPr>
          <a:xfrm>
            <a:off x="5528429" y="4772858"/>
            <a:ext cx="7354729" cy="20717"/>
          </a:xfrm>
          <a:prstGeom prst="roundRect">
            <a:avLst>
              <a:gd name="adj" fmla="val 451069"/>
            </a:avLst>
          </a:prstGeom>
          <a:solidFill>
            <a:srgbClr val="2A1999"/>
          </a:solidFill>
          <a:ln/>
        </p:spPr>
      </p:sp>
      <p:sp>
        <p:nvSpPr>
          <p:cNvPr id="15" name="Shape 13"/>
          <p:cNvSpPr/>
          <p:nvPr/>
        </p:nvSpPr>
        <p:spPr>
          <a:xfrm>
            <a:off x="1643420" y="4900136"/>
            <a:ext cx="5671780" cy="1528643"/>
          </a:xfrm>
          <a:prstGeom prst="roundRect">
            <a:avLst>
              <a:gd name="adj" fmla="val 6113"/>
            </a:avLst>
          </a:prstGeom>
          <a:solidFill>
            <a:srgbClr val="110080"/>
          </a:solidFill>
          <a:ln w="7620">
            <a:solidFill>
              <a:srgbClr val="2A1999"/>
            </a:solidFill>
            <a:prstDash val="solid"/>
          </a:ln>
        </p:spPr>
      </p:sp>
      <p:sp>
        <p:nvSpPr>
          <p:cNvPr id="16" name="Text 14"/>
          <p:cNvSpPr/>
          <p:nvPr/>
        </p:nvSpPr>
        <p:spPr>
          <a:xfrm>
            <a:off x="1858685" y="5456753"/>
            <a:ext cx="163354" cy="415290"/>
          </a:xfrm>
          <a:prstGeom prst="rect">
            <a:avLst/>
          </a:prstGeom>
          <a:noFill/>
          <a:ln/>
        </p:spPr>
        <p:txBody>
          <a:bodyPr wrap="none" rtlCol="0" anchor="t"/>
          <a:lstStyle/>
          <a:p>
            <a:pPr marL="0" indent="0" algn="ctr">
              <a:lnSpc>
                <a:spcPts val="3270"/>
              </a:lnSpc>
              <a:buNone/>
            </a:pPr>
            <a:r>
              <a:rPr lang="en-US" sz="2044" b="1" kern="0" spc="-61" dirty="0">
                <a:solidFill>
                  <a:srgbClr val="E5E0DF"/>
                </a:solidFill>
                <a:latin typeface="Inter" pitchFamily="34" charset="0"/>
                <a:ea typeface="Inter" pitchFamily="34" charset="-122"/>
                <a:cs typeface="Inter" pitchFamily="34" charset="-120"/>
              </a:rPr>
              <a:t>3</a:t>
            </a:r>
            <a:endParaRPr lang="en-US" sz="2044" dirty="0"/>
          </a:p>
        </p:txBody>
      </p:sp>
      <p:sp>
        <p:nvSpPr>
          <p:cNvPr id="17" name="Text 15"/>
          <p:cNvSpPr/>
          <p:nvPr/>
        </p:nvSpPr>
        <p:spPr>
          <a:xfrm>
            <a:off x="7522845" y="5107781"/>
            <a:ext cx="2595682" cy="324445"/>
          </a:xfrm>
          <a:prstGeom prst="rect">
            <a:avLst/>
          </a:prstGeom>
          <a:noFill/>
          <a:ln/>
        </p:spPr>
        <p:txBody>
          <a:bodyPr wrap="none" rtlCol="0" anchor="t"/>
          <a:lstStyle/>
          <a:p>
            <a:pPr marL="0" indent="0" algn="l">
              <a:lnSpc>
                <a:spcPts val="2555"/>
              </a:lnSpc>
              <a:buNone/>
            </a:pPr>
            <a:r>
              <a:rPr lang="en-US" sz="2044" b="1" kern="0" spc="-61" dirty="0">
                <a:solidFill>
                  <a:srgbClr val="E5E0DF"/>
                </a:solidFill>
                <a:latin typeface="Inter" pitchFamily="34" charset="0"/>
                <a:ea typeface="Inter" pitchFamily="34" charset="-122"/>
                <a:cs typeface="Inter" pitchFamily="34" charset="-120"/>
              </a:rPr>
              <a:t>Calibration Process</a:t>
            </a:r>
            <a:endParaRPr lang="en-US" sz="2044" dirty="0"/>
          </a:p>
        </p:txBody>
      </p:sp>
      <p:sp>
        <p:nvSpPr>
          <p:cNvPr id="18" name="Text 16"/>
          <p:cNvSpPr/>
          <p:nvPr/>
        </p:nvSpPr>
        <p:spPr>
          <a:xfrm>
            <a:off x="7522845" y="5556766"/>
            <a:ext cx="5256490" cy="664369"/>
          </a:xfrm>
          <a:prstGeom prst="rect">
            <a:avLst/>
          </a:prstGeom>
          <a:noFill/>
          <a:ln/>
        </p:spPr>
        <p:txBody>
          <a:bodyPr wrap="square" rtlCol="0" anchor="t"/>
          <a:lstStyle/>
          <a:p>
            <a:pPr marL="0" indent="0" algn="l">
              <a:lnSpc>
                <a:spcPts val="2616"/>
              </a:lnSpc>
              <a:buNone/>
            </a:pPr>
            <a:r>
              <a:rPr lang="en-US" sz="1635" kern="0" spc="-33" dirty="0">
                <a:solidFill>
                  <a:srgbClr val="E5E0DF"/>
                </a:solidFill>
                <a:latin typeface="Inter" pitchFamily="34" charset="0"/>
                <a:ea typeface="Inter" pitchFamily="34" charset="-122"/>
                <a:cs typeface="Inter" pitchFamily="34" charset="-120"/>
              </a:rPr>
              <a:t>Use calibration targets and optimization algorithms to accurately estimate the camera parameters.</a:t>
            </a:r>
            <a:endParaRPr lang="en-US" sz="1635" dirty="0"/>
          </a:p>
        </p:txBody>
      </p:sp>
      <p:sp>
        <p:nvSpPr>
          <p:cNvPr id="19" name="Text 17"/>
          <p:cNvSpPr/>
          <p:nvPr/>
        </p:nvSpPr>
        <p:spPr>
          <a:xfrm>
            <a:off x="1643420" y="6662380"/>
            <a:ext cx="11343561" cy="996553"/>
          </a:xfrm>
          <a:prstGeom prst="rect">
            <a:avLst/>
          </a:prstGeom>
          <a:noFill/>
          <a:ln/>
        </p:spPr>
        <p:txBody>
          <a:bodyPr wrap="square" rtlCol="0" anchor="t"/>
          <a:lstStyle/>
          <a:p>
            <a:pPr marL="0" indent="0">
              <a:lnSpc>
                <a:spcPts val="2616"/>
              </a:lnSpc>
              <a:buNone/>
            </a:pPr>
            <a:r>
              <a:rPr lang="en-US" sz="1635" kern="0" spc="-33" dirty="0">
                <a:solidFill>
                  <a:srgbClr val="E5E0DF"/>
                </a:solidFill>
                <a:latin typeface="Inter" pitchFamily="34" charset="0"/>
                <a:ea typeface="Inter" pitchFamily="34" charset="-122"/>
                <a:cs typeface="Inter" pitchFamily="34" charset="-120"/>
              </a:rPr>
              <a:t>The camera calibration and pose estimation step is crucial for 3D object reconstruction. By determining the intrinsic parameters of the cameras and their extrinsic positions relative to the object, we can accurately triangulate the 3D points and create a faithful digital representation of the physical object.</a:t>
            </a:r>
            <a:endParaRPr lang="en-US" sz="16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20698" y="645557"/>
            <a:ext cx="8771930" cy="732830"/>
          </a:xfrm>
          <a:prstGeom prst="rect">
            <a:avLst/>
          </a:prstGeom>
          <a:noFill/>
          <a:ln/>
        </p:spPr>
        <p:txBody>
          <a:bodyPr wrap="none" rtlCol="0" anchor="t"/>
          <a:lstStyle/>
          <a:p>
            <a:pPr marL="0" indent="0">
              <a:lnSpc>
                <a:spcPts val="5770"/>
              </a:lnSpc>
              <a:buNone/>
            </a:pPr>
            <a:r>
              <a:rPr lang="en-US" sz="4616" b="1" kern="0" spc="-138" dirty="0">
                <a:solidFill>
                  <a:srgbClr val="FFFFFF"/>
                </a:solidFill>
                <a:latin typeface="Inter" pitchFamily="34" charset="0"/>
                <a:ea typeface="Inter" pitchFamily="34" charset="-122"/>
                <a:cs typeface="Inter" pitchFamily="34" charset="-120"/>
              </a:rPr>
              <a:t>Feature Extraction and Matching</a:t>
            </a:r>
            <a:endParaRPr lang="en-US" sz="4616" dirty="0"/>
          </a:p>
        </p:txBody>
      </p:sp>
      <p:pic>
        <p:nvPicPr>
          <p:cNvPr id="6" name="Image 1" descr="preencoded.png"/>
          <p:cNvPicPr>
            <a:picLocks noChangeAspect="1"/>
          </p:cNvPicPr>
          <p:nvPr/>
        </p:nvPicPr>
        <p:blipFill>
          <a:blip r:embed="rId4"/>
          <a:stretch>
            <a:fillRect/>
          </a:stretch>
        </p:blipFill>
        <p:spPr>
          <a:xfrm>
            <a:off x="820698" y="1730097"/>
            <a:ext cx="1172528" cy="1876068"/>
          </a:xfrm>
          <a:prstGeom prst="rect">
            <a:avLst/>
          </a:prstGeom>
        </p:spPr>
      </p:pic>
      <p:sp>
        <p:nvSpPr>
          <p:cNvPr id="7" name="Text 3"/>
          <p:cNvSpPr/>
          <p:nvPr/>
        </p:nvSpPr>
        <p:spPr>
          <a:xfrm>
            <a:off x="2344936" y="1964531"/>
            <a:ext cx="2931319" cy="366355"/>
          </a:xfrm>
          <a:prstGeom prst="rect">
            <a:avLst/>
          </a:prstGeom>
          <a:noFill/>
          <a:ln/>
        </p:spPr>
        <p:txBody>
          <a:bodyPr wrap="none" rtlCol="0" anchor="t"/>
          <a:lstStyle/>
          <a:p>
            <a:pPr marL="0" indent="0" algn="l">
              <a:lnSpc>
                <a:spcPts val="2885"/>
              </a:lnSpc>
              <a:buNone/>
            </a:pPr>
            <a:r>
              <a:rPr lang="en-US" sz="2308" b="1" kern="0" spc="-69" dirty="0">
                <a:solidFill>
                  <a:srgbClr val="E5E0DF"/>
                </a:solidFill>
                <a:latin typeface="Inter" pitchFamily="34" charset="0"/>
                <a:ea typeface="Inter" pitchFamily="34" charset="-122"/>
                <a:cs typeface="Inter" pitchFamily="34" charset="-120"/>
              </a:rPr>
              <a:t>Detect Features</a:t>
            </a:r>
            <a:endParaRPr lang="en-US" sz="2308" dirty="0"/>
          </a:p>
        </p:txBody>
      </p:sp>
      <p:sp>
        <p:nvSpPr>
          <p:cNvPr id="8" name="Text 4"/>
          <p:cNvSpPr/>
          <p:nvPr/>
        </p:nvSpPr>
        <p:spPr>
          <a:xfrm>
            <a:off x="2344936" y="2471499"/>
            <a:ext cx="7807166" cy="750570"/>
          </a:xfrm>
          <a:prstGeom prst="rect">
            <a:avLst/>
          </a:prstGeom>
          <a:noFill/>
          <a:ln/>
        </p:spPr>
        <p:txBody>
          <a:bodyPr wrap="square" rtlCol="0" anchor="t"/>
          <a:lstStyle/>
          <a:p>
            <a:pPr marL="0" indent="0" algn="l">
              <a:lnSpc>
                <a:spcPts val="2954"/>
              </a:lnSpc>
              <a:buNone/>
            </a:pPr>
            <a:r>
              <a:rPr lang="en-US" sz="1847" kern="0" spc="-37" dirty="0">
                <a:solidFill>
                  <a:srgbClr val="E5E0DF"/>
                </a:solidFill>
                <a:latin typeface="Inter" pitchFamily="34" charset="0"/>
                <a:ea typeface="Inter" pitchFamily="34" charset="-122"/>
                <a:cs typeface="Inter" pitchFamily="34" charset="-120"/>
              </a:rPr>
              <a:t>Use advanced computer vision algorithms like SIFT or SURF to identify distinctive keypoints and features in the captured images.</a:t>
            </a:r>
            <a:endParaRPr lang="en-US" sz="1847" dirty="0"/>
          </a:p>
        </p:txBody>
      </p:sp>
      <p:pic>
        <p:nvPicPr>
          <p:cNvPr id="9" name="Image 2" descr="preencoded.png"/>
          <p:cNvPicPr>
            <a:picLocks noChangeAspect="1"/>
          </p:cNvPicPr>
          <p:nvPr/>
        </p:nvPicPr>
        <p:blipFill>
          <a:blip r:embed="rId5"/>
          <a:stretch>
            <a:fillRect/>
          </a:stretch>
        </p:blipFill>
        <p:spPr>
          <a:xfrm>
            <a:off x="820698" y="3606165"/>
            <a:ext cx="1172528" cy="1876068"/>
          </a:xfrm>
          <a:prstGeom prst="rect">
            <a:avLst/>
          </a:prstGeom>
        </p:spPr>
      </p:pic>
      <p:sp>
        <p:nvSpPr>
          <p:cNvPr id="10" name="Text 5"/>
          <p:cNvSpPr/>
          <p:nvPr/>
        </p:nvSpPr>
        <p:spPr>
          <a:xfrm>
            <a:off x="2344936" y="3840599"/>
            <a:ext cx="2931319" cy="366355"/>
          </a:xfrm>
          <a:prstGeom prst="rect">
            <a:avLst/>
          </a:prstGeom>
          <a:noFill/>
          <a:ln/>
        </p:spPr>
        <p:txBody>
          <a:bodyPr wrap="none" rtlCol="0" anchor="t"/>
          <a:lstStyle/>
          <a:p>
            <a:pPr marL="0" indent="0" algn="l">
              <a:lnSpc>
                <a:spcPts val="2885"/>
              </a:lnSpc>
              <a:buNone/>
            </a:pPr>
            <a:r>
              <a:rPr lang="en-US" sz="2308" b="1" kern="0" spc="-69" dirty="0">
                <a:solidFill>
                  <a:srgbClr val="E5E0DF"/>
                </a:solidFill>
                <a:latin typeface="Inter" pitchFamily="34" charset="0"/>
                <a:ea typeface="Inter" pitchFamily="34" charset="-122"/>
                <a:cs typeface="Inter" pitchFamily="34" charset="-120"/>
              </a:rPr>
              <a:t>Describe Features</a:t>
            </a:r>
            <a:endParaRPr lang="en-US" sz="2308" dirty="0"/>
          </a:p>
        </p:txBody>
      </p:sp>
      <p:sp>
        <p:nvSpPr>
          <p:cNvPr id="11" name="Text 6"/>
          <p:cNvSpPr/>
          <p:nvPr/>
        </p:nvSpPr>
        <p:spPr>
          <a:xfrm>
            <a:off x="2344936" y="4347567"/>
            <a:ext cx="7807166" cy="750570"/>
          </a:xfrm>
          <a:prstGeom prst="rect">
            <a:avLst/>
          </a:prstGeom>
          <a:noFill/>
          <a:ln/>
        </p:spPr>
        <p:txBody>
          <a:bodyPr wrap="square" rtlCol="0" anchor="t"/>
          <a:lstStyle/>
          <a:p>
            <a:pPr marL="0" indent="0" algn="l">
              <a:lnSpc>
                <a:spcPts val="2954"/>
              </a:lnSpc>
              <a:buNone/>
            </a:pPr>
            <a:r>
              <a:rPr lang="en-US" sz="1847" kern="0" spc="-37" dirty="0">
                <a:solidFill>
                  <a:srgbClr val="E5E0DF"/>
                </a:solidFill>
                <a:latin typeface="Inter" pitchFamily="34" charset="0"/>
                <a:ea typeface="Inter" pitchFamily="34" charset="-122"/>
                <a:cs typeface="Inter" pitchFamily="34" charset="-120"/>
              </a:rPr>
              <a:t>Generate descriptors for the detected features, capturing their unique visual characteristics and appearance.</a:t>
            </a:r>
            <a:endParaRPr lang="en-US" sz="1847" dirty="0"/>
          </a:p>
        </p:txBody>
      </p:sp>
      <p:pic>
        <p:nvPicPr>
          <p:cNvPr id="12" name="Image 3" descr="preencoded.png"/>
          <p:cNvPicPr>
            <a:picLocks noChangeAspect="1"/>
          </p:cNvPicPr>
          <p:nvPr/>
        </p:nvPicPr>
        <p:blipFill>
          <a:blip r:embed="rId6"/>
          <a:stretch>
            <a:fillRect/>
          </a:stretch>
        </p:blipFill>
        <p:spPr>
          <a:xfrm>
            <a:off x="820698" y="5482233"/>
            <a:ext cx="1172528" cy="2101691"/>
          </a:xfrm>
          <a:prstGeom prst="rect">
            <a:avLst/>
          </a:prstGeom>
        </p:spPr>
      </p:pic>
      <p:sp>
        <p:nvSpPr>
          <p:cNvPr id="13" name="Text 7"/>
          <p:cNvSpPr/>
          <p:nvPr/>
        </p:nvSpPr>
        <p:spPr>
          <a:xfrm>
            <a:off x="2344936" y="5716667"/>
            <a:ext cx="2931319" cy="366355"/>
          </a:xfrm>
          <a:prstGeom prst="rect">
            <a:avLst/>
          </a:prstGeom>
          <a:noFill/>
          <a:ln/>
        </p:spPr>
        <p:txBody>
          <a:bodyPr wrap="none" rtlCol="0" anchor="t"/>
          <a:lstStyle/>
          <a:p>
            <a:pPr marL="0" indent="0" algn="l">
              <a:lnSpc>
                <a:spcPts val="2885"/>
              </a:lnSpc>
              <a:buNone/>
            </a:pPr>
            <a:r>
              <a:rPr lang="en-US" sz="2308" b="1" kern="0" spc="-69" dirty="0">
                <a:solidFill>
                  <a:srgbClr val="E5E0DF"/>
                </a:solidFill>
                <a:latin typeface="Inter" pitchFamily="34" charset="0"/>
                <a:ea typeface="Inter" pitchFamily="34" charset="-122"/>
                <a:cs typeface="Inter" pitchFamily="34" charset="-120"/>
              </a:rPr>
              <a:t>Match Features</a:t>
            </a:r>
            <a:endParaRPr lang="en-US" sz="2308" dirty="0"/>
          </a:p>
        </p:txBody>
      </p:sp>
      <p:sp>
        <p:nvSpPr>
          <p:cNvPr id="14" name="Text 8"/>
          <p:cNvSpPr/>
          <p:nvPr/>
        </p:nvSpPr>
        <p:spPr>
          <a:xfrm>
            <a:off x="2344936" y="6223635"/>
            <a:ext cx="7807166" cy="1125855"/>
          </a:xfrm>
          <a:prstGeom prst="rect">
            <a:avLst/>
          </a:prstGeom>
          <a:noFill/>
          <a:ln/>
        </p:spPr>
        <p:txBody>
          <a:bodyPr wrap="square" rtlCol="0" anchor="t"/>
          <a:lstStyle/>
          <a:p>
            <a:pPr marL="0" indent="0" algn="l">
              <a:lnSpc>
                <a:spcPts val="2954"/>
              </a:lnSpc>
              <a:buNone/>
            </a:pPr>
            <a:r>
              <a:rPr lang="en-US" sz="1847" kern="0" spc="-37" dirty="0">
                <a:solidFill>
                  <a:srgbClr val="E5E0DF"/>
                </a:solidFill>
                <a:latin typeface="Inter" pitchFamily="34" charset="0"/>
                <a:ea typeface="Inter" pitchFamily="34" charset="-122"/>
                <a:cs typeface="Inter" pitchFamily="34" charset="-120"/>
              </a:rPr>
              <a:t>Establish correspondences between the features detected in the different images by comparing their descriptors and finding the best matches.</a:t>
            </a:r>
            <a:endParaRPr lang="en-US" sz="184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28768" y="607576"/>
            <a:ext cx="9430464" cy="1377077"/>
          </a:xfrm>
          <a:prstGeom prst="rect">
            <a:avLst/>
          </a:prstGeom>
          <a:noFill/>
          <a:ln/>
        </p:spPr>
        <p:txBody>
          <a:bodyPr wrap="square" rtlCol="0" anchor="t"/>
          <a:lstStyle/>
          <a:p>
            <a:pPr marL="0" indent="0">
              <a:lnSpc>
                <a:spcPts val="5422"/>
              </a:lnSpc>
              <a:buNone/>
            </a:pPr>
            <a:r>
              <a:rPr lang="en-US" sz="4338" b="1" kern="0" spc="-130" dirty="0">
                <a:solidFill>
                  <a:srgbClr val="FFFFFF"/>
                </a:solidFill>
                <a:latin typeface="Inter" pitchFamily="34" charset="0"/>
                <a:ea typeface="Inter" pitchFamily="34" charset="-122"/>
                <a:cs typeface="Inter" pitchFamily="34" charset="-120"/>
              </a:rPr>
              <a:t>Triangulation and Point Cloud Generation</a:t>
            </a:r>
            <a:endParaRPr lang="en-US" sz="4338" dirty="0"/>
          </a:p>
        </p:txBody>
      </p:sp>
      <p:sp>
        <p:nvSpPr>
          <p:cNvPr id="6" name="Shape 3"/>
          <p:cNvSpPr/>
          <p:nvPr/>
        </p:nvSpPr>
        <p:spPr>
          <a:xfrm>
            <a:off x="4737259" y="2315170"/>
            <a:ext cx="44053" cy="5306854"/>
          </a:xfrm>
          <a:prstGeom prst="roundRect">
            <a:avLst>
              <a:gd name="adj" fmla="val 225099"/>
            </a:avLst>
          </a:prstGeom>
          <a:solidFill>
            <a:srgbClr val="2A1999"/>
          </a:solidFill>
          <a:ln/>
        </p:spPr>
      </p:sp>
      <p:sp>
        <p:nvSpPr>
          <p:cNvPr id="7" name="Shape 4"/>
          <p:cNvSpPr/>
          <p:nvPr/>
        </p:nvSpPr>
        <p:spPr>
          <a:xfrm>
            <a:off x="5007173" y="2788920"/>
            <a:ext cx="771168" cy="44053"/>
          </a:xfrm>
          <a:prstGeom prst="roundRect">
            <a:avLst>
              <a:gd name="adj" fmla="val 225099"/>
            </a:avLst>
          </a:prstGeom>
          <a:solidFill>
            <a:srgbClr val="2A1999"/>
          </a:solidFill>
          <a:ln/>
        </p:spPr>
      </p:sp>
      <p:sp>
        <p:nvSpPr>
          <p:cNvPr id="8" name="Shape 5"/>
          <p:cNvSpPr/>
          <p:nvPr/>
        </p:nvSpPr>
        <p:spPr>
          <a:xfrm>
            <a:off x="4511397" y="2563058"/>
            <a:ext cx="495776" cy="495776"/>
          </a:xfrm>
          <a:prstGeom prst="roundRect">
            <a:avLst>
              <a:gd name="adj" fmla="val 20002"/>
            </a:avLst>
          </a:prstGeom>
          <a:solidFill>
            <a:srgbClr val="110080"/>
          </a:solidFill>
          <a:ln w="7620">
            <a:solidFill>
              <a:srgbClr val="2A1999"/>
            </a:solidFill>
            <a:prstDash val="solid"/>
          </a:ln>
        </p:spPr>
      </p:sp>
      <p:sp>
        <p:nvSpPr>
          <p:cNvPr id="9" name="Text 6"/>
          <p:cNvSpPr/>
          <p:nvPr/>
        </p:nvSpPr>
        <p:spPr>
          <a:xfrm>
            <a:off x="4683323" y="2645688"/>
            <a:ext cx="151805" cy="330517"/>
          </a:xfrm>
          <a:prstGeom prst="rect">
            <a:avLst/>
          </a:prstGeom>
          <a:noFill/>
          <a:ln/>
        </p:spPr>
        <p:txBody>
          <a:bodyPr wrap="none" rtlCol="0" anchor="t"/>
          <a:lstStyle/>
          <a:p>
            <a:pPr marL="0" indent="0" algn="ctr">
              <a:lnSpc>
                <a:spcPts val="2603"/>
              </a:lnSpc>
              <a:buNone/>
            </a:pPr>
            <a:r>
              <a:rPr lang="en-US" sz="2603" b="1" kern="0" spc="-78" dirty="0">
                <a:solidFill>
                  <a:srgbClr val="E5E0DF"/>
                </a:solidFill>
                <a:latin typeface="Inter" pitchFamily="34" charset="0"/>
                <a:ea typeface="Inter" pitchFamily="34" charset="-122"/>
                <a:cs typeface="Inter" pitchFamily="34" charset="-120"/>
              </a:rPr>
              <a:t>1</a:t>
            </a:r>
            <a:endParaRPr lang="en-US" sz="2603" dirty="0"/>
          </a:p>
        </p:txBody>
      </p:sp>
      <p:sp>
        <p:nvSpPr>
          <p:cNvPr id="10" name="Text 7"/>
          <p:cNvSpPr/>
          <p:nvPr/>
        </p:nvSpPr>
        <p:spPr>
          <a:xfrm>
            <a:off x="5971223" y="2535436"/>
            <a:ext cx="2754511"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3D Reconstruction</a:t>
            </a:r>
            <a:endParaRPr lang="en-US" sz="2169" dirty="0"/>
          </a:p>
        </p:txBody>
      </p:sp>
      <p:sp>
        <p:nvSpPr>
          <p:cNvPr id="11" name="Text 8"/>
          <p:cNvSpPr/>
          <p:nvPr/>
        </p:nvSpPr>
        <p:spPr>
          <a:xfrm>
            <a:off x="5971223" y="3011924"/>
            <a:ext cx="7888010"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Using the matched features across multiple views, triangulate the 3D positions of the object's points through geometric analysis.</a:t>
            </a:r>
            <a:endParaRPr lang="en-US" sz="1735" dirty="0"/>
          </a:p>
        </p:txBody>
      </p:sp>
      <p:sp>
        <p:nvSpPr>
          <p:cNvPr id="12" name="Shape 9"/>
          <p:cNvSpPr/>
          <p:nvPr/>
        </p:nvSpPr>
        <p:spPr>
          <a:xfrm>
            <a:off x="5007173" y="4631293"/>
            <a:ext cx="771168" cy="44053"/>
          </a:xfrm>
          <a:prstGeom prst="roundRect">
            <a:avLst>
              <a:gd name="adj" fmla="val 225099"/>
            </a:avLst>
          </a:prstGeom>
          <a:solidFill>
            <a:srgbClr val="2A1999"/>
          </a:solidFill>
          <a:ln/>
        </p:spPr>
      </p:sp>
      <p:sp>
        <p:nvSpPr>
          <p:cNvPr id="13" name="Shape 10"/>
          <p:cNvSpPr/>
          <p:nvPr/>
        </p:nvSpPr>
        <p:spPr>
          <a:xfrm>
            <a:off x="4511397" y="4405432"/>
            <a:ext cx="495776" cy="495776"/>
          </a:xfrm>
          <a:prstGeom prst="roundRect">
            <a:avLst>
              <a:gd name="adj" fmla="val 20002"/>
            </a:avLst>
          </a:prstGeom>
          <a:solidFill>
            <a:srgbClr val="110080"/>
          </a:solidFill>
          <a:ln w="7620">
            <a:solidFill>
              <a:srgbClr val="2A1999"/>
            </a:solidFill>
            <a:prstDash val="solid"/>
          </a:ln>
        </p:spPr>
      </p:sp>
      <p:sp>
        <p:nvSpPr>
          <p:cNvPr id="14" name="Text 11"/>
          <p:cNvSpPr/>
          <p:nvPr/>
        </p:nvSpPr>
        <p:spPr>
          <a:xfrm>
            <a:off x="4660106" y="4488061"/>
            <a:ext cx="198239" cy="330517"/>
          </a:xfrm>
          <a:prstGeom prst="rect">
            <a:avLst/>
          </a:prstGeom>
          <a:noFill/>
          <a:ln/>
        </p:spPr>
        <p:txBody>
          <a:bodyPr wrap="none" rtlCol="0" anchor="t"/>
          <a:lstStyle/>
          <a:p>
            <a:pPr marL="0" indent="0" algn="ctr">
              <a:lnSpc>
                <a:spcPts val="2603"/>
              </a:lnSpc>
              <a:buNone/>
            </a:pPr>
            <a:r>
              <a:rPr lang="en-US" sz="2603" b="1" kern="0" spc="-78" dirty="0">
                <a:solidFill>
                  <a:srgbClr val="E5E0DF"/>
                </a:solidFill>
                <a:latin typeface="Inter" pitchFamily="34" charset="0"/>
                <a:ea typeface="Inter" pitchFamily="34" charset="-122"/>
                <a:cs typeface="Inter" pitchFamily="34" charset="-120"/>
              </a:rPr>
              <a:t>2</a:t>
            </a:r>
            <a:endParaRPr lang="en-US" sz="2603" dirty="0"/>
          </a:p>
        </p:txBody>
      </p:sp>
      <p:sp>
        <p:nvSpPr>
          <p:cNvPr id="15" name="Text 12"/>
          <p:cNvSpPr/>
          <p:nvPr/>
        </p:nvSpPr>
        <p:spPr>
          <a:xfrm>
            <a:off x="5971223" y="4377809"/>
            <a:ext cx="2754511"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Point Cloud Creation</a:t>
            </a:r>
            <a:endParaRPr lang="en-US" sz="2169" dirty="0"/>
          </a:p>
        </p:txBody>
      </p:sp>
      <p:sp>
        <p:nvSpPr>
          <p:cNvPr id="16" name="Text 13"/>
          <p:cNvSpPr/>
          <p:nvPr/>
        </p:nvSpPr>
        <p:spPr>
          <a:xfrm>
            <a:off x="5971223" y="4854297"/>
            <a:ext cx="7888010"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Aggregate the triangulated 3D points into a dense point cloud, representing the surface geometry of the scanned object.</a:t>
            </a:r>
            <a:endParaRPr lang="en-US" sz="1735" dirty="0"/>
          </a:p>
        </p:txBody>
      </p:sp>
      <p:sp>
        <p:nvSpPr>
          <p:cNvPr id="17" name="Shape 14"/>
          <p:cNvSpPr/>
          <p:nvPr/>
        </p:nvSpPr>
        <p:spPr>
          <a:xfrm>
            <a:off x="5007173" y="6473666"/>
            <a:ext cx="771168" cy="44053"/>
          </a:xfrm>
          <a:prstGeom prst="roundRect">
            <a:avLst>
              <a:gd name="adj" fmla="val 225099"/>
            </a:avLst>
          </a:prstGeom>
          <a:solidFill>
            <a:srgbClr val="2A1999"/>
          </a:solidFill>
          <a:ln/>
        </p:spPr>
      </p:sp>
      <p:sp>
        <p:nvSpPr>
          <p:cNvPr id="18" name="Shape 15"/>
          <p:cNvSpPr/>
          <p:nvPr/>
        </p:nvSpPr>
        <p:spPr>
          <a:xfrm>
            <a:off x="4511397" y="6247805"/>
            <a:ext cx="495776" cy="495776"/>
          </a:xfrm>
          <a:prstGeom prst="roundRect">
            <a:avLst>
              <a:gd name="adj" fmla="val 20002"/>
            </a:avLst>
          </a:prstGeom>
          <a:solidFill>
            <a:srgbClr val="110080"/>
          </a:solidFill>
          <a:ln w="7620">
            <a:solidFill>
              <a:srgbClr val="2A1999"/>
            </a:solidFill>
            <a:prstDash val="solid"/>
          </a:ln>
        </p:spPr>
      </p:sp>
      <p:sp>
        <p:nvSpPr>
          <p:cNvPr id="19" name="Text 16"/>
          <p:cNvSpPr/>
          <p:nvPr/>
        </p:nvSpPr>
        <p:spPr>
          <a:xfrm>
            <a:off x="4655225" y="6330434"/>
            <a:ext cx="208002" cy="330517"/>
          </a:xfrm>
          <a:prstGeom prst="rect">
            <a:avLst/>
          </a:prstGeom>
          <a:noFill/>
          <a:ln/>
        </p:spPr>
        <p:txBody>
          <a:bodyPr wrap="none" rtlCol="0" anchor="t"/>
          <a:lstStyle/>
          <a:p>
            <a:pPr marL="0" indent="0" algn="ctr">
              <a:lnSpc>
                <a:spcPts val="2603"/>
              </a:lnSpc>
              <a:buNone/>
            </a:pPr>
            <a:r>
              <a:rPr lang="en-US" sz="2603" b="1" kern="0" spc="-78" dirty="0">
                <a:solidFill>
                  <a:srgbClr val="E5E0DF"/>
                </a:solidFill>
                <a:latin typeface="Inter" pitchFamily="34" charset="0"/>
                <a:ea typeface="Inter" pitchFamily="34" charset="-122"/>
                <a:cs typeface="Inter" pitchFamily="34" charset="-120"/>
              </a:rPr>
              <a:t>3</a:t>
            </a:r>
            <a:endParaRPr lang="en-US" sz="2603" dirty="0"/>
          </a:p>
        </p:txBody>
      </p:sp>
      <p:sp>
        <p:nvSpPr>
          <p:cNvPr id="20" name="Text 17"/>
          <p:cNvSpPr/>
          <p:nvPr/>
        </p:nvSpPr>
        <p:spPr>
          <a:xfrm>
            <a:off x="5971223" y="6220182"/>
            <a:ext cx="2754511"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Refine and Optimize</a:t>
            </a:r>
            <a:endParaRPr lang="en-US" sz="2169" dirty="0"/>
          </a:p>
        </p:txBody>
      </p:sp>
      <p:sp>
        <p:nvSpPr>
          <p:cNvPr id="21" name="Text 18"/>
          <p:cNvSpPr/>
          <p:nvPr/>
        </p:nvSpPr>
        <p:spPr>
          <a:xfrm>
            <a:off x="5971223" y="6696670"/>
            <a:ext cx="7888010"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Apply advanced algorithms to clean up the point cloud, remove outliers, and ensure a high-quality, accurate representation.</a:t>
            </a:r>
            <a:endParaRPr lang="en-US" sz="17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07156" y="535900"/>
            <a:ext cx="7046714" cy="607338"/>
          </a:xfrm>
          <a:prstGeom prst="rect">
            <a:avLst/>
          </a:prstGeom>
          <a:noFill/>
          <a:ln/>
        </p:spPr>
        <p:txBody>
          <a:bodyPr wrap="none" rtlCol="0" anchor="t"/>
          <a:lstStyle/>
          <a:p>
            <a:pPr marL="0" indent="0">
              <a:lnSpc>
                <a:spcPts val="4782"/>
              </a:lnSpc>
              <a:buNone/>
            </a:pPr>
            <a:r>
              <a:rPr lang="en-US" sz="3826" b="1" kern="0" spc="-115" dirty="0">
                <a:solidFill>
                  <a:srgbClr val="FFFFFF"/>
                </a:solidFill>
                <a:latin typeface="Inter" pitchFamily="34" charset="0"/>
                <a:ea typeface="Inter" pitchFamily="34" charset="-122"/>
                <a:cs typeface="Inter" pitchFamily="34" charset="-120"/>
              </a:rPr>
              <a:t>Mesh Generation and Texturing</a:t>
            </a:r>
            <a:endParaRPr lang="en-US" sz="3826" dirty="0"/>
          </a:p>
        </p:txBody>
      </p:sp>
      <p:pic>
        <p:nvPicPr>
          <p:cNvPr id="5" name="Image 0" descr="preencoded.png"/>
          <p:cNvPicPr>
            <a:picLocks noChangeAspect="1"/>
          </p:cNvPicPr>
          <p:nvPr/>
        </p:nvPicPr>
        <p:blipFill>
          <a:blip r:embed="rId3"/>
          <a:stretch>
            <a:fillRect/>
          </a:stretch>
        </p:blipFill>
        <p:spPr>
          <a:xfrm>
            <a:off x="3785235" y="1531858"/>
            <a:ext cx="1751528" cy="1430536"/>
          </a:xfrm>
          <a:prstGeom prst="rect">
            <a:avLst/>
          </a:prstGeom>
        </p:spPr>
      </p:pic>
      <p:sp>
        <p:nvSpPr>
          <p:cNvPr id="6" name="Text 3"/>
          <p:cNvSpPr/>
          <p:nvPr/>
        </p:nvSpPr>
        <p:spPr>
          <a:xfrm>
            <a:off x="4605099" y="2238137"/>
            <a:ext cx="111681" cy="388620"/>
          </a:xfrm>
          <a:prstGeom prst="rect">
            <a:avLst/>
          </a:prstGeom>
          <a:noFill/>
          <a:ln/>
        </p:spPr>
        <p:txBody>
          <a:bodyPr wrap="none" rtlCol="0" anchor="t"/>
          <a:lstStyle/>
          <a:p>
            <a:pPr marL="0" indent="0" algn="ctr">
              <a:lnSpc>
                <a:spcPts val="3061"/>
              </a:lnSpc>
              <a:buNone/>
            </a:pPr>
            <a:r>
              <a:rPr lang="en-US" sz="1913" b="1" kern="0" spc="-57" dirty="0">
                <a:solidFill>
                  <a:srgbClr val="E5E0DF"/>
                </a:solidFill>
                <a:latin typeface="Inter" pitchFamily="34" charset="0"/>
                <a:ea typeface="Inter" pitchFamily="34" charset="-122"/>
                <a:cs typeface="Inter" pitchFamily="34" charset="-120"/>
              </a:rPr>
              <a:t>1</a:t>
            </a:r>
            <a:endParaRPr lang="en-US" sz="1913" dirty="0"/>
          </a:p>
        </p:txBody>
      </p:sp>
      <p:sp>
        <p:nvSpPr>
          <p:cNvPr id="7" name="Text 4"/>
          <p:cNvSpPr/>
          <p:nvPr/>
        </p:nvSpPr>
        <p:spPr>
          <a:xfrm>
            <a:off x="5731073" y="1881545"/>
            <a:ext cx="2429232" cy="303609"/>
          </a:xfrm>
          <a:prstGeom prst="rect">
            <a:avLst/>
          </a:prstGeom>
          <a:noFill/>
          <a:ln/>
        </p:spPr>
        <p:txBody>
          <a:bodyPr wrap="none" rtlCol="0" anchor="t"/>
          <a:lstStyle/>
          <a:p>
            <a:pPr marL="0" indent="0" algn="l">
              <a:lnSpc>
                <a:spcPts val="2391"/>
              </a:lnSpc>
              <a:buNone/>
            </a:pPr>
            <a:r>
              <a:rPr lang="en-US" sz="1913" b="1" kern="0" spc="-57" dirty="0">
                <a:solidFill>
                  <a:srgbClr val="E5E0DF"/>
                </a:solidFill>
                <a:latin typeface="Inter" pitchFamily="34" charset="0"/>
                <a:ea typeface="Inter" pitchFamily="34" charset="-122"/>
                <a:cs typeface="Inter" pitchFamily="34" charset="-120"/>
              </a:rPr>
              <a:t>Triangulation</a:t>
            </a:r>
            <a:endParaRPr lang="en-US" sz="1913" dirty="0"/>
          </a:p>
        </p:txBody>
      </p:sp>
      <p:sp>
        <p:nvSpPr>
          <p:cNvPr id="8" name="Text 5"/>
          <p:cNvSpPr/>
          <p:nvPr/>
        </p:nvSpPr>
        <p:spPr>
          <a:xfrm>
            <a:off x="5731073" y="2301716"/>
            <a:ext cx="6030635" cy="310872"/>
          </a:xfrm>
          <a:prstGeom prst="rect">
            <a:avLst/>
          </a:prstGeom>
          <a:noFill/>
          <a:ln/>
        </p:spPr>
        <p:txBody>
          <a:bodyPr wrap="none" rtlCol="0" anchor="t"/>
          <a:lstStyle/>
          <a:p>
            <a:pPr marL="0" indent="0" algn="l">
              <a:lnSpc>
                <a:spcPts val="2448"/>
              </a:lnSpc>
              <a:buNone/>
            </a:pPr>
            <a:r>
              <a:rPr lang="en-US" sz="1530" kern="0" spc="-31" dirty="0">
                <a:solidFill>
                  <a:srgbClr val="E5E0DF"/>
                </a:solidFill>
                <a:latin typeface="Inter" pitchFamily="34" charset="0"/>
                <a:ea typeface="Inter" pitchFamily="34" charset="-122"/>
                <a:cs typeface="Inter" pitchFamily="34" charset="-120"/>
              </a:rPr>
              <a:t>Convert the dense point cloud into a polygonal mesh representation.</a:t>
            </a:r>
            <a:endParaRPr lang="en-US" sz="1530" dirty="0"/>
          </a:p>
        </p:txBody>
      </p:sp>
      <p:sp>
        <p:nvSpPr>
          <p:cNvPr id="9" name="Shape 6"/>
          <p:cNvSpPr/>
          <p:nvPr/>
        </p:nvSpPr>
        <p:spPr>
          <a:xfrm>
            <a:off x="5585341" y="2965192"/>
            <a:ext cx="6989207" cy="19407"/>
          </a:xfrm>
          <a:prstGeom prst="roundRect">
            <a:avLst>
              <a:gd name="adj" fmla="val 450634"/>
            </a:avLst>
          </a:prstGeom>
          <a:solidFill>
            <a:srgbClr val="2A1999"/>
          </a:solidFill>
          <a:ln/>
        </p:spPr>
      </p:sp>
      <p:pic>
        <p:nvPicPr>
          <p:cNvPr id="10" name="Image 1" descr="preencoded.png"/>
          <p:cNvPicPr>
            <a:picLocks noChangeAspect="1"/>
          </p:cNvPicPr>
          <p:nvPr/>
        </p:nvPicPr>
        <p:blipFill>
          <a:blip r:embed="rId4"/>
          <a:stretch>
            <a:fillRect/>
          </a:stretch>
        </p:blipFill>
        <p:spPr>
          <a:xfrm>
            <a:off x="2909411" y="3010972"/>
            <a:ext cx="3503176" cy="1430536"/>
          </a:xfrm>
          <a:prstGeom prst="rect">
            <a:avLst/>
          </a:prstGeom>
        </p:spPr>
      </p:pic>
      <p:sp>
        <p:nvSpPr>
          <p:cNvPr id="11" name="Text 7"/>
          <p:cNvSpPr/>
          <p:nvPr/>
        </p:nvSpPr>
        <p:spPr>
          <a:xfrm>
            <a:off x="4588073" y="3531870"/>
            <a:ext cx="145733" cy="388620"/>
          </a:xfrm>
          <a:prstGeom prst="rect">
            <a:avLst/>
          </a:prstGeom>
          <a:noFill/>
          <a:ln/>
        </p:spPr>
        <p:txBody>
          <a:bodyPr wrap="none" rtlCol="0" anchor="t"/>
          <a:lstStyle/>
          <a:p>
            <a:pPr marL="0" indent="0" algn="ctr">
              <a:lnSpc>
                <a:spcPts val="3061"/>
              </a:lnSpc>
              <a:buNone/>
            </a:pPr>
            <a:r>
              <a:rPr lang="en-US" sz="1913" b="1" kern="0" spc="-57" dirty="0">
                <a:solidFill>
                  <a:srgbClr val="E5E0DF"/>
                </a:solidFill>
                <a:latin typeface="Inter" pitchFamily="34" charset="0"/>
                <a:ea typeface="Inter" pitchFamily="34" charset="-122"/>
                <a:cs typeface="Inter" pitchFamily="34" charset="-120"/>
              </a:rPr>
              <a:t>2</a:t>
            </a:r>
            <a:endParaRPr lang="en-US" sz="1913" dirty="0"/>
          </a:p>
        </p:txBody>
      </p:sp>
      <p:sp>
        <p:nvSpPr>
          <p:cNvPr id="12" name="Text 8"/>
          <p:cNvSpPr/>
          <p:nvPr/>
        </p:nvSpPr>
        <p:spPr>
          <a:xfrm>
            <a:off x="6606897" y="3205282"/>
            <a:ext cx="2659023" cy="303609"/>
          </a:xfrm>
          <a:prstGeom prst="rect">
            <a:avLst/>
          </a:prstGeom>
          <a:noFill/>
          <a:ln/>
        </p:spPr>
        <p:txBody>
          <a:bodyPr wrap="none" rtlCol="0" anchor="t"/>
          <a:lstStyle/>
          <a:p>
            <a:pPr marL="0" indent="0" algn="l">
              <a:lnSpc>
                <a:spcPts val="2391"/>
              </a:lnSpc>
              <a:buNone/>
            </a:pPr>
            <a:r>
              <a:rPr lang="en-US" sz="1913" b="1" kern="0" spc="-57" dirty="0">
                <a:solidFill>
                  <a:srgbClr val="E5E0DF"/>
                </a:solidFill>
                <a:latin typeface="Inter" pitchFamily="34" charset="0"/>
                <a:ea typeface="Inter" pitchFamily="34" charset="-122"/>
                <a:cs typeface="Inter" pitchFamily="34" charset="-120"/>
              </a:rPr>
              <a:t>Surface Reconstruction</a:t>
            </a:r>
            <a:endParaRPr lang="en-US" sz="1913" dirty="0"/>
          </a:p>
        </p:txBody>
      </p:sp>
      <p:sp>
        <p:nvSpPr>
          <p:cNvPr id="13" name="Text 9"/>
          <p:cNvSpPr/>
          <p:nvPr/>
        </p:nvSpPr>
        <p:spPr>
          <a:xfrm>
            <a:off x="6606897" y="3625453"/>
            <a:ext cx="5821918" cy="621744"/>
          </a:xfrm>
          <a:prstGeom prst="rect">
            <a:avLst/>
          </a:prstGeom>
          <a:noFill/>
          <a:ln/>
        </p:spPr>
        <p:txBody>
          <a:bodyPr wrap="square" rtlCol="0" anchor="t"/>
          <a:lstStyle/>
          <a:p>
            <a:pPr marL="0" indent="0" algn="l">
              <a:lnSpc>
                <a:spcPts val="2448"/>
              </a:lnSpc>
              <a:buNone/>
            </a:pPr>
            <a:r>
              <a:rPr lang="en-US" sz="1530" kern="0" spc="-31" dirty="0">
                <a:solidFill>
                  <a:srgbClr val="E5E0DF"/>
                </a:solidFill>
                <a:latin typeface="Inter" pitchFamily="34" charset="0"/>
                <a:ea typeface="Inter" pitchFamily="34" charset="-122"/>
                <a:cs typeface="Inter" pitchFamily="34" charset="-120"/>
              </a:rPr>
              <a:t>Fill in any gaps and smooth out the mesh to create a watertight 3D model.</a:t>
            </a:r>
            <a:endParaRPr lang="en-US" sz="1530" dirty="0"/>
          </a:p>
        </p:txBody>
      </p:sp>
      <p:sp>
        <p:nvSpPr>
          <p:cNvPr id="14" name="Shape 10"/>
          <p:cNvSpPr/>
          <p:nvPr/>
        </p:nvSpPr>
        <p:spPr>
          <a:xfrm>
            <a:off x="6461165" y="4444305"/>
            <a:ext cx="6113383" cy="19407"/>
          </a:xfrm>
          <a:prstGeom prst="roundRect">
            <a:avLst>
              <a:gd name="adj" fmla="val 450634"/>
            </a:avLst>
          </a:prstGeom>
          <a:solidFill>
            <a:srgbClr val="2A1999"/>
          </a:solidFill>
          <a:ln/>
        </p:spPr>
      </p:sp>
      <p:pic>
        <p:nvPicPr>
          <p:cNvPr id="15" name="Image 2" descr="preencoded.png"/>
          <p:cNvPicPr>
            <a:picLocks noChangeAspect="1"/>
          </p:cNvPicPr>
          <p:nvPr/>
        </p:nvPicPr>
        <p:blipFill>
          <a:blip r:embed="rId5"/>
          <a:stretch>
            <a:fillRect/>
          </a:stretch>
        </p:blipFill>
        <p:spPr>
          <a:xfrm>
            <a:off x="2033588" y="4490085"/>
            <a:ext cx="5254823" cy="1430536"/>
          </a:xfrm>
          <a:prstGeom prst="rect">
            <a:avLst/>
          </a:prstGeom>
        </p:spPr>
      </p:pic>
      <p:sp>
        <p:nvSpPr>
          <p:cNvPr id="16" name="Text 11"/>
          <p:cNvSpPr/>
          <p:nvPr/>
        </p:nvSpPr>
        <p:spPr>
          <a:xfrm>
            <a:off x="4584502" y="5010983"/>
            <a:ext cx="152995" cy="388620"/>
          </a:xfrm>
          <a:prstGeom prst="rect">
            <a:avLst/>
          </a:prstGeom>
          <a:noFill/>
          <a:ln/>
        </p:spPr>
        <p:txBody>
          <a:bodyPr wrap="none" rtlCol="0" anchor="t"/>
          <a:lstStyle/>
          <a:p>
            <a:pPr marL="0" indent="0" algn="ctr">
              <a:lnSpc>
                <a:spcPts val="3061"/>
              </a:lnSpc>
              <a:buNone/>
            </a:pPr>
            <a:r>
              <a:rPr lang="en-US" sz="1913" b="1" kern="0" spc="-57" dirty="0">
                <a:solidFill>
                  <a:srgbClr val="E5E0DF"/>
                </a:solidFill>
                <a:latin typeface="Inter" pitchFamily="34" charset="0"/>
                <a:ea typeface="Inter" pitchFamily="34" charset="-122"/>
                <a:cs typeface="Inter" pitchFamily="34" charset="-120"/>
              </a:rPr>
              <a:t>3</a:t>
            </a:r>
            <a:endParaRPr lang="en-US" sz="1913" dirty="0"/>
          </a:p>
        </p:txBody>
      </p:sp>
      <p:sp>
        <p:nvSpPr>
          <p:cNvPr id="17" name="Text 12"/>
          <p:cNvSpPr/>
          <p:nvPr/>
        </p:nvSpPr>
        <p:spPr>
          <a:xfrm>
            <a:off x="7482721" y="4684395"/>
            <a:ext cx="2429232" cy="303609"/>
          </a:xfrm>
          <a:prstGeom prst="rect">
            <a:avLst/>
          </a:prstGeom>
          <a:noFill/>
          <a:ln/>
        </p:spPr>
        <p:txBody>
          <a:bodyPr wrap="none" rtlCol="0" anchor="t"/>
          <a:lstStyle/>
          <a:p>
            <a:pPr marL="0" indent="0" algn="l">
              <a:lnSpc>
                <a:spcPts val="2391"/>
              </a:lnSpc>
              <a:buNone/>
            </a:pPr>
            <a:r>
              <a:rPr lang="en-US" sz="1913" b="1" kern="0" spc="-57" dirty="0">
                <a:solidFill>
                  <a:srgbClr val="E5E0DF"/>
                </a:solidFill>
                <a:latin typeface="Inter" pitchFamily="34" charset="0"/>
                <a:ea typeface="Inter" pitchFamily="34" charset="-122"/>
                <a:cs typeface="Inter" pitchFamily="34" charset="-120"/>
              </a:rPr>
              <a:t>Texture Mapping</a:t>
            </a:r>
            <a:endParaRPr lang="en-US" sz="1913" dirty="0"/>
          </a:p>
        </p:txBody>
      </p:sp>
      <p:sp>
        <p:nvSpPr>
          <p:cNvPr id="18" name="Text 13"/>
          <p:cNvSpPr/>
          <p:nvPr/>
        </p:nvSpPr>
        <p:spPr>
          <a:xfrm>
            <a:off x="7482721" y="5104567"/>
            <a:ext cx="4946094" cy="621744"/>
          </a:xfrm>
          <a:prstGeom prst="rect">
            <a:avLst/>
          </a:prstGeom>
          <a:noFill/>
          <a:ln/>
        </p:spPr>
        <p:txBody>
          <a:bodyPr wrap="square" rtlCol="0" anchor="t"/>
          <a:lstStyle/>
          <a:p>
            <a:pPr marL="0" indent="0" algn="l">
              <a:lnSpc>
                <a:spcPts val="2448"/>
              </a:lnSpc>
              <a:buNone/>
            </a:pPr>
            <a:r>
              <a:rPr lang="en-US" sz="1530" kern="0" spc="-31" dirty="0">
                <a:solidFill>
                  <a:srgbClr val="E5E0DF"/>
                </a:solidFill>
                <a:latin typeface="Inter" pitchFamily="34" charset="0"/>
                <a:ea typeface="Inter" pitchFamily="34" charset="-122"/>
                <a:cs typeface="Inter" pitchFamily="34" charset="-120"/>
              </a:rPr>
              <a:t>Project the captured 2D imagery onto the 3D mesh to add realistic surface details.</a:t>
            </a:r>
            <a:endParaRPr lang="en-US" sz="1530" dirty="0"/>
          </a:p>
        </p:txBody>
      </p:sp>
      <p:sp>
        <p:nvSpPr>
          <p:cNvPr id="19" name="Text 14"/>
          <p:cNvSpPr/>
          <p:nvPr/>
        </p:nvSpPr>
        <p:spPr>
          <a:xfrm>
            <a:off x="2007156" y="6139220"/>
            <a:ext cx="10615970" cy="1554361"/>
          </a:xfrm>
          <a:prstGeom prst="rect">
            <a:avLst/>
          </a:prstGeom>
          <a:noFill/>
          <a:ln/>
        </p:spPr>
        <p:txBody>
          <a:bodyPr wrap="square" rtlCol="0" anchor="t"/>
          <a:lstStyle/>
          <a:p>
            <a:pPr marL="0" indent="0">
              <a:lnSpc>
                <a:spcPts val="2448"/>
              </a:lnSpc>
              <a:buNone/>
            </a:pPr>
            <a:r>
              <a:rPr lang="en-US" sz="1530" kern="0" spc="-31" dirty="0">
                <a:solidFill>
                  <a:srgbClr val="E5E0DF"/>
                </a:solidFill>
                <a:latin typeface="Inter" pitchFamily="34" charset="0"/>
                <a:ea typeface="Inter" pitchFamily="34" charset="-122"/>
                <a:cs typeface="Inter" pitchFamily="34" charset="-120"/>
              </a:rPr>
              <a:t>Once the 3D point cloud has been generated, the next step is to convert it into a polygonal mesh representation. This involves connecting the points into a series of triangles or other polygons to create a continuous surface. Advanced surface reconstruction algorithms are then used to fill in any gaps and smooth out the mesh, producing a high-quality, watertight 3D model. Finally, the original 2D images are projected onto the 3D mesh, mapping the captured textures and details onto the virtual object.</a:t>
            </a:r>
            <a:endParaRPr lang="en-US" sz="15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967026"/>
            <a:ext cx="10735032" cy="771525"/>
          </a:xfrm>
          <a:prstGeom prst="rect">
            <a:avLst/>
          </a:prstGeom>
          <a:noFill/>
          <a:ln/>
        </p:spPr>
        <p:txBody>
          <a:bodyPr wrap="none" rtlCol="0" anchor="t"/>
          <a:lstStyle/>
          <a:p>
            <a:pPr marL="0" indent="0">
              <a:lnSpc>
                <a:spcPts val="6075"/>
              </a:lnSpc>
              <a:buNone/>
            </a:pPr>
            <a:r>
              <a:rPr lang="en-US" sz="4860" b="1" kern="0" spc="-146" dirty="0">
                <a:solidFill>
                  <a:srgbClr val="FFFFFF"/>
                </a:solidFill>
                <a:latin typeface="Inter" pitchFamily="34" charset="0"/>
                <a:ea typeface="Inter" pitchFamily="34" charset="-122"/>
                <a:cs typeface="Inter" pitchFamily="34" charset="-120"/>
              </a:rPr>
              <a:t>Potential Applications and Limitations</a:t>
            </a:r>
            <a:endParaRPr lang="en-US" sz="4860" dirty="0"/>
          </a:p>
        </p:txBody>
      </p:sp>
      <p:sp>
        <p:nvSpPr>
          <p:cNvPr id="5" name="Shape 3"/>
          <p:cNvSpPr/>
          <p:nvPr/>
        </p:nvSpPr>
        <p:spPr>
          <a:xfrm>
            <a:off x="864037" y="2509957"/>
            <a:ext cx="431959" cy="431959"/>
          </a:xfrm>
          <a:prstGeom prst="roundRect">
            <a:avLst>
              <a:gd name="adj" fmla="val 25720"/>
            </a:avLst>
          </a:prstGeom>
          <a:solidFill>
            <a:srgbClr val="110080"/>
          </a:solidFill>
          <a:ln w="15240">
            <a:solidFill>
              <a:srgbClr val="2A1999"/>
            </a:solidFill>
            <a:prstDash val="solid"/>
          </a:ln>
        </p:spPr>
      </p:sp>
      <p:sp>
        <p:nvSpPr>
          <p:cNvPr id="6" name="Text 4"/>
          <p:cNvSpPr/>
          <p:nvPr/>
        </p:nvSpPr>
        <p:spPr>
          <a:xfrm>
            <a:off x="1542812" y="2509957"/>
            <a:ext cx="3086100" cy="385763"/>
          </a:xfrm>
          <a:prstGeom prst="rect">
            <a:avLst/>
          </a:prstGeom>
          <a:noFill/>
          <a:ln/>
        </p:spPr>
        <p:txBody>
          <a:bodyPr wrap="none" rtlCol="0" anchor="t"/>
          <a:lstStyle/>
          <a:p>
            <a:pPr marL="0" indent="0">
              <a:lnSpc>
                <a:spcPts val="3038"/>
              </a:lnSpc>
              <a:buNone/>
            </a:pPr>
            <a:r>
              <a:rPr lang="en-US" sz="2430" b="1" kern="0" spc="-73" dirty="0">
                <a:solidFill>
                  <a:srgbClr val="E5E0DF"/>
                </a:solidFill>
                <a:latin typeface="Inter" pitchFamily="34" charset="0"/>
                <a:ea typeface="Inter" pitchFamily="34" charset="-122"/>
                <a:cs typeface="Inter" pitchFamily="34" charset="-120"/>
              </a:rPr>
              <a:t>Diverse Applications</a:t>
            </a:r>
            <a:endParaRPr lang="en-US" sz="2430" dirty="0"/>
          </a:p>
        </p:txBody>
      </p:sp>
      <p:sp>
        <p:nvSpPr>
          <p:cNvPr id="7" name="Text 5"/>
          <p:cNvSpPr/>
          <p:nvPr/>
        </p:nvSpPr>
        <p:spPr>
          <a:xfrm>
            <a:off x="1542812" y="3043833"/>
            <a:ext cx="5649039" cy="1580198"/>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3D object reconstruction has a wide range of applications, from virtual prototyping and product design to cultural heritage preservation and medical imaging.</a:t>
            </a:r>
            <a:endParaRPr lang="en-US" sz="1944" dirty="0"/>
          </a:p>
        </p:txBody>
      </p:sp>
      <p:sp>
        <p:nvSpPr>
          <p:cNvPr id="8" name="Shape 6"/>
          <p:cNvSpPr/>
          <p:nvPr/>
        </p:nvSpPr>
        <p:spPr>
          <a:xfrm>
            <a:off x="7438668" y="2509957"/>
            <a:ext cx="431959" cy="431959"/>
          </a:xfrm>
          <a:prstGeom prst="roundRect">
            <a:avLst>
              <a:gd name="adj" fmla="val 25720"/>
            </a:avLst>
          </a:prstGeom>
          <a:solidFill>
            <a:srgbClr val="110080"/>
          </a:solidFill>
          <a:ln w="15240">
            <a:solidFill>
              <a:srgbClr val="2A1999"/>
            </a:solidFill>
            <a:prstDash val="solid"/>
          </a:ln>
        </p:spPr>
      </p:sp>
      <p:sp>
        <p:nvSpPr>
          <p:cNvPr id="9" name="Text 7"/>
          <p:cNvSpPr/>
          <p:nvPr/>
        </p:nvSpPr>
        <p:spPr>
          <a:xfrm>
            <a:off x="8117443" y="2509957"/>
            <a:ext cx="3086100" cy="385763"/>
          </a:xfrm>
          <a:prstGeom prst="rect">
            <a:avLst/>
          </a:prstGeom>
          <a:noFill/>
          <a:ln/>
        </p:spPr>
        <p:txBody>
          <a:bodyPr wrap="none" rtlCol="0" anchor="t"/>
          <a:lstStyle/>
          <a:p>
            <a:pPr marL="0" indent="0">
              <a:lnSpc>
                <a:spcPts val="3038"/>
              </a:lnSpc>
              <a:buNone/>
            </a:pPr>
            <a:r>
              <a:rPr lang="en-US" sz="2430" b="1" kern="0" spc="-73" dirty="0">
                <a:solidFill>
                  <a:srgbClr val="E5E0DF"/>
                </a:solidFill>
                <a:latin typeface="Inter" pitchFamily="34" charset="0"/>
                <a:ea typeface="Inter" pitchFamily="34" charset="-122"/>
                <a:cs typeface="Inter" pitchFamily="34" charset="-120"/>
              </a:rPr>
              <a:t>Accuracy Limitations</a:t>
            </a:r>
            <a:endParaRPr lang="en-US" sz="2430" dirty="0"/>
          </a:p>
        </p:txBody>
      </p:sp>
      <p:sp>
        <p:nvSpPr>
          <p:cNvPr id="10" name="Text 8"/>
          <p:cNvSpPr/>
          <p:nvPr/>
        </p:nvSpPr>
        <p:spPr>
          <a:xfrm>
            <a:off x="8117443" y="3043833"/>
            <a:ext cx="5649039" cy="1580198"/>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The accuracy of the reconstructed 3D model can be affected by factors like image quality, camera calibration, and the complexity of the object's geometry.</a:t>
            </a:r>
            <a:endParaRPr lang="en-US" sz="1944" dirty="0"/>
          </a:p>
        </p:txBody>
      </p:sp>
      <p:sp>
        <p:nvSpPr>
          <p:cNvPr id="11" name="Shape 9"/>
          <p:cNvSpPr/>
          <p:nvPr/>
        </p:nvSpPr>
        <p:spPr>
          <a:xfrm>
            <a:off x="864037" y="5148501"/>
            <a:ext cx="431959" cy="431959"/>
          </a:xfrm>
          <a:prstGeom prst="roundRect">
            <a:avLst>
              <a:gd name="adj" fmla="val 25720"/>
            </a:avLst>
          </a:prstGeom>
          <a:solidFill>
            <a:srgbClr val="110080"/>
          </a:solidFill>
          <a:ln w="15240">
            <a:solidFill>
              <a:srgbClr val="2A1999"/>
            </a:solidFill>
            <a:prstDash val="solid"/>
          </a:ln>
        </p:spPr>
      </p:sp>
      <p:sp>
        <p:nvSpPr>
          <p:cNvPr id="12" name="Text 10"/>
          <p:cNvSpPr/>
          <p:nvPr/>
        </p:nvSpPr>
        <p:spPr>
          <a:xfrm>
            <a:off x="1542812" y="5148501"/>
            <a:ext cx="3451622" cy="385763"/>
          </a:xfrm>
          <a:prstGeom prst="rect">
            <a:avLst/>
          </a:prstGeom>
          <a:noFill/>
          <a:ln/>
        </p:spPr>
        <p:txBody>
          <a:bodyPr wrap="none" rtlCol="0" anchor="t"/>
          <a:lstStyle/>
          <a:p>
            <a:pPr marL="0" indent="0">
              <a:lnSpc>
                <a:spcPts val="3038"/>
              </a:lnSpc>
              <a:buNone/>
            </a:pPr>
            <a:r>
              <a:rPr lang="en-US" sz="2430" b="1" kern="0" spc="-73" dirty="0">
                <a:solidFill>
                  <a:srgbClr val="E5E0DF"/>
                </a:solidFill>
                <a:latin typeface="Inter" pitchFamily="34" charset="0"/>
                <a:ea typeface="Inter" pitchFamily="34" charset="-122"/>
                <a:cs typeface="Inter" pitchFamily="34" charset="-120"/>
              </a:rPr>
              <a:t>Hardware Requirements</a:t>
            </a:r>
            <a:endParaRPr lang="en-US" sz="2430" dirty="0"/>
          </a:p>
        </p:txBody>
      </p:sp>
      <p:sp>
        <p:nvSpPr>
          <p:cNvPr id="13" name="Text 11"/>
          <p:cNvSpPr/>
          <p:nvPr/>
        </p:nvSpPr>
        <p:spPr>
          <a:xfrm>
            <a:off x="1542812" y="5682377"/>
            <a:ext cx="5649039" cy="1580198"/>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Capturing high-quality images and performing 3D reconstruction requires specialized hardware, such as multiple synchronized cameras and powerful computing resources.</a:t>
            </a:r>
            <a:endParaRPr lang="en-US" sz="1944" dirty="0"/>
          </a:p>
        </p:txBody>
      </p:sp>
      <p:sp>
        <p:nvSpPr>
          <p:cNvPr id="14" name="Shape 12"/>
          <p:cNvSpPr/>
          <p:nvPr/>
        </p:nvSpPr>
        <p:spPr>
          <a:xfrm>
            <a:off x="7438668" y="5148501"/>
            <a:ext cx="431959" cy="431959"/>
          </a:xfrm>
          <a:prstGeom prst="roundRect">
            <a:avLst>
              <a:gd name="adj" fmla="val 25720"/>
            </a:avLst>
          </a:prstGeom>
          <a:solidFill>
            <a:srgbClr val="110080"/>
          </a:solidFill>
          <a:ln w="15240">
            <a:solidFill>
              <a:srgbClr val="2A1999"/>
            </a:solidFill>
            <a:prstDash val="solid"/>
          </a:ln>
        </p:spPr>
      </p:sp>
      <p:sp>
        <p:nvSpPr>
          <p:cNvPr id="15" name="Text 13"/>
          <p:cNvSpPr/>
          <p:nvPr/>
        </p:nvSpPr>
        <p:spPr>
          <a:xfrm>
            <a:off x="8117443" y="5148501"/>
            <a:ext cx="3106103" cy="385763"/>
          </a:xfrm>
          <a:prstGeom prst="rect">
            <a:avLst/>
          </a:prstGeom>
          <a:noFill/>
          <a:ln/>
        </p:spPr>
        <p:txBody>
          <a:bodyPr wrap="none" rtlCol="0" anchor="t"/>
          <a:lstStyle/>
          <a:p>
            <a:pPr marL="0" indent="0">
              <a:lnSpc>
                <a:spcPts val="3038"/>
              </a:lnSpc>
              <a:buNone/>
            </a:pPr>
            <a:r>
              <a:rPr lang="en-US" sz="2430" b="1" kern="0" spc="-73" dirty="0">
                <a:solidFill>
                  <a:srgbClr val="E5E0DF"/>
                </a:solidFill>
                <a:latin typeface="Inter" pitchFamily="34" charset="0"/>
                <a:ea typeface="Inter" pitchFamily="34" charset="-122"/>
                <a:cs typeface="Inter" pitchFamily="34" charset="-120"/>
              </a:rPr>
              <a:t>Occlusion Challenges</a:t>
            </a:r>
            <a:endParaRPr lang="en-US" sz="2430" dirty="0"/>
          </a:p>
        </p:txBody>
      </p:sp>
      <p:sp>
        <p:nvSpPr>
          <p:cNvPr id="16" name="Text 14"/>
          <p:cNvSpPr/>
          <p:nvPr/>
        </p:nvSpPr>
        <p:spPr>
          <a:xfrm>
            <a:off x="8117443" y="5682377"/>
            <a:ext cx="5649039" cy="1580198"/>
          </a:xfrm>
          <a:prstGeom prst="rect">
            <a:avLst/>
          </a:prstGeom>
          <a:noFill/>
          <a:ln/>
        </p:spPr>
        <p:txBody>
          <a:bodyPr wrap="square" rtlCol="0" anchor="t"/>
          <a:lstStyle/>
          <a:p>
            <a:pPr marL="0" indent="0">
              <a:lnSpc>
                <a:spcPts val="3110"/>
              </a:lnSpc>
              <a:buNone/>
            </a:pPr>
            <a:r>
              <a:rPr lang="en-US" sz="1944" kern="0" spc="-39" dirty="0">
                <a:solidFill>
                  <a:srgbClr val="E5E0DF"/>
                </a:solidFill>
                <a:latin typeface="Inter" pitchFamily="34" charset="0"/>
                <a:ea typeface="Inter" pitchFamily="34" charset="-122"/>
                <a:cs typeface="Inter" pitchFamily="34" charset="-120"/>
              </a:rPr>
              <a:t>Objects with complex shapes or that are partially occluded can be difficult to reconstruct accurately, as some details may be missing from the captured images.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930</Words>
  <Application>Microsoft Office PowerPoint</Application>
  <PresentationFormat>Custom</PresentationFormat>
  <Paragraphs>96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KARTHIK ROYAL</cp:lastModifiedBy>
  <cp:revision>3</cp:revision>
  <dcterms:created xsi:type="dcterms:W3CDTF">2024-06-24T04:57:02Z</dcterms:created>
  <dcterms:modified xsi:type="dcterms:W3CDTF">2024-09-13T03:10:46Z</dcterms:modified>
</cp:coreProperties>
</file>