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7"/>
  </p:notesMasterIdLst>
  <p:sldIdLst>
    <p:sldId id="256" r:id="rId3"/>
    <p:sldId id="609" r:id="rId4"/>
    <p:sldId id="605" r:id="rId5"/>
    <p:sldId id="257" r:id="rId6"/>
    <p:sldId id="258" r:id="rId7"/>
    <p:sldId id="601" r:id="rId8"/>
    <p:sldId id="266" r:id="rId9"/>
    <p:sldId id="606" r:id="rId10"/>
    <p:sldId id="265" r:id="rId11"/>
    <p:sldId id="272" r:id="rId12"/>
    <p:sldId id="274" r:id="rId13"/>
    <p:sldId id="604" r:id="rId14"/>
    <p:sldId id="267" r:id="rId15"/>
    <p:sldId id="268" r:id="rId16"/>
    <p:sldId id="269" r:id="rId17"/>
    <p:sldId id="270" r:id="rId18"/>
    <p:sldId id="271" r:id="rId19"/>
    <p:sldId id="594" r:id="rId20"/>
    <p:sldId id="597" r:id="rId21"/>
    <p:sldId id="600" r:id="rId22"/>
    <p:sldId id="263" r:id="rId23"/>
    <p:sldId id="607" r:id="rId24"/>
    <p:sldId id="608" r:id="rId25"/>
    <p:sldId id="264" r:id="rId26"/>
  </p:sldIdLst>
  <p:sldSz cx="9144000" cy="5143500" type="screen16x9"/>
  <p:notesSz cx="6858000" cy="9144000"/>
  <p:embeddedFontLst>
    <p:embeddedFont>
      <p:font typeface="Bookman Old Style" panose="02050604050505020204" pitchFamily="18" charset="0"/>
      <p:regular r:id="rId28"/>
      <p:bold r:id="rId29"/>
      <p:italic r:id="rId30"/>
      <p:boldItalic r:id="rId31"/>
    </p:embeddedFont>
    <p:embeddedFont>
      <p:font typeface="Century" panose="02040604050505020304" pitchFamily="18" charset="0"/>
      <p:regular r:id="rId32"/>
    </p:embeddedFont>
    <p:embeddedFont>
      <p:font typeface="Nunito Sans" pitchFamily="2" charset="0"/>
      <p:regular r:id="rId33"/>
      <p:bold r:id="rId34"/>
      <p:italic r:id="rId35"/>
      <p:boldItalic r:id="rId36"/>
    </p:embeddedFont>
    <p:embeddedFont>
      <p:font typeface="Nunito Sans SemiBold"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20" d="100"/>
          <a:sy n="120" d="100"/>
        </p:scale>
        <p:origin x="33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E66CF-C66C-43F4-A123-D48FD767FCD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C6F8038-24E0-4DA0-841A-76128F8C0C66}">
      <dgm:prSet/>
      <dgm:spPr/>
      <dgm:t>
        <a:bodyPr/>
        <a:lstStyle/>
        <a:p>
          <a:r>
            <a:rPr lang="en-US" b="0" i="0" dirty="0"/>
            <a:t>Opportunities and Challenges</a:t>
          </a:r>
          <a:endParaRPr lang="en-IN" dirty="0"/>
        </a:p>
      </dgm:t>
    </dgm:pt>
    <dgm:pt modelId="{41FDE9B0-AE5C-4DC7-A5B0-CC98C46FC3F8}" type="parTrans" cxnId="{99895681-DCF7-4932-8D29-A13CFECDC7A0}">
      <dgm:prSet/>
      <dgm:spPr/>
      <dgm:t>
        <a:bodyPr/>
        <a:lstStyle/>
        <a:p>
          <a:endParaRPr lang="en-IN"/>
        </a:p>
      </dgm:t>
    </dgm:pt>
    <dgm:pt modelId="{62419203-2945-4BC7-9EDF-67D7895F8B9A}" type="sibTrans" cxnId="{99895681-DCF7-4932-8D29-A13CFECDC7A0}">
      <dgm:prSet/>
      <dgm:spPr/>
      <dgm:t>
        <a:bodyPr/>
        <a:lstStyle/>
        <a:p>
          <a:endParaRPr lang="en-IN"/>
        </a:p>
      </dgm:t>
    </dgm:pt>
    <dgm:pt modelId="{16D28C51-A861-4FD6-83EC-A9FA47B67F11}">
      <dgm:prSet/>
      <dgm:spPr/>
      <dgm:t>
        <a:bodyPr/>
        <a:lstStyle/>
        <a:p>
          <a:r>
            <a:rPr lang="en-US" b="0" i="0" dirty="0"/>
            <a:t>Advances in technology and industry create diverse job opportunities.</a:t>
          </a:r>
          <a:endParaRPr lang="en-IN" dirty="0"/>
        </a:p>
      </dgm:t>
    </dgm:pt>
    <dgm:pt modelId="{91F8D7DB-1387-4149-9AC0-49B1A414DE1C}" type="parTrans" cxnId="{1D1AE2D2-8237-43A0-8541-6D25FAE7C288}">
      <dgm:prSet/>
      <dgm:spPr/>
      <dgm:t>
        <a:bodyPr/>
        <a:lstStyle/>
        <a:p>
          <a:endParaRPr lang="en-IN"/>
        </a:p>
      </dgm:t>
    </dgm:pt>
    <dgm:pt modelId="{A1D9AF7D-65A7-4824-94B6-CB8FCBD35FBF}" type="sibTrans" cxnId="{1D1AE2D2-8237-43A0-8541-6D25FAE7C288}">
      <dgm:prSet/>
      <dgm:spPr/>
      <dgm:t>
        <a:bodyPr/>
        <a:lstStyle/>
        <a:p>
          <a:endParaRPr lang="en-IN"/>
        </a:p>
      </dgm:t>
    </dgm:pt>
    <dgm:pt modelId="{A31C0CC1-A64C-4A3A-968B-1BF6DBC36D62}">
      <dgm:prSet/>
      <dgm:spPr/>
      <dgm:t>
        <a:bodyPr/>
        <a:lstStyle/>
        <a:p>
          <a:r>
            <a:rPr lang="en-US" b="0" i="0" dirty="0"/>
            <a:t>Social media and the internet revolutionize job recruitment.</a:t>
          </a:r>
          <a:endParaRPr lang="en-IN" dirty="0"/>
        </a:p>
      </dgm:t>
    </dgm:pt>
    <dgm:pt modelId="{8337CF15-104A-4A62-A29F-8A094EC8FEDF}" type="parTrans" cxnId="{26C86AF3-D419-4093-BDB6-87AFED799DC6}">
      <dgm:prSet/>
      <dgm:spPr/>
      <dgm:t>
        <a:bodyPr/>
        <a:lstStyle/>
        <a:p>
          <a:endParaRPr lang="en-IN"/>
        </a:p>
      </dgm:t>
    </dgm:pt>
    <dgm:pt modelId="{8399D026-18D2-493E-9310-9686A3C8B0AD}" type="sibTrans" cxnId="{26C86AF3-D419-4093-BDB6-87AFED799DC6}">
      <dgm:prSet/>
      <dgm:spPr/>
      <dgm:t>
        <a:bodyPr/>
        <a:lstStyle/>
        <a:p>
          <a:endParaRPr lang="en-IN"/>
        </a:p>
      </dgm:t>
    </dgm:pt>
    <dgm:pt modelId="{EE828EF4-778F-4776-9DE2-A30166350139}">
      <dgm:prSet/>
      <dgm:spPr/>
      <dgm:t>
        <a:bodyPr/>
        <a:lstStyle/>
        <a:p>
          <a:r>
            <a:rPr lang="en-US" b="0" i="0" dirty="0"/>
            <a:t>Rising Issue of Fake Job Posts</a:t>
          </a:r>
          <a:endParaRPr lang="en-IN" dirty="0"/>
        </a:p>
      </dgm:t>
    </dgm:pt>
    <dgm:pt modelId="{54D53B51-ABF6-4264-86C9-E413DF3467E2}" type="parTrans" cxnId="{81BC1BFF-D098-47F8-8749-C78F5135FCCC}">
      <dgm:prSet/>
      <dgm:spPr/>
      <dgm:t>
        <a:bodyPr/>
        <a:lstStyle/>
        <a:p>
          <a:endParaRPr lang="en-IN"/>
        </a:p>
      </dgm:t>
    </dgm:pt>
    <dgm:pt modelId="{68CE128A-7F43-4967-B3BF-2E4B7F171776}" type="sibTrans" cxnId="{81BC1BFF-D098-47F8-8749-C78F5135FCCC}">
      <dgm:prSet/>
      <dgm:spPr/>
      <dgm:t>
        <a:bodyPr/>
        <a:lstStyle/>
        <a:p>
          <a:endParaRPr lang="en-IN"/>
        </a:p>
      </dgm:t>
    </dgm:pt>
    <dgm:pt modelId="{3889E332-8FC6-464D-A353-25A243540F35}">
      <dgm:prSet/>
      <dgm:spPr/>
      <dgm:t>
        <a:bodyPr/>
        <a:lstStyle/>
        <a:p>
          <a:r>
            <a:rPr lang="en-US" b="0" i="0" dirty="0"/>
            <a:t>Increased fraudulent postings cause harassment for job 	seekers.</a:t>
          </a:r>
          <a:endParaRPr lang="en-IN" dirty="0"/>
        </a:p>
      </dgm:t>
    </dgm:pt>
    <dgm:pt modelId="{F0FF8E13-1010-42E2-AB33-015FE5E2CB8E}" type="parTrans" cxnId="{32E2BC2F-C168-4A51-9EEC-24B40AEED86C}">
      <dgm:prSet/>
      <dgm:spPr/>
      <dgm:t>
        <a:bodyPr/>
        <a:lstStyle/>
        <a:p>
          <a:endParaRPr lang="en-IN"/>
        </a:p>
      </dgm:t>
    </dgm:pt>
    <dgm:pt modelId="{19BAD9E3-7122-46AE-BDD4-602CEDF806F5}" type="sibTrans" cxnId="{32E2BC2F-C168-4A51-9EEC-24B40AEED86C}">
      <dgm:prSet/>
      <dgm:spPr/>
      <dgm:t>
        <a:bodyPr/>
        <a:lstStyle/>
        <a:p>
          <a:endParaRPr lang="en-IN"/>
        </a:p>
      </dgm:t>
    </dgm:pt>
    <dgm:pt modelId="{873DE4E3-1DFC-48CF-84CD-A63022B453CE}">
      <dgm:prSet/>
      <dgm:spPr/>
      <dgm:t>
        <a:bodyPr/>
        <a:lstStyle/>
        <a:p>
          <a:r>
            <a:rPr lang="en-IN" dirty="0"/>
            <a:t>Need</a:t>
          </a:r>
          <a:r>
            <a:rPr lang="en-IN" baseline="0" dirty="0"/>
            <a:t> for Technological Solutions</a:t>
          </a:r>
          <a:endParaRPr lang="en-IN" dirty="0"/>
        </a:p>
      </dgm:t>
    </dgm:pt>
    <dgm:pt modelId="{DFF4F8ED-4AB1-4108-A120-51973EA04344}" type="parTrans" cxnId="{38DCFAC0-A4D4-4BCF-9656-8988D5EE57C6}">
      <dgm:prSet/>
      <dgm:spPr/>
      <dgm:t>
        <a:bodyPr/>
        <a:lstStyle/>
        <a:p>
          <a:endParaRPr lang="en-IN"/>
        </a:p>
      </dgm:t>
    </dgm:pt>
    <dgm:pt modelId="{E7309386-4CA3-4B9F-BB0E-82C3196BB159}" type="sibTrans" cxnId="{38DCFAC0-A4D4-4BCF-9656-8988D5EE57C6}">
      <dgm:prSet/>
      <dgm:spPr/>
      <dgm:t>
        <a:bodyPr/>
        <a:lstStyle/>
        <a:p>
          <a:endParaRPr lang="en-IN"/>
        </a:p>
      </dgm:t>
    </dgm:pt>
    <dgm:pt modelId="{8B9155D4-9997-4BCB-9C6C-E5F0CFF095E8}">
      <dgm:prSet/>
      <dgm:spPr/>
      <dgm:t>
        <a:bodyPr/>
        <a:lstStyle/>
        <a:p>
          <a:r>
            <a:rPr lang="en-US" b="0" i="0" dirty="0"/>
            <a:t>Leads to loss of trust and reluctance to engage with new opportunities.</a:t>
          </a:r>
          <a:endParaRPr lang="en-IN" dirty="0"/>
        </a:p>
      </dgm:t>
    </dgm:pt>
    <dgm:pt modelId="{4FD927EC-C21F-4CAC-9B90-A086A12761AA}" type="parTrans" cxnId="{0ADDF3BF-CF56-46EA-AE39-4DDF3A9C6468}">
      <dgm:prSet/>
      <dgm:spPr/>
      <dgm:t>
        <a:bodyPr/>
        <a:lstStyle/>
        <a:p>
          <a:endParaRPr lang="en-IN"/>
        </a:p>
      </dgm:t>
    </dgm:pt>
    <dgm:pt modelId="{889B4AB3-7168-449F-84C9-43CDCC5DD7A9}" type="sibTrans" cxnId="{0ADDF3BF-CF56-46EA-AE39-4DDF3A9C6468}">
      <dgm:prSet/>
      <dgm:spPr/>
      <dgm:t>
        <a:bodyPr/>
        <a:lstStyle/>
        <a:p>
          <a:endParaRPr lang="en-IN"/>
        </a:p>
      </dgm:t>
    </dgm:pt>
    <dgm:pt modelId="{80FDBB5A-00E3-4BE2-993E-0E668A114D45}">
      <dgm:prSet/>
      <dgm:spPr/>
      <dgm:t>
        <a:bodyPr/>
        <a:lstStyle/>
        <a:p>
          <a:pPr marL="0" marR="0" lvl="0" indent="0" algn="l"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An automated system         to filter and predict fake job posts.</a:t>
          </a:r>
          <a:endParaRPr lang="en-IN" dirty="0"/>
        </a:p>
      </dgm:t>
    </dgm:pt>
    <dgm:pt modelId="{A371E449-F31A-46C3-BA4A-1E1DB072F0AA}" type="parTrans" cxnId="{2EDD12CE-7985-4470-BAA1-61C372D58CE9}">
      <dgm:prSet/>
      <dgm:spPr/>
      <dgm:t>
        <a:bodyPr/>
        <a:lstStyle/>
        <a:p>
          <a:endParaRPr lang="en-IN"/>
        </a:p>
      </dgm:t>
    </dgm:pt>
    <dgm:pt modelId="{07D6CD6F-A385-4164-A740-2188D4A352DF}" type="sibTrans" cxnId="{2EDD12CE-7985-4470-BAA1-61C372D58CE9}">
      <dgm:prSet/>
      <dgm:spPr/>
      <dgm:t>
        <a:bodyPr/>
        <a:lstStyle/>
        <a:p>
          <a:endParaRPr lang="en-IN"/>
        </a:p>
      </dgm:t>
    </dgm:pt>
    <dgm:pt modelId="{88F25C2C-278E-4A63-B58F-ED2A8B8899F6}">
      <dgm:prSet/>
      <dgm:spPr/>
      <dgm:t>
        <a:bodyPr/>
        <a:lstStyle/>
        <a:p>
          <a:pPr marL="171450" lvl="1" indent="0" algn="l" defTabSz="711200">
            <a:lnSpc>
              <a:spcPct val="90000"/>
            </a:lnSpc>
            <a:spcBef>
              <a:spcPct val="0"/>
            </a:spcBef>
            <a:spcAft>
              <a:spcPct val="15000"/>
            </a:spcAft>
          </a:pPr>
          <a:endParaRPr lang="en-IN" dirty="0"/>
        </a:p>
      </dgm:t>
    </dgm:pt>
    <dgm:pt modelId="{7B9D6855-57BB-4FA6-AE69-46076C6ABC19}" type="sibTrans" cxnId="{CF8093C7-C22A-43C2-A466-CF968C3EDEBC}">
      <dgm:prSet/>
      <dgm:spPr/>
      <dgm:t>
        <a:bodyPr/>
        <a:lstStyle/>
        <a:p>
          <a:endParaRPr lang="en-IN"/>
        </a:p>
      </dgm:t>
    </dgm:pt>
    <dgm:pt modelId="{574B5BE7-9F8E-41DB-817F-BF58EEBD132E}" type="parTrans" cxnId="{CF8093C7-C22A-43C2-A466-CF968C3EDEBC}">
      <dgm:prSet/>
      <dgm:spPr/>
      <dgm:t>
        <a:bodyPr/>
        <a:lstStyle/>
        <a:p>
          <a:endParaRPr lang="en-IN"/>
        </a:p>
      </dgm:t>
    </dgm:pt>
    <dgm:pt modelId="{94834A96-FD66-4A4E-AF50-4E0CC1FE2C69}">
      <dgm:prSet/>
      <dgm:spPr/>
      <dgm:t>
        <a:bodyPr/>
        <a:lstStyle/>
        <a:p>
          <a:pPr marL="0" marR="0" lvl="0" indent="0" algn="l"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Enhances trust, security, and efficiency in recruitment.</a:t>
          </a:r>
          <a:endParaRPr lang="en-IN" dirty="0"/>
        </a:p>
        <a:p>
          <a:pPr marL="171450" lvl="1" indent="0" algn="l" defTabSz="711200">
            <a:lnSpc>
              <a:spcPct val="90000"/>
            </a:lnSpc>
            <a:spcBef>
              <a:spcPct val="0"/>
            </a:spcBef>
            <a:spcAft>
              <a:spcPct val="15000"/>
            </a:spcAft>
          </a:pPr>
          <a:endParaRPr lang="en-IN" dirty="0"/>
        </a:p>
      </dgm:t>
    </dgm:pt>
    <dgm:pt modelId="{E298E502-ABE5-4B36-8D2A-6F1DE4BC3598}" type="parTrans" cxnId="{7D618AD4-1CB0-45A9-992F-72DBFF7B09EC}">
      <dgm:prSet/>
      <dgm:spPr/>
      <dgm:t>
        <a:bodyPr/>
        <a:lstStyle/>
        <a:p>
          <a:endParaRPr lang="en-IN"/>
        </a:p>
      </dgm:t>
    </dgm:pt>
    <dgm:pt modelId="{51436610-BC8A-448D-A9E7-98806E03B9F5}" type="sibTrans" cxnId="{7D618AD4-1CB0-45A9-992F-72DBFF7B09EC}">
      <dgm:prSet/>
      <dgm:spPr/>
      <dgm:t>
        <a:bodyPr/>
        <a:lstStyle/>
        <a:p>
          <a:endParaRPr lang="en-IN"/>
        </a:p>
      </dgm:t>
    </dgm:pt>
    <dgm:pt modelId="{D305727D-C10C-46FE-AF75-55FAC95B5A02}" type="pres">
      <dgm:prSet presAssocID="{676E66CF-C66C-43F4-A123-D48FD767FCD0}" presName="Name0" presStyleCnt="0">
        <dgm:presLayoutVars>
          <dgm:dir/>
          <dgm:animLvl val="lvl"/>
          <dgm:resizeHandles val="exact"/>
        </dgm:presLayoutVars>
      </dgm:prSet>
      <dgm:spPr/>
    </dgm:pt>
    <dgm:pt modelId="{D75DEC6D-51A5-4246-85D8-025C0EB4FAA2}" type="pres">
      <dgm:prSet presAssocID="{1C6F8038-24E0-4DA0-841A-76128F8C0C66}" presName="composite" presStyleCnt="0"/>
      <dgm:spPr/>
    </dgm:pt>
    <dgm:pt modelId="{287CBE21-FEDA-4864-B1E4-0D9E222E75B0}" type="pres">
      <dgm:prSet presAssocID="{1C6F8038-24E0-4DA0-841A-76128F8C0C66}" presName="parTx" presStyleLbl="alignNode1" presStyleIdx="0" presStyleCnt="3">
        <dgm:presLayoutVars>
          <dgm:chMax val="0"/>
          <dgm:chPref val="0"/>
          <dgm:bulletEnabled val="1"/>
        </dgm:presLayoutVars>
      </dgm:prSet>
      <dgm:spPr/>
    </dgm:pt>
    <dgm:pt modelId="{59D90D93-BFCC-492D-BB30-B6CA021D91F9}" type="pres">
      <dgm:prSet presAssocID="{1C6F8038-24E0-4DA0-841A-76128F8C0C66}" presName="desTx" presStyleLbl="alignAccFollowNode1" presStyleIdx="0" presStyleCnt="3">
        <dgm:presLayoutVars>
          <dgm:bulletEnabled val="1"/>
        </dgm:presLayoutVars>
      </dgm:prSet>
      <dgm:spPr/>
    </dgm:pt>
    <dgm:pt modelId="{881CFD55-7701-44E7-AFBC-BC22344F4766}" type="pres">
      <dgm:prSet presAssocID="{62419203-2945-4BC7-9EDF-67D7895F8B9A}" presName="space" presStyleCnt="0"/>
      <dgm:spPr/>
    </dgm:pt>
    <dgm:pt modelId="{AD844484-DEFC-48DC-83A6-283572922909}" type="pres">
      <dgm:prSet presAssocID="{EE828EF4-778F-4776-9DE2-A30166350139}" presName="composite" presStyleCnt="0"/>
      <dgm:spPr/>
    </dgm:pt>
    <dgm:pt modelId="{79CBE9FC-5CFF-4363-85B0-2629B1A86A85}" type="pres">
      <dgm:prSet presAssocID="{EE828EF4-778F-4776-9DE2-A30166350139}" presName="parTx" presStyleLbl="alignNode1" presStyleIdx="1" presStyleCnt="3">
        <dgm:presLayoutVars>
          <dgm:chMax val="0"/>
          <dgm:chPref val="0"/>
          <dgm:bulletEnabled val="1"/>
        </dgm:presLayoutVars>
      </dgm:prSet>
      <dgm:spPr/>
    </dgm:pt>
    <dgm:pt modelId="{71D0CE5F-EE7D-4FE3-A39C-2BCBE0862A4F}" type="pres">
      <dgm:prSet presAssocID="{EE828EF4-778F-4776-9DE2-A30166350139}" presName="desTx" presStyleLbl="alignAccFollowNode1" presStyleIdx="1" presStyleCnt="3">
        <dgm:presLayoutVars>
          <dgm:bulletEnabled val="1"/>
        </dgm:presLayoutVars>
      </dgm:prSet>
      <dgm:spPr/>
    </dgm:pt>
    <dgm:pt modelId="{62D65094-59E9-4038-A1F2-324C111F13D6}" type="pres">
      <dgm:prSet presAssocID="{68CE128A-7F43-4967-B3BF-2E4B7F171776}" presName="space" presStyleCnt="0"/>
      <dgm:spPr/>
    </dgm:pt>
    <dgm:pt modelId="{E766A49E-10E0-4329-9888-D906073C42E1}" type="pres">
      <dgm:prSet presAssocID="{873DE4E3-1DFC-48CF-84CD-A63022B453CE}" presName="composite" presStyleCnt="0"/>
      <dgm:spPr/>
    </dgm:pt>
    <dgm:pt modelId="{B758A250-855F-4A59-AD2D-2E8F10F4F458}" type="pres">
      <dgm:prSet presAssocID="{873DE4E3-1DFC-48CF-84CD-A63022B453CE}" presName="parTx" presStyleLbl="alignNode1" presStyleIdx="2" presStyleCnt="3">
        <dgm:presLayoutVars>
          <dgm:chMax val="0"/>
          <dgm:chPref val="0"/>
          <dgm:bulletEnabled val="1"/>
        </dgm:presLayoutVars>
      </dgm:prSet>
      <dgm:spPr/>
    </dgm:pt>
    <dgm:pt modelId="{ACE836D7-42E1-45C0-9D04-E03B2233CC62}" type="pres">
      <dgm:prSet presAssocID="{873DE4E3-1DFC-48CF-84CD-A63022B453CE}" presName="desTx" presStyleLbl="alignAccFollowNode1" presStyleIdx="2" presStyleCnt="3">
        <dgm:presLayoutVars>
          <dgm:bulletEnabled val="1"/>
        </dgm:presLayoutVars>
      </dgm:prSet>
      <dgm:spPr/>
    </dgm:pt>
  </dgm:ptLst>
  <dgm:cxnLst>
    <dgm:cxn modelId="{EFB43C0F-2CB9-4380-909C-55D9EFF1354E}" type="presOf" srcId="{3889E332-8FC6-464D-A353-25A243540F35}" destId="{71D0CE5F-EE7D-4FE3-A39C-2BCBE0862A4F}" srcOrd="0" destOrd="0" presId="urn:microsoft.com/office/officeart/2005/8/layout/hList1"/>
    <dgm:cxn modelId="{32E2BC2F-C168-4A51-9EEC-24B40AEED86C}" srcId="{EE828EF4-778F-4776-9DE2-A30166350139}" destId="{3889E332-8FC6-464D-A353-25A243540F35}" srcOrd="0" destOrd="0" parTransId="{F0FF8E13-1010-42E2-AB33-015FE5E2CB8E}" sibTransId="{19BAD9E3-7122-46AE-BDD4-602CEDF806F5}"/>
    <dgm:cxn modelId="{BEC5CF5F-D2A2-4932-90AD-CA4D1AEDCAB9}" type="presOf" srcId="{676E66CF-C66C-43F4-A123-D48FD767FCD0}" destId="{D305727D-C10C-46FE-AF75-55FAC95B5A02}" srcOrd="0" destOrd="0" presId="urn:microsoft.com/office/officeart/2005/8/layout/hList1"/>
    <dgm:cxn modelId="{1132BF66-8598-419F-A65F-474022E4033A}" type="presOf" srcId="{EE828EF4-778F-4776-9DE2-A30166350139}" destId="{79CBE9FC-5CFF-4363-85B0-2629B1A86A85}" srcOrd="0" destOrd="0" presId="urn:microsoft.com/office/officeart/2005/8/layout/hList1"/>
    <dgm:cxn modelId="{E9779E80-8411-45EA-83A1-9EEAE6E0F2D4}" type="presOf" srcId="{88F25C2C-278E-4A63-B58F-ED2A8B8899F6}" destId="{ACE836D7-42E1-45C0-9D04-E03B2233CC62}" srcOrd="0" destOrd="2" presId="urn:microsoft.com/office/officeart/2005/8/layout/hList1"/>
    <dgm:cxn modelId="{99895681-DCF7-4932-8D29-A13CFECDC7A0}" srcId="{676E66CF-C66C-43F4-A123-D48FD767FCD0}" destId="{1C6F8038-24E0-4DA0-841A-76128F8C0C66}" srcOrd="0" destOrd="0" parTransId="{41FDE9B0-AE5C-4DC7-A5B0-CC98C46FC3F8}" sibTransId="{62419203-2945-4BC7-9EDF-67D7895F8B9A}"/>
    <dgm:cxn modelId="{B545EA8A-42AB-4C42-BE7D-4CD48F51454D}" type="presOf" srcId="{873DE4E3-1DFC-48CF-84CD-A63022B453CE}" destId="{B758A250-855F-4A59-AD2D-2E8F10F4F458}" srcOrd="0" destOrd="0" presId="urn:microsoft.com/office/officeart/2005/8/layout/hList1"/>
    <dgm:cxn modelId="{1702808E-BC86-47A3-BB52-A2E69F25DF5E}" type="presOf" srcId="{94834A96-FD66-4A4E-AF50-4E0CC1FE2C69}" destId="{ACE836D7-42E1-45C0-9D04-E03B2233CC62}" srcOrd="0" destOrd="1" presId="urn:microsoft.com/office/officeart/2005/8/layout/hList1"/>
    <dgm:cxn modelId="{5664A297-D727-475C-9CBA-EE78462CA15B}" type="presOf" srcId="{16D28C51-A861-4FD6-83EC-A9FA47B67F11}" destId="{59D90D93-BFCC-492D-BB30-B6CA021D91F9}" srcOrd="0" destOrd="0" presId="urn:microsoft.com/office/officeart/2005/8/layout/hList1"/>
    <dgm:cxn modelId="{0ADDF3BF-CF56-46EA-AE39-4DDF3A9C6468}" srcId="{EE828EF4-778F-4776-9DE2-A30166350139}" destId="{8B9155D4-9997-4BCB-9C6C-E5F0CFF095E8}" srcOrd="1" destOrd="0" parTransId="{4FD927EC-C21F-4CAC-9B90-A086A12761AA}" sibTransId="{889B4AB3-7168-449F-84C9-43CDCC5DD7A9}"/>
    <dgm:cxn modelId="{38DCFAC0-A4D4-4BCF-9656-8988D5EE57C6}" srcId="{676E66CF-C66C-43F4-A123-D48FD767FCD0}" destId="{873DE4E3-1DFC-48CF-84CD-A63022B453CE}" srcOrd="2" destOrd="0" parTransId="{DFF4F8ED-4AB1-4108-A120-51973EA04344}" sibTransId="{E7309386-4CA3-4B9F-BB0E-82C3196BB159}"/>
    <dgm:cxn modelId="{CF8093C7-C22A-43C2-A466-CF968C3EDEBC}" srcId="{873DE4E3-1DFC-48CF-84CD-A63022B453CE}" destId="{88F25C2C-278E-4A63-B58F-ED2A8B8899F6}" srcOrd="2" destOrd="0" parTransId="{574B5BE7-9F8E-41DB-817F-BF58EEBD132E}" sibTransId="{7B9D6855-57BB-4FA6-AE69-46076C6ABC19}"/>
    <dgm:cxn modelId="{11B8A6CB-5871-4008-AFE2-CD2522BDB264}" type="presOf" srcId="{80FDBB5A-00E3-4BE2-993E-0E668A114D45}" destId="{ACE836D7-42E1-45C0-9D04-E03B2233CC62}" srcOrd="0" destOrd="0" presId="urn:microsoft.com/office/officeart/2005/8/layout/hList1"/>
    <dgm:cxn modelId="{2EDD12CE-7985-4470-BAA1-61C372D58CE9}" srcId="{873DE4E3-1DFC-48CF-84CD-A63022B453CE}" destId="{80FDBB5A-00E3-4BE2-993E-0E668A114D45}" srcOrd="0" destOrd="0" parTransId="{A371E449-F31A-46C3-BA4A-1E1DB072F0AA}" sibTransId="{07D6CD6F-A385-4164-A740-2188D4A352DF}"/>
    <dgm:cxn modelId="{1D1AE2D2-8237-43A0-8541-6D25FAE7C288}" srcId="{1C6F8038-24E0-4DA0-841A-76128F8C0C66}" destId="{16D28C51-A861-4FD6-83EC-A9FA47B67F11}" srcOrd="0" destOrd="0" parTransId="{91F8D7DB-1387-4149-9AC0-49B1A414DE1C}" sibTransId="{A1D9AF7D-65A7-4824-94B6-CB8FCBD35FBF}"/>
    <dgm:cxn modelId="{7D618AD4-1CB0-45A9-992F-72DBFF7B09EC}" srcId="{873DE4E3-1DFC-48CF-84CD-A63022B453CE}" destId="{94834A96-FD66-4A4E-AF50-4E0CC1FE2C69}" srcOrd="1" destOrd="0" parTransId="{E298E502-ABE5-4B36-8D2A-6F1DE4BC3598}" sibTransId="{51436610-BC8A-448D-A9E7-98806E03B9F5}"/>
    <dgm:cxn modelId="{E9C9DAE3-746B-44FC-94AF-6AC593C4FE1E}" type="presOf" srcId="{8B9155D4-9997-4BCB-9C6C-E5F0CFF095E8}" destId="{71D0CE5F-EE7D-4FE3-A39C-2BCBE0862A4F}" srcOrd="0" destOrd="1" presId="urn:microsoft.com/office/officeart/2005/8/layout/hList1"/>
    <dgm:cxn modelId="{53DEE4E9-88F8-4BD9-96B5-A1236EB71350}" type="presOf" srcId="{A31C0CC1-A64C-4A3A-968B-1BF6DBC36D62}" destId="{59D90D93-BFCC-492D-BB30-B6CA021D91F9}" srcOrd="0" destOrd="1" presId="urn:microsoft.com/office/officeart/2005/8/layout/hList1"/>
    <dgm:cxn modelId="{AF0AA8ED-232E-425B-8B74-4C8E3D48EF13}" type="presOf" srcId="{1C6F8038-24E0-4DA0-841A-76128F8C0C66}" destId="{287CBE21-FEDA-4864-B1E4-0D9E222E75B0}" srcOrd="0" destOrd="0" presId="urn:microsoft.com/office/officeart/2005/8/layout/hList1"/>
    <dgm:cxn modelId="{26C86AF3-D419-4093-BDB6-87AFED799DC6}" srcId="{1C6F8038-24E0-4DA0-841A-76128F8C0C66}" destId="{A31C0CC1-A64C-4A3A-968B-1BF6DBC36D62}" srcOrd="1" destOrd="0" parTransId="{8337CF15-104A-4A62-A29F-8A094EC8FEDF}" sibTransId="{8399D026-18D2-493E-9310-9686A3C8B0AD}"/>
    <dgm:cxn modelId="{81BC1BFF-D098-47F8-8749-C78F5135FCCC}" srcId="{676E66CF-C66C-43F4-A123-D48FD767FCD0}" destId="{EE828EF4-778F-4776-9DE2-A30166350139}" srcOrd="1" destOrd="0" parTransId="{54D53B51-ABF6-4264-86C9-E413DF3467E2}" sibTransId="{68CE128A-7F43-4967-B3BF-2E4B7F171776}"/>
    <dgm:cxn modelId="{2955027F-383E-4EFB-95B2-E967B69A493F}" type="presParOf" srcId="{D305727D-C10C-46FE-AF75-55FAC95B5A02}" destId="{D75DEC6D-51A5-4246-85D8-025C0EB4FAA2}" srcOrd="0" destOrd="0" presId="urn:microsoft.com/office/officeart/2005/8/layout/hList1"/>
    <dgm:cxn modelId="{26005486-BB20-4215-839A-9DCD3BD45136}" type="presParOf" srcId="{D75DEC6D-51A5-4246-85D8-025C0EB4FAA2}" destId="{287CBE21-FEDA-4864-B1E4-0D9E222E75B0}" srcOrd="0" destOrd="0" presId="urn:microsoft.com/office/officeart/2005/8/layout/hList1"/>
    <dgm:cxn modelId="{2C819EC7-0FE6-4A43-A956-FE5A36E0B709}" type="presParOf" srcId="{D75DEC6D-51A5-4246-85D8-025C0EB4FAA2}" destId="{59D90D93-BFCC-492D-BB30-B6CA021D91F9}" srcOrd="1" destOrd="0" presId="urn:microsoft.com/office/officeart/2005/8/layout/hList1"/>
    <dgm:cxn modelId="{CCD625E9-0268-467F-95B6-BB0194A40307}" type="presParOf" srcId="{D305727D-C10C-46FE-AF75-55FAC95B5A02}" destId="{881CFD55-7701-44E7-AFBC-BC22344F4766}" srcOrd="1" destOrd="0" presId="urn:microsoft.com/office/officeart/2005/8/layout/hList1"/>
    <dgm:cxn modelId="{9D724FFE-6370-4765-A7B8-8875CCD78CF9}" type="presParOf" srcId="{D305727D-C10C-46FE-AF75-55FAC95B5A02}" destId="{AD844484-DEFC-48DC-83A6-283572922909}" srcOrd="2" destOrd="0" presId="urn:microsoft.com/office/officeart/2005/8/layout/hList1"/>
    <dgm:cxn modelId="{1854011A-00CC-413A-A1EA-441E7319CB0E}" type="presParOf" srcId="{AD844484-DEFC-48DC-83A6-283572922909}" destId="{79CBE9FC-5CFF-4363-85B0-2629B1A86A85}" srcOrd="0" destOrd="0" presId="urn:microsoft.com/office/officeart/2005/8/layout/hList1"/>
    <dgm:cxn modelId="{884867DD-60D0-4A0D-8415-BE9B97ACBFD6}" type="presParOf" srcId="{AD844484-DEFC-48DC-83A6-283572922909}" destId="{71D0CE5F-EE7D-4FE3-A39C-2BCBE0862A4F}" srcOrd="1" destOrd="0" presId="urn:microsoft.com/office/officeart/2005/8/layout/hList1"/>
    <dgm:cxn modelId="{621D144E-9378-4288-8C99-A1407E71E8A7}" type="presParOf" srcId="{D305727D-C10C-46FE-AF75-55FAC95B5A02}" destId="{62D65094-59E9-4038-A1F2-324C111F13D6}" srcOrd="3" destOrd="0" presId="urn:microsoft.com/office/officeart/2005/8/layout/hList1"/>
    <dgm:cxn modelId="{784587CA-BDEB-4CEE-8AAF-6B97102BBF80}" type="presParOf" srcId="{D305727D-C10C-46FE-AF75-55FAC95B5A02}" destId="{E766A49E-10E0-4329-9888-D906073C42E1}" srcOrd="4" destOrd="0" presId="urn:microsoft.com/office/officeart/2005/8/layout/hList1"/>
    <dgm:cxn modelId="{B1DCFE17-9287-4F05-85B3-E05429272CFB}" type="presParOf" srcId="{E766A49E-10E0-4329-9888-D906073C42E1}" destId="{B758A250-855F-4A59-AD2D-2E8F10F4F458}" srcOrd="0" destOrd="0" presId="urn:microsoft.com/office/officeart/2005/8/layout/hList1"/>
    <dgm:cxn modelId="{729AA921-A670-43AE-807B-661E2B541FEF}" type="presParOf" srcId="{E766A49E-10E0-4329-9888-D906073C42E1}" destId="{ACE836D7-42E1-45C0-9D04-E03B2233CC6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CBE21-FEDA-4864-B1E4-0D9E222E75B0}">
      <dsp:nvSpPr>
        <dsp:cNvPr id="0" name=""/>
        <dsp:cNvSpPr/>
      </dsp:nvSpPr>
      <dsp:spPr>
        <a:xfrm>
          <a:off x="2411" y="6365"/>
          <a:ext cx="2350740" cy="52730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0" i="0" kern="1200" dirty="0"/>
            <a:t>Opportunities and Challenges</a:t>
          </a:r>
          <a:endParaRPr lang="en-IN" sz="1500" kern="1200" dirty="0"/>
        </a:p>
      </dsp:txBody>
      <dsp:txXfrm>
        <a:off x="2411" y="6365"/>
        <a:ext cx="2350740" cy="527305"/>
      </dsp:txXfrm>
    </dsp:sp>
    <dsp:sp modelId="{59D90D93-BFCC-492D-BB30-B6CA021D91F9}">
      <dsp:nvSpPr>
        <dsp:cNvPr id="0" name=""/>
        <dsp:cNvSpPr/>
      </dsp:nvSpPr>
      <dsp:spPr>
        <a:xfrm>
          <a:off x="2411" y="533670"/>
          <a:ext cx="2350740" cy="220028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Advances in technology and industry create diverse job opportunities.</a:t>
          </a:r>
          <a:endParaRPr lang="en-IN" sz="1500" kern="1200" dirty="0"/>
        </a:p>
        <a:p>
          <a:pPr marL="114300" lvl="1" indent="-114300" algn="l" defTabSz="666750">
            <a:lnSpc>
              <a:spcPct val="90000"/>
            </a:lnSpc>
            <a:spcBef>
              <a:spcPct val="0"/>
            </a:spcBef>
            <a:spcAft>
              <a:spcPct val="15000"/>
            </a:spcAft>
            <a:buChar char="•"/>
          </a:pPr>
          <a:r>
            <a:rPr lang="en-US" sz="1500" b="0" i="0" kern="1200" dirty="0"/>
            <a:t>Social media and the internet revolutionize job recruitment.</a:t>
          </a:r>
          <a:endParaRPr lang="en-IN" sz="1500" kern="1200" dirty="0"/>
        </a:p>
      </dsp:txBody>
      <dsp:txXfrm>
        <a:off x="2411" y="533670"/>
        <a:ext cx="2350740" cy="2200289"/>
      </dsp:txXfrm>
    </dsp:sp>
    <dsp:sp modelId="{79CBE9FC-5CFF-4363-85B0-2629B1A86A85}">
      <dsp:nvSpPr>
        <dsp:cNvPr id="0" name=""/>
        <dsp:cNvSpPr/>
      </dsp:nvSpPr>
      <dsp:spPr>
        <a:xfrm>
          <a:off x="2682254" y="6365"/>
          <a:ext cx="2350740" cy="52730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0" i="0" kern="1200" dirty="0"/>
            <a:t>Rising Issue of Fake Job Posts</a:t>
          </a:r>
          <a:endParaRPr lang="en-IN" sz="1500" kern="1200" dirty="0"/>
        </a:p>
      </dsp:txBody>
      <dsp:txXfrm>
        <a:off x="2682254" y="6365"/>
        <a:ext cx="2350740" cy="527305"/>
      </dsp:txXfrm>
    </dsp:sp>
    <dsp:sp modelId="{71D0CE5F-EE7D-4FE3-A39C-2BCBE0862A4F}">
      <dsp:nvSpPr>
        <dsp:cNvPr id="0" name=""/>
        <dsp:cNvSpPr/>
      </dsp:nvSpPr>
      <dsp:spPr>
        <a:xfrm>
          <a:off x="2682254" y="533670"/>
          <a:ext cx="2350740" cy="220028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Increased fraudulent postings cause harassment for job 	seekers.</a:t>
          </a:r>
          <a:endParaRPr lang="en-IN" sz="1500" kern="1200" dirty="0"/>
        </a:p>
        <a:p>
          <a:pPr marL="114300" lvl="1" indent="-114300" algn="l" defTabSz="666750">
            <a:lnSpc>
              <a:spcPct val="90000"/>
            </a:lnSpc>
            <a:spcBef>
              <a:spcPct val="0"/>
            </a:spcBef>
            <a:spcAft>
              <a:spcPct val="15000"/>
            </a:spcAft>
            <a:buChar char="•"/>
          </a:pPr>
          <a:r>
            <a:rPr lang="en-US" sz="1500" b="0" i="0" kern="1200" dirty="0"/>
            <a:t>Leads to loss of trust and reluctance to engage with new opportunities.</a:t>
          </a:r>
          <a:endParaRPr lang="en-IN" sz="1500" kern="1200" dirty="0"/>
        </a:p>
      </dsp:txBody>
      <dsp:txXfrm>
        <a:off x="2682254" y="533670"/>
        <a:ext cx="2350740" cy="2200289"/>
      </dsp:txXfrm>
    </dsp:sp>
    <dsp:sp modelId="{B758A250-855F-4A59-AD2D-2E8F10F4F458}">
      <dsp:nvSpPr>
        <dsp:cNvPr id="0" name=""/>
        <dsp:cNvSpPr/>
      </dsp:nvSpPr>
      <dsp:spPr>
        <a:xfrm>
          <a:off x="5362098" y="6365"/>
          <a:ext cx="2350740" cy="52730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Need</a:t>
          </a:r>
          <a:r>
            <a:rPr lang="en-IN" sz="1500" kern="1200" baseline="0" dirty="0"/>
            <a:t> for Technological Solutions</a:t>
          </a:r>
          <a:endParaRPr lang="en-IN" sz="1500" kern="1200" dirty="0"/>
        </a:p>
      </dsp:txBody>
      <dsp:txXfrm>
        <a:off x="5362098" y="6365"/>
        <a:ext cx="2350740" cy="527305"/>
      </dsp:txXfrm>
    </dsp:sp>
    <dsp:sp modelId="{ACE836D7-42E1-45C0-9D04-E03B2233CC62}">
      <dsp:nvSpPr>
        <dsp:cNvPr id="0" name=""/>
        <dsp:cNvSpPr/>
      </dsp:nvSpPr>
      <dsp:spPr>
        <a:xfrm>
          <a:off x="5362098" y="533670"/>
          <a:ext cx="2350740" cy="220028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0" marR="0" lvl="0" indent="0" algn="l" defTabSz="914400" eaLnBrk="1" fontAlgn="auto" latinLnBrk="0" hangingPunct="1">
            <a:lnSpc>
              <a:spcPct val="100000"/>
            </a:lnSpc>
            <a:spcBef>
              <a:spcPct val="0"/>
            </a:spcBef>
            <a:spcAft>
              <a:spcPts val="0"/>
            </a:spcAft>
            <a:buClrTx/>
            <a:buSzTx/>
            <a:buFont typeface="Arial" panose="020B0604020202020204" pitchFamily="34" charset="0"/>
            <a:buChar char="•"/>
            <a:tabLst/>
            <a:defRPr/>
          </a:pPr>
          <a:r>
            <a:rPr lang="en-US" sz="1500" kern="1200" dirty="0"/>
            <a:t>  An automated system         to filter and predict fake job posts.</a:t>
          </a:r>
          <a:endParaRPr lang="en-IN" sz="1500" kern="1200" dirty="0"/>
        </a:p>
        <a:p>
          <a:pPr marL="0" marR="0" lvl="0" indent="0" algn="l" defTabSz="914400" eaLnBrk="1" fontAlgn="auto" latinLnBrk="0" hangingPunct="1">
            <a:lnSpc>
              <a:spcPct val="100000"/>
            </a:lnSpc>
            <a:spcBef>
              <a:spcPct val="0"/>
            </a:spcBef>
            <a:spcAft>
              <a:spcPts val="0"/>
            </a:spcAft>
            <a:buClrTx/>
            <a:buSzTx/>
            <a:buFont typeface="Arial" panose="020B0604020202020204" pitchFamily="34" charset="0"/>
            <a:buNone/>
            <a:tabLst/>
            <a:defRPr/>
          </a:pPr>
          <a:r>
            <a:rPr lang="en-US" sz="1500" kern="1200" dirty="0"/>
            <a:t>
    Enhances trust, security, and efficiency in recruitment.</a:t>
          </a:r>
          <a:endParaRPr lang="en-IN" sz="1500" kern="1200" dirty="0"/>
        </a:p>
        <a:p>
          <a:pPr marL="171450" lvl="1" indent="0" algn="l" defTabSz="711200">
            <a:lnSpc>
              <a:spcPct val="90000"/>
            </a:lnSpc>
            <a:spcBef>
              <a:spcPct val="0"/>
            </a:spcBef>
            <a:spcAft>
              <a:spcPct val="15000"/>
            </a:spcAft>
          </a:pPr>
          <a:endParaRPr lang="en-IN" sz="1500" kern="1200" dirty="0"/>
        </a:p>
        <a:p>
          <a:pPr marL="171450" lvl="1" indent="0" algn="l" defTabSz="711200">
            <a:lnSpc>
              <a:spcPct val="90000"/>
            </a:lnSpc>
            <a:spcBef>
              <a:spcPct val="0"/>
            </a:spcBef>
            <a:spcAft>
              <a:spcPct val="15000"/>
            </a:spcAft>
            <a:buChar char="•"/>
          </a:pPr>
          <a:endParaRPr lang="en-IN" sz="1500" kern="1200" dirty="0"/>
        </a:p>
      </dsp:txBody>
      <dsp:txXfrm>
        <a:off x="5362098" y="533670"/>
        <a:ext cx="2350740" cy="220028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SLIDES_API69764041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SLIDES_API69764041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SLIDES_API697640418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SLIDES_API697640418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SLIDES_API697640418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SLIDES_API697640418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354B65F7-188F-ED37-1301-5A81BE4C6BF0}"/>
            </a:ext>
          </a:extLst>
        </p:cNvPr>
        <p:cNvGrpSpPr/>
        <p:nvPr/>
      </p:nvGrpSpPr>
      <p:grpSpPr>
        <a:xfrm>
          <a:off x="0" y="0"/>
          <a:ext cx="0" cy="0"/>
          <a:chOff x="0" y="0"/>
          <a:chExt cx="0" cy="0"/>
        </a:xfrm>
      </p:grpSpPr>
      <p:sp>
        <p:nvSpPr>
          <p:cNvPr id="125" name="Google Shape;125;SLIDES_API697640418_159:notes">
            <a:extLst>
              <a:ext uri="{FF2B5EF4-FFF2-40B4-BE49-F238E27FC236}">
                <a16:creationId xmlns:a16="http://schemas.microsoft.com/office/drawing/2014/main" id="{65207826-7479-668B-A069-8CBC0D84FE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SLIDES_API697640418_159:notes">
            <a:extLst>
              <a:ext uri="{FF2B5EF4-FFF2-40B4-BE49-F238E27FC236}">
                <a16:creationId xmlns:a16="http://schemas.microsoft.com/office/drawing/2014/main" id="{4370EE64-26F9-3A0A-4A00-F3794E8D93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51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SLIDES_API697640418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SLIDES_API697640418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SLIDES_API697640418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SLIDES_API697640418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9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9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9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9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9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9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40002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40002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9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3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49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49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9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9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3B95C-B824-08D3-049C-DB70448D34B2}"/>
              </a:ext>
            </a:extLst>
          </p:cNvPr>
          <p:cNvSpPr>
            <a:spLocks noGrp="1"/>
          </p:cNvSpPr>
          <p:nvPr>
            <p:ph type="dt" sz="half" idx="10"/>
          </p:nvPr>
        </p:nvSpPr>
        <p:spPr/>
        <p:txBody>
          <a:bodyPr/>
          <a:lstStyle/>
          <a:p>
            <a:fld id="{962A0534-F975-4DCF-8CD8-3547457CC46E}" type="datetime1">
              <a:rPr lang="en-IN" smtClean="0"/>
              <a:t>19-12-2024</a:t>
            </a:fld>
            <a:endParaRPr lang="en-IN"/>
          </a:p>
        </p:txBody>
      </p:sp>
      <p:sp>
        <p:nvSpPr>
          <p:cNvPr id="3" name="Footer Placeholder 2">
            <a:extLst>
              <a:ext uri="{FF2B5EF4-FFF2-40B4-BE49-F238E27FC236}">
                <a16:creationId xmlns:a16="http://schemas.microsoft.com/office/drawing/2014/main" id="{CEA346C3-C2D1-59B9-417C-7F5BB5CAD5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41F813-5585-830D-BC8E-CB2BFD9BA5AD}"/>
              </a:ext>
            </a:extLst>
          </p:cNvPr>
          <p:cNvSpPr>
            <a:spLocks noGrp="1"/>
          </p:cNvSpPr>
          <p:nvPr>
            <p:ph type="sldNum" sz="quarter" idx="12"/>
          </p:nvPr>
        </p:nvSpPr>
        <p:spPr/>
        <p:txBody>
          <a:bodyPr/>
          <a:lstStyle/>
          <a:p>
            <a:fld id="{DD7B8A3C-BA0E-4697-A6DF-B498D4E38753}" type="slidenum">
              <a:rPr lang="en-IN" smtClean="0"/>
              <a:t>‹#›</a:t>
            </a:fld>
            <a:endParaRPr lang="en-IN"/>
          </a:p>
        </p:txBody>
      </p:sp>
    </p:spTree>
    <p:extLst>
      <p:ext uri="{BB962C8B-B14F-4D97-AF65-F5344CB8AC3E}">
        <p14:creationId xmlns:p14="http://schemas.microsoft.com/office/powerpoint/2010/main" val="428941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9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9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4236/jis.2019.103009" TargetMode="External"/><Relationship Id="rId2" Type="http://schemas.openxmlformats.org/officeDocument/2006/relationships/hyperlink" Target="https://doi.org/10.3390/fi9010006" TargetMode="Externa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E5244"/>
        </a:solidFill>
        <a:effectLst/>
      </p:bgPr>
    </p:bg>
    <p:spTree>
      <p:nvGrpSpPr>
        <p:cNvPr id="1" name="Shape 98"/>
        <p:cNvGrpSpPr/>
        <p:nvPr/>
      </p:nvGrpSpPr>
      <p:grpSpPr>
        <a:xfrm>
          <a:off x="0" y="0"/>
          <a:ext cx="0" cy="0"/>
          <a:chOff x="0" y="0"/>
          <a:chExt cx="0" cy="0"/>
        </a:xfrm>
      </p:grpSpPr>
      <p:sp>
        <p:nvSpPr>
          <p:cNvPr id="99" name="Google Shape;99;p25"/>
          <p:cNvSpPr txBox="1"/>
          <p:nvPr/>
        </p:nvSpPr>
        <p:spPr>
          <a:xfrm>
            <a:off x="2727523" y="2345835"/>
            <a:ext cx="7151700" cy="47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900" dirty="0">
                <a:solidFill>
                  <a:schemeClr val="lt1"/>
                </a:solidFill>
                <a:latin typeface="Nunito Sans SemiBold"/>
                <a:ea typeface="Nunito Sans SemiBold"/>
                <a:cs typeface="Nunito Sans SemiBold"/>
                <a:sym typeface="Nunito Sans SemiBold"/>
              </a:rPr>
              <a:t>An automated system to detect</a:t>
            </a:r>
          </a:p>
          <a:p>
            <a:pPr marL="0" lvl="0" indent="0" algn="ctr" rtl="0">
              <a:spcBef>
                <a:spcPts val="0"/>
              </a:spcBef>
              <a:spcAft>
                <a:spcPts val="0"/>
              </a:spcAft>
              <a:buNone/>
            </a:pPr>
            <a:r>
              <a:rPr lang="en" sz="1900" dirty="0">
                <a:solidFill>
                  <a:schemeClr val="lt1"/>
                </a:solidFill>
                <a:latin typeface="Nunito Sans SemiBold"/>
                <a:ea typeface="Nunito Sans SemiBold"/>
                <a:cs typeface="Nunito Sans SemiBold"/>
                <a:sym typeface="Nunito Sans SemiBold"/>
              </a:rPr>
              <a:t> fraudulent job postings.</a:t>
            </a:r>
            <a:endParaRPr sz="1900" dirty="0">
              <a:solidFill>
                <a:schemeClr val="lt1"/>
              </a:solidFill>
              <a:latin typeface="Nunito Sans SemiBold"/>
              <a:ea typeface="Nunito Sans SemiBold"/>
              <a:cs typeface="Nunito Sans SemiBold"/>
              <a:sym typeface="Nunito Sans SemiBold"/>
            </a:endParaRPr>
          </a:p>
        </p:txBody>
      </p:sp>
      <p:sp>
        <p:nvSpPr>
          <p:cNvPr id="100" name="Google Shape;100;p25"/>
          <p:cNvSpPr txBox="1"/>
          <p:nvPr/>
        </p:nvSpPr>
        <p:spPr>
          <a:xfrm>
            <a:off x="3442063" y="941840"/>
            <a:ext cx="6071400" cy="134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4400" b="1" dirty="0">
                <a:solidFill>
                  <a:schemeClr val="lt1"/>
                </a:solidFill>
                <a:latin typeface="Nunito Sans"/>
                <a:ea typeface="Nunito Sans"/>
                <a:cs typeface="Nunito Sans"/>
                <a:sym typeface="Nunito Sans"/>
              </a:rPr>
              <a:t>Unmasking Employment scams</a:t>
            </a:r>
            <a:endParaRPr sz="4400" b="1" dirty="0">
              <a:solidFill>
                <a:schemeClr val="lt1"/>
              </a:solidFill>
              <a:latin typeface="Nunito Sans"/>
              <a:ea typeface="Nunito Sans"/>
              <a:cs typeface="Nunito Sans"/>
              <a:sym typeface="Nunito Sans"/>
            </a:endParaRPr>
          </a:p>
        </p:txBody>
      </p:sp>
      <p:sp>
        <p:nvSpPr>
          <p:cNvPr id="101" name="Google Shape;101;p25"/>
          <p:cNvSpPr txBox="1"/>
          <p:nvPr/>
        </p:nvSpPr>
        <p:spPr>
          <a:xfrm>
            <a:off x="6239925" y="3764717"/>
            <a:ext cx="3767700" cy="17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lt1"/>
                </a:solidFill>
                <a:latin typeface="Times New Roman" panose="02020603050405020304" pitchFamily="18" charset="0"/>
                <a:ea typeface="Nunito Sans"/>
                <a:cs typeface="Times New Roman" panose="02020603050405020304" pitchFamily="18" charset="0"/>
                <a:sym typeface="Nunito Sans"/>
              </a:rPr>
              <a:t>Batch - 6</a:t>
            </a:r>
            <a:endParaRPr sz="1800" dirty="0">
              <a:solidFill>
                <a:schemeClr val="lt1"/>
              </a:solidFill>
              <a:latin typeface="Times New Roman" panose="02020603050405020304" pitchFamily="18" charset="0"/>
              <a:ea typeface="Nunito Sans"/>
              <a:cs typeface="Times New Roman" panose="02020603050405020304" pitchFamily="18" charset="0"/>
              <a:sym typeface="Nunito Sans"/>
            </a:endParaRPr>
          </a:p>
          <a:p>
            <a:pPr marL="0" lvl="0" indent="0" algn="l" rtl="0">
              <a:spcBef>
                <a:spcPts val="0"/>
              </a:spcBef>
              <a:spcAft>
                <a:spcPts val="0"/>
              </a:spcAft>
              <a:buNone/>
            </a:pPr>
            <a:r>
              <a:rPr lang="en" sz="1800" dirty="0">
                <a:solidFill>
                  <a:schemeClr val="lt1"/>
                </a:solidFill>
                <a:latin typeface="Times New Roman" panose="02020603050405020304" pitchFamily="18" charset="0"/>
                <a:ea typeface="Nunito Sans"/>
                <a:cs typeface="Times New Roman" panose="02020603050405020304" pitchFamily="18" charset="0"/>
                <a:sym typeface="Nunito Sans"/>
              </a:rPr>
              <a:t>G.Karthik (21891A7226)</a:t>
            </a:r>
            <a:endParaRPr sz="1800" dirty="0">
              <a:solidFill>
                <a:schemeClr val="lt1"/>
              </a:solidFill>
              <a:latin typeface="Times New Roman" panose="02020603050405020304" pitchFamily="18" charset="0"/>
              <a:ea typeface="Nunito Sans"/>
              <a:cs typeface="Times New Roman" panose="02020603050405020304" pitchFamily="18" charset="0"/>
              <a:sym typeface="Nunito Sans"/>
            </a:endParaRPr>
          </a:p>
          <a:p>
            <a:pPr marL="0" lvl="0" indent="0" algn="l" rtl="0">
              <a:spcBef>
                <a:spcPts val="0"/>
              </a:spcBef>
              <a:spcAft>
                <a:spcPts val="0"/>
              </a:spcAft>
              <a:buNone/>
            </a:pPr>
            <a:r>
              <a:rPr lang="en" sz="1800" dirty="0">
                <a:solidFill>
                  <a:schemeClr val="lt1"/>
                </a:solidFill>
                <a:latin typeface="Times New Roman" panose="02020603050405020304" pitchFamily="18" charset="0"/>
                <a:ea typeface="Nunito Sans"/>
                <a:cs typeface="Times New Roman" panose="02020603050405020304" pitchFamily="18" charset="0"/>
                <a:sym typeface="Nunito Sans"/>
              </a:rPr>
              <a:t>G.Pranay(21891A7217)</a:t>
            </a:r>
            <a:endParaRPr sz="1800" dirty="0">
              <a:solidFill>
                <a:schemeClr val="lt1"/>
              </a:solidFill>
              <a:latin typeface="Times New Roman" panose="02020603050405020304" pitchFamily="18" charset="0"/>
              <a:ea typeface="Nunito Sans"/>
              <a:cs typeface="Times New Roman" panose="02020603050405020304" pitchFamily="18" charset="0"/>
              <a:sym typeface="Nunito Sans"/>
            </a:endParaRPr>
          </a:p>
          <a:p>
            <a:pPr marL="0" lvl="0" indent="0" algn="l" rtl="0">
              <a:spcBef>
                <a:spcPts val="0"/>
              </a:spcBef>
              <a:spcAft>
                <a:spcPts val="0"/>
              </a:spcAft>
              <a:buNone/>
            </a:pPr>
            <a:r>
              <a:rPr lang="en" sz="1800" dirty="0">
                <a:solidFill>
                  <a:schemeClr val="lt1"/>
                </a:solidFill>
                <a:latin typeface="Times New Roman" panose="02020603050405020304" pitchFamily="18" charset="0"/>
                <a:ea typeface="Nunito Sans"/>
                <a:cs typeface="Times New Roman" panose="02020603050405020304" pitchFamily="18" charset="0"/>
                <a:sym typeface="Nunito Sans"/>
              </a:rPr>
              <a:t>K.Balaji(22895A7202)</a:t>
            </a:r>
            <a:endParaRPr sz="1800" dirty="0">
              <a:solidFill>
                <a:schemeClr val="lt1"/>
              </a:solidFill>
              <a:latin typeface="Times New Roman" panose="02020603050405020304" pitchFamily="18" charset="0"/>
              <a:ea typeface="Nunito Sans"/>
              <a:cs typeface="Times New Roman" panose="02020603050405020304" pitchFamily="18" charset="0"/>
              <a:sym typeface="Nunito Sans"/>
            </a:endParaRPr>
          </a:p>
        </p:txBody>
      </p:sp>
      <p:sp>
        <p:nvSpPr>
          <p:cNvPr id="5" name="Text Placeholder 4">
            <a:extLst>
              <a:ext uri="{FF2B5EF4-FFF2-40B4-BE49-F238E27FC236}">
                <a16:creationId xmlns:a16="http://schemas.microsoft.com/office/drawing/2014/main" id="{A61570C3-F30C-C6F5-51F6-C7077213954D}"/>
              </a:ext>
            </a:extLst>
          </p:cNvPr>
          <p:cNvSpPr>
            <a:spLocks noGrp="1"/>
          </p:cNvSpPr>
          <p:nvPr>
            <p:ph type="body" idx="1"/>
          </p:nvPr>
        </p:nvSpPr>
        <p:spPr>
          <a:xfrm>
            <a:off x="4114801" y="3600717"/>
            <a:ext cx="2433864" cy="1147718"/>
          </a:xfrm>
        </p:spPr>
        <p:txBody>
          <a:bodyPr>
            <a:normAutofit fontScale="92500" lnSpcReduction="10000"/>
          </a:bodyPr>
          <a:lstStyle/>
          <a:p>
            <a:r>
              <a:rPr lang="en-IN" b="1" dirty="0">
                <a:solidFill>
                  <a:schemeClr val="bg1"/>
                </a:solidFill>
                <a:latin typeface="Times New Roman" panose="02020603050405020304" pitchFamily="18" charset="0"/>
                <a:cs typeface="Times New Roman" panose="02020603050405020304" pitchFamily="18" charset="0"/>
              </a:rPr>
              <a:t>Guided by:</a:t>
            </a:r>
          </a:p>
          <a:p>
            <a:r>
              <a:rPr lang="en-IN" b="1" dirty="0">
                <a:solidFill>
                  <a:schemeClr val="bg1"/>
                </a:solidFill>
                <a:latin typeface="Times New Roman" panose="02020603050405020304" pitchFamily="18" charset="0"/>
                <a:cs typeface="Times New Roman" panose="02020603050405020304" pitchFamily="18" charset="0"/>
              </a:rPr>
              <a:t>Mrs. G. Sai Sree</a:t>
            </a:r>
          </a:p>
          <a:p>
            <a:r>
              <a:rPr lang="en-IN" b="1" dirty="0">
                <a:solidFill>
                  <a:schemeClr val="bg1"/>
                </a:solidFill>
                <a:latin typeface="Times New Roman" panose="02020603050405020304" pitchFamily="18" charset="0"/>
                <a:cs typeface="Times New Roman" panose="02020603050405020304" pitchFamily="18" charset="0"/>
              </a:rPr>
              <a:t>(Assistant</a:t>
            </a:r>
          </a:p>
          <a:p>
            <a:r>
              <a:rPr lang="en-IN" b="1" dirty="0">
                <a:solidFill>
                  <a:schemeClr val="bg1"/>
                </a:solidFill>
                <a:latin typeface="Times New Roman" panose="02020603050405020304" pitchFamily="18" charset="0"/>
                <a:cs typeface="Times New Roman" panose="02020603050405020304" pitchFamily="18" charset="0"/>
              </a:rPr>
              <a:t>P</a:t>
            </a:r>
            <a:r>
              <a:rPr lang="en-IN" b="1">
                <a:solidFill>
                  <a:schemeClr val="bg1"/>
                </a:solidFill>
                <a:latin typeface="Times New Roman" panose="02020603050405020304" pitchFamily="18" charset="0"/>
                <a:cs typeface="Times New Roman" panose="02020603050405020304" pitchFamily="18" charset="0"/>
              </a:rPr>
              <a:t>rofessor</a:t>
            </a:r>
            <a:r>
              <a:rPr lang="en-IN" b="1" dirty="0" err="1">
                <a:solidFill>
                  <a:schemeClr val="bg1"/>
                </a:solidFill>
                <a:latin typeface="Times New Roman" panose="02020603050405020304" pitchFamily="18" charset="0"/>
                <a:cs typeface="Times New Roman" panose="02020603050405020304" pitchFamily="18" charset="0"/>
              </a:rPr>
              <a:t>,AI&amp;DS</a:t>
            </a:r>
            <a:r>
              <a:rPr lang="en-IN" b="1" dirty="0">
                <a:solidFill>
                  <a:schemeClr val="bg1"/>
                </a:solidFill>
                <a:latin typeface="Times New Roman" panose="02020603050405020304" pitchFamily="18" charset="0"/>
                <a:cs typeface="Times New Roman" panose="02020603050405020304" pitchFamily="18" charset="0"/>
              </a:rPr>
              <a:t>)</a:t>
            </a:r>
          </a:p>
        </p:txBody>
      </p:sp>
      <p:sp>
        <p:nvSpPr>
          <p:cNvPr id="4" name="Freeform 5">
            <a:extLst>
              <a:ext uri="{FF2B5EF4-FFF2-40B4-BE49-F238E27FC236}">
                <a16:creationId xmlns:a16="http://schemas.microsoft.com/office/drawing/2014/main" id="{815C7021-0E8D-CF5F-96DA-7EDFC78F31A3}"/>
              </a:ext>
            </a:extLst>
          </p:cNvPr>
          <p:cNvSpPr/>
          <p:nvPr/>
        </p:nvSpPr>
        <p:spPr>
          <a:xfrm>
            <a:off x="6985000" y="22159"/>
            <a:ext cx="2159000" cy="877082"/>
          </a:xfrm>
          <a:custGeom>
            <a:avLst/>
            <a:gdLst/>
            <a:ahLst/>
            <a:cxnLst/>
            <a:rect l="l" t="t" r="r" b="b"/>
            <a:pathLst>
              <a:path w="3767622" h="1255874">
                <a:moveTo>
                  <a:pt x="0" y="0"/>
                </a:moveTo>
                <a:lnTo>
                  <a:pt x="3767622" y="0"/>
                </a:lnTo>
                <a:lnTo>
                  <a:pt x="3767622" y="1255874"/>
                </a:lnTo>
                <a:lnTo>
                  <a:pt x="0" y="1255874"/>
                </a:lnTo>
                <a:lnTo>
                  <a:pt x="0" y="0"/>
                </a:lnTo>
                <a:close/>
              </a:path>
            </a:pathLst>
          </a:custGeom>
        </p:spPr>
        <p:style>
          <a:lnRef idx="2">
            <a:schemeClr val="accent1"/>
          </a:lnRef>
          <a:fillRef idx="1">
            <a:schemeClr val="lt1"/>
          </a:fillRef>
          <a:effectRef idx="0">
            <a:schemeClr val="accent1"/>
          </a:effectRef>
          <a:fontRef idx="minor">
            <a:schemeClr val="dk1"/>
          </a:fontRef>
        </p:style>
        <p:txBody>
          <a:bodyPr/>
          <a:lstStyle/>
          <a:p>
            <a:endParaRPr lang="en-IN"/>
          </a:p>
        </p:txBody>
      </p:sp>
      <p:pic>
        <p:nvPicPr>
          <p:cNvPr id="1026" name="Picture 2" descr="Unmasking Job Scams: Protecting Your Career Journey">
            <a:extLst>
              <a:ext uri="{FF2B5EF4-FFF2-40B4-BE49-F238E27FC236}">
                <a16:creationId xmlns:a16="http://schemas.microsoft.com/office/drawing/2014/main" id="{3D2BF9EF-A538-DF06-323C-B6A97E3B5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23" y="460698"/>
            <a:ext cx="3771490" cy="441174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1666DFD-6C6B-5F4C-712B-776E73F1E1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5001" y="22159"/>
            <a:ext cx="2159000" cy="8632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B8E5-BF58-A9D3-C655-AB2D83F233B5}"/>
              </a:ext>
            </a:extLst>
          </p:cNvPr>
          <p:cNvSpPr>
            <a:spLocks noGrp="1"/>
          </p:cNvSpPr>
          <p:nvPr>
            <p:ph type="title"/>
          </p:nvPr>
        </p:nvSpPr>
        <p:spPr>
          <a:xfrm>
            <a:off x="311700" y="458459"/>
            <a:ext cx="8520900" cy="559266"/>
          </a:xfrm>
        </p:spPr>
        <p:txBody>
          <a:bodyPr>
            <a:normAutofit fontScale="90000"/>
          </a:bodyPr>
          <a:lstStyle/>
          <a:p>
            <a:r>
              <a:rPr lang="en-IN" b="1" dirty="0">
                <a:latin typeface="Times New Roman" panose="02020603050405020304" pitchFamily="18" charset="0"/>
                <a:cs typeface="Times New Roman" panose="02020603050405020304" pitchFamily="18" charset="0"/>
              </a:rPr>
              <a:t>Flow</a:t>
            </a:r>
            <a:r>
              <a:rPr lang="en-IN" b="1" dirty="0"/>
              <a:t> chart :</a:t>
            </a:r>
          </a:p>
        </p:txBody>
      </p:sp>
      <p:pic>
        <p:nvPicPr>
          <p:cNvPr id="2050" name="Picture 2" descr="XGBoost model prediction flowchart. | Download Scientific Diagram">
            <a:extLst>
              <a:ext uri="{FF2B5EF4-FFF2-40B4-BE49-F238E27FC236}">
                <a16:creationId xmlns:a16="http://schemas.microsoft.com/office/drawing/2014/main" id="{115BB470-BB79-6026-C976-3E7C6AE19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3" y="60325"/>
            <a:ext cx="4929187" cy="5022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2E5CCFE-C509-9121-4565-0900012F89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169013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96D3C-F751-F7BA-FBF6-32B22D05E3AA}"/>
              </a:ext>
            </a:extLst>
          </p:cNvPr>
          <p:cNvSpPr>
            <a:spLocks noGrp="1"/>
          </p:cNvSpPr>
          <p:nvPr>
            <p:ph type="title"/>
          </p:nvPr>
        </p:nvSpPr>
        <p:spPr>
          <a:xfrm>
            <a:off x="-1799040" y="-170226"/>
            <a:ext cx="8520900" cy="1028700"/>
          </a:xfrm>
        </p:spPr>
        <p:txBody>
          <a:bodyPr>
            <a:normAutofit/>
          </a:bodyPr>
          <a:lstStyle/>
          <a:p>
            <a:r>
              <a:rPr lang="en-IN" sz="4000" b="1" dirty="0">
                <a:latin typeface="Times New Roman" panose="02020603050405020304" pitchFamily="18" charset="0"/>
                <a:cs typeface="Times New Roman" panose="02020603050405020304" pitchFamily="18" charset="0"/>
              </a:rPr>
              <a:t>System Architecture</a:t>
            </a:r>
          </a:p>
        </p:txBody>
      </p:sp>
      <p:pic>
        <p:nvPicPr>
          <p:cNvPr id="2" name="Picture 1">
            <a:extLst>
              <a:ext uri="{FF2B5EF4-FFF2-40B4-BE49-F238E27FC236}">
                <a16:creationId xmlns:a16="http://schemas.microsoft.com/office/drawing/2014/main" id="{2E4E36F7-E0A7-C0AD-F918-65D2E0229B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pic>
        <p:nvPicPr>
          <p:cNvPr id="6" name="Picture 5">
            <a:extLst>
              <a:ext uri="{FF2B5EF4-FFF2-40B4-BE49-F238E27FC236}">
                <a16:creationId xmlns:a16="http://schemas.microsoft.com/office/drawing/2014/main" id="{14E50198-A31D-E8A0-5F33-7C9FCACCA536}"/>
              </a:ext>
            </a:extLst>
          </p:cNvPr>
          <p:cNvPicPr>
            <a:picLocks noChangeAspect="1"/>
          </p:cNvPicPr>
          <p:nvPr/>
        </p:nvPicPr>
        <p:blipFill>
          <a:blip r:embed="rId3"/>
          <a:stretch>
            <a:fillRect/>
          </a:stretch>
        </p:blipFill>
        <p:spPr>
          <a:xfrm>
            <a:off x="2690831" y="608677"/>
            <a:ext cx="3130849" cy="43214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9954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7F27EF-0BBE-30E7-230C-0681E416FC95}"/>
              </a:ext>
            </a:extLst>
          </p:cNvPr>
          <p:cNvSpPr>
            <a:spLocks noGrp="1"/>
          </p:cNvSpPr>
          <p:nvPr>
            <p:ph type="title"/>
          </p:nvPr>
        </p:nvSpPr>
        <p:spPr>
          <a:xfrm>
            <a:off x="220260" y="201185"/>
            <a:ext cx="8520900" cy="572700"/>
          </a:xfrm>
        </p:spPr>
        <p:txBody>
          <a:bodyPr>
            <a:normAutofit fontScale="90000"/>
          </a:bodyPr>
          <a:lstStyle/>
          <a:p>
            <a:r>
              <a:rPr lang="en-IN" sz="4400" b="1" dirty="0">
                <a:latin typeface="Times New Roman" panose="02020603050405020304" pitchFamily="18" charset="0"/>
                <a:cs typeface="Times New Roman" panose="02020603050405020304" pitchFamily="18" charset="0"/>
              </a:rPr>
              <a:t>UML DIAGRAM</a:t>
            </a:r>
            <a:br>
              <a:rPr lang="en-IN" dirty="0"/>
            </a:br>
            <a:endParaRPr lang="en-IN" dirty="0"/>
          </a:p>
        </p:txBody>
      </p:sp>
      <p:pic>
        <p:nvPicPr>
          <p:cNvPr id="6" name="Picture 5">
            <a:extLst>
              <a:ext uri="{FF2B5EF4-FFF2-40B4-BE49-F238E27FC236}">
                <a16:creationId xmlns:a16="http://schemas.microsoft.com/office/drawing/2014/main" id="{3913FAD0-356A-B0B8-4025-9CB84D10D92C}"/>
              </a:ext>
            </a:extLst>
          </p:cNvPr>
          <p:cNvPicPr>
            <a:picLocks noChangeAspect="1"/>
          </p:cNvPicPr>
          <p:nvPr/>
        </p:nvPicPr>
        <p:blipFill>
          <a:blip r:embed="rId2"/>
          <a:stretch>
            <a:fillRect/>
          </a:stretch>
        </p:blipFill>
        <p:spPr>
          <a:xfrm>
            <a:off x="1319212" y="1017725"/>
            <a:ext cx="6505575" cy="3988615"/>
          </a:xfrm>
          <a:prstGeom prst="rect">
            <a:avLst/>
          </a:prstGeom>
        </p:spPr>
      </p:pic>
      <p:pic>
        <p:nvPicPr>
          <p:cNvPr id="7" name="Picture 6">
            <a:extLst>
              <a:ext uri="{FF2B5EF4-FFF2-40B4-BE49-F238E27FC236}">
                <a16:creationId xmlns:a16="http://schemas.microsoft.com/office/drawing/2014/main" id="{9F731DF9-9238-E05A-B628-EE9DA9721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40988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F7C8-6054-AE89-7C99-49141802DA60}"/>
              </a:ext>
            </a:extLst>
          </p:cNvPr>
          <p:cNvSpPr>
            <a:spLocks noGrp="1"/>
          </p:cNvSpPr>
          <p:nvPr>
            <p:ph type="title"/>
          </p:nvPr>
        </p:nvSpPr>
        <p:spPr/>
        <p:txBody>
          <a:bodyPr>
            <a:noAutofit/>
          </a:bodyPr>
          <a:lstStyle/>
          <a:p>
            <a:r>
              <a:rPr lang="en-IN" sz="4000" b="1" dirty="0">
                <a:latin typeface="Times New Roman" panose="02020603050405020304" pitchFamily="18" charset="0"/>
                <a:cs typeface="Times New Roman" panose="02020603050405020304" pitchFamily="18" charset="0"/>
              </a:rPr>
              <a:t>Advantages</a:t>
            </a:r>
          </a:p>
        </p:txBody>
      </p:sp>
      <p:sp>
        <p:nvSpPr>
          <p:cNvPr id="3" name="Text Placeholder 2">
            <a:extLst>
              <a:ext uri="{FF2B5EF4-FFF2-40B4-BE49-F238E27FC236}">
                <a16:creationId xmlns:a16="http://schemas.microsoft.com/office/drawing/2014/main" id="{F940F5AA-2700-ED74-5611-9656907102F9}"/>
              </a:ext>
            </a:extLst>
          </p:cNvPr>
          <p:cNvSpPr>
            <a:spLocks noGrp="1"/>
          </p:cNvSpPr>
          <p:nvPr>
            <p:ph type="body" idx="1"/>
          </p:nvPr>
        </p:nvSpPr>
        <p:spPr>
          <a:xfrm>
            <a:off x="311700" y="1152475"/>
            <a:ext cx="7416250" cy="3416400"/>
          </a:xfrm>
        </p:spPr>
        <p:txBody>
          <a:bodyPr>
            <a:normAutofit lnSpcReduction="10000"/>
          </a:bodyPr>
          <a:lstStyle/>
          <a:p>
            <a:r>
              <a:rPr lang="en-US" b="1" dirty="0">
                <a:solidFill>
                  <a:schemeClr val="tx1"/>
                </a:solidFill>
                <a:latin typeface="Times New Roman" panose="02020603050405020304" pitchFamily="18" charset="0"/>
                <a:cs typeface="Times New Roman" panose="02020603050405020304" pitchFamily="18" charset="0"/>
              </a:rPr>
              <a:t>Improved Accuracy: </a:t>
            </a:r>
            <a:r>
              <a:rPr lang="en-US" dirty="0">
                <a:solidFill>
                  <a:schemeClr val="tx1"/>
                </a:solidFill>
                <a:latin typeface="Times New Roman" panose="02020603050405020304" pitchFamily="18" charset="0"/>
                <a:cs typeface="Times New Roman" panose="02020603050405020304" pitchFamily="18" charset="0"/>
              </a:rPr>
              <a:t>With continuous model refinement, the system can achieve higher accuracy in detecting fake job posts by incorporating new data, features, or improved algorithms.</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Scalability: </a:t>
            </a:r>
            <a:r>
              <a:rPr lang="en-US" dirty="0">
                <a:solidFill>
                  <a:schemeClr val="tx1"/>
                </a:solidFill>
                <a:latin typeface="Times New Roman" panose="02020603050405020304" pitchFamily="18" charset="0"/>
                <a:cs typeface="Times New Roman" panose="02020603050405020304" pitchFamily="18" charset="0"/>
              </a:rPr>
              <a:t>As more data becomes available, system can be scaled to handle large datasets efficiently, allowing it to detect fake job postings across a variety of platforms and industries.</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Real-time Detection: </a:t>
            </a:r>
            <a:r>
              <a:rPr lang="en-US" dirty="0">
                <a:solidFill>
                  <a:schemeClr val="tx1"/>
                </a:solidFill>
                <a:latin typeface="Times New Roman" panose="02020603050405020304" pitchFamily="18" charset="0"/>
                <a:cs typeface="Times New Roman" panose="02020603050405020304" pitchFamily="18" charset="0"/>
              </a:rPr>
              <a:t>Future versions could offer real-time job post verification, which would provide timely alerts and prevent users from applying to fraudulent jobs.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7688AB-7ED8-047B-FC3C-1D7D4D596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302162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7AEC-C350-73B1-62B2-3E68E2296D9D}"/>
              </a:ext>
            </a:extLst>
          </p:cNvPr>
          <p:cNvSpPr>
            <a:spLocks noGrp="1"/>
          </p:cNvSpPr>
          <p:nvPr>
            <p:ph type="title"/>
          </p:nvPr>
        </p:nvSpPr>
        <p:spPr/>
        <p:txBody>
          <a:bodyPr>
            <a:noAutofit/>
          </a:bodyPr>
          <a:lstStyle/>
          <a:p>
            <a:r>
              <a:rPr lang="en-IN" sz="4000" b="1" dirty="0">
                <a:latin typeface="Times New Roman" panose="02020603050405020304" pitchFamily="18" charset="0"/>
                <a:cs typeface="Times New Roman" panose="02020603050405020304" pitchFamily="18" charset="0"/>
              </a:rPr>
              <a:t>Advantages</a:t>
            </a:r>
          </a:p>
        </p:txBody>
      </p:sp>
      <p:sp>
        <p:nvSpPr>
          <p:cNvPr id="3" name="Text Placeholder 2">
            <a:extLst>
              <a:ext uri="{FF2B5EF4-FFF2-40B4-BE49-F238E27FC236}">
                <a16:creationId xmlns:a16="http://schemas.microsoft.com/office/drawing/2014/main" id="{A5330B01-2174-A305-5B01-B3C88187F426}"/>
              </a:ext>
            </a:extLst>
          </p:cNvPr>
          <p:cNvSpPr>
            <a:spLocks noGrp="1"/>
          </p:cNvSpPr>
          <p:nvPr>
            <p:ph type="body" idx="1"/>
          </p:nvPr>
        </p:nvSpPr>
        <p:spPr/>
        <p:txBody>
          <a:bodyPr>
            <a:normAutofit lnSpcReduction="10000"/>
          </a:bodyPr>
          <a:lstStyle/>
          <a:p>
            <a:r>
              <a:rPr lang="en-US" b="1" dirty="0">
                <a:solidFill>
                  <a:schemeClr val="tx1"/>
                </a:solidFill>
                <a:latin typeface="Times New Roman" panose="02020603050405020304" pitchFamily="18" charset="0"/>
                <a:cs typeface="Times New Roman" panose="02020603050405020304" pitchFamily="18" charset="0"/>
              </a:rPr>
              <a:t>Enhanced User Experience: </a:t>
            </a:r>
            <a:r>
              <a:rPr lang="en-US" dirty="0">
                <a:solidFill>
                  <a:schemeClr val="tx1"/>
                </a:solidFill>
                <a:latin typeface="Times New Roman" panose="02020603050405020304" pitchFamily="18" charset="0"/>
                <a:cs typeface="Times New Roman" panose="02020603050405020304" pitchFamily="18" charset="0"/>
              </a:rPr>
              <a:t>An easy-to-use interface could be developed, allowing users (job seekers or platform administrators) to check the authenticity of job postings quickly and with minimal effort.</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Adaptive Learning: </a:t>
            </a:r>
            <a:r>
              <a:rPr lang="en-US" dirty="0">
                <a:solidFill>
                  <a:schemeClr val="tx1"/>
                </a:solidFill>
                <a:latin typeface="Times New Roman" panose="02020603050405020304" pitchFamily="18" charset="0"/>
                <a:cs typeface="Times New Roman" panose="02020603050405020304" pitchFamily="18" charset="0"/>
              </a:rPr>
              <a:t>With ongoing feedback from users, the system could continuously learn from new patterns of fake job postings, helping to identify evolving tactics used by fraudsters.</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Cross-Platform Detection: </a:t>
            </a:r>
            <a:r>
              <a:rPr lang="en-US" dirty="0">
                <a:solidFill>
                  <a:schemeClr val="tx1"/>
                </a:solidFill>
                <a:latin typeface="Times New Roman" panose="02020603050405020304" pitchFamily="18" charset="0"/>
                <a:cs typeface="Times New Roman" panose="02020603050405020304" pitchFamily="18" charset="0"/>
              </a:rPr>
              <a:t>The system could be extended to detect fake job posts across multiple platforms (websites, social media, etc.), providing comprehensive protection for job seekers.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DC802B2-7454-7519-D779-3218D080A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222111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01756-20EF-7043-ED8A-7BD63C4C087D}"/>
              </a:ext>
            </a:extLst>
          </p:cNvPr>
          <p:cNvSpPr>
            <a:spLocks noGrp="1"/>
          </p:cNvSpPr>
          <p:nvPr>
            <p:ph type="title"/>
          </p:nvPr>
        </p:nvSpPr>
        <p:spPr/>
        <p:txBody>
          <a:bodyPr>
            <a:noAutofit/>
          </a:bodyPr>
          <a:lstStyle/>
          <a:p>
            <a:r>
              <a:rPr lang="en-IN" sz="4000" b="1" dirty="0">
                <a:latin typeface="Times New Roman" panose="02020603050405020304" pitchFamily="18" charset="0"/>
                <a:cs typeface="Times New Roman" panose="02020603050405020304" pitchFamily="18" charset="0"/>
              </a:rPr>
              <a:t>Libraries and Tools:</a:t>
            </a:r>
          </a:p>
        </p:txBody>
      </p:sp>
      <p:sp>
        <p:nvSpPr>
          <p:cNvPr id="3" name="Text Placeholder 2">
            <a:extLst>
              <a:ext uri="{FF2B5EF4-FFF2-40B4-BE49-F238E27FC236}">
                <a16:creationId xmlns:a16="http://schemas.microsoft.com/office/drawing/2014/main" id="{05F3ACDD-1797-ABB0-780B-E2BC2EB63ACF}"/>
              </a:ext>
            </a:extLst>
          </p:cNvPr>
          <p:cNvSpPr>
            <a:spLocks noGrp="1"/>
          </p:cNvSpPr>
          <p:nvPr>
            <p:ph type="body" idx="1"/>
          </p:nvPr>
        </p:nvSpPr>
        <p:spPr/>
        <p:txBody>
          <a:bodyPr>
            <a:normAutofit fontScale="92500" lnSpcReduction="10000"/>
          </a:bodyPr>
          <a:lstStyle/>
          <a:p>
            <a:r>
              <a:rPr lang="en-IN" b="1" dirty="0">
                <a:solidFill>
                  <a:schemeClr val="tx1"/>
                </a:solidFill>
                <a:latin typeface="Times New Roman" panose="02020603050405020304" pitchFamily="18" charset="0"/>
                <a:cs typeface="Times New Roman" panose="02020603050405020304" pitchFamily="18" charset="0"/>
              </a:rPr>
              <a:t>Matplotlib &amp; Seaborn (</a:t>
            </a:r>
            <a:r>
              <a:rPr lang="en-IN" b="1" dirty="0" err="1">
                <a:solidFill>
                  <a:schemeClr val="tx1"/>
                </a:solidFill>
                <a:latin typeface="Times New Roman" panose="02020603050405020304" pitchFamily="18" charset="0"/>
                <a:cs typeface="Times New Roman" panose="02020603050405020304" pitchFamily="18" charset="0"/>
              </a:rPr>
              <a:t>plt</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sns</a:t>
            </a:r>
            <a:r>
              <a:rPr lang="en-IN" b="1" dirty="0">
                <a:solidFill>
                  <a:schemeClr val="tx1"/>
                </a:solidFill>
                <a:latin typeface="Times New Roman" panose="02020603050405020304" pitchFamily="18" charset="0"/>
                <a:cs typeface="Times New Roman" panose="02020603050405020304" pitchFamily="18" charset="0"/>
              </a:rPr>
              <a:t>):</a:t>
            </a:r>
            <a:r>
              <a:rPr lang="en-IN" dirty="0">
                <a:solidFill>
                  <a:schemeClr val="tx1"/>
                </a:solidFill>
                <a:latin typeface="Times New Roman" panose="02020603050405020304" pitchFamily="18" charset="0"/>
                <a:cs typeface="Times New Roman" panose="02020603050405020304" pitchFamily="18" charset="0"/>
              </a:rPr>
              <a:t>Libraries for data visualization. Matplotlib is used to create static, animated, and interactive plots. Seaborn enhances visualizations with built-in themes.</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b="1" dirty="0" err="1">
                <a:solidFill>
                  <a:schemeClr val="tx1"/>
                </a:solidFill>
                <a:latin typeface="Times New Roman" panose="02020603050405020304" pitchFamily="18" charset="0"/>
                <a:cs typeface="Times New Roman" panose="02020603050405020304" pitchFamily="18" charset="0"/>
              </a:rPr>
              <a:t>XGBoost</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xgboost</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XGBClassifier</a:t>
            </a:r>
            <a:r>
              <a:rPr lang="en-IN" b="1" dirty="0">
                <a:solidFill>
                  <a:schemeClr val="tx1"/>
                </a:solidFill>
                <a:latin typeface="Times New Roman" panose="02020603050405020304" pitchFamily="18" charset="0"/>
                <a:cs typeface="Times New Roman" panose="02020603050405020304" pitchFamily="18" charset="0"/>
              </a:rPr>
              <a:t>):</a:t>
            </a:r>
            <a:r>
              <a:rPr lang="en-IN" dirty="0">
                <a:solidFill>
                  <a:schemeClr val="tx1"/>
                </a:solidFill>
                <a:latin typeface="Times New Roman" panose="02020603050405020304" pitchFamily="18" charset="0"/>
                <a:cs typeface="Times New Roman" panose="02020603050405020304" pitchFamily="18" charset="0"/>
              </a:rPr>
              <a:t>Powerful library for gradient boosting. </a:t>
            </a:r>
            <a:r>
              <a:rPr lang="en-IN" dirty="0" err="1">
                <a:solidFill>
                  <a:schemeClr val="tx1"/>
                </a:solidFill>
                <a:latin typeface="Times New Roman" panose="02020603050405020304" pitchFamily="18" charset="0"/>
                <a:cs typeface="Times New Roman" panose="02020603050405020304" pitchFamily="18" charset="0"/>
              </a:rPr>
              <a:t>XGBClassifier</a:t>
            </a:r>
            <a:r>
              <a:rPr lang="en-IN" dirty="0">
                <a:solidFill>
                  <a:schemeClr val="tx1"/>
                </a:solidFill>
                <a:latin typeface="Times New Roman" panose="02020603050405020304" pitchFamily="18" charset="0"/>
                <a:cs typeface="Times New Roman" panose="02020603050405020304" pitchFamily="18" charset="0"/>
              </a:rPr>
              <a:t> is used for classification tasks, ideal for predicting fake job posts.</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Scikit-learn (</a:t>
            </a:r>
            <a:r>
              <a:rPr lang="en-IN" b="1" dirty="0" err="1">
                <a:solidFill>
                  <a:schemeClr val="tx1"/>
                </a:solidFill>
                <a:latin typeface="Times New Roman" panose="02020603050405020304" pitchFamily="18" charset="0"/>
                <a:cs typeface="Times New Roman" panose="02020603050405020304" pitchFamily="18" charset="0"/>
              </a:rPr>
              <a:t>train_test_split</a:t>
            </a:r>
            <a:r>
              <a:rPr lang="en-IN" b="1" dirty="0">
                <a:solidFill>
                  <a:schemeClr val="tx1"/>
                </a:solidFill>
                <a:latin typeface="Times New Roman" panose="02020603050405020304" pitchFamily="18" charset="0"/>
                <a:cs typeface="Times New Roman" panose="02020603050405020304" pitchFamily="18" charset="0"/>
              </a:rPr>
              <a:t>, </a:t>
            </a:r>
            <a:r>
              <a:rPr lang="en-IN" b="1" dirty="0" err="1">
                <a:solidFill>
                  <a:schemeClr val="tx1"/>
                </a:solidFill>
                <a:latin typeface="Times New Roman" panose="02020603050405020304" pitchFamily="18" charset="0"/>
                <a:cs typeface="Times New Roman" panose="02020603050405020304" pitchFamily="18" charset="0"/>
              </a:rPr>
              <a:t>TfidfVectorizer</a:t>
            </a:r>
            <a:r>
              <a:rPr lang="en-IN" b="1" dirty="0">
                <a:solidFill>
                  <a:schemeClr val="tx1"/>
                </a:solidFill>
                <a:latin typeface="Times New Roman" panose="02020603050405020304" pitchFamily="18" charset="0"/>
                <a:cs typeface="Times New Roman" panose="02020603050405020304" pitchFamily="18" charset="0"/>
              </a:rPr>
              <a:t>, metrics):</a:t>
            </a:r>
          </a:p>
          <a:p>
            <a:pPr lvl="1"/>
            <a:r>
              <a:rPr lang="en-IN" dirty="0" err="1">
                <a:solidFill>
                  <a:schemeClr val="tx1"/>
                </a:solidFill>
                <a:latin typeface="Times New Roman" panose="02020603050405020304" pitchFamily="18" charset="0"/>
                <a:cs typeface="Times New Roman" panose="02020603050405020304" pitchFamily="18" charset="0"/>
              </a:rPr>
              <a:t>train_test_split</a:t>
            </a:r>
            <a:r>
              <a:rPr lang="en-IN" dirty="0">
                <a:solidFill>
                  <a:schemeClr val="tx1"/>
                </a:solidFill>
                <a:latin typeface="Times New Roman" panose="02020603050405020304" pitchFamily="18" charset="0"/>
                <a:cs typeface="Times New Roman" panose="02020603050405020304" pitchFamily="18" charset="0"/>
              </a:rPr>
              <a:t>: Splits data into training and testing sets.</a:t>
            </a:r>
          </a:p>
          <a:p>
            <a:pPr lvl="1"/>
            <a:r>
              <a:rPr lang="en-IN" dirty="0" err="1">
                <a:solidFill>
                  <a:schemeClr val="tx1"/>
                </a:solidFill>
                <a:latin typeface="Times New Roman" panose="02020603050405020304" pitchFamily="18" charset="0"/>
                <a:cs typeface="Times New Roman" panose="02020603050405020304" pitchFamily="18" charset="0"/>
              </a:rPr>
              <a:t>TfidfVectorizer</a:t>
            </a:r>
            <a:r>
              <a:rPr lang="en-IN" dirty="0">
                <a:solidFill>
                  <a:schemeClr val="tx1"/>
                </a:solidFill>
                <a:latin typeface="Times New Roman" panose="02020603050405020304" pitchFamily="18" charset="0"/>
                <a:cs typeface="Times New Roman" panose="02020603050405020304" pitchFamily="18" charset="0"/>
              </a:rPr>
              <a:t>: Converts text data into numerical form using TF-IDF(Term frequency-Inverse Document Frequency) method for machine learning modules.</a:t>
            </a:r>
          </a:p>
          <a:p>
            <a:pPr lvl="1"/>
            <a:r>
              <a:rPr lang="en-IN" dirty="0">
                <a:solidFill>
                  <a:schemeClr val="tx1"/>
                </a:solidFill>
                <a:latin typeface="Times New Roman" panose="02020603050405020304" pitchFamily="18" charset="0"/>
                <a:cs typeface="Times New Roman" panose="02020603050405020304" pitchFamily="18" charset="0"/>
              </a:rPr>
              <a:t>Metrics: Includes functions like accuracy, precision, recall, and confusion matrix for model evaluation.</a:t>
            </a:r>
          </a:p>
        </p:txBody>
      </p:sp>
      <p:pic>
        <p:nvPicPr>
          <p:cNvPr id="4" name="Picture 3">
            <a:extLst>
              <a:ext uri="{FF2B5EF4-FFF2-40B4-BE49-F238E27FC236}">
                <a16:creationId xmlns:a16="http://schemas.microsoft.com/office/drawing/2014/main" id="{B8ACDF87-7FDC-E5E5-5B0D-8D87D4F1C1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1277948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DBE67-5C70-3FC6-251A-DC8726540813}"/>
              </a:ext>
            </a:extLst>
          </p:cNvPr>
          <p:cNvSpPr>
            <a:spLocks noGrp="1"/>
          </p:cNvSpPr>
          <p:nvPr>
            <p:ph type="title"/>
          </p:nvPr>
        </p:nvSpPr>
        <p:spPr/>
        <p:txBody>
          <a:bodyPr>
            <a:normAutofit fontScale="90000"/>
          </a:bodyPr>
          <a:lstStyle/>
          <a:p>
            <a:r>
              <a:rPr lang="en-IN" sz="4400" b="1" dirty="0">
                <a:latin typeface="Times New Roman" panose="02020603050405020304" pitchFamily="18" charset="0"/>
                <a:cs typeface="Times New Roman" panose="02020603050405020304" pitchFamily="18" charset="0"/>
              </a:rPr>
              <a:t>Libraries and Tools</a:t>
            </a:r>
            <a:br>
              <a:rPr lang="en-IN" dirty="0"/>
            </a:br>
            <a:endParaRPr lang="en-IN" dirty="0"/>
          </a:p>
        </p:txBody>
      </p:sp>
      <p:sp>
        <p:nvSpPr>
          <p:cNvPr id="3" name="Text Placeholder 2">
            <a:extLst>
              <a:ext uri="{FF2B5EF4-FFF2-40B4-BE49-F238E27FC236}">
                <a16:creationId xmlns:a16="http://schemas.microsoft.com/office/drawing/2014/main" id="{FC04572D-EDF0-3958-C63D-3827FD24DEA7}"/>
              </a:ext>
            </a:extLst>
          </p:cNvPr>
          <p:cNvSpPr>
            <a:spLocks noGrp="1"/>
          </p:cNvSpPr>
          <p:nvPr>
            <p:ph type="body" idx="1"/>
          </p:nvPr>
        </p:nvSpPr>
        <p:spPr/>
        <p:txBody>
          <a:bodyPr/>
          <a:lstStyle/>
          <a:p>
            <a:r>
              <a:rPr lang="en-US" b="1" dirty="0" err="1">
                <a:solidFill>
                  <a:schemeClr val="tx1"/>
                </a:solidFill>
                <a:latin typeface="Times New Roman" panose="02020603050405020304" pitchFamily="18" charset="0"/>
                <a:cs typeface="Times New Roman" panose="02020603050405020304" pitchFamily="18" charset="0"/>
              </a:rPr>
              <a:t>XGBoost</a:t>
            </a:r>
            <a:r>
              <a:rPr lang="en-US" b="1" dirty="0">
                <a:solidFill>
                  <a:schemeClr val="tx1"/>
                </a:solidFill>
                <a:latin typeface="Times New Roman" panose="02020603050405020304" pitchFamily="18" charset="0"/>
                <a:cs typeface="Times New Roman" panose="02020603050405020304" pitchFamily="18" charset="0"/>
              </a:rPr>
              <a:t> Plotting (</a:t>
            </a:r>
            <a:r>
              <a:rPr lang="en-US" b="1" dirty="0" err="1">
                <a:solidFill>
                  <a:schemeClr val="tx1"/>
                </a:solidFill>
                <a:latin typeface="Times New Roman" panose="02020603050405020304" pitchFamily="18" charset="0"/>
                <a:cs typeface="Times New Roman" panose="02020603050405020304" pitchFamily="18" charset="0"/>
              </a:rPr>
              <a:t>plot_importance</a:t>
            </a:r>
            <a:r>
              <a:rPr lang="en-US" b="1" dirty="0">
                <a:solidFill>
                  <a:schemeClr val="tx1"/>
                </a:solidFill>
                <a:latin typeface="Times New Roman" panose="02020603050405020304" pitchFamily="18" charset="0"/>
                <a:cs typeface="Times New Roman" panose="02020603050405020304" pitchFamily="18" charset="0"/>
              </a:rPr>
              <a:t>):</a:t>
            </a:r>
            <a:r>
              <a:rPr lang="en-US" dirty="0">
                <a:solidFill>
                  <a:schemeClr val="tx1"/>
                </a:solidFill>
                <a:latin typeface="Times New Roman" panose="02020603050405020304" pitchFamily="18" charset="0"/>
                <a:cs typeface="Times New Roman" panose="02020603050405020304" pitchFamily="18" charset="0"/>
              </a:rPr>
              <a:t>Visualizes feature importance, helping in understanding the relevance of different features in the model’s decision-making process.</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Pandas (pd):</a:t>
            </a:r>
            <a:r>
              <a:rPr lang="en-US" dirty="0">
                <a:solidFill>
                  <a:schemeClr val="tx1"/>
                </a:solidFill>
                <a:latin typeface="Times New Roman" panose="02020603050405020304" pitchFamily="18" charset="0"/>
                <a:cs typeface="Times New Roman" panose="02020603050405020304" pitchFamily="18" charset="0"/>
              </a:rPr>
              <a:t>Used for data manipulation and analysis. Helps in reading, cleaning, and processing structured data (CSV files).</a:t>
            </a:r>
          </a:p>
          <a:p>
            <a:pPr marL="11430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NumPy (np):</a:t>
            </a:r>
            <a:r>
              <a:rPr lang="en-US" dirty="0">
                <a:solidFill>
                  <a:schemeClr val="tx1"/>
                </a:solidFill>
                <a:latin typeface="Times New Roman" panose="02020603050405020304" pitchFamily="18" charset="0"/>
                <a:cs typeface="Times New Roman" panose="02020603050405020304" pitchFamily="18" charset="0"/>
              </a:rPr>
              <a:t>Provides support for large multidimensional arrays and matrices. Used for numerical operations and data processing.</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93A6A8-5B5B-2B77-B433-4CF0F283A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669903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01E9-38DE-FAE7-F08F-C92341A0CE46}"/>
              </a:ext>
            </a:extLst>
          </p:cNvPr>
          <p:cNvSpPr>
            <a:spLocks noGrp="1"/>
          </p:cNvSpPr>
          <p:nvPr>
            <p:ph type="title"/>
          </p:nvPr>
        </p:nvSpPr>
        <p:spPr>
          <a:xfrm>
            <a:off x="0" y="-32712"/>
            <a:ext cx="8520900" cy="572700"/>
          </a:xfrm>
        </p:spPr>
        <p:txBody>
          <a:bodyPr>
            <a:noAutofit/>
          </a:bodyPr>
          <a:lstStyle/>
          <a:p>
            <a:r>
              <a:rPr lang="en-IN" sz="4000" dirty="0">
                <a:latin typeface="Times New Roman" panose="02020603050405020304" pitchFamily="18" charset="0"/>
                <a:cs typeface="Times New Roman" panose="02020603050405020304" pitchFamily="18" charset="0"/>
              </a:rPr>
              <a:t>Sample Code</a:t>
            </a:r>
          </a:p>
        </p:txBody>
      </p:sp>
      <p:sp>
        <p:nvSpPr>
          <p:cNvPr id="3" name="Text Placeholder 2">
            <a:extLst>
              <a:ext uri="{FF2B5EF4-FFF2-40B4-BE49-F238E27FC236}">
                <a16:creationId xmlns:a16="http://schemas.microsoft.com/office/drawing/2014/main" id="{79FF00B5-A9BB-5E00-03A0-A8B44EE742CD}"/>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D0CBBD8B-8E5C-903B-B079-7BFB6F406FDC}"/>
              </a:ext>
            </a:extLst>
          </p:cNvPr>
          <p:cNvPicPr>
            <a:picLocks noChangeAspect="1"/>
          </p:cNvPicPr>
          <p:nvPr/>
        </p:nvPicPr>
        <p:blipFill>
          <a:blip r:embed="rId2"/>
          <a:stretch>
            <a:fillRect/>
          </a:stretch>
        </p:blipFill>
        <p:spPr>
          <a:xfrm>
            <a:off x="254000" y="744150"/>
            <a:ext cx="8578300" cy="4361851"/>
          </a:xfrm>
          <a:prstGeom prst="rect">
            <a:avLst/>
          </a:prstGeom>
        </p:spPr>
      </p:pic>
      <p:pic>
        <p:nvPicPr>
          <p:cNvPr id="4" name="Picture 3">
            <a:extLst>
              <a:ext uri="{FF2B5EF4-FFF2-40B4-BE49-F238E27FC236}">
                <a16:creationId xmlns:a16="http://schemas.microsoft.com/office/drawing/2014/main" id="{77BDE0D1-900E-CC7E-602A-BDD9EAABD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3508651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582E77-4FAF-C90E-9613-A041C0EF0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
        <p:nvSpPr>
          <p:cNvPr id="8" name="TextBox 7">
            <a:extLst>
              <a:ext uri="{FF2B5EF4-FFF2-40B4-BE49-F238E27FC236}">
                <a16:creationId xmlns:a16="http://schemas.microsoft.com/office/drawing/2014/main" id="{4B169E9F-E20C-4819-AB07-F222502B628C}"/>
              </a:ext>
            </a:extLst>
          </p:cNvPr>
          <p:cNvSpPr txBox="1"/>
          <p:nvPr/>
        </p:nvSpPr>
        <p:spPr>
          <a:xfrm>
            <a:off x="213852" y="766916"/>
            <a:ext cx="8826910" cy="1477328"/>
          </a:xfrm>
          <a:prstGeom prst="rect">
            <a:avLst/>
          </a:prstGeom>
          <a:noFill/>
        </p:spPr>
        <p:txBody>
          <a:bodyPr wrap="square">
            <a:spAutoFit/>
          </a:bodyPr>
          <a:lstStyle/>
          <a:p>
            <a:pPr algn="just" fontAlgn="ctr"/>
            <a:endParaRPr lang="en-US" sz="1050" b="1" dirty="0">
              <a:solidFill>
                <a:srgbClr val="001E2E"/>
              </a:solidFill>
              <a:latin typeface="Bookman Old Style" panose="02050604050505020204" pitchFamily="18" charset="0"/>
              <a:cs typeface="Times New Roman" panose="02020603050405020304" pitchFamily="18" charset="0"/>
            </a:endParaRPr>
          </a:p>
          <a:p>
            <a:pPr algn="just" fontAlgn="ctr"/>
            <a:endParaRPr lang="en-US" sz="1050" b="1" dirty="0">
              <a:solidFill>
                <a:srgbClr val="001E2E"/>
              </a:solidFill>
              <a:latin typeface="Bookman Old Style" panose="02050604050505020204" pitchFamily="18" charset="0"/>
              <a:cs typeface="Times New Roman" panose="02020603050405020304" pitchFamily="18" charset="0"/>
            </a:endParaRPr>
          </a:p>
          <a:p>
            <a:pPr algn="just" fontAlgn="ctr"/>
            <a:endParaRPr lang="en-US" sz="1050" b="1" dirty="0">
              <a:solidFill>
                <a:srgbClr val="001E2E"/>
              </a:solidFill>
              <a:latin typeface="Bookman Old Style" panose="02050604050505020204" pitchFamily="18" charset="0"/>
              <a:cs typeface="Times New Roman" panose="02020603050405020304" pitchFamily="18" charset="0"/>
            </a:endParaRPr>
          </a:p>
          <a:p>
            <a:pPr algn="just" fontAlgn="ctr"/>
            <a:endParaRPr lang="en-US" sz="1050" b="1" dirty="0">
              <a:solidFill>
                <a:srgbClr val="001E2E"/>
              </a:solidFill>
              <a:latin typeface="Bookman Old Style" panose="02050604050505020204" pitchFamily="18" charset="0"/>
              <a:cs typeface="Times New Roman" panose="02020603050405020304" pitchFamily="18" charset="0"/>
            </a:endParaRPr>
          </a:p>
          <a:p>
            <a:pPr algn="just" fontAlgn="ctr"/>
            <a:endParaRPr lang="en-US" sz="1050" b="1" dirty="0">
              <a:solidFill>
                <a:srgbClr val="001E2E"/>
              </a:solidFill>
              <a:latin typeface="Bookman Old Style" panose="02050604050505020204" pitchFamily="18" charset="0"/>
              <a:cs typeface="Times New Roman" panose="02020603050405020304" pitchFamily="18" charset="0"/>
            </a:endParaRPr>
          </a:p>
          <a:p>
            <a:pPr algn="just" fontAlgn="ctr"/>
            <a:endParaRPr lang="en-US" sz="1350" dirty="0">
              <a:latin typeface="Bookman Old Style" panose="02050604050505020204" pitchFamily="18" charset="0"/>
            </a:endParaRPr>
          </a:p>
          <a:p>
            <a:pPr marL="214313" indent="-214313" algn="just" fontAlgn="ctr">
              <a:buFont typeface="Wingdings" panose="05000000000000000000" pitchFamily="2" charset="2"/>
              <a:buChar char="Ø"/>
            </a:pPr>
            <a:endParaRPr lang="en-US" sz="1350" dirty="0">
              <a:solidFill>
                <a:srgbClr val="001E2E"/>
              </a:solidFill>
              <a:latin typeface="Bookman Old Style" panose="02050604050505020204" pitchFamily="18" charset="0"/>
              <a:cs typeface="Times New Roman" panose="02020603050405020304" pitchFamily="18" charset="0"/>
            </a:endParaRPr>
          </a:p>
          <a:p>
            <a:pPr marL="214313" indent="-214313" algn="just" fontAlgn="ctr">
              <a:buFont typeface="Wingdings" panose="05000000000000000000" pitchFamily="2" charset="2"/>
              <a:buChar char="Ø"/>
            </a:pPr>
            <a:endParaRPr lang="en-US" sz="1050" dirty="0">
              <a:solidFill>
                <a:srgbClr val="001E2E"/>
              </a:solidFill>
              <a:latin typeface="Bookman Old Style" panose="020506040505050202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54F7AAC-C775-B56F-91F6-BA57B855D858}"/>
              </a:ext>
            </a:extLst>
          </p:cNvPr>
          <p:cNvPicPr>
            <a:picLocks noChangeAspect="1"/>
          </p:cNvPicPr>
          <p:nvPr/>
        </p:nvPicPr>
        <p:blipFill>
          <a:blip r:embed="rId3"/>
          <a:stretch>
            <a:fillRect/>
          </a:stretch>
        </p:blipFill>
        <p:spPr>
          <a:xfrm>
            <a:off x="249425" y="79571"/>
            <a:ext cx="3409963" cy="3250406"/>
          </a:xfrm>
          <a:prstGeom prst="rect">
            <a:avLst/>
          </a:prstGeom>
        </p:spPr>
      </p:pic>
      <p:pic>
        <p:nvPicPr>
          <p:cNvPr id="12" name="Picture 11">
            <a:extLst>
              <a:ext uri="{FF2B5EF4-FFF2-40B4-BE49-F238E27FC236}">
                <a16:creationId xmlns:a16="http://schemas.microsoft.com/office/drawing/2014/main" id="{1874C644-61B3-270F-DDD0-06785EAF5C48}"/>
              </a:ext>
            </a:extLst>
          </p:cNvPr>
          <p:cNvPicPr>
            <a:picLocks noChangeAspect="1"/>
          </p:cNvPicPr>
          <p:nvPr/>
        </p:nvPicPr>
        <p:blipFill>
          <a:blip r:embed="rId4"/>
          <a:stretch>
            <a:fillRect/>
          </a:stretch>
        </p:blipFill>
        <p:spPr>
          <a:xfrm>
            <a:off x="4191000" y="672269"/>
            <a:ext cx="4578349" cy="3250406"/>
          </a:xfrm>
          <a:prstGeom prst="rect">
            <a:avLst/>
          </a:prstGeom>
        </p:spPr>
      </p:pic>
      <p:pic>
        <p:nvPicPr>
          <p:cNvPr id="3" name="Picture 2">
            <a:extLst>
              <a:ext uri="{FF2B5EF4-FFF2-40B4-BE49-F238E27FC236}">
                <a16:creationId xmlns:a16="http://schemas.microsoft.com/office/drawing/2014/main" id="{FB849F36-66A7-D030-86C2-D6855AEFC7E1}"/>
              </a:ext>
            </a:extLst>
          </p:cNvPr>
          <p:cNvPicPr>
            <a:picLocks noChangeAspect="1"/>
          </p:cNvPicPr>
          <p:nvPr/>
        </p:nvPicPr>
        <p:blipFill>
          <a:blip r:embed="rId5"/>
          <a:stretch>
            <a:fillRect/>
          </a:stretch>
        </p:blipFill>
        <p:spPr>
          <a:xfrm>
            <a:off x="374651" y="3490726"/>
            <a:ext cx="4114799" cy="1430523"/>
          </a:xfrm>
          <a:prstGeom prst="rect">
            <a:avLst/>
          </a:prstGeom>
        </p:spPr>
      </p:pic>
    </p:spTree>
    <p:extLst>
      <p:ext uri="{BB962C8B-B14F-4D97-AF65-F5344CB8AC3E}">
        <p14:creationId xmlns:p14="http://schemas.microsoft.com/office/powerpoint/2010/main" val="3689041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244E8-7DC1-0D20-72F8-50BBFA2E0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
        <p:nvSpPr>
          <p:cNvPr id="7" name="TextBox 6">
            <a:extLst>
              <a:ext uri="{FF2B5EF4-FFF2-40B4-BE49-F238E27FC236}">
                <a16:creationId xmlns:a16="http://schemas.microsoft.com/office/drawing/2014/main" id="{A3070768-5497-F1E6-D566-41AAE928A1C6}"/>
              </a:ext>
            </a:extLst>
          </p:cNvPr>
          <p:cNvSpPr txBox="1"/>
          <p:nvPr/>
        </p:nvSpPr>
        <p:spPr>
          <a:xfrm>
            <a:off x="93394" y="737420"/>
            <a:ext cx="8801181" cy="1454244"/>
          </a:xfrm>
          <a:prstGeom prst="rect">
            <a:avLst/>
          </a:prstGeom>
          <a:noFill/>
        </p:spPr>
        <p:txBody>
          <a:bodyPr wrap="square">
            <a:spAutoFit/>
          </a:bodyPr>
          <a:lstStyle/>
          <a:p>
            <a:pPr marL="214313" indent="-214313" algn="just" fontAlgn="ctr">
              <a:buFont typeface="Wingdings" panose="05000000000000000000" pitchFamily="2" charset="2"/>
              <a:buChar char="Ø"/>
            </a:pPr>
            <a:endParaRPr lang="en-US" sz="1350" dirty="0"/>
          </a:p>
          <a:p>
            <a:pPr algn="just" fontAlgn="ctr"/>
            <a:endParaRPr lang="en-US" sz="1350" dirty="0">
              <a:latin typeface="Bookman Old Style" panose="02050604050505020204" pitchFamily="18" charset="0"/>
            </a:endParaRPr>
          </a:p>
          <a:p>
            <a:pPr marL="214313" indent="-214313" algn="just" fontAlgn="ctr">
              <a:buFont typeface="Wingdings" panose="05000000000000000000" pitchFamily="2" charset="2"/>
              <a:buChar char="Ø"/>
            </a:pPr>
            <a:endParaRPr lang="en-US" sz="1350" dirty="0">
              <a:solidFill>
                <a:srgbClr val="001E2E"/>
              </a:solidFill>
              <a:latin typeface="Bookman Old Style" panose="02050604050505020204" pitchFamily="18" charset="0"/>
              <a:cs typeface="Times New Roman" panose="02020603050405020304" pitchFamily="18" charset="0"/>
            </a:endParaRPr>
          </a:p>
          <a:p>
            <a:pPr marL="214313" indent="-214313" algn="just" fontAlgn="ctr">
              <a:buFont typeface="Wingdings" panose="05000000000000000000" pitchFamily="2" charset="2"/>
              <a:buChar char="Ø"/>
            </a:pPr>
            <a:endParaRPr lang="en-US" sz="1050" dirty="0">
              <a:solidFill>
                <a:srgbClr val="001E2E"/>
              </a:solidFill>
              <a:latin typeface="Bookman Old Style" panose="02050604050505020204" pitchFamily="18" charset="0"/>
              <a:cs typeface="Times New Roman" panose="02020603050405020304" pitchFamily="18" charset="0"/>
            </a:endParaRPr>
          </a:p>
          <a:p>
            <a:pPr algn="just" fontAlgn="ctr"/>
            <a:endParaRPr lang="en-US" sz="1350" dirty="0">
              <a:latin typeface="Bookman Old Style" panose="02050604050505020204" pitchFamily="18" charset="0"/>
            </a:endParaRPr>
          </a:p>
          <a:p>
            <a:pPr marL="214313" indent="-214313" algn="just" fontAlgn="ctr">
              <a:buFont typeface="Wingdings" panose="05000000000000000000" pitchFamily="2" charset="2"/>
              <a:buChar char="Ø"/>
            </a:pPr>
            <a:endParaRPr lang="en-US" sz="1350" dirty="0">
              <a:solidFill>
                <a:srgbClr val="001E2E"/>
              </a:solidFill>
              <a:latin typeface="Bookman Old Style" panose="02050604050505020204" pitchFamily="18" charset="0"/>
              <a:cs typeface="Times New Roman" panose="02020603050405020304" pitchFamily="18" charset="0"/>
            </a:endParaRPr>
          </a:p>
          <a:p>
            <a:pPr marL="214313" indent="-214313" algn="just" fontAlgn="ctr">
              <a:buFont typeface="Wingdings" panose="05000000000000000000" pitchFamily="2" charset="2"/>
              <a:buChar char="Ø"/>
            </a:pPr>
            <a:endParaRPr lang="en-US" sz="1050" dirty="0">
              <a:solidFill>
                <a:srgbClr val="001E2E"/>
              </a:solidFill>
              <a:latin typeface="Bookman Old Style" panose="020506040505050202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2D4D289-F0E4-96BF-689F-ED7DBF9CF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94" y="672499"/>
            <a:ext cx="4205229" cy="4297784"/>
          </a:xfrm>
          <a:prstGeom prst="rect">
            <a:avLst/>
          </a:prstGeom>
        </p:spPr>
      </p:pic>
      <p:pic>
        <p:nvPicPr>
          <p:cNvPr id="12" name="Picture 11">
            <a:extLst>
              <a:ext uri="{FF2B5EF4-FFF2-40B4-BE49-F238E27FC236}">
                <a16:creationId xmlns:a16="http://schemas.microsoft.com/office/drawing/2014/main" id="{0FD4B344-7378-9AF9-94DF-7758DD9838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395" y="672499"/>
            <a:ext cx="4674212" cy="4391431"/>
          </a:xfrm>
          <a:prstGeom prst="rect">
            <a:avLst/>
          </a:prstGeom>
        </p:spPr>
      </p:pic>
      <p:sp>
        <p:nvSpPr>
          <p:cNvPr id="2" name="Title 1">
            <a:extLst>
              <a:ext uri="{FF2B5EF4-FFF2-40B4-BE49-F238E27FC236}">
                <a16:creationId xmlns:a16="http://schemas.microsoft.com/office/drawing/2014/main" id="{7ABE058C-C62B-C2B0-458E-BD8CA51A0FB2}"/>
              </a:ext>
            </a:extLst>
          </p:cNvPr>
          <p:cNvSpPr>
            <a:spLocks noGrp="1"/>
          </p:cNvSpPr>
          <p:nvPr>
            <p:ph type="title"/>
          </p:nvPr>
        </p:nvSpPr>
        <p:spPr>
          <a:xfrm>
            <a:off x="0" y="194357"/>
            <a:ext cx="1671907" cy="687600"/>
          </a:xfrm>
        </p:spPr>
        <p:txBody>
          <a:bodyPr>
            <a:normAutofit fontScale="90000"/>
          </a:bodyPr>
          <a:lstStyle/>
          <a:p>
            <a:r>
              <a:rPr lang="en-IN" sz="4400" dirty="0">
                <a:latin typeface="Times New Roman" panose="02020603050405020304" pitchFamily="18" charset="0"/>
                <a:cs typeface="Times New Roman" panose="02020603050405020304" pitchFamily="18" charset="0"/>
              </a:rPr>
              <a:t>Output</a:t>
            </a:r>
            <a:r>
              <a:rPr lang="en-IN" dirty="0"/>
              <a:t>:</a:t>
            </a:r>
          </a:p>
        </p:txBody>
      </p:sp>
    </p:spTree>
    <p:extLst>
      <p:ext uri="{BB962C8B-B14F-4D97-AF65-F5344CB8AC3E}">
        <p14:creationId xmlns:p14="http://schemas.microsoft.com/office/powerpoint/2010/main" val="213324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957163-D062-0EBB-ADAA-6BB839595ADA}"/>
              </a:ext>
            </a:extLst>
          </p:cNvPr>
          <p:cNvSpPr>
            <a:spLocks noGrp="1"/>
          </p:cNvSpPr>
          <p:nvPr>
            <p:ph type="title"/>
          </p:nvPr>
        </p:nvSpPr>
        <p:spPr>
          <a:xfrm>
            <a:off x="205020" y="170705"/>
            <a:ext cx="8520600" cy="572700"/>
          </a:xfrm>
        </p:spPr>
        <p:txBody>
          <a:bodyPr>
            <a:normAutofit fontScale="90000"/>
          </a:bodyPr>
          <a:lstStyle/>
          <a:p>
            <a:r>
              <a:rPr lang="en-US" sz="4400" b="1" i="0" dirty="0">
                <a:solidFill>
                  <a:srgbClr val="001E2E"/>
                </a:solidFill>
                <a:effectLst/>
                <a:latin typeface="Times New Roman" panose="02020603050405020304" pitchFamily="18" charset="0"/>
                <a:cs typeface="Times New Roman" panose="02020603050405020304" pitchFamily="18" charset="0"/>
              </a:rPr>
              <a:t>Table of Contents:</a:t>
            </a:r>
            <a:br>
              <a:rPr lang="en-US" b="1" i="0" dirty="0">
                <a:solidFill>
                  <a:srgbClr val="001E2E"/>
                </a:solidFill>
                <a:effectLst/>
                <a:latin typeface="Century" panose="02040604050505020304" pitchFamily="18" charset="0"/>
                <a:cs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2E024C17-E818-1090-A247-EB1D85759B73}"/>
              </a:ext>
            </a:extLst>
          </p:cNvPr>
          <p:cNvSpPr>
            <a:spLocks noGrp="1"/>
          </p:cNvSpPr>
          <p:nvPr>
            <p:ph type="body" idx="1"/>
          </p:nvPr>
        </p:nvSpPr>
        <p:spPr>
          <a:xfrm>
            <a:off x="258360" y="1205814"/>
            <a:ext cx="8520600" cy="3846245"/>
          </a:xfrm>
        </p:spPr>
        <p:txBody>
          <a:bodyPr>
            <a:normAutofit fontScale="92500" lnSpcReduction="20000"/>
          </a:bodyPr>
          <a:lstStyle/>
          <a:p>
            <a:pPr marL="342900" indent="-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ABSTRACT	</a:t>
            </a:r>
          </a:p>
          <a:p>
            <a:pPr marL="342900" indent="-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INTRODUCTION</a:t>
            </a:r>
          </a:p>
          <a:p>
            <a:pPr marL="342900" indent="-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LITERATURE SURVEY</a:t>
            </a:r>
          </a:p>
          <a:p>
            <a:pPr marL="342900" indent="-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EXISTING SYSTEM</a:t>
            </a:r>
          </a:p>
          <a:p>
            <a:pPr marL="342900" indent="-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PRO</a:t>
            </a:r>
            <a:r>
              <a:rPr lang="en-US" dirty="0">
                <a:solidFill>
                  <a:srgbClr val="001E2E"/>
                </a:solidFill>
                <a:latin typeface="Bookman Old Style" panose="02050604050505020204" pitchFamily="18" charset="0"/>
                <a:cs typeface="Times New Roman" panose="02020603050405020304" pitchFamily="18" charset="0"/>
              </a:rPr>
              <a:t>BLEMS OF EXISTING SYSTEM</a:t>
            </a:r>
            <a:endParaRPr lang="en-US" i="0" dirty="0">
              <a:solidFill>
                <a:srgbClr val="001E2E"/>
              </a:solidFill>
              <a:effectLst/>
              <a:latin typeface="Bookman Old Style" panose="02050604050505020204" pitchFamily="18" charset="0"/>
              <a:cs typeface="Times New Roman" panose="02020603050405020304" pitchFamily="18" charset="0"/>
            </a:endParaRPr>
          </a:p>
          <a:p>
            <a:pPr marL="342900" indent="-342900" algn="just" fontAlgn="ctr">
              <a:buFont typeface="Wingdings" panose="05000000000000000000" pitchFamily="2" charset="2"/>
              <a:buChar char="ü"/>
            </a:pPr>
            <a:r>
              <a:rPr lang="en-US" dirty="0">
                <a:solidFill>
                  <a:srgbClr val="001E2E"/>
                </a:solidFill>
                <a:latin typeface="Bookman Old Style" panose="02050604050505020204" pitchFamily="18" charset="0"/>
                <a:cs typeface="Times New Roman" panose="02020603050405020304" pitchFamily="18" charset="0"/>
              </a:rPr>
              <a:t>PROPOSED SYSTEM </a:t>
            </a:r>
          </a:p>
          <a:p>
            <a:pPr marL="342900" indent="-342900" algn="just" fontAlgn="ctr">
              <a:buFont typeface="Wingdings" panose="05000000000000000000" pitchFamily="2" charset="2"/>
              <a:buChar char="ü"/>
            </a:pPr>
            <a:r>
              <a:rPr lang="en-US" dirty="0">
                <a:solidFill>
                  <a:srgbClr val="001E2E"/>
                </a:solidFill>
                <a:latin typeface="Bookman Old Style" panose="02050604050505020204" pitchFamily="18" charset="0"/>
                <a:cs typeface="Times New Roman" panose="02020603050405020304" pitchFamily="18" charset="0"/>
              </a:rPr>
              <a:t>FLOW CHART</a:t>
            </a:r>
            <a:endParaRPr lang="en-US" i="0" dirty="0">
              <a:solidFill>
                <a:srgbClr val="001E2E"/>
              </a:solidFill>
              <a:effectLst/>
              <a:latin typeface="Bookman Old Style" panose="02050604050505020204" pitchFamily="18" charset="0"/>
              <a:cs typeface="Times New Roman" panose="02020603050405020304" pitchFamily="18" charset="0"/>
            </a:endParaRPr>
          </a:p>
          <a:p>
            <a:pPr marL="342900" indent="-342900" algn="just" fontAlgn="ctr">
              <a:buFont typeface="Wingdings" panose="05000000000000000000" pitchFamily="2" charset="2"/>
              <a:buChar char="ü"/>
            </a:pPr>
            <a:r>
              <a:rPr lang="en-US" dirty="0">
                <a:solidFill>
                  <a:srgbClr val="001E2E"/>
                </a:solidFill>
                <a:latin typeface="Bookman Old Style" panose="02050604050505020204" pitchFamily="18" charset="0"/>
                <a:cs typeface="Times New Roman" panose="02020603050405020304" pitchFamily="18" charset="0"/>
              </a:rPr>
              <a:t>SYSTEM ARCHITECTURE</a:t>
            </a:r>
          </a:p>
          <a:p>
            <a:pPr marL="342900" indent="-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UML DIAGRAM </a:t>
            </a:r>
          </a:p>
          <a:p>
            <a:pPr marL="342900" indent="-342900" algn="just" fontAlgn="ctr">
              <a:buFont typeface="Wingdings" panose="05000000000000000000" pitchFamily="2" charset="2"/>
              <a:buChar char="ü"/>
            </a:pPr>
            <a:r>
              <a:rPr lang="en-IN" i="0" dirty="0">
                <a:solidFill>
                  <a:srgbClr val="001E2E"/>
                </a:solidFill>
                <a:effectLst/>
                <a:latin typeface="Bookman Old Style" panose="02050604050505020204" pitchFamily="18" charset="0"/>
                <a:cs typeface="Times New Roman" panose="02020603050405020304" pitchFamily="18" charset="0"/>
              </a:rPr>
              <a:t>LIBRARIES AND TOOLS</a:t>
            </a:r>
          </a:p>
          <a:p>
            <a:pPr marL="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ADVANTAGES</a:t>
            </a:r>
          </a:p>
          <a:p>
            <a:pPr marL="342900" indent="-342900" algn="just" fontAlgn="ctr">
              <a:buFont typeface="Wingdings" panose="05000000000000000000" pitchFamily="2" charset="2"/>
              <a:buChar char="ü"/>
            </a:pPr>
            <a:r>
              <a:rPr lang="en-US" dirty="0">
                <a:solidFill>
                  <a:srgbClr val="001E2E"/>
                </a:solidFill>
                <a:latin typeface="Bookman Old Style" panose="02050604050505020204" pitchFamily="18" charset="0"/>
                <a:cs typeface="Times New Roman" panose="02020603050405020304" pitchFamily="18" charset="0"/>
              </a:rPr>
              <a:t>SAMPLE CODE AND OUTPUT</a:t>
            </a:r>
            <a:endParaRPr lang="en-US" i="0" dirty="0">
              <a:solidFill>
                <a:srgbClr val="001E2E"/>
              </a:solidFill>
              <a:effectLst/>
              <a:latin typeface="Bookman Old Style" panose="02050604050505020204" pitchFamily="18" charset="0"/>
              <a:cs typeface="Times New Roman" panose="02020603050405020304" pitchFamily="18" charset="0"/>
            </a:endParaRPr>
          </a:p>
          <a:p>
            <a:pPr marL="342900" indent="-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CONCLUSION</a:t>
            </a:r>
          </a:p>
          <a:p>
            <a:pPr marL="342900" indent="-342900" algn="just" fontAlgn="ctr">
              <a:buFont typeface="Wingdings" panose="05000000000000000000" pitchFamily="2" charset="2"/>
              <a:buChar char="ü"/>
            </a:pPr>
            <a:r>
              <a:rPr lang="en-US" i="0" dirty="0">
                <a:solidFill>
                  <a:srgbClr val="001E2E"/>
                </a:solidFill>
                <a:effectLst/>
                <a:latin typeface="Bookman Old Style" panose="02050604050505020204" pitchFamily="18" charset="0"/>
                <a:cs typeface="Times New Roman" panose="02020603050405020304" pitchFamily="18" charset="0"/>
              </a:rPr>
              <a:t>BIBLIOGRAPHY</a:t>
            </a:r>
          </a:p>
          <a:p>
            <a:endParaRPr lang="en-IN" dirty="0"/>
          </a:p>
        </p:txBody>
      </p:sp>
      <p:pic>
        <p:nvPicPr>
          <p:cNvPr id="5" name="Picture 4">
            <a:extLst>
              <a:ext uri="{FF2B5EF4-FFF2-40B4-BE49-F238E27FC236}">
                <a16:creationId xmlns:a16="http://schemas.microsoft.com/office/drawing/2014/main" id="{C23C991C-C69B-8D24-6555-C197BE3F0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3742195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200DB-8CDB-0A96-6EB7-DF68174AE47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F1F43A2-65B8-C312-5B57-3483DD22D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
        <p:nvSpPr>
          <p:cNvPr id="7" name="TextBox 6">
            <a:extLst>
              <a:ext uri="{FF2B5EF4-FFF2-40B4-BE49-F238E27FC236}">
                <a16:creationId xmlns:a16="http://schemas.microsoft.com/office/drawing/2014/main" id="{2241438B-22FB-F919-63FB-1187C96245F8}"/>
              </a:ext>
            </a:extLst>
          </p:cNvPr>
          <p:cNvSpPr txBox="1"/>
          <p:nvPr/>
        </p:nvSpPr>
        <p:spPr>
          <a:xfrm>
            <a:off x="93394" y="737420"/>
            <a:ext cx="8801181" cy="1454244"/>
          </a:xfrm>
          <a:prstGeom prst="rect">
            <a:avLst/>
          </a:prstGeom>
          <a:noFill/>
        </p:spPr>
        <p:txBody>
          <a:bodyPr wrap="square">
            <a:spAutoFit/>
          </a:bodyPr>
          <a:lstStyle/>
          <a:p>
            <a:pPr marL="214313" indent="-214313" algn="just" fontAlgn="ctr">
              <a:buFont typeface="Wingdings" panose="05000000000000000000" pitchFamily="2" charset="2"/>
              <a:buChar char="Ø"/>
            </a:pPr>
            <a:endParaRPr lang="en-US" sz="1350" dirty="0"/>
          </a:p>
          <a:p>
            <a:pPr algn="just" fontAlgn="ctr"/>
            <a:endParaRPr lang="en-US" sz="1350" dirty="0">
              <a:latin typeface="Bookman Old Style" panose="02050604050505020204" pitchFamily="18" charset="0"/>
            </a:endParaRPr>
          </a:p>
          <a:p>
            <a:pPr marL="214313" indent="-214313" algn="just" fontAlgn="ctr">
              <a:buFont typeface="Wingdings" panose="05000000000000000000" pitchFamily="2" charset="2"/>
              <a:buChar char="Ø"/>
            </a:pPr>
            <a:endParaRPr lang="en-US" sz="1350" dirty="0">
              <a:solidFill>
                <a:srgbClr val="001E2E"/>
              </a:solidFill>
              <a:latin typeface="Bookman Old Style" panose="02050604050505020204" pitchFamily="18" charset="0"/>
              <a:cs typeface="Times New Roman" panose="02020603050405020304" pitchFamily="18" charset="0"/>
            </a:endParaRPr>
          </a:p>
          <a:p>
            <a:pPr marL="214313" indent="-214313" algn="just" fontAlgn="ctr">
              <a:buFont typeface="Wingdings" panose="05000000000000000000" pitchFamily="2" charset="2"/>
              <a:buChar char="Ø"/>
            </a:pPr>
            <a:endParaRPr lang="en-US" sz="1050" dirty="0">
              <a:solidFill>
                <a:srgbClr val="001E2E"/>
              </a:solidFill>
              <a:latin typeface="Bookman Old Style" panose="02050604050505020204" pitchFamily="18" charset="0"/>
              <a:cs typeface="Times New Roman" panose="02020603050405020304" pitchFamily="18" charset="0"/>
            </a:endParaRPr>
          </a:p>
          <a:p>
            <a:pPr algn="just" fontAlgn="ctr"/>
            <a:endParaRPr lang="en-US" sz="1350" dirty="0">
              <a:latin typeface="Bookman Old Style" panose="02050604050505020204" pitchFamily="18" charset="0"/>
            </a:endParaRPr>
          </a:p>
          <a:p>
            <a:pPr marL="214313" indent="-214313" algn="just" fontAlgn="ctr">
              <a:buFont typeface="Wingdings" panose="05000000000000000000" pitchFamily="2" charset="2"/>
              <a:buChar char="Ø"/>
            </a:pPr>
            <a:endParaRPr lang="en-US" sz="1350" dirty="0">
              <a:solidFill>
                <a:srgbClr val="001E2E"/>
              </a:solidFill>
              <a:latin typeface="Bookman Old Style" panose="02050604050505020204" pitchFamily="18" charset="0"/>
              <a:cs typeface="Times New Roman" panose="02020603050405020304" pitchFamily="18" charset="0"/>
            </a:endParaRPr>
          </a:p>
          <a:p>
            <a:pPr marL="214313" indent="-214313" algn="just" fontAlgn="ctr">
              <a:buFont typeface="Wingdings" panose="05000000000000000000" pitchFamily="2" charset="2"/>
              <a:buChar char="Ø"/>
            </a:pPr>
            <a:endParaRPr lang="en-US" sz="1050" dirty="0">
              <a:solidFill>
                <a:srgbClr val="001E2E"/>
              </a:solidFill>
              <a:latin typeface="Bookman Old Style" panose="0205060405050502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1D9165-8E8F-ADB9-DE60-706E375F4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75" y="737420"/>
            <a:ext cx="4273163" cy="4190716"/>
          </a:xfrm>
          <a:prstGeom prst="rect">
            <a:avLst/>
          </a:prstGeom>
        </p:spPr>
      </p:pic>
      <p:pic>
        <p:nvPicPr>
          <p:cNvPr id="8" name="Picture 7">
            <a:extLst>
              <a:ext uri="{FF2B5EF4-FFF2-40B4-BE49-F238E27FC236}">
                <a16:creationId xmlns:a16="http://schemas.microsoft.com/office/drawing/2014/main" id="{C7AE47D9-FF0E-A4C2-195E-53B5AAF80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1" y="756791"/>
            <a:ext cx="4478606" cy="4171345"/>
          </a:xfrm>
          <a:prstGeom prst="rect">
            <a:avLst/>
          </a:prstGeom>
        </p:spPr>
      </p:pic>
    </p:spTree>
    <p:extLst>
      <p:ext uri="{BB962C8B-B14F-4D97-AF65-F5344CB8AC3E}">
        <p14:creationId xmlns:p14="http://schemas.microsoft.com/office/powerpoint/2010/main" val="2846668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1" name="Google Shape;171;p32"/>
          <p:cNvSpPr txBox="1"/>
          <p:nvPr/>
        </p:nvSpPr>
        <p:spPr>
          <a:xfrm>
            <a:off x="635000" y="718350"/>
            <a:ext cx="7368025" cy="417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latin typeface="Times New Roman" panose="02020603050405020304" pitchFamily="18" charset="0"/>
                <a:cs typeface="Times New Roman" panose="02020603050405020304" pitchFamily="18" charset="0"/>
              </a:rPr>
              <a:t>Project Overview</a:t>
            </a:r>
            <a:r>
              <a:rPr lang="en-US" sz="1800" dirty="0">
                <a:latin typeface="Times New Roman" panose="02020603050405020304" pitchFamily="18" charset="0"/>
                <a:cs typeface="Times New Roman" panose="02020603050405020304" pitchFamily="18" charset="0"/>
              </a:rPr>
              <a:t>:</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Developed a system to detect fake job postings using machine learning, leveraging the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algorithm for classification.</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Focused on identifying fraudulent job posts using features like 	job title, company profile, and job description.</a:t>
            </a:r>
          </a:p>
          <a:p>
            <a:pPr lvl="0" algn="l" rtl="0">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lvl="0" algn="l" rtl="0">
              <a:spcBef>
                <a:spcPts val="0"/>
              </a:spcBef>
              <a:spcAft>
                <a:spcPts val="0"/>
              </a:spcAft>
            </a:pPr>
            <a:r>
              <a:rPr lang="en-US" sz="1800" b="1" dirty="0">
                <a:latin typeface="Times New Roman" panose="02020603050405020304" pitchFamily="18" charset="0"/>
                <a:cs typeface="Times New Roman" panose="02020603050405020304" pitchFamily="18" charset="0"/>
              </a:rPr>
              <a:t>Model Development</a:t>
            </a:r>
            <a:r>
              <a:rPr lang="en-US" sz="1800" dirty="0">
                <a:latin typeface="Times New Roman" panose="02020603050405020304" pitchFamily="18" charset="0"/>
                <a:cs typeface="Times New Roman" panose="02020603050405020304" pitchFamily="18" charset="0"/>
              </a:rPr>
              <a:t>:</a:t>
            </a:r>
          </a:p>
          <a:p>
            <a:pPr marL="285750" lvl="0" indent="-285750"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Preprocessed and cleaned the dataset, including feature extraction from text data.</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Applied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for its high accuracy, scalability, and ability to handle imbalanced data.</a:t>
            </a:r>
          </a:p>
          <a:p>
            <a:pPr marL="285750" lvl="0" indent="-285750" algn="l" rtl="0">
              <a:spcBef>
                <a:spcPts val="0"/>
              </a:spcBef>
              <a:spcAft>
                <a:spcPts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Evaluated the model's performance using metrics like accuracy, precision, recall, and F1 score.</a:t>
            </a:r>
            <a:endParaRPr sz="1800" dirty="0">
              <a:latin typeface="Times New Roman" panose="02020603050405020304" pitchFamily="18" charset="0"/>
              <a:cs typeface="Times New Roman" panose="02020603050405020304" pitchFamily="18" charset="0"/>
            </a:endParaRPr>
          </a:p>
        </p:txBody>
      </p:sp>
      <p:sp>
        <p:nvSpPr>
          <p:cNvPr id="172" name="Google Shape;172;p32"/>
          <p:cNvSpPr txBox="1"/>
          <p:nvPr/>
        </p:nvSpPr>
        <p:spPr>
          <a:xfrm>
            <a:off x="561025" y="-56612"/>
            <a:ext cx="4078800" cy="107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chemeClr val="dk1"/>
                </a:solidFill>
                <a:latin typeface="Times New Roman" panose="02020603050405020304" pitchFamily="18" charset="0"/>
                <a:ea typeface="Nunito Sans"/>
                <a:cs typeface="Times New Roman" panose="02020603050405020304" pitchFamily="18" charset="0"/>
                <a:sym typeface="Nunito Sans"/>
              </a:rPr>
              <a:t>Conclusion</a:t>
            </a:r>
            <a:endParaRPr sz="4000" b="1" dirty="0">
              <a:latin typeface="Times New Roman" panose="02020603050405020304" pitchFamily="18" charset="0"/>
              <a:ea typeface="Nunito Sans"/>
              <a:cs typeface="Times New Roman" panose="02020603050405020304" pitchFamily="18" charset="0"/>
              <a:sym typeface="Nunito Sans"/>
            </a:endParaRPr>
          </a:p>
        </p:txBody>
      </p:sp>
      <p:pic>
        <p:nvPicPr>
          <p:cNvPr id="2" name="Picture 1">
            <a:extLst>
              <a:ext uri="{FF2B5EF4-FFF2-40B4-BE49-F238E27FC236}">
                <a16:creationId xmlns:a16="http://schemas.microsoft.com/office/drawing/2014/main" id="{6B24E96E-BB9A-373E-13C1-248194101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D930-466A-C7A5-213C-23084F9E7484}"/>
              </a:ext>
            </a:extLst>
          </p:cNvPr>
          <p:cNvSpPr>
            <a:spLocks noGrp="1"/>
          </p:cNvSpPr>
          <p:nvPr>
            <p:ph type="title"/>
          </p:nvPr>
        </p:nvSpPr>
        <p:spPr>
          <a:xfrm>
            <a:off x="188760" y="163085"/>
            <a:ext cx="8520900" cy="572700"/>
          </a:xfrm>
        </p:spPr>
        <p:txBody>
          <a:bodyPr>
            <a:normAutofit fontScale="90000"/>
          </a:bodyPr>
          <a:lstStyle/>
          <a:p>
            <a:r>
              <a:rPr lang="en-IN" sz="4400" b="1" dirty="0">
                <a:latin typeface="Times New Roman" panose="02020603050405020304" pitchFamily="18" charset="0"/>
                <a:cs typeface="Times New Roman" panose="02020603050405020304" pitchFamily="18" charset="0"/>
              </a:rPr>
              <a:t>Bibliography</a:t>
            </a:r>
            <a:br>
              <a:rPr lang="en-IN" dirty="0"/>
            </a:br>
            <a:endParaRPr lang="en-IN" dirty="0"/>
          </a:p>
        </p:txBody>
      </p:sp>
      <p:sp>
        <p:nvSpPr>
          <p:cNvPr id="5" name="Rectangle 2">
            <a:extLst>
              <a:ext uri="{FF2B5EF4-FFF2-40B4-BE49-F238E27FC236}">
                <a16:creationId xmlns:a16="http://schemas.microsoft.com/office/drawing/2014/main" id="{DB9E623F-1313-9D0A-0952-76B4AA8A5892}"/>
              </a:ext>
            </a:extLst>
          </p:cNvPr>
          <p:cNvSpPr>
            <a:spLocks noGrp="1" noChangeArrowheads="1"/>
          </p:cNvSpPr>
          <p:nvPr>
            <p:ph type="body" idx="1"/>
          </p:nvPr>
        </p:nvSpPr>
        <p:spPr bwMode="auto">
          <a:xfrm>
            <a:off x="311700" y="1077876"/>
            <a:ext cx="83979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Vidros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Kolias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Kambourakis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 &amp;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Akoglu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 (2017). "Automatic                         </a:t>
            </a: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Detection of Online Recruitment Frauds: Characteristics, Methods, and a Public Dataset."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Internet, 9</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https://doi.org/10.3390/fi9010006</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Alghamdi, B., &amp;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Alharby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(2019). "An Intelligent Model for Online Recruitment Fraud Detection."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Information Security, 10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155–176.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https://doi.org/10.4236/jis.2019.103009</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Zhang, J., Dong, B., &amp; Yu, P. S. (2020). "FAKEDETECTOR: Effective Fake News Detection with Deep Diffusive Neural Network."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36th International Conference on Data Engineering (ICDE)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FDFC911-38E7-35FD-82E4-F7583AA2B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2259709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21D4-4A0C-4FFA-186B-D7898D5D7085}"/>
              </a:ext>
            </a:extLst>
          </p:cNvPr>
          <p:cNvSpPr>
            <a:spLocks noGrp="1"/>
          </p:cNvSpPr>
          <p:nvPr>
            <p:ph type="title"/>
          </p:nvPr>
        </p:nvSpPr>
        <p:spPr>
          <a:xfrm>
            <a:off x="174540" y="0"/>
            <a:ext cx="8520900" cy="572700"/>
          </a:xfrm>
        </p:spPr>
        <p:txBody>
          <a:bodyPr>
            <a:noAutofit/>
          </a:bodyPr>
          <a:lstStyle/>
          <a:p>
            <a:r>
              <a:rPr lang="en-IN" sz="4000" b="1" dirty="0">
                <a:latin typeface="Times New Roman" panose="02020603050405020304" pitchFamily="18" charset="0"/>
                <a:cs typeface="Times New Roman" panose="02020603050405020304" pitchFamily="18" charset="0"/>
              </a:rPr>
              <a:t>Bibliography</a:t>
            </a:r>
            <a:endParaRPr lang="en-IN" sz="4000" dirty="0"/>
          </a:p>
        </p:txBody>
      </p:sp>
      <p:sp>
        <p:nvSpPr>
          <p:cNvPr id="4" name="Rectangle 1">
            <a:extLst>
              <a:ext uri="{FF2B5EF4-FFF2-40B4-BE49-F238E27FC236}">
                <a16:creationId xmlns:a16="http://schemas.microsoft.com/office/drawing/2014/main" id="{67BF2DB7-E40A-2748-C901-20FD18B1997C}"/>
              </a:ext>
            </a:extLst>
          </p:cNvPr>
          <p:cNvSpPr>
            <a:spLocks noGrp="1" noChangeArrowheads="1"/>
          </p:cNvSpPr>
          <p:nvPr>
            <p:ph type="body" idx="1"/>
          </p:nvPr>
        </p:nvSpPr>
        <p:spPr bwMode="auto">
          <a:xfrm>
            <a:off x="311700" y="719530"/>
            <a:ext cx="794838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Kim, Y. (2014). "Convolutional Neural Networks for Sentence Classification." </a:t>
            </a:r>
            <a:r>
              <a:rPr kumimoji="0" lang="en-US" altLang="en-US" sz="18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preprint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arXiv:1408.5882.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Van Dang, T., Nguyen, V. D., Nguyen, K. V., &amp; Nguyen, N. L.-T. (2018). "Deep Learning for Aspect Detection on Vietnamese Reviews."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NAFOSTED Conference on Information and Computer Science (NICS)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104–109.</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 H., Chen, Z., Liu, B., Wei, X., &amp; Shao, J. (2014). "Spotting Fake Reviews via Collective Positive-Unlabeled Learning."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International Conference on Data Mining (ICDM)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899–904.</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Ott, M.,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Cardie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&amp; Hancock, J. (2012). "Estimating the Prevalence of Deception in Online Review Communities."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Proceedings of the 21st International Conference on World Wide Web (WWW)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201–210.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B81BF415-11DF-3332-D6D4-4335A1E39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3656527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36483C"/>
        </a:solidFill>
        <a:effectLst/>
      </p:bgPr>
    </p:bg>
    <p:spTree>
      <p:nvGrpSpPr>
        <p:cNvPr id="1" name="Shape 176"/>
        <p:cNvGrpSpPr/>
        <p:nvPr/>
      </p:nvGrpSpPr>
      <p:grpSpPr>
        <a:xfrm>
          <a:off x="0" y="0"/>
          <a:ext cx="0" cy="0"/>
          <a:chOff x="0" y="0"/>
          <a:chExt cx="0" cy="0"/>
        </a:xfrm>
      </p:grpSpPr>
      <p:sp>
        <p:nvSpPr>
          <p:cNvPr id="177" name="Google Shape;177;p33"/>
          <p:cNvSpPr/>
          <p:nvPr/>
        </p:nvSpPr>
        <p:spPr>
          <a:xfrm>
            <a:off x="1861375" y="1002875"/>
            <a:ext cx="5842500" cy="2674200"/>
          </a:xfrm>
          <a:prstGeom prst="rect">
            <a:avLst/>
          </a:prstGeom>
          <a:solidFill>
            <a:srgbClr val="36483C"/>
          </a:solidFill>
          <a:ln w="9525" cap="flat" cmpd="sng">
            <a:solidFill>
              <a:srgbClr val="36483C"/>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5000" b="1" dirty="0">
                <a:solidFill>
                  <a:schemeClr val="lt1"/>
                </a:solidFill>
                <a:latin typeface="Times New Roman" panose="02020603050405020304" pitchFamily="18" charset="0"/>
                <a:ea typeface="Balsamiq Sans"/>
                <a:cs typeface="Times New Roman" panose="02020603050405020304" pitchFamily="18" charset="0"/>
                <a:sym typeface="Balsamiq Sans"/>
              </a:rPr>
              <a:t>Thank </a:t>
            </a:r>
          </a:p>
          <a:p>
            <a:pPr marL="0" lvl="0" indent="0" algn="ctr" rtl="0">
              <a:spcBef>
                <a:spcPts val="0"/>
              </a:spcBef>
              <a:spcAft>
                <a:spcPts val="0"/>
              </a:spcAft>
              <a:buClr>
                <a:schemeClr val="dk1"/>
              </a:buClr>
              <a:buSzPts val="1100"/>
              <a:buFont typeface="Arial"/>
              <a:buNone/>
            </a:pPr>
            <a:r>
              <a:rPr lang="en" sz="5000" b="1" dirty="0">
                <a:solidFill>
                  <a:schemeClr val="lt1"/>
                </a:solidFill>
                <a:latin typeface="Times New Roman" panose="02020603050405020304" pitchFamily="18" charset="0"/>
                <a:ea typeface="Balsamiq Sans"/>
                <a:cs typeface="Times New Roman" panose="02020603050405020304" pitchFamily="18" charset="0"/>
                <a:sym typeface="Balsamiq Sans"/>
              </a:rPr>
              <a:t>you</a:t>
            </a:r>
            <a:endParaRPr sz="5000" b="1" dirty="0">
              <a:solidFill>
                <a:schemeClr val="lt1"/>
              </a:solidFill>
              <a:latin typeface="Times New Roman" panose="02020603050405020304" pitchFamily="18" charset="0"/>
              <a:ea typeface="Balsamiq Sans"/>
              <a:cs typeface="Times New Roman" panose="02020603050405020304" pitchFamily="18" charset="0"/>
              <a:sym typeface="Balsamiq Sans"/>
            </a:endParaRPr>
          </a:p>
        </p:txBody>
      </p:sp>
      <p:sp>
        <p:nvSpPr>
          <p:cNvPr id="3" name="Freeform 5">
            <a:extLst>
              <a:ext uri="{FF2B5EF4-FFF2-40B4-BE49-F238E27FC236}">
                <a16:creationId xmlns:a16="http://schemas.microsoft.com/office/drawing/2014/main" id="{18CF3A4E-458B-75A2-AB93-F5040F90BEB0}"/>
              </a:ext>
            </a:extLst>
          </p:cNvPr>
          <p:cNvSpPr/>
          <p:nvPr/>
        </p:nvSpPr>
        <p:spPr>
          <a:xfrm>
            <a:off x="6985000" y="-49608"/>
            <a:ext cx="2159000" cy="1020615"/>
          </a:xfrm>
          <a:custGeom>
            <a:avLst/>
            <a:gdLst/>
            <a:ahLst/>
            <a:cxnLst/>
            <a:rect l="l" t="t" r="r" b="b"/>
            <a:pathLst>
              <a:path w="3767622" h="1255874">
                <a:moveTo>
                  <a:pt x="0" y="0"/>
                </a:moveTo>
                <a:lnTo>
                  <a:pt x="3767622" y="0"/>
                </a:lnTo>
                <a:lnTo>
                  <a:pt x="3767622" y="1255874"/>
                </a:lnTo>
                <a:lnTo>
                  <a:pt x="0" y="1255874"/>
                </a:lnTo>
                <a:lnTo>
                  <a:pt x="0" y="0"/>
                </a:lnTo>
                <a:close/>
              </a:path>
            </a:pathLst>
          </a:custGeom>
        </p:spPr>
        <p:style>
          <a:lnRef idx="2">
            <a:schemeClr val="dk1"/>
          </a:lnRef>
          <a:fillRef idx="1">
            <a:schemeClr val="lt1"/>
          </a:fillRef>
          <a:effectRef idx="0">
            <a:schemeClr val="dk1"/>
          </a:effectRef>
          <a:fontRef idx="minor">
            <a:schemeClr val="dk1"/>
          </a:fontRef>
        </p:style>
        <p:txBody>
          <a:bodyPr/>
          <a:lstStyle/>
          <a:p>
            <a:endParaRPr lang="en-IN"/>
          </a:p>
        </p:txBody>
      </p:sp>
      <p:pic>
        <p:nvPicPr>
          <p:cNvPr id="2" name="Picture 1">
            <a:extLst>
              <a:ext uri="{FF2B5EF4-FFF2-40B4-BE49-F238E27FC236}">
                <a16:creationId xmlns:a16="http://schemas.microsoft.com/office/drawing/2014/main" id="{5EFAAD34-5D2C-B7D1-B0FD-F8597DE8AF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0" y="14981"/>
            <a:ext cx="2159000" cy="8914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59B5-C4B7-EB3E-9522-BB499A8CEAA2}"/>
              </a:ext>
            </a:extLst>
          </p:cNvPr>
          <p:cNvSpPr>
            <a:spLocks noGrp="1"/>
          </p:cNvSpPr>
          <p:nvPr>
            <p:ph type="title"/>
          </p:nvPr>
        </p:nvSpPr>
        <p:spPr>
          <a:xfrm>
            <a:off x="121200" y="170705"/>
            <a:ext cx="8520900" cy="572700"/>
          </a:xfrm>
        </p:spPr>
        <p:txBody>
          <a:bodyPr>
            <a:normAutofit fontScale="90000"/>
          </a:bodyPr>
          <a:lstStyle/>
          <a:p>
            <a:r>
              <a:rPr lang="en-IN" sz="4400" b="1" dirty="0">
                <a:latin typeface="Times New Roman" panose="02020603050405020304" pitchFamily="18" charset="0"/>
                <a:cs typeface="Times New Roman" panose="02020603050405020304" pitchFamily="18" charset="0"/>
              </a:rPr>
              <a:t>ABSTRACT</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46DE07C-5860-1EF5-4286-AA8B7C8DB3C7}"/>
              </a:ext>
            </a:extLst>
          </p:cNvPr>
          <p:cNvSpPr>
            <a:spLocks noGrp="1"/>
          </p:cNvSpPr>
          <p:nvPr>
            <p:ph type="body" idx="1"/>
          </p:nvPr>
        </p:nvSpPr>
        <p:spPr>
          <a:xfrm>
            <a:off x="311700" y="1152474"/>
            <a:ext cx="8520900" cy="3663365"/>
          </a:xfrm>
        </p:spPr>
        <p:txBody>
          <a:bodyPr>
            <a:normAutofit fontScale="85000" lnSpcReduction="10000"/>
          </a:bodyPr>
          <a:lstStyle/>
          <a:p>
            <a:r>
              <a:rPr lang="en-US" dirty="0">
                <a:solidFill>
                  <a:schemeClr val="tx1"/>
                </a:solidFill>
              </a:rPr>
              <a:t>In the digital age, online recruitment platforms have become prime targets for fraudulent job postings, jeopardizing personal and financial information of job seekers. This project addresses this pressing issue by employing a hybrid approach combining data mining and deep learning techniques to detect fake job advertisements. Using the Employment Scam Aegean Dataset (EMSCAD) with 18,000 samples, the study evaluates multiple classification algorithms, including K-Nearest Neighbor (KNN), Decision Tree, Support Vector Machine (SVM), Naive Bayes, Random Forest, Multilayer Perceptron, and Deep Neural Networks.</a:t>
            </a:r>
          </a:p>
          <a:p>
            <a:pPr marL="114300" indent="0">
              <a:buNone/>
            </a:pPr>
            <a:endParaRPr lang="en-US" dirty="0">
              <a:solidFill>
                <a:schemeClr val="tx1"/>
              </a:solidFill>
            </a:endParaRPr>
          </a:p>
          <a:p>
            <a:r>
              <a:rPr lang="en-US" dirty="0">
                <a:solidFill>
                  <a:schemeClr val="tx1"/>
                </a:solidFill>
              </a:rPr>
              <a:t>The analysis reveals that while Random Forest achieves the highest accuracy among traditional methods, the Deep Neural Network classifier, trained with three dense layers, excels with a remarkable 96% accuracy. By focusing on categorical attributes and reducing computational complexity, the model offers an efficient solution to safeguard job seekers. This research contributes significantly to human resource management by automating the detection of fraudulent postings, ensuring safer and more reliable recruitment processes.</a:t>
            </a:r>
          </a:p>
          <a:p>
            <a:pPr marL="114300" indent="0">
              <a:buNone/>
            </a:pPr>
            <a:endParaRPr lang="en-IN" dirty="0"/>
          </a:p>
        </p:txBody>
      </p:sp>
      <p:pic>
        <p:nvPicPr>
          <p:cNvPr id="5" name="Picture 4">
            <a:extLst>
              <a:ext uri="{FF2B5EF4-FFF2-40B4-BE49-F238E27FC236}">
                <a16:creationId xmlns:a16="http://schemas.microsoft.com/office/drawing/2014/main" id="{9AD08A03-C16E-3F45-8256-DD0068E70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362661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7B6087B7-A9D9-329F-7435-9D743FA278A8}"/>
              </a:ext>
            </a:extLst>
          </p:cNvPr>
          <p:cNvGraphicFramePr/>
          <p:nvPr>
            <p:extLst>
              <p:ext uri="{D42A27DB-BD31-4B8C-83A1-F6EECF244321}">
                <p14:modId xmlns:p14="http://schemas.microsoft.com/office/powerpoint/2010/main" val="1149082251"/>
              </p:ext>
            </p:extLst>
          </p:nvPr>
        </p:nvGraphicFramePr>
        <p:xfrm>
          <a:off x="714375" y="1201587"/>
          <a:ext cx="7715250" cy="2740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0" name="Google Shape;110;p26"/>
          <p:cNvSpPr txBox="1"/>
          <p:nvPr/>
        </p:nvSpPr>
        <p:spPr>
          <a:xfrm>
            <a:off x="584705" y="140531"/>
            <a:ext cx="3000000" cy="63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chemeClr val="tx1"/>
                </a:solidFill>
                <a:latin typeface="Times New Roman" panose="02020603050405020304" pitchFamily="18" charset="0"/>
                <a:ea typeface="Nunito Sans"/>
                <a:cs typeface="Times New Roman" panose="02020603050405020304" pitchFamily="18" charset="0"/>
                <a:sym typeface="Nunito Sans"/>
              </a:rPr>
              <a:t>Introduction</a:t>
            </a:r>
            <a:endParaRPr sz="4000" b="1" dirty="0">
              <a:solidFill>
                <a:schemeClr val="tx1"/>
              </a:solidFill>
              <a:latin typeface="Times New Roman" panose="02020603050405020304" pitchFamily="18" charset="0"/>
              <a:ea typeface="Nunito Sans"/>
              <a:cs typeface="Times New Roman" panose="02020603050405020304" pitchFamily="18" charset="0"/>
              <a:sym typeface="Nunito Sans"/>
            </a:endParaRPr>
          </a:p>
        </p:txBody>
      </p:sp>
      <p:pic>
        <p:nvPicPr>
          <p:cNvPr id="2" name="Picture 1">
            <a:extLst>
              <a:ext uri="{FF2B5EF4-FFF2-40B4-BE49-F238E27FC236}">
                <a16:creationId xmlns:a16="http://schemas.microsoft.com/office/drawing/2014/main" id="{11747E74-ADBC-9144-C276-5F5EB8CA58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27"/>
          <p:cNvSpPr/>
          <p:nvPr/>
        </p:nvSpPr>
        <p:spPr>
          <a:xfrm>
            <a:off x="7413900" y="0"/>
            <a:ext cx="1730100" cy="5143500"/>
          </a:xfrm>
          <a:prstGeom prst="rect">
            <a:avLst/>
          </a:prstGeom>
          <a:solidFill>
            <a:srgbClr val="E4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7"/>
          <p:cNvSpPr/>
          <p:nvPr/>
        </p:nvSpPr>
        <p:spPr>
          <a:xfrm>
            <a:off x="4485275" y="802775"/>
            <a:ext cx="3930600" cy="3056700"/>
          </a:xfrm>
          <a:prstGeom prst="rect">
            <a:avLst/>
          </a:prstGeom>
          <a:solidFill>
            <a:srgbClr val="3E524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 name="Google Shape;117;p27"/>
          <p:cNvCxnSpPr/>
          <p:nvPr/>
        </p:nvCxnSpPr>
        <p:spPr>
          <a:xfrm>
            <a:off x="893300" y="35925"/>
            <a:ext cx="0" cy="5067300"/>
          </a:xfrm>
          <a:prstGeom prst="straightConnector1">
            <a:avLst/>
          </a:prstGeom>
          <a:noFill/>
          <a:ln w="19050" cap="flat" cmpd="sng">
            <a:solidFill>
              <a:srgbClr val="666666"/>
            </a:solidFill>
            <a:prstDash val="solid"/>
            <a:round/>
            <a:headEnd type="none" w="med" len="med"/>
            <a:tailEnd type="none" w="med" len="med"/>
          </a:ln>
        </p:spPr>
      </p:cxnSp>
      <p:sp>
        <p:nvSpPr>
          <p:cNvPr id="118" name="Google Shape;118;p27"/>
          <p:cNvSpPr/>
          <p:nvPr/>
        </p:nvSpPr>
        <p:spPr>
          <a:xfrm>
            <a:off x="775700" y="923815"/>
            <a:ext cx="234900" cy="225600"/>
          </a:xfrm>
          <a:prstGeom prst="ellipse">
            <a:avLst/>
          </a:prstGeom>
          <a:solidFill>
            <a:srgbClr val="3E5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7"/>
          <p:cNvSpPr/>
          <p:nvPr/>
        </p:nvSpPr>
        <p:spPr>
          <a:xfrm>
            <a:off x="775700" y="2550890"/>
            <a:ext cx="234900" cy="225600"/>
          </a:xfrm>
          <a:prstGeom prst="ellipse">
            <a:avLst/>
          </a:prstGeom>
          <a:solidFill>
            <a:srgbClr val="3E5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7"/>
          <p:cNvSpPr txBox="1"/>
          <p:nvPr/>
        </p:nvSpPr>
        <p:spPr>
          <a:xfrm>
            <a:off x="1194175" y="805775"/>
            <a:ext cx="3099600" cy="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Nunito Sans"/>
                <a:ea typeface="Nunito Sans"/>
                <a:cs typeface="Nunito Sans"/>
                <a:sym typeface="Nunito Sans"/>
              </a:rPr>
              <a:t>The EMSCAD (employment scam aegean dataset) dataset contains 18,000 job posts, labeled as real or fraudulent</a:t>
            </a:r>
            <a:r>
              <a:rPr lang="en" sz="1800" b="1" dirty="0">
                <a:latin typeface="Nunito Sans"/>
                <a:ea typeface="Nunito Sans"/>
                <a:cs typeface="Nunito Sans"/>
                <a:sym typeface="Nunito Sans"/>
              </a:rPr>
              <a:t>.</a:t>
            </a:r>
            <a:endParaRPr sz="1800" b="1" dirty="0">
              <a:latin typeface="Nunito Sans"/>
              <a:ea typeface="Nunito Sans"/>
              <a:cs typeface="Nunito Sans"/>
              <a:sym typeface="Nunito Sans"/>
            </a:endParaRPr>
          </a:p>
        </p:txBody>
      </p:sp>
      <p:sp>
        <p:nvSpPr>
          <p:cNvPr id="121" name="Google Shape;121;p27"/>
          <p:cNvSpPr txBox="1"/>
          <p:nvPr/>
        </p:nvSpPr>
        <p:spPr>
          <a:xfrm>
            <a:off x="1189300" y="2432850"/>
            <a:ext cx="3099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dirty="0">
                <a:latin typeface="Nunito Sans"/>
                <a:ea typeface="Nunito Sans"/>
                <a:cs typeface="Nunito Sans"/>
                <a:sym typeface="Nunito Sans"/>
              </a:rPr>
              <a:t>It includes features such as job title, company profile, requirements, and employment type.</a:t>
            </a:r>
            <a:endParaRPr sz="1700" dirty="0">
              <a:latin typeface="Nunito Sans"/>
              <a:ea typeface="Nunito Sans"/>
              <a:cs typeface="Nunito Sans"/>
              <a:sym typeface="Nunito Sans"/>
            </a:endParaRPr>
          </a:p>
        </p:txBody>
      </p:sp>
      <p:sp>
        <p:nvSpPr>
          <p:cNvPr id="122" name="Google Shape;122;p27"/>
          <p:cNvSpPr txBox="1"/>
          <p:nvPr/>
        </p:nvSpPr>
        <p:spPr>
          <a:xfrm>
            <a:off x="4950575" y="923825"/>
            <a:ext cx="3000000" cy="1569900"/>
          </a:xfrm>
          <a:prstGeom prst="rect">
            <a:avLst/>
          </a:prstGeom>
          <a:noFill/>
          <a:ln>
            <a:noFill/>
          </a:ln>
        </p:spPr>
        <p:txBody>
          <a:bodyPr spcFirstLastPara="1" wrap="square" lIns="91425" tIns="91425" rIns="91425" bIns="91425" anchor="t" anchorCtr="0">
            <a:noAutofit/>
          </a:bodyPr>
          <a:lstStyle/>
          <a:p>
            <a:pPr marL="0" lvl="0" indent="0" algn="l" rtl="0">
              <a:lnSpc>
                <a:spcPct val="116666"/>
              </a:lnSpc>
              <a:spcBef>
                <a:spcPts val="0"/>
              </a:spcBef>
              <a:spcAft>
                <a:spcPts val="0"/>
              </a:spcAft>
              <a:buNone/>
            </a:pPr>
            <a:r>
              <a:rPr lang="en" sz="2200" b="1" dirty="0">
                <a:solidFill>
                  <a:schemeClr val="lt1"/>
                </a:solidFill>
                <a:latin typeface="Nunito Sans"/>
                <a:ea typeface="Nunito Sans"/>
                <a:cs typeface="Nunito Sans"/>
                <a:sym typeface="Nunito Sans"/>
              </a:rPr>
              <a:t>Dataset Description</a:t>
            </a:r>
            <a:endParaRPr sz="2200" b="1" dirty="0">
              <a:solidFill>
                <a:schemeClr val="lt1"/>
              </a:solidFill>
              <a:latin typeface="Nunito Sans"/>
              <a:ea typeface="Nunito Sans"/>
              <a:cs typeface="Nunito Sans"/>
              <a:sym typeface="Nunito Sans"/>
            </a:endParaRPr>
          </a:p>
        </p:txBody>
      </p:sp>
      <p:pic>
        <p:nvPicPr>
          <p:cNvPr id="123" name="Google Shape;123;p27"/>
          <p:cNvPicPr preferRelativeResize="0"/>
          <p:nvPr/>
        </p:nvPicPr>
        <p:blipFill>
          <a:blip r:embed="rId3">
            <a:alphaModFix/>
          </a:blip>
          <a:stretch>
            <a:fillRect/>
          </a:stretch>
        </p:blipFill>
        <p:spPr>
          <a:xfrm>
            <a:off x="4572000" y="1660400"/>
            <a:ext cx="3749750" cy="2007701"/>
          </a:xfrm>
          <a:prstGeom prst="rect">
            <a:avLst/>
          </a:prstGeom>
          <a:noFill/>
          <a:ln>
            <a:noFill/>
          </a:ln>
        </p:spPr>
      </p:pic>
      <p:pic>
        <p:nvPicPr>
          <p:cNvPr id="2" name="Picture 1">
            <a:extLst>
              <a:ext uri="{FF2B5EF4-FFF2-40B4-BE49-F238E27FC236}">
                <a16:creationId xmlns:a16="http://schemas.microsoft.com/office/drawing/2014/main" id="{8B198A16-AED4-380B-D45B-29C0C9A3A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19ED-FA62-E1A6-F4C8-A0C80B08641F}"/>
              </a:ext>
            </a:extLst>
          </p:cNvPr>
          <p:cNvSpPr>
            <a:spLocks noGrp="1"/>
          </p:cNvSpPr>
          <p:nvPr>
            <p:ph type="title"/>
          </p:nvPr>
        </p:nvSpPr>
        <p:spPr>
          <a:xfrm>
            <a:off x="311550" y="142765"/>
            <a:ext cx="8520900" cy="572700"/>
          </a:xfrm>
        </p:spPr>
        <p:txBody>
          <a:bodyPr>
            <a:normAutofit fontScale="90000"/>
          </a:bodyPr>
          <a:lstStyle/>
          <a:p>
            <a:r>
              <a:rPr lang="en-IN" sz="4400" b="1" dirty="0">
                <a:latin typeface="Times New Roman" panose="02020603050405020304" pitchFamily="18" charset="0"/>
                <a:cs typeface="Times New Roman" panose="02020603050405020304" pitchFamily="18" charset="0"/>
              </a:rPr>
              <a:t>Literature Survey</a:t>
            </a:r>
            <a:r>
              <a:rPr lang="en-IN" b="1" dirty="0">
                <a:latin typeface="Times New Roman" panose="02020603050405020304" pitchFamily="18" charset="0"/>
                <a:cs typeface="Times New Roman" panose="02020603050405020304" pitchFamily="18" charset="0"/>
              </a:rPr>
              <a:t>:</a:t>
            </a:r>
          </a:p>
        </p:txBody>
      </p:sp>
      <p:sp>
        <p:nvSpPr>
          <p:cNvPr id="3" name="Text Placeholder 2">
            <a:extLst>
              <a:ext uri="{FF2B5EF4-FFF2-40B4-BE49-F238E27FC236}">
                <a16:creationId xmlns:a16="http://schemas.microsoft.com/office/drawing/2014/main" id="{E917BFBA-F0D9-3227-F755-76EF20683EF4}"/>
              </a:ext>
            </a:extLst>
          </p:cNvPr>
          <p:cNvSpPr>
            <a:spLocks noGrp="1"/>
          </p:cNvSpPr>
          <p:nvPr>
            <p:ph type="body" idx="1"/>
          </p:nvPr>
        </p:nvSpPr>
        <p:spPr>
          <a:xfrm>
            <a:off x="311700" y="806450"/>
            <a:ext cx="8520900" cy="4089400"/>
          </a:xfrm>
        </p:spPr>
        <p:txBody>
          <a:bodyPr>
            <a:normAutofit fontScale="70000" lnSpcReduction="20000"/>
          </a:bodyPr>
          <a:lstStyle/>
          <a:p>
            <a:pPr marL="114300" indent="0">
              <a:buNone/>
            </a:pPr>
            <a:r>
              <a:rPr lang="en-IN" b="1" dirty="0">
                <a:solidFill>
                  <a:schemeClr val="tx1"/>
                </a:solidFill>
                <a:latin typeface="Times New Roman" panose="02020603050405020304" pitchFamily="18" charset="0"/>
                <a:cs typeface="Times New Roman" panose="02020603050405020304" pitchFamily="18" charset="0"/>
              </a:rPr>
              <a:t>1. Paper</a:t>
            </a:r>
            <a:r>
              <a:rPr lang="en-IN" dirty="0">
                <a:solidFill>
                  <a:schemeClr val="tx1"/>
                </a:solidFill>
                <a:latin typeface="Times New Roman" panose="02020603050405020304" pitchFamily="18" charset="0"/>
                <a:cs typeface="Times New Roman" panose="02020603050405020304" pitchFamily="18" charset="0"/>
              </a:rPr>
              <a:t>: </a:t>
            </a:r>
            <a:r>
              <a:rPr lang="en-IN" i="1" dirty="0">
                <a:solidFill>
                  <a:schemeClr val="tx1"/>
                </a:solidFill>
                <a:latin typeface="Times New Roman" panose="02020603050405020304" pitchFamily="18" charset="0"/>
                <a:cs typeface="Times New Roman" panose="02020603050405020304" pitchFamily="18" charset="0"/>
              </a:rPr>
              <a:t>An Intelligent Model for Online Recruitment Fraud Detection(2024)</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b="1" dirty="0">
                <a:solidFill>
                  <a:schemeClr val="tx1"/>
                </a:solidFill>
                <a:latin typeface="Times New Roman" panose="02020603050405020304" pitchFamily="18" charset="0"/>
                <a:cs typeface="Times New Roman" panose="02020603050405020304" pitchFamily="18" charset="0"/>
              </a:rPr>
              <a:t>	Author      </a:t>
            </a:r>
            <a:r>
              <a:rPr lang="en-IN" dirty="0">
                <a:solidFill>
                  <a:schemeClr val="tx1"/>
                </a:solidFill>
                <a:latin typeface="Times New Roman" panose="02020603050405020304" pitchFamily="18" charset="0"/>
                <a:cs typeface="Times New Roman" panose="02020603050405020304" pitchFamily="18" charset="0"/>
              </a:rPr>
              <a:t>: Alghamdi et al</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	Algorithm </a:t>
            </a:r>
            <a:r>
              <a:rPr lang="en-IN" dirty="0">
                <a:solidFill>
                  <a:schemeClr val="tx1"/>
                </a:solidFill>
                <a:latin typeface="Times New Roman" panose="02020603050405020304" pitchFamily="18" charset="0"/>
                <a:cs typeface="Times New Roman" panose="02020603050405020304" pitchFamily="18" charset="0"/>
              </a:rPr>
              <a:t>: Support Vector Machine (SVM) and Random Forest with ensemble techniques.</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	Summary  </a:t>
            </a: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Explores the use of multiple classifiers to identify fraudulent job postings, emphasizing the 			integration of feature selection techniques</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2. Paper</a:t>
            </a:r>
            <a:r>
              <a:rPr lang="en-IN" dirty="0">
                <a:solidFill>
                  <a:schemeClr val="tx1"/>
                </a:solidFill>
                <a:latin typeface="Times New Roman" panose="02020603050405020304" pitchFamily="18" charset="0"/>
                <a:cs typeface="Times New Roman" panose="02020603050405020304" pitchFamily="18" charset="0"/>
              </a:rPr>
              <a:t>: </a:t>
            </a:r>
            <a:r>
              <a:rPr lang="en-IN" i="1" dirty="0">
                <a:solidFill>
                  <a:schemeClr val="tx1"/>
                </a:solidFill>
                <a:latin typeface="Times New Roman" panose="02020603050405020304" pitchFamily="18" charset="0"/>
                <a:cs typeface="Times New Roman" panose="02020603050405020304" pitchFamily="18" charset="0"/>
              </a:rPr>
              <a:t>Random Forest-based Fake Job Detection (2024)</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b="1" dirty="0">
                <a:solidFill>
                  <a:schemeClr val="tx1"/>
                </a:solidFill>
                <a:latin typeface="Times New Roman" panose="02020603050405020304" pitchFamily="18" charset="0"/>
                <a:cs typeface="Times New Roman" panose="02020603050405020304" pitchFamily="18" charset="0"/>
              </a:rPr>
              <a:t>	Author      </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Akiti</a:t>
            </a:r>
            <a:r>
              <a:rPr lang="en-IN" dirty="0">
                <a:solidFill>
                  <a:schemeClr val="tx1"/>
                </a:solidFill>
                <a:latin typeface="Times New Roman" panose="02020603050405020304" pitchFamily="18" charset="0"/>
                <a:cs typeface="Times New Roman" panose="02020603050405020304" pitchFamily="18" charset="0"/>
              </a:rPr>
              <a:t> et al.</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	Algorithm </a:t>
            </a:r>
            <a:r>
              <a:rPr lang="en-IN" dirty="0">
                <a:solidFill>
                  <a:schemeClr val="tx1"/>
                </a:solidFill>
                <a:latin typeface="Times New Roman" panose="02020603050405020304" pitchFamily="18" charset="0"/>
                <a:cs typeface="Times New Roman" panose="02020603050405020304" pitchFamily="18" charset="0"/>
              </a:rPr>
              <a:t>: Random Forest, Decision Tree, SVM, MLP, and Naive Bayes classifiers.</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	Summary  </a:t>
            </a: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Compares various classifiers for detecting fraudulent job ads and discusses their 				implementation using a structured dataset.</a:t>
            </a:r>
            <a:r>
              <a:rPr lang="en-IN" dirty="0">
                <a:solidFill>
                  <a:schemeClr val="tx1"/>
                </a:solidFill>
                <a:latin typeface="Times New Roman" panose="02020603050405020304" pitchFamily="18" charset="0"/>
                <a:cs typeface="Times New Roman" panose="02020603050405020304" pitchFamily="18" charset="0"/>
              </a:rPr>
              <a:t>.</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3. Paper</a:t>
            </a:r>
            <a:r>
              <a:rPr lang="en-IN" dirty="0">
                <a:solidFill>
                  <a:schemeClr val="tx1"/>
                </a:solidFill>
                <a:latin typeface="Times New Roman" panose="02020603050405020304" pitchFamily="18" charset="0"/>
                <a:cs typeface="Times New Roman" panose="02020603050405020304" pitchFamily="18" charset="0"/>
              </a:rPr>
              <a:t>: </a:t>
            </a:r>
            <a:r>
              <a:rPr lang="en-IN" i="1" dirty="0">
                <a:solidFill>
                  <a:schemeClr val="tx1"/>
                </a:solidFill>
                <a:latin typeface="Times New Roman" panose="02020603050405020304" pitchFamily="18" charset="0"/>
                <a:cs typeface="Times New Roman" panose="02020603050405020304" pitchFamily="18" charset="0"/>
              </a:rPr>
              <a:t>Fake Job Post Prediction Using Data Mining (2023)</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b="1" dirty="0">
                <a:solidFill>
                  <a:schemeClr val="tx1"/>
                </a:solidFill>
                <a:latin typeface="Times New Roman" panose="02020603050405020304" pitchFamily="18" charset="0"/>
                <a:cs typeface="Times New Roman" panose="02020603050405020304" pitchFamily="18" charset="0"/>
              </a:rPr>
              <a:t>	Author       </a:t>
            </a:r>
            <a:r>
              <a:rPr lang="en-IN" dirty="0">
                <a:solidFill>
                  <a:schemeClr val="tx1"/>
                </a:solidFill>
                <a:latin typeface="Times New Roman" panose="02020603050405020304" pitchFamily="18" charset="0"/>
                <a:cs typeface="Times New Roman" panose="02020603050405020304" pitchFamily="18" charset="0"/>
              </a:rPr>
              <a:t>: Shri </a:t>
            </a:r>
            <a:r>
              <a:rPr lang="en-IN" dirty="0" err="1">
                <a:solidFill>
                  <a:schemeClr val="tx1"/>
                </a:solidFill>
                <a:latin typeface="Times New Roman" panose="02020603050405020304" pitchFamily="18" charset="0"/>
                <a:cs typeface="Times New Roman" panose="02020603050405020304" pitchFamily="18" charset="0"/>
              </a:rPr>
              <a:t>Udayshankar</a:t>
            </a:r>
            <a:r>
              <a:rPr lang="en-IN" dirty="0">
                <a:solidFill>
                  <a:schemeClr val="tx1"/>
                </a:solidFill>
                <a:latin typeface="Times New Roman" panose="02020603050405020304" pitchFamily="18" charset="0"/>
                <a:cs typeface="Times New Roman" panose="02020603050405020304" pitchFamily="18" charset="0"/>
              </a:rPr>
              <a:t> B. et al. </a:t>
            </a:r>
            <a:r>
              <a:rPr lang="en-IN" b="1"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b="1" dirty="0">
                <a:solidFill>
                  <a:schemeClr val="tx1"/>
                </a:solidFill>
                <a:latin typeface="Times New Roman" panose="02020603050405020304" pitchFamily="18" charset="0"/>
                <a:cs typeface="Times New Roman" panose="02020603050405020304" pitchFamily="18" charset="0"/>
              </a:rPr>
              <a:t>	Algorithm  </a:t>
            </a:r>
            <a:r>
              <a:rPr lang="en-IN" dirty="0">
                <a:solidFill>
                  <a:schemeClr val="tx1"/>
                </a:solidFill>
                <a:latin typeface="Times New Roman" panose="02020603050405020304" pitchFamily="18" charset="0"/>
                <a:cs typeface="Times New Roman" panose="02020603050405020304" pitchFamily="18" charset="0"/>
              </a:rPr>
              <a:t>: Deep Neural Network (DNN).</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	Summary   </a:t>
            </a: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Discusses a deep learning-based approach for job ad fraud detection, leveraging multiple 			features from a dataset for prediction.</a:t>
            </a:r>
            <a:r>
              <a:rPr lang="en-IN" dirty="0">
                <a:solidFill>
                  <a:schemeClr val="tx1"/>
                </a:solidFill>
                <a:latin typeface="Times New Roman" panose="02020603050405020304" pitchFamily="18" charset="0"/>
                <a:cs typeface="Times New Roman" panose="02020603050405020304" pitchFamily="18" charset="0"/>
              </a:rPr>
              <a:t>.</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4.Paper</a:t>
            </a:r>
            <a:r>
              <a:rPr lang="en-IN" dirty="0">
                <a:solidFill>
                  <a:schemeClr val="tx1"/>
                </a:solidFill>
                <a:latin typeface="Times New Roman" panose="02020603050405020304" pitchFamily="18" charset="0"/>
                <a:cs typeface="Times New Roman" panose="02020603050405020304" pitchFamily="18" charset="0"/>
              </a:rPr>
              <a:t>: </a:t>
            </a:r>
            <a:r>
              <a:rPr lang="en-IN" i="1" dirty="0">
                <a:solidFill>
                  <a:schemeClr val="tx1"/>
                </a:solidFill>
                <a:latin typeface="Times New Roman" panose="02020603050405020304" pitchFamily="18" charset="0"/>
                <a:cs typeface="Times New Roman" panose="02020603050405020304" pitchFamily="18" charset="0"/>
              </a:rPr>
              <a:t>Fake Job Prediction using Sequential Network (2020)</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b="1" dirty="0">
                <a:solidFill>
                  <a:schemeClr val="tx1"/>
                </a:solidFill>
                <a:latin typeface="Times New Roman" panose="02020603050405020304" pitchFamily="18" charset="0"/>
                <a:cs typeface="Times New Roman" panose="02020603050405020304" pitchFamily="18" charset="0"/>
              </a:rPr>
              <a:t>	Author       </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Ranparia</a:t>
            </a:r>
            <a:r>
              <a:rPr lang="en-IN" dirty="0">
                <a:solidFill>
                  <a:schemeClr val="tx1"/>
                </a:solidFill>
                <a:latin typeface="Times New Roman" panose="02020603050405020304" pitchFamily="18" charset="0"/>
                <a:cs typeface="Times New Roman" panose="02020603050405020304" pitchFamily="18" charset="0"/>
              </a:rPr>
              <a:t> et al</a:t>
            </a:r>
            <a:r>
              <a:rPr lang="en-IN" b="1"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r>
              <a:rPr lang="en-IN" b="1" dirty="0">
                <a:solidFill>
                  <a:schemeClr val="tx1"/>
                </a:solidFill>
                <a:latin typeface="Times New Roman" panose="02020603050405020304" pitchFamily="18" charset="0"/>
                <a:cs typeface="Times New Roman" panose="02020603050405020304" pitchFamily="18" charset="0"/>
              </a:rPr>
              <a:t>	Algorithm  </a:t>
            </a:r>
            <a:r>
              <a:rPr lang="en-IN" dirty="0">
                <a:solidFill>
                  <a:schemeClr val="tx1"/>
                </a:solidFill>
                <a:latin typeface="Times New Roman" panose="02020603050405020304" pitchFamily="18" charset="0"/>
                <a:cs typeface="Times New Roman" panose="02020603050405020304" pitchFamily="18" charset="0"/>
              </a:rPr>
              <a:t>: Sequential Neural Network with NLP-based feature extraction.</a:t>
            </a:r>
          </a:p>
          <a:p>
            <a:pPr marL="114300" indent="0">
              <a:buNone/>
            </a:pPr>
            <a:r>
              <a:rPr lang="en-IN" b="1" dirty="0">
                <a:solidFill>
                  <a:schemeClr val="tx1"/>
                </a:solidFill>
                <a:latin typeface="Times New Roman" panose="02020603050405020304" pitchFamily="18" charset="0"/>
                <a:cs typeface="Times New Roman" panose="02020603050405020304" pitchFamily="18" charset="0"/>
              </a:rPr>
              <a:t>	Summary   </a:t>
            </a:r>
            <a:r>
              <a:rPr lang="en-IN"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Highlights the application of NLP and neural networks to analyze job ad tone and structure 			for fraud detection.</a:t>
            </a:r>
            <a:endParaRPr lang="en-IN"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A549CB2-7D6E-1A98-6DAC-43999B515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7528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6166-7312-BE5E-BF71-1EF028846BDF}"/>
              </a:ext>
            </a:extLst>
          </p:cNvPr>
          <p:cNvSpPr>
            <a:spLocks noGrp="1"/>
          </p:cNvSpPr>
          <p:nvPr>
            <p:ph type="title"/>
          </p:nvPr>
        </p:nvSpPr>
        <p:spPr>
          <a:xfrm>
            <a:off x="75480" y="99407"/>
            <a:ext cx="8520900" cy="501650"/>
          </a:xfrm>
        </p:spPr>
        <p:txBody>
          <a:bodyPr>
            <a:noAutofit/>
          </a:bodyPr>
          <a:lstStyle/>
          <a:p>
            <a:r>
              <a:rPr lang="en-IN" sz="4000" b="1" dirty="0">
                <a:latin typeface="Times New Roman" panose="02020603050405020304" pitchFamily="18" charset="0"/>
                <a:cs typeface="Times New Roman" panose="02020603050405020304" pitchFamily="18" charset="0"/>
              </a:rPr>
              <a:t>Existing System </a:t>
            </a:r>
          </a:p>
        </p:txBody>
      </p:sp>
      <p:sp>
        <p:nvSpPr>
          <p:cNvPr id="3" name="Text Placeholder 2">
            <a:extLst>
              <a:ext uri="{FF2B5EF4-FFF2-40B4-BE49-F238E27FC236}">
                <a16:creationId xmlns:a16="http://schemas.microsoft.com/office/drawing/2014/main" id="{5AF9C95B-2735-F345-617E-C3ADA387A837}"/>
              </a:ext>
            </a:extLst>
          </p:cNvPr>
          <p:cNvSpPr>
            <a:spLocks noGrp="1"/>
          </p:cNvSpPr>
          <p:nvPr>
            <p:ph type="body" idx="1"/>
          </p:nvPr>
        </p:nvSpPr>
        <p:spPr>
          <a:xfrm>
            <a:off x="326940" y="963930"/>
            <a:ext cx="8520900" cy="3597325"/>
          </a:xfrm>
        </p:spPr>
        <p:txBody>
          <a:bodyPr>
            <a:normAutofit/>
          </a:bodyPr>
          <a:lstStyle/>
          <a:p>
            <a:pPr marL="114300" indent="0">
              <a:buNone/>
            </a:pPr>
            <a:r>
              <a:rPr lang="en-US" b="1" dirty="0">
                <a:solidFill>
                  <a:schemeClr val="tx1"/>
                </a:solidFill>
                <a:latin typeface="Times New Roman" panose="02020603050405020304" pitchFamily="18" charset="0"/>
                <a:cs typeface="Times New Roman" panose="02020603050405020304" pitchFamily="18" charset="0"/>
              </a:rPr>
              <a:t>Existing System</a:t>
            </a:r>
            <a:r>
              <a:rPr lang="en-US" dirty="0">
                <a:solidFill>
                  <a:schemeClr val="tx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current system is a comparative study of various machine learning algorithms on the EMSCAD dataset, aimed at evaluating their performance in identifying fake job posts.</a:t>
            </a:r>
          </a:p>
          <a:p>
            <a:pP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Algorithms Used</a:t>
            </a:r>
            <a:r>
              <a:rPr lang="en-US" dirty="0">
                <a:solidFill>
                  <a:schemeClr val="tx1"/>
                </a:solidFill>
              </a:rPr>
              <a:t>:</a:t>
            </a:r>
          </a:p>
          <a:p>
            <a:pPr marL="114300" indent="0">
              <a:buNone/>
            </a:pPr>
            <a:endParaRPr lang="en-US" dirty="0">
              <a:solidFill>
                <a:schemeClr val="tx1"/>
              </a:solidFill>
            </a:endParaRPr>
          </a:p>
        </p:txBody>
      </p:sp>
      <p:pic>
        <p:nvPicPr>
          <p:cNvPr id="5" name="Picture 4">
            <a:extLst>
              <a:ext uri="{FF2B5EF4-FFF2-40B4-BE49-F238E27FC236}">
                <a16:creationId xmlns:a16="http://schemas.microsoft.com/office/drawing/2014/main" id="{D9825A1D-7B52-B6F9-4B10-75D66845344D}"/>
              </a:ext>
            </a:extLst>
          </p:cNvPr>
          <p:cNvPicPr>
            <a:picLocks noChangeAspect="1"/>
          </p:cNvPicPr>
          <p:nvPr/>
        </p:nvPicPr>
        <p:blipFill>
          <a:blip r:embed="rId2"/>
          <a:stretch>
            <a:fillRect/>
          </a:stretch>
        </p:blipFill>
        <p:spPr>
          <a:xfrm>
            <a:off x="7810500" y="5028853"/>
            <a:ext cx="929640" cy="46751"/>
          </a:xfrm>
          <a:prstGeom prst="rect">
            <a:avLst/>
          </a:prstGeom>
        </p:spPr>
      </p:pic>
      <p:pic>
        <p:nvPicPr>
          <p:cNvPr id="4" name="Picture 3">
            <a:extLst>
              <a:ext uri="{FF2B5EF4-FFF2-40B4-BE49-F238E27FC236}">
                <a16:creationId xmlns:a16="http://schemas.microsoft.com/office/drawing/2014/main" id="{CDE8E394-DFD6-1BCF-97E9-897D982F3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966" y="71951"/>
            <a:ext cx="3130849" cy="529106"/>
          </a:xfrm>
          <a:prstGeom prst="rect">
            <a:avLst/>
          </a:prstGeom>
        </p:spPr>
      </p:pic>
      <p:graphicFrame>
        <p:nvGraphicFramePr>
          <p:cNvPr id="11" name="Table 10">
            <a:extLst>
              <a:ext uri="{FF2B5EF4-FFF2-40B4-BE49-F238E27FC236}">
                <a16:creationId xmlns:a16="http://schemas.microsoft.com/office/drawing/2014/main" id="{D4E1A597-5286-A837-A0B2-0696AF3DA957}"/>
              </a:ext>
            </a:extLst>
          </p:cNvPr>
          <p:cNvGraphicFramePr>
            <a:graphicFrameLocks noGrp="1"/>
          </p:cNvGraphicFramePr>
          <p:nvPr>
            <p:extLst>
              <p:ext uri="{D42A27DB-BD31-4B8C-83A1-F6EECF244321}">
                <p14:modId xmlns:p14="http://schemas.microsoft.com/office/powerpoint/2010/main" val="64136361"/>
              </p:ext>
            </p:extLst>
          </p:nvPr>
        </p:nvGraphicFramePr>
        <p:xfrm>
          <a:off x="617220" y="2750820"/>
          <a:ext cx="8230870" cy="2103756"/>
        </p:xfrm>
        <a:graphic>
          <a:graphicData uri="http://schemas.openxmlformats.org/drawingml/2006/table">
            <a:tbl>
              <a:tblPr/>
              <a:tblGrid>
                <a:gridCol w="1600200">
                  <a:extLst>
                    <a:ext uri="{9D8B030D-6E8A-4147-A177-3AD203B41FA5}">
                      <a16:colId xmlns:a16="http://schemas.microsoft.com/office/drawing/2014/main" val="4082905137"/>
                    </a:ext>
                  </a:extLst>
                </a:gridCol>
                <a:gridCol w="1692148">
                  <a:extLst>
                    <a:ext uri="{9D8B030D-6E8A-4147-A177-3AD203B41FA5}">
                      <a16:colId xmlns:a16="http://schemas.microsoft.com/office/drawing/2014/main" val="2148887334"/>
                    </a:ext>
                  </a:extLst>
                </a:gridCol>
                <a:gridCol w="1646174">
                  <a:extLst>
                    <a:ext uri="{9D8B030D-6E8A-4147-A177-3AD203B41FA5}">
                      <a16:colId xmlns:a16="http://schemas.microsoft.com/office/drawing/2014/main" val="2054494571"/>
                    </a:ext>
                  </a:extLst>
                </a:gridCol>
                <a:gridCol w="1646174">
                  <a:extLst>
                    <a:ext uri="{9D8B030D-6E8A-4147-A177-3AD203B41FA5}">
                      <a16:colId xmlns:a16="http://schemas.microsoft.com/office/drawing/2014/main" val="1124125675"/>
                    </a:ext>
                  </a:extLst>
                </a:gridCol>
                <a:gridCol w="1646174">
                  <a:extLst>
                    <a:ext uri="{9D8B030D-6E8A-4147-A177-3AD203B41FA5}">
                      <a16:colId xmlns:a16="http://schemas.microsoft.com/office/drawing/2014/main" val="425719491"/>
                    </a:ext>
                  </a:extLst>
                </a:gridCol>
              </a:tblGrid>
              <a:tr h="328712">
                <a:tc>
                  <a:txBody>
                    <a:bodyPr/>
                    <a:lstStyle/>
                    <a:p>
                      <a:r>
                        <a:rPr lang="en-IN" b="1" dirty="0"/>
                        <a:t>Model</a:t>
                      </a:r>
                      <a:endParaRPr lang="en-IN" dirty="0"/>
                    </a:p>
                  </a:txBody>
                  <a:tcPr anchor="ctr">
                    <a:lnL>
                      <a:noFill/>
                    </a:lnL>
                    <a:lnR>
                      <a:noFill/>
                    </a:lnR>
                    <a:lnT>
                      <a:noFill/>
                    </a:lnT>
                    <a:lnB>
                      <a:noFill/>
                    </a:lnB>
                    <a:noFill/>
                  </a:tcPr>
                </a:tc>
                <a:tc>
                  <a:txBody>
                    <a:bodyPr/>
                    <a:lstStyle/>
                    <a:p>
                      <a:r>
                        <a:rPr lang="en-IN" b="1" dirty="0"/>
                        <a:t>Accuracy (%)</a:t>
                      </a:r>
                    </a:p>
                  </a:txBody>
                  <a:tcPr anchor="ctr">
                    <a:lnL>
                      <a:noFill/>
                    </a:lnL>
                    <a:lnR>
                      <a:noFill/>
                    </a:lnR>
                    <a:lnT>
                      <a:noFill/>
                    </a:lnT>
                    <a:lnB>
                      <a:noFill/>
                    </a:lnB>
                    <a:noFill/>
                  </a:tcPr>
                </a:tc>
                <a:tc>
                  <a:txBody>
                    <a:bodyPr/>
                    <a:lstStyle/>
                    <a:p>
                      <a:r>
                        <a:rPr lang="en-IN" b="1" dirty="0"/>
                        <a:t>Precision (%)</a:t>
                      </a:r>
                      <a:endParaRPr lang="en-IN" dirty="0"/>
                    </a:p>
                  </a:txBody>
                  <a:tcPr anchor="ctr">
                    <a:lnL>
                      <a:noFill/>
                    </a:lnL>
                    <a:lnR>
                      <a:noFill/>
                    </a:lnR>
                    <a:lnT>
                      <a:noFill/>
                    </a:lnT>
                    <a:lnB>
                      <a:noFill/>
                    </a:lnB>
                    <a:noFill/>
                  </a:tcPr>
                </a:tc>
                <a:tc>
                  <a:txBody>
                    <a:bodyPr/>
                    <a:lstStyle/>
                    <a:p>
                      <a:r>
                        <a:rPr lang="en-IN" b="1"/>
                        <a:t>Recall (%)</a:t>
                      </a:r>
                      <a:endParaRPr lang="en-IN"/>
                    </a:p>
                  </a:txBody>
                  <a:tcPr anchor="ctr">
                    <a:lnL>
                      <a:noFill/>
                    </a:lnL>
                    <a:lnR>
                      <a:noFill/>
                    </a:lnR>
                    <a:lnT>
                      <a:noFill/>
                    </a:lnT>
                    <a:lnB>
                      <a:noFill/>
                    </a:lnB>
                    <a:noFill/>
                  </a:tcPr>
                </a:tc>
                <a:tc>
                  <a:txBody>
                    <a:bodyPr/>
                    <a:lstStyle/>
                    <a:p>
                      <a:r>
                        <a:rPr lang="en-IN" b="1" dirty="0"/>
                        <a:t>F1-Score (%)</a:t>
                      </a:r>
                      <a:endParaRPr lang="en-IN" dirty="0"/>
                    </a:p>
                  </a:txBody>
                  <a:tcPr anchor="ctr">
                    <a:lnL>
                      <a:noFill/>
                    </a:lnL>
                    <a:lnR>
                      <a:noFill/>
                    </a:lnR>
                    <a:lnT>
                      <a:noFill/>
                    </a:lnT>
                    <a:lnB>
                      <a:noFill/>
                    </a:lnB>
                    <a:noFill/>
                  </a:tcPr>
                </a:tc>
                <a:extLst>
                  <a:ext uri="{0D108BD9-81ED-4DB2-BD59-A6C34878D82A}">
                    <a16:rowId xmlns:a16="http://schemas.microsoft.com/office/drawing/2014/main" val="3568432092"/>
                  </a:ext>
                </a:extLst>
              </a:tr>
              <a:tr h="558810">
                <a:tc>
                  <a:txBody>
                    <a:bodyPr/>
                    <a:lstStyle/>
                    <a:p>
                      <a:r>
                        <a:rPr lang="en-IN" dirty="0"/>
                        <a:t>Support Vector Machi</a:t>
                      </a:r>
                    </a:p>
                  </a:txBody>
                  <a:tcPr anchor="ctr">
                    <a:lnL>
                      <a:noFill/>
                    </a:lnL>
                    <a:lnR>
                      <a:noFill/>
                    </a:lnR>
                    <a:lnT>
                      <a:noFill/>
                    </a:lnT>
                    <a:lnB>
                      <a:noFill/>
                    </a:lnB>
                    <a:noFill/>
                  </a:tcPr>
                </a:tc>
                <a:tc>
                  <a:txBody>
                    <a:bodyPr/>
                    <a:lstStyle/>
                    <a:p>
                      <a:r>
                        <a:rPr lang="en-IN" dirty="0"/>
                        <a:t>84</a:t>
                      </a:r>
                    </a:p>
                  </a:txBody>
                  <a:tcPr anchor="ctr">
                    <a:lnL>
                      <a:noFill/>
                    </a:lnL>
                    <a:lnR>
                      <a:noFill/>
                    </a:lnR>
                    <a:lnT>
                      <a:noFill/>
                    </a:lnT>
                    <a:lnB>
                      <a:noFill/>
                    </a:lnB>
                    <a:noFill/>
                  </a:tcPr>
                </a:tc>
                <a:tc>
                  <a:txBody>
                    <a:bodyPr/>
                    <a:lstStyle/>
                    <a:p>
                      <a:r>
                        <a:rPr lang="en-IN" dirty="0"/>
                        <a:t>86</a:t>
                      </a:r>
                    </a:p>
                  </a:txBody>
                  <a:tcPr anchor="ctr">
                    <a:lnL>
                      <a:noFill/>
                    </a:lnL>
                    <a:lnR>
                      <a:noFill/>
                    </a:lnR>
                    <a:lnT>
                      <a:noFill/>
                    </a:lnT>
                    <a:lnB>
                      <a:noFill/>
                    </a:lnB>
                    <a:noFill/>
                  </a:tcPr>
                </a:tc>
                <a:tc>
                  <a:txBody>
                    <a:bodyPr/>
                    <a:lstStyle/>
                    <a:p>
                      <a:r>
                        <a:rPr lang="en-IN" dirty="0"/>
                        <a:t>85</a:t>
                      </a:r>
                    </a:p>
                  </a:txBody>
                  <a:tcPr anchor="ctr">
                    <a:lnL>
                      <a:noFill/>
                    </a:lnL>
                    <a:lnR>
                      <a:noFill/>
                    </a:lnR>
                    <a:lnT>
                      <a:noFill/>
                    </a:lnT>
                    <a:lnB>
                      <a:noFill/>
                    </a:lnB>
                    <a:noFill/>
                  </a:tcPr>
                </a:tc>
                <a:tc>
                  <a:txBody>
                    <a:bodyPr/>
                    <a:lstStyle/>
                    <a:p>
                      <a:r>
                        <a:rPr lang="en-IN" dirty="0"/>
                        <a:t>84.5</a:t>
                      </a:r>
                    </a:p>
                  </a:txBody>
                  <a:tcPr anchor="ctr">
                    <a:lnL>
                      <a:noFill/>
                    </a:lnL>
                    <a:lnR>
                      <a:noFill/>
                    </a:lnR>
                    <a:lnT>
                      <a:noFill/>
                    </a:lnT>
                    <a:lnB>
                      <a:noFill/>
                    </a:lnB>
                    <a:noFill/>
                  </a:tcPr>
                </a:tc>
                <a:extLst>
                  <a:ext uri="{0D108BD9-81ED-4DB2-BD59-A6C34878D82A}">
                    <a16:rowId xmlns:a16="http://schemas.microsoft.com/office/drawing/2014/main" val="1708236407"/>
                  </a:ext>
                </a:extLst>
              </a:tr>
              <a:tr h="328712">
                <a:tc>
                  <a:txBody>
                    <a:bodyPr/>
                    <a:lstStyle/>
                    <a:p>
                      <a:r>
                        <a:rPr lang="en-IN" dirty="0"/>
                        <a:t>Naive Bayes</a:t>
                      </a:r>
                    </a:p>
                  </a:txBody>
                  <a:tcPr anchor="ctr">
                    <a:lnL>
                      <a:noFill/>
                    </a:lnL>
                    <a:lnR>
                      <a:noFill/>
                    </a:lnR>
                    <a:lnT>
                      <a:noFill/>
                    </a:lnT>
                    <a:lnB>
                      <a:noFill/>
                    </a:lnB>
                    <a:noFill/>
                  </a:tcPr>
                </a:tc>
                <a:tc>
                  <a:txBody>
                    <a:bodyPr/>
                    <a:lstStyle/>
                    <a:p>
                      <a:r>
                        <a:rPr lang="en-IN" dirty="0"/>
                        <a:t>86</a:t>
                      </a:r>
                    </a:p>
                  </a:txBody>
                  <a:tcPr anchor="ctr">
                    <a:lnL>
                      <a:noFill/>
                    </a:lnL>
                    <a:lnR>
                      <a:noFill/>
                    </a:lnR>
                    <a:lnT>
                      <a:noFill/>
                    </a:lnT>
                    <a:lnB>
                      <a:noFill/>
                    </a:lnB>
                    <a:noFill/>
                  </a:tcPr>
                </a:tc>
                <a:tc>
                  <a:txBody>
                    <a:bodyPr/>
                    <a:lstStyle/>
                    <a:p>
                      <a:r>
                        <a:rPr lang="en-IN" dirty="0"/>
                        <a:t>80</a:t>
                      </a:r>
                    </a:p>
                  </a:txBody>
                  <a:tcPr anchor="ctr">
                    <a:lnL>
                      <a:noFill/>
                    </a:lnL>
                    <a:lnR>
                      <a:noFill/>
                    </a:lnR>
                    <a:lnT>
                      <a:noFill/>
                    </a:lnT>
                    <a:lnB>
                      <a:noFill/>
                    </a:lnB>
                    <a:noFill/>
                  </a:tcPr>
                </a:tc>
                <a:tc>
                  <a:txBody>
                    <a:bodyPr/>
                    <a:lstStyle/>
                    <a:p>
                      <a:r>
                        <a:rPr lang="en-IN" dirty="0"/>
                        <a:t>81</a:t>
                      </a:r>
                    </a:p>
                  </a:txBody>
                  <a:tcPr anchor="ctr">
                    <a:lnL>
                      <a:noFill/>
                    </a:lnL>
                    <a:lnR>
                      <a:noFill/>
                    </a:lnR>
                    <a:lnT>
                      <a:noFill/>
                    </a:lnT>
                    <a:lnB>
                      <a:noFill/>
                    </a:lnB>
                    <a:noFill/>
                  </a:tcPr>
                </a:tc>
                <a:tc>
                  <a:txBody>
                    <a:bodyPr/>
                    <a:lstStyle/>
                    <a:p>
                      <a:r>
                        <a:rPr lang="en-IN" dirty="0"/>
                        <a:t>82</a:t>
                      </a:r>
                    </a:p>
                  </a:txBody>
                  <a:tcPr anchor="ctr">
                    <a:lnL>
                      <a:noFill/>
                    </a:lnL>
                    <a:lnR>
                      <a:noFill/>
                    </a:lnR>
                    <a:lnT>
                      <a:noFill/>
                    </a:lnT>
                    <a:lnB>
                      <a:noFill/>
                    </a:lnB>
                    <a:noFill/>
                  </a:tcPr>
                </a:tc>
                <a:extLst>
                  <a:ext uri="{0D108BD9-81ED-4DB2-BD59-A6C34878D82A}">
                    <a16:rowId xmlns:a16="http://schemas.microsoft.com/office/drawing/2014/main" val="1132034014"/>
                  </a:ext>
                </a:extLst>
              </a:tr>
              <a:tr h="558810">
                <a:tc>
                  <a:txBody>
                    <a:bodyPr/>
                    <a:lstStyle/>
                    <a:p>
                      <a:r>
                        <a:rPr lang="en-IN" dirty="0"/>
                        <a:t>Multilayer Perceptron</a:t>
                      </a:r>
                    </a:p>
                  </a:txBody>
                  <a:tcPr anchor="ctr">
                    <a:lnL>
                      <a:noFill/>
                    </a:lnL>
                    <a:lnR>
                      <a:noFill/>
                    </a:lnR>
                    <a:lnT>
                      <a:noFill/>
                    </a:lnT>
                    <a:lnB>
                      <a:noFill/>
                    </a:lnB>
                    <a:noFill/>
                  </a:tcPr>
                </a:tc>
                <a:tc>
                  <a:txBody>
                    <a:bodyPr/>
                    <a:lstStyle/>
                    <a:p>
                      <a:r>
                        <a:rPr lang="en-IN" dirty="0"/>
                        <a:t>85</a:t>
                      </a:r>
                    </a:p>
                  </a:txBody>
                  <a:tcPr anchor="ctr">
                    <a:lnL>
                      <a:noFill/>
                    </a:lnL>
                    <a:lnR>
                      <a:noFill/>
                    </a:lnR>
                    <a:lnT>
                      <a:noFill/>
                    </a:lnT>
                    <a:lnB>
                      <a:noFill/>
                    </a:lnB>
                    <a:noFill/>
                  </a:tcPr>
                </a:tc>
                <a:tc>
                  <a:txBody>
                    <a:bodyPr/>
                    <a:lstStyle/>
                    <a:p>
                      <a:r>
                        <a:rPr lang="en-IN" dirty="0"/>
                        <a:t>79</a:t>
                      </a:r>
                    </a:p>
                  </a:txBody>
                  <a:tcPr anchor="ctr">
                    <a:lnL>
                      <a:noFill/>
                    </a:lnL>
                    <a:lnR>
                      <a:noFill/>
                    </a:lnR>
                    <a:lnT>
                      <a:noFill/>
                    </a:lnT>
                    <a:lnB>
                      <a:noFill/>
                    </a:lnB>
                    <a:noFill/>
                  </a:tcPr>
                </a:tc>
                <a:tc>
                  <a:txBody>
                    <a:bodyPr/>
                    <a:lstStyle/>
                    <a:p>
                      <a:r>
                        <a:rPr lang="en-IN" dirty="0"/>
                        <a:t>80</a:t>
                      </a:r>
                    </a:p>
                  </a:txBody>
                  <a:tcPr anchor="ctr">
                    <a:lnL>
                      <a:noFill/>
                    </a:lnL>
                    <a:lnR>
                      <a:noFill/>
                    </a:lnR>
                    <a:lnT>
                      <a:noFill/>
                    </a:lnT>
                    <a:lnB>
                      <a:noFill/>
                    </a:lnB>
                    <a:noFill/>
                  </a:tcPr>
                </a:tc>
                <a:tc>
                  <a:txBody>
                    <a:bodyPr/>
                    <a:lstStyle/>
                    <a:p>
                      <a:r>
                        <a:rPr lang="en-IN" dirty="0"/>
                        <a:t>81.5</a:t>
                      </a:r>
                    </a:p>
                  </a:txBody>
                  <a:tcPr anchor="ctr">
                    <a:lnL>
                      <a:noFill/>
                    </a:lnL>
                    <a:lnR>
                      <a:noFill/>
                    </a:lnR>
                    <a:lnT>
                      <a:noFill/>
                    </a:lnT>
                    <a:lnB>
                      <a:noFill/>
                    </a:lnB>
                    <a:noFill/>
                  </a:tcPr>
                </a:tc>
                <a:extLst>
                  <a:ext uri="{0D108BD9-81ED-4DB2-BD59-A6C34878D82A}">
                    <a16:rowId xmlns:a16="http://schemas.microsoft.com/office/drawing/2014/main" val="1741088193"/>
                  </a:ext>
                </a:extLst>
              </a:tr>
              <a:tr h="328712">
                <a:tc>
                  <a:txBody>
                    <a:bodyPr/>
                    <a:lstStyle/>
                    <a:p>
                      <a:r>
                        <a:rPr lang="en-IN"/>
                        <a:t>Random Forest</a:t>
                      </a:r>
                    </a:p>
                  </a:txBody>
                  <a:tcPr anchor="ctr">
                    <a:lnL>
                      <a:noFill/>
                    </a:lnL>
                    <a:lnR>
                      <a:noFill/>
                    </a:lnR>
                    <a:lnT>
                      <a:noFill/>
                    </a:lnT>
                    <a:lnB>
                      <a:noFill/>
                    </a:lnB>
                    <a:noFill/>
                  </a:tcPr>
                </a:tc>
                <a:tc>
                  <a:txBody>
                    <a:bodyPr/>
                    <a:lstStyle/>
                    <a:p>
                      <a:r>
                        <a:rPr lang="en-IN" b="0" dirty="0"/>
                        <a:t>88</a:t>
                      </a:r>
                    </a:p>
                  </a:txBody>
                  <a:tcPr anchor="ctr">
                    <a:lnL>
                      <a:noFill/>
                    </a:lnL>
                    <a:lnR>
                      <a:noFill/>
                    </a:lnR>
                    <a:lnT>
                      <a:noFill/>
                    </a:lnT>
                    <a:lnB>
                      <a:noFill/>
                    </a:lnB>
                    <a:noFill/>
                  </a:tcPr>
                </a:tc>
                <a:tc>
                  <a:txBody>
                    <a:bodyPr/>
                    <a:lstStyle/>
                    <a:p>
                      <a:r>
                        <a:rPr lang="en-IN" b="0" dirty="0"/>
                        <a:t>90</a:t>
                      </a:r>
                    </a:p>
                  </a:txBody>
                  <a:tcPr anchor="ctr">
                    <a:lnL>
                      <a:noFill/>
                    </a:lnL>
                    <a:lnR>
                      <a:noFill/>
                    </a:lnR>
                    <a:lnT>
                      <a:noFill/>
                    </a:lnT>
                    <a:lnB>
                      <a:noFill/>
                    </a:lnB>
                    <a:noFill/>
                  </a:tcPr>
                </a:tc>
                <a:tc>
                  <a:txBody>
                    <a:bodyPr/>
                    <a:lstStyle/>
                    <a:p>
                      <a:r>
                        <a:rPr lang="en-IN" b="0" dirty="0"/>
                        <a:t>89</a:t>
                      </a:r>
                    </a:p>
                  </a:txBody>
                  <a:tcPr anchor="ctr">
                    <a:lnL>
                      <a:noFill/>
                    </a:lnL>
                    <a:lnR>
                      <a:noFill/>
                    </a:lnR>
                    <a:lnT>
                      <a:noFill/>
                    </a:lnT>
                    <a:lnB>
                      <a:noFill/>
                    </a:lnB>
                    <a:noFill/>
                  </a:tcPr>
                </a:tc>
                <a:tc>
                  <a:txBody>
                    <a:bodyPr/>
                    <a:lstStyle/>
                    <a:p>
                      <a:r>
                        <a:rPr lang="en-IN" b="0" dirty="0"/>
                        <a:t>89.5</a:t>
                      </a:r>
                    </a:p>
                  </a:txBody>
                  <a:tcPr anchor="ctr">
                    <a:lnL>
                      <a:noFill/>
                    </a:lnL>
                    <a:lnR>
                      <a:noFill/>
                    </a:lnR>
                    <a:lnT>
                      <a:noFill/>
                    </a:lnT>
                    <a:lnB>
                      <a:noFill/>
                    </a:lnB>
                    <a:noFill/>
                  </a:tcPr>
                </a:tc>
                <a:extLst>
                  <a:ext uri="{0D108BD9-81ED-4DB2-BD59-A6C34878D82A}">
                    <a16:rowId xmlns:a16="http://schemas.microsoft.com/office/drawing/2014/main" val="1642726561"/>
                  </a:ext>
                </a:extLst>
              </a:tr>
            </a:tbl>
          </a:graphicData>
        </a:graphic>
      </p:graphicFrame>
      <p:graphicFrame>
        <p:nvGraphicFramePr>
          <p:cNvPr id="18" name="Table 17">
            <a:extLst>
              <a:ext uri="{FF2B5EF4-FFF2-40B4-BE49-F238E27FC236}">
                <a16:creationId xmlns:a16="http://schemas.microsoft.com/office/drawing/2014/main" id="{6422CFE0-9F54-5F01-03A1-511944A375C0}"/>
              </a:ext>
            </a:extLst>
          </p:cNvPr>
          <p:cNvGraphicFramePr>
            <a:graphicFrameLocks noGrp="1"/>
          </p:cNvGraphicFramePr>
          <p:nvPr>
            <p:extLst>
              <p:ext uri="{D42A27DB-BD31-4B8C-83A1-F6EECF244321}">
                <p14:modId xmlns:p14="http://schemas.microsoft.com/office/powerpoint/2010/main" val="2991838311"/>
              </p:ext>
            </p:extLst>
          </p:nvPr>
        </p:nvGraphicFramePr>
        <p:xfrm>
          <a:off x="2147570" y="2766696"/>
          <a:ext cx="1699260" cy="2087880"/>
        </p:xfrm>
        <a:graphic>
          <a:graphicData uri="http://schemas.openxmlformats.org/drawingml/2006/table">
            <a:tbl>
              <a:tblPr/>
              <a:tblGrid>
                <a:gridCol w="1699260">
                  <a:extLst>
                    <a:ext uri="{9D8B030D-6E8A-4147-A177-3AD203B41FA5}">
                      <a16:colId xmlns:a16="http://schemas.microsoft.com/office/drawing/2014/main" val="1942870821"/>
                    </a:ext>
                  </a:extLst>
                </a:gridCol>
              </a:tblGrid>
              <a:tr h="208788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949775554"/>
                  </a:ext>
                </a:extLst>
              </a:tr>
            </a:tbl>
          </a:graphicData>
        </a:graphic>
      </p:graphicFrame>
      <p:graphicFrame>
        <p:nvGraphicFramePr>
          <p:cNvPr id="19" name="Table 18">
            <a:extLst>
              <a:ext uri="{FF2B5EF4-FFF2-40B4-BE49-F238E27FC236}">
                <a16:creationId xmlns:a16="http://schemas.microsoft.com/office/drawing/2014/main" id="{B25DB345-964F-62F9-0F89-170A71AE0AD7}"/>
              </a:ext>
            </a:extLst>
          </p:cNvPr>
          <p:cNvGraphicFramePr>
            <a:graphicFrameLocks noGrp="1"/>
          </p:cNvGraphicFramePr>
          <p:nvPr>
            <p:extLst>
              <p:ext uri="{D42A27DB-BD31-4B8C-83A1-F6EECF244321}">
                <p14:modId xmlns:p14="http://schemas.microsoft.com/office/powerpoint/2010/main" val="1293688404"/>
              </p:ext>
            </p:extLst>
          </p:nvPr>
        </p:nvGraphicFramePr>
        <p:xfrm>
          <a:off x="3848100" y="2773680"/>
          <a:ext cx="1623060" cy="2072640"/>
        </p:xfrm>
        <a:graphic>
          <a:graphicData uri="http://schemas.openxmlformats.org/drawingml/2006/table">
            <a:tbl>
              <a:tblPr/>
              <a:tblGrid>
                <a:gridCol w="1623060">
                  <a:extLst>
                    <a:ext uri="{9D8B030D-6E8A-4147-A177-3AD203B41FA5}">
                      <a16:colId xmlns:a16="http://schemas.microsoft.com/office/drawing/2014/main" val="2893993881"/>
                    </a:ext>
                  </a:extLst>
                </a:gridCol>
              </a:tblGrid>
              <a:tr h="207264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784917697"/>
                  </a:ext>
                </a:extLst>
              </a:tr>
            </a:tbl>
          </a:graphicData>
        </a:graphic>
      </p:graphicFrame>
      <p:graphicFrame>
        <p:nvGraphicFramePr>
          <p:cNvPr id="20" name="Table 19">
            <a:extLst>
              <a:ext uri="{FF2B5EF4-FFF2-40B4-BE49-F238E27FC236}">
                <a16:creationId xmlns:a16="http://schemas.microsoft.com/office/drawing/2014/main" id="{8401DB75-71B8-C499-98BC-35656557BE51}"/>
              </a:ext>
            </a:extLst>
          </p:cNvPr>
          <p:cNvGraphicFramePr>
            <a:graphicFrameLocks noGrp="1"/>
          </p:cNvGraphicFramePr>
          <p:nvPr>
            <p:extLst>
              <p:ext uri="{D42A27DB-BD31-4B8C-83A1-F6EECF244321}">
                <p14:modId xmlns:p14="http://schemas.microsoft.com/office/powerpoint/2010/main" val="1985721246"/>
              </p:ext>
            </p:extLst>
          </p:nvPr>
        </p:nvGraphicFramePr>
        <p:xfrm>
          <a:off x="5471160" y="2773680"/>
          <a:ext cx="1676400" cy="2072640"/>
        </p:xfrm>
        <a:graphic>
          <a:graphicData uri="http://schemas.openxmlformats.org/drawingml/2006/table">
            <a:tbl>
              <a:tblPr/>
              <a:tblGrid>
                <a:gridCol w="1676400">
                  <a:extLst>
                    <a:ext uri="{9D8B030D-6E8A-4147-A177-3AD203B41FA5}">
                      <a16:colId xmlns:a16="http://schemas.microsoft.com/office/drawing/2014/main" val="14556970"/>
                    </a:ext>
                  </a:extLst>
                </a:gridCol>
              </a:tblGrid>
              <a:tr h="207264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494150476"/>
                  </a:ext>
                </a:extLst>
              </a:tr>
            </a:tbl>
          </a:graphicData>
        </a:graphic>
      </p:graphicFrame>
      <p:graphicFrame>
        <p:nvGraphicFramePr>
          <p:cNvPr id="21" name="Table 20">
            <a:extLst>
              <a:ext uri="{FF2B5EF4-FFF2-40B4-BE49-F238E27FC236}">
                <a16:creationId xmlns:a16="http://schemas.microsoft.com/office/drawing/2014/main" id="{6E81F68E-D851-B800-7FE8-8BE16A272932}"/>
              </a:ext>
            </a:extLst>
          </p:cNvPr>
          <p:cNvGraphicFramePr>
            <a:graphicFrameLocks noGrp="1"/>
          </p:cNvGraphicFramePr>
          <p:nvPr>
            <p:extLst>
              <p:ext uri="{D42A27DB-BD31-4B8C-83A1-F6EECF244321}">
                <p14:modId xmlns:p14="http://schemas.microsoft.com/office/powerpoint/2010/main" val="988363148"/>
              </p:ext>
            </p:extLst>
          </p:nvPr>
        </p:nvGraphicFramePr>
        <p:xfrm>
          <a:off x="7147560" y="2773680"/>
          <a:ext cx="1699260" cy="2072640"/>
        </p:xfrm>
        <a:graphic>
          <a:graphicData uri="http://schemas.openxmlformats.org/drawingml/2006/table">
            <a:tbl>
              <a:tblPr/>
              <a:tblGrid>
                <a:gridCol w="1699260">
                  <a:extLst>
                    <a:ext uri="{9D8B030D-6E8A-4147-A177-3AD203B41FA5}">
                      <a16:colId xmlns:a16="http://schemas.microsoft.com/office/drawing/2014/main" val="88236834"/>
                    </a:ext>
                  </a:extLst>
                </a:gridCol>
              </a:tblGrid>
              <a:tr h="207264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565489135"/>
                  </a:ext>
                </a:extLst>
              </a:tr>
            </a:tbl>
          </a:graphicData>
        </a:graphic>
      </p:graphicFrame>
      <p:graphicFrame>
        <p:nvGraphicFramePr>
          <p:cNvPr id="23" name="Table 22">
            <a:extLst>
              <a:ext uri="{FF2B5EF4-FFF2-40B4-BE49-F238E27FC236}">
                <a16:creationId xmlns:a16="http://schemas.microsoft.com/office/drawing/2014/main" id="{105BCCDB-69D6-D1E4-BE80-D7B7106D1107}"/>
              </a:ext>
            </a:extLst>
          </p:cNvPr>
          <p:cNvGraphicFramePr>
            <a:graphicFrameLocks noGrp="1"/>
          </p:cNvGraphicFramePr>
          <p:nvPr>
            <p:extLst>
              <p:ext uri="{D42A27DB-BD31-4B8C-83A1-F6EECF244321}">
                <p14:modId xmlns:p14="http://schemas.microsoft.com/office/powerpoint/2010/main" val="3466016292"/>
              </p:ext>
            </p:extLst>
          </p:nvPr>
        </p:nvGraphicFramePr>
        <p:xfrm>
          <a:off x="618490" y="2774950"/>
          <a:ext cx="1529080" cy="2082800"/>
        </p:xfrm>
        <a:graphic>
          <a:graphicData uri="http://schemas.openxmlformats.org/drawingml/2006/table">
            <a:tbl>
              <a:tblPr/>
              <a:tblGrid>
                <a:gridCol w="1529080">
                  <a:extLst>
                    <a:ext uri="{9D8B030D-6E8A-4147-A177-3AD203B41FA5}">
                      <a16:colId xmlns:a16="http://schemas.microsoft.com/office/drawing/2014/main" val="1008581389"/>
                    </a:ext>
                  </a:extLst>
                </a:gridCol>
              </a:tblGrid>
              <a:tr h="208280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657407362"/>
                  </a:ext>
                </a:extLst>
              </a:tr>
            </a:tbl>
          </a:graphicData>
        </a:graphic>
      </p:graphicFrame>
      <p:graphicFrame>
        <p:nvGraphicFramePr>
          <p:cNvPr id="24" name="Table 23">
            <a:extLst>
              <a:ext uri="{FF2B5EF4-FFF2-40B4-BE49-F238E27FC236}">
                <a16:creationId xmlns:a16="http://schemas.microsoft.com/office/drawing/2014/main" id="{D91B4253-E5C2-4C18-950E-21F0AE60014D}"/>
              </a:ext>
            </a:extLst>
          </p:cNvPr>
          <p:cNvGraphicFramePr>
            <a:graphicFrameLocks noGrp="1"/>
          </p:cNvGraphicFramePr>
          <p:nvPr>
            <p:extLst>
              <p:ext uri="{D42A27DB-BD31-4B8C-83A1-F6EECF244321}">
                <p14:modId xmlns:p14="http://schemas.microsoft.com/office/powerpoint/2010/main" val="264414850"/>
              </p:ext>
            </p:extLst>
          </p:nvPr>
        </p:nvGraphicFramePr>
        <p:xfrm>
          <a:off x="617220" y="2774950"/>
          <a:ext cx="8214360" cy="351790"/>
        </p:xfrm>
        <a:graphic>
          <a:graphicData uri="http://schemas.openxmlformats.org/drawingml/2006/table">
            <a:tbl>
              <a:tblPr/>
              <a:tblGrid>
                <a:gridCol w="8214360">
                  <a:extLst>
                    <a:ext uri="{9D8B030D-6E8A-4147-A177-3AD203B41FA5}">
                      <a16:colId xmlns:a16="http://schemas.microsoft.com/office/drawing/2014/main" val="329505433"/>
                    </a:ext>
                  </a:extLst>
                </a:gridCol>
              </a:tblGrid>
              <a:tr h="35179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309232748"/>
                  </a:ext>
                </a:extLst>
              </a:tr>
            </a:tbl>
          </a:graphicData>
        </a:graphic>
      </p:graphicFrame>
    </p:spTree>
    <p:extLst>
      <p:ext uri="{BB962C8B-B14F-4D97-AF65-F5344CB8AC3E}">
        <p14:creationId xmlns:p14="http://schemas.microsoft.com/office/powerpoint/2010/main" val="103880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B580-8A15-F54A-0A95-6EC5DCEE6698}"/>
              </a:ext>
            </a:extLst>
          </p:cNvPr>
          <p:cNvSpPr>
            <a:spLocks noGrp="1"/>
          </p:cNvSpPr>
          <p:nvPr>
            <p:ph type="title"/>
          </p:nvPr>
        </p:nvSpPr>
        <p:spPr>
          <a:xfrm>
            <a:off x="311550" y="285005"/>
            <a:ext cx="8520900" cy="572700"/>
          </a:xfrm>
        </p:spPr>
        <p:txBody>
          <a:bodyPr>
            <a:noAutofit/>
          </a:bodyPr>
          <a:lstStyle/>
          <a:p>
            <a:r>
              <a:rPr lang="en-IN" sz="4000" b="1" dirty="0">
                <a:latin typeface="Times New Roman" panose="02020603050405020304" pitchFamily="18" charset="0"/>
                <a:cs typeface="Times New Roman" panose="02020603050405020304" pitchFamily="18" charset="0"/>
              </a:rPr>
              <a:t>Problems of the existing system</a:t>
            </a:r>
          </a:p>
        </p:txBody>
      </p:sp>
      <p:sp>
        <p:nvSpPr>
          <p:cNvPr id="3" name="Text Placeholder 2">
            <a:extLst>
              <a:ext uri="{FF2B5EF4-FFF2-40B4-BE49-F238E27FC236}">
                <a16:creationId xmlns:a16="http://schemas.microsoft.com/office/drawing/2014/main" id="{DCA470B3-A351-8C19-DBA8-95D2CA24453B}"/>
              </a:ext>
            </a:extLst>
          </p:cNvPr>
          <p:cNvSpPr>
            <a:spLocks noGrp="1"/>
          </p:cNvSpPr>
          <p:nvPr>
            <p:ph type="body" idx="1"/>
          </p:nvPr>
        </p:nvSpPr>
        <p:spPr>
          <a:xfrm>
            <a:off x="311700" y="1017724"/>
            <a:ext cx="8520900" cy="3752395"/>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Inability to Store and Analyze Data Effectively</a:t>
            </a:r>
            <a:endParaRPr lang="en-IN"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 current system poses a comparative study on various machine learning algorithms on the EMSCAD dataset, aimed at evaluating their performance in identifying fake job posts</a:t>
            </a:r>
            <a:endParaRPr lang="en-IN" sz="2000" dirty="0">
              <a:solidFill>
                <a:schemeClr val="tx1"/>
              </a:solidFill>
              <a:latin typeface="Times New Roman" panose="02020603050405020304" pitchFamily="18" charset="0"/>
              <a:cs typeface="Times New Roman" panose="02020603050405020304" pitchFamily="18" charset="0"/>
            </a:endParaRPr>
          </a:p>
          <a:p>
            <a:r>
              <a:rPr lang="en-US" sz="2000" i="0" dirty="0">
                <a:solidFill>
                  <a:schemeClr val="tx1"/>
                </a:solidFill>
                <a:effectLst/>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EMSCAD dataset contains a lot of features which are irrelevant for the fake job prediction which decreases the performance of the model</a:t>
            </a:r>
          </a:p>
          <a:p>
            <a:r>
              <a:rPr lang="en-US" sz="2000" dirty="0">
                <a:solidFill>
                  <a:schemeClr val="tx1"/>
                </a:solidFill>
                <a:latin typeface="Times New Roman" panose="02020603050405020304" pitchFamily="18" charset="0"/>
                <a:cs typeface="Times New Roman" panose="02020603050405020304" pitchFamily="18" charset="0"/>
              </a:rPr>
              <a:t>Scammers continuously update their tactics, and existing systems are often slow to adapt due to old[rigid] models or lack of real-time updates</a:t>
            </a:r>
          </a:p>
        </p:txBody>
      </p:sp>
      <p:pic>
        <p:nvPicPr>
          <p:cNvPr id="4" name="Picture 3">
            <a:extLst>
              <a:ext uri="{FF2B5EF4-FFF2-40B4-BE49-F238E27FC236}">
                <a16:creationId xmlns:a16="http://schemas.microsoft.com/office/drawing/2014/main" id="{1F957174-15A6-7388-B7F8-7FCFCFE55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371195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8078ED63-E6A1-5DA1-B387-254D8E5A8686}"/>
            </a:ext>
          </a:extLst>
        </p:cNvPr>
        <p:cNvGrpSpPr/>
        <p:nvPr/>
      </p:nvGrpSpPr>
      <p:grpSpPr>
        <a:xfrm>
          <a:off x="0" y="0"/>
          <a:ext cx="0" cy="0"/>
          <a:chOff x="0" y="0"/>
          <a:chExt cx="0" cy="0"/>
        </a:xfrm>
      </p:grpSpPr>
      <p:sp>
        <p:nvSpPr>
          <p:cNvPr id="128" name="Google Shape;128;p28">
            <a:extLst>
              <a:ext uri="{FF2B5EF4-FFF2-40B4-BE49-F238E27FC236}">
                <a16:creationId xmlns:a16="http://schemas.microsoft.com/office/drawing/2014/main" id="{E2A29CAD-B6E6-02E5-6ECB-6E6BEBED6EA7}"/>
              </a:ext>
            </a:extLst>
          </p:cNvPr>
          <p:cNvSpPr txBox="1"/>
          <p:nvPr/>
        </p:nvSpPr>
        <p:spPr>
          <a:xfrm>
            <a:off x="682824" y="764014"/>
            <a:ext cx="7680126" cy="3858785"/>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 Developing a system using the </a:t>
            </a:r>
            <a:r>
              <a:rPr lang="en-US" sz="2000" dirty="0" err="1">
                <a:solidFill>
                  <a:schemeClr val="tx1"/>
                </a:solidFill>
                <a:latin typeface="Times New Roman" panose="02020603050405020304" pitchFamily="18" charset="0"/>
                <a:cs typeface="Times New Roman" panose="02020603050405020304" pitchFamily="18" charset="0"/>
              </a:rPr>
              <a:t>XGBoost</a:t>
            </a:r>
            <a:r>
              <a:rPr lang="en-US" sz="2000" dirty="0">
                <a:solidFill>
                  <a:schemeClr val="tx1"/>
                </a:solidFill>
                <a:latin typeface="Times New Roman" panose="02020603050405020304" pitchFamily="18" charset="0"/>
                <a:cs typeface="Times New Roman" panose="02020603050405020304" pitchFamily="18" charset="0"/>
              </a:rPr>
              <a:t> Algorithm to enhance accuracy and enable real-time detection of fake job posts</a:t>
            </a:r>
          </a:p>
          <a:p>
            <a:pPr lvl="0" algn="l" rtl="0">
              <a:spcBef>
                <a:spcPts val="0"/>
              </a:spcBef>
              <a:spcAft>
                <a:spcPts val="0"/>
              </a:spcAft>
            </a:pPr>
            <a:endParaRPr lang="en-US"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dirty="0" err="1">
                <a:solidFill>
                  <a:schemeClr val="tx1"/>
                </a:solidFill>
                <a:latin typeface="Times New Roman" panose="02020603050405020304" pitchFamily="18" charset="0"/>
                <a:cs typeface="Times New Roman" panose="02020603050405020304" pitchFamily="18" charset="0"/>
              </a:rPr>
              <a:t>XGBoost</a:t>
            </a:r>
            <a:r>
              <a:rPr lang="en-US" sz="2000" dirty="0">
                <a:solidFill>
                  <a:schemeClr val="tx1"/>
                </a:solidFill>
                <a:latin typeface="Times New Roman" panose="02020603050405020304" pitchFamily="18" charset="0"/>
                <a:cs typeface="Times New Roman" panose="02020603050405020304" pitchFamily="18" charset="0"/>
              </a:rPr>
              <a:t> is chosen for its high efficiency and ability to handle complex data structures.</a:t>
            </a:r>
          </a:p>
          <a:p>
            <a:pPr lvl="0" algn="l" rtl="0">
              <a:spcBef>
                <a:spcPts val="0"/>
              </a:spcBef>
              <a:spcAft>
                <a:spcPts val="0"/>
              </a:spcAft>
            </a:pPr>
            <a:endParaRPr lang="en-US"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The new system will predict and detect fake job posts more accurately, leveraging </a:t>
            </a:r>
            <a:r>
              <a:rPr lang="en-US" sz="2000" dirty="0" err="1">
                <a:solidFill>
                  <a:schemeClr val="tx1"/>
                </a:solidFill>
                <a:latin typeface="Times New Roman" panose="02020603050405020304" pitchFamily="18" charset="0"/>
                <a:cs typeface="Times New Roman" panose="02020603050405020304" pitchFamily="18" charset="0"/>
              </a:rPr>
              <a:t>XGBoost's</a:t>
            </a:r>
            <a:r>
              <a:rPr lang="en-US" sz="2000" dirty="0">
                <a:solidFill>
                  <a:schemeClr val="tx1"/>
                </a:solidFill>
                <a:latin typeface="Times New Roman" panose="02020603050405020304" pitchFamily="18" charset="0"/>
                <a:cs typeface="Times New Roman" panose="02020603050405020304" pitchFamily="18" charset="0"/>
              </a:rPr>
              <a:t> feature importance capabilities to identify crucial attributes.</a:t>
            </a:r>
          </a:p>
          <a:p>
            <a:pPr lvl="0" algn="l" rtl="0">
              <a:spcBef>
                <a:spcPts val="0"/>
              </a:spcBef>
              <a:spcAft>
                <a:spcPts val="0"/>
              </a:spcAft>
            </a:pPr>
            <a:endParaRPr lang="en-US" sz="2000" dirty="0">
              <a:solidFill>
                <a:schemeClr val="tx1"/>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Additionally, the system will store the job details in the data base for the further </a:t>
            </a:r>
            <a:r>
              <a:rPr lang="en-IN" sz="2000" dirty="0">
                <a:solidFill>
                  <a:schemeClr val="tx1"/>
                </a:solidFill>
                <a:latin typeface="Times New Roman" panose="02020603050405020304" pitchFamily="18" charset="0"/>
                <a:cs typeface="Times New Roman" panose="02020603050405020304" pitchFamily="18" charset="0"/>
              </a:rPr>
              <a:t>analysis purpose</a:t>
            </a:r>
            <a:endParaRPr lang="en-US" sz="2000" dirty="0">
              <a:solidFill>
                <a:schemeClr val="tx1"/>
              </a:solidFill>
              <a:latin typeface="Times New Roman" panose="02020603050405020304" pitchFamily="18" charset="0"/>
              <a:ea typeface="Nunito Sans"/>
              <a:cs typeface="Times New Roman" panose="02020603050405020304" pitchFamily="18" charset="0"/>
              <a:sym typeface="Nunito Sans"/>
            </a:endParaRPr>
          </a:p>
        </p:txBody>
      </p:sp>
      <p:sp>
        <p:nvSpPr>
          <p:cNvPr id="129" name="Google Shape;129;p28">
            <a:extLst>
              <a:ext uri="{FF2B5EF4-FFF2-40B4-BE49-F238E27FC236}">
                <a16:creationId xmlns:a16="http://schemas.microsoft.com/office/drawing/2014/main" id="{FEF66EE5-C54D-DA4F-69DB-A4467AA90AEF}"/>
              </a:ext>
            </a:extLst>
          </p:cNvPr>
          <p:cNvSpPr txBox="1"/>
          <p:nvPr/>
        </p:nvSpPr>
        <p:spPr>
          <a:xfrm>
            <a:off x="755976" y="2474750"/>
            <a:ext cx="77052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dirty="0">
              <a:solidFill>
                <a:schemeClr val="lt1"/>
              </a:solidFill>
              <a:latin typeface="Nunito Sans"/>
              <a:ea typeface="Nunito Sans"/>
              <a:cs typeface="Nunito Sans"/>
              <a:sym typeface="Nunito Sans"/>
            </a:endParaRPr>
          </a:p>
        </p:txBody>
      </p:sp>
      <p:sp>
        <p:nvSpPr>
          <p:cNvPr id="132" name="Google Shape;132;p28">
            <a:extLst>
              <a:ext uri="{FF2B5EF4-FFF2-40B4-BE49-F238E27FC236}">
                <a16:creationId xmlns:a16="http://schemas.microsoft.com/office/drawing/2014/main" id="{19DC82DE-8E5E-CA86-D236-95B0B2D4DC37}"/>
              </a:ext>
            </a:extLst>
          </p:cNvPr>
          <p:cNvSpPr txBox="1"/>
          <p:nvPr/>
        </p:nvSpPr>
        <p:spPr>
          <a:xfrm>
            <a:off x="781050" y="-61246"/>
            <a:ext cx="6655500" cy="9375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4400" b="1" dirty="0">
                <a:solidFill>
                  <a:schemeClr val="tx1"/>
                </a:solidFill>
                <a:latin typeface="Times New Roman" panose="02020603050405020304" pitchFamily="18" charset="0"/>
                <a:ea typeface="Nunito Sans"/>
                <a:cs typeface="Times New Roman" panose="02020603050405020304" pitchFamily="18" charset="0"/>
                <a:sym typeface="Nunito Sans"/>
              </a:rPr>
              <a:t>Proposed</a:t>
            </a:r>
            <a:r>
              <a:rPr lang="en-IN" sz="4400" b="1" dirty="0">
                <a:solidFill>
                  <a:schemeClr val="tx1"/>
                </a:solidFill>
                <a:latin typeface="Nunito Sans"/>
                <a:ea typeface="Nunito Sans"/>
                <a:cs typeface="Nunito Sans"/>
                <a:sym typeface="Nunito Sans"/>
              </a:rPr>
              <a:t> </a:t>
            </a:r>
            <a:r>
              <a:rPr lang="en-IN" sz="4000" b="1" dirty="0">
                <a:solidFill>
                  <a:schemeClr val="tx1"/>
                </a:solidFill>
                <a:latin typeface="Times New Roman" panose="02020603050405020304" pitchFamily="18" charset="0"/>
                <a:ea typeface="Nunito Sans"/>
                <a:cs typeface="Times New Roman" panose="02020603050405020304" pitchFamily="18" charset="0"/>
                <a:sym typeface="Nunito Sans"/>
              </a:rPr>
              <a:t>System</a:t>
            </a:r>
            <a:endParaRPr sz="4000" b="1" dirty="0">
              <a:solidFill>
                <a:schemeClr val="tx1"/>
              </a:solidFill>
              <a:latin typeface="Times New Roman" panose="02020603050405020304" pitchFamily="18" charset="0"/>
              <a:ea typeface="Nunito Sans"/>
              <a:cs typeface="Times New Roman" panose="02020603050405020304" pitchFamily="18" charset="0"/>
              <a:sym typeface="Nunito Sans"/>
            </a:endParaRPr>
          </a:p>
        </p:txBody>
      </p:sp>
      <p:pic>
        <p:nvPicPr>
          <p:cNvPr id="2" name="Picture 1">
            <a:extLst>
              <a:ext uri="{FF2B5EF4-FFF2-40B4-BE49-F238E27FC236}">
                <a16:creationId xmlns:a16="http://schemas.microsoft.com/office/drawing/2014/main" id="{82A97AC9-04A4-BBAC-B38C-930FDCE98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726" y="79571"/>
            <a:ext cx="3130849" cy="529106"/>
          </a:xfrm>
          <a:prstGeom prst="rect">
            <a:avLst/>
          </a:prstGeom>
        </p:spPr>
      </p:pic>
    </p:spTree>
    <p:extLst>
      <p:ext uri="{BB962C8B-B14F-4D97-AF65-F5344CB8AC3E}">
        <p14:creationId xmlns:p14="http://schemas.microsoft.com/office/powerpoint/2010/main" val="9078404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1654</Words>
  <Application>Microsoft Office PowerPoint</Application>
  <PresentationFormat>On-screen Show (16:9)</PresentationFormat>
  <Paragraphs>175</Paragraphs>
  <Slides>24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Nunito Sans SemiBold</vt:lpstr>
      <vt:lpstr>Century</vt:lpstr>
      <vt:lpstr>Bookman Old Style</vt:lpstr>
      <vt:lpstr>Nunito Sans</vt:lpstr>
      <vt:lpstr>Arial</vt:lpstr>
      <vt:lpstr>Wingdings</vt:lpstr>
      <vt:lpstr>Times New Roman</vt:lpstr>
      <vt:lpstr>Simple Light</vt:lpstr>
      <vt:lpstr>Simple Light</vt:lpstr>
      <vt:lpstr>PowerPoint Presentation</vt:lpstr>
      <vt:lpstr>Table of Contents: </vt:lpstr>
      <vt:lpstr>ABSTRACT </vt:lpstr>
      <vt:lpstr>PowerPoint Presentation</vt:lpstr>
      <vt:lpstr>PowerPoint Presentation</vt:lpstr>
      <vt:lpstr>Literature Survey:</vt:lpstr>
      <vt:lpstr>Existing System </vt:lpstr>
      <vt:lpstr>Problems of the existing system</vt:lpstr>
      <vt:lpstr>PowerPoint Presentation</vt:lpstr>
      <vt:lpstr>Flow chart :</vt:lpstr>
      <vt:lpstr>System Architecture</vt:lpstr>
      <vt:lpstr>UML DIAGRAM </vt:lpstr>
      <vt:lpstr>Advantages</vt:lpstr>
      <vt:lpstr>Advantages</vt:lpstr>
      <vt:lpstr>Libraries and Tools:</vt:lpstr>
      <vt:lpstr>Libraries and Tools </vt:lpstr>
      <vt:lpstr>Sample Code</vt:lpstr>
      <vt:lpstr>PowerPoint Presentation</vt:lpstr>
      <vt:lpstr>Output:</vt:lpstr>
      <vt:lpstr>PowerPoint Presentation</vt:lpstr>
      <vt:lpstr>PowerPoint Presentation</vt:lpstr>
      <vt:lpstr>Bibliography </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GUTHIKONDA KARTHIK</cp:lastModifiedBy>
  <cp:revision>24</cp:revision>
  <dcterms:modified xsi:type="dcterms:W3CDTF">2024-12-19T07:21:30Z</dcterms:modified>
</cp:coreProperties>
</file>