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79" r:id="rId7"/>
    <p:sldId id="281" r:id="rId8"/>
    <p:sldId id="284" r:id="rId9"/>
    <p:sldId id="285" r:id="rId10"/>
    <p:sldId id="286" r:id="rId11"/>
    <p:sldId id="283" r:id="rId12"/>
    <p:sldId id="28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71"/>
          </p14:sldIdLst>
        </p14:section>
        <p14:section name="Design, Morph, Annotate, Work Together, Tell Me" id="{B9B51309-D148-4332-87C2-07BE32FBCA3B}">
          <p14:sldIdLst>
            <p14:sldId id="279"/>
            <p14:sldId id="281"/>
            <p14:sldId id="284"/>
            <p14:sldId id="285"/>
            <p14:sldId id="286"/>
            <p14:sldId id="283"/>
            <p14:sldId id="287"/>
            <p14:sldId id="288"/>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6C1B6D-95BB-43CF-A000-DDEAA1CD8D42}" v="1" dt="2025-06-28T07:09:30.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41" autoAdjust="0"/>
  </p:normalViewPr>
  <p:slideViewPr>
    <p:cSldViewPr snapToGrid="0">
      <p:cViewPr varScale="1">
        <p:scale>
          <a:sx n="78" d="100"/>
          <a:sy n="78" d="100"/>
        </p:scale>
        <p:origin x="878"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Reddy Manchala" userId="aa2c61e0fd767c8b" providerId="LiveId" clId="{876C1B6D-95BB-43CF-A000-DDEAA1CD8D42}"/>
    <pc:docChg chg="custSel modSld sldOrd modSection">
      <pc:chgData name="Karthik Reddy Manchala" userId="aa2c61e0fd767c8b" providerId="LiveId" clId="{876C1B6D-95BB-43CF-A000-DDEAA1CD8D42}" dt="2025-06-28T07:38:27.299" v="131"/>
      <pc:docMkLst>
        <pc:docMk/>
      </pc:docMkLst>
      <pc:sldChg chg="ord">
        <pc:chgData name="Karthik Reddy Manchala" userId="aa2c61e0fd767c8b" providerId="LiveId" clId="{876C1B6D-95BB-43CF-A000-DDEAA1CD8D42}" dt="2025-06-28T07:33:04.080" v="125"/>
        <pc:sldMkLst>
          <pc:docMk/>
          <pc:sldMk cId="3457616166" sldId="271"/>
        </pc:sldMkLst>
      </pc:sldChg>
      <pc:sldChg chg="ord">
        <pc:chgData name="Karthik Reddy Manchala" userId="aa2c61e0fd767c8b" providerId="LiveId" clId="{876C1B6D-95BB-43CF-A000-DDEAA1CD8D42}" dt="2025-06-28T07:32:54.568" v="123"/>
        <pc:sldMkLst>
          <pc:docMk/>
          <pc:sldMk cId="1107001750" sldId="279"/>
        </pc:sldMkLst>
      </pc:sldChg>
      <pc:sldChg chg="ord">
        <pc:chgData name="Karthik Reddy Manchala" userId="aa2c61e0fd767c8b" providerId="LiveId" clId="{876C1B6D-95BB-43CF-A000-DDEAA1CD8D42}" dt="2025-06-28T07:32:24.942" v="119"/>
        <pc:sldMkLst>
          <pc:docMk/>
          <pc:sldMk cId="958036878" sldId="281"/>
        </pc:sldMkLst>
      </pc:sldChg>
      <pc:sldChg chg="ord">
        <pc:chgData name="Karthik Reddy Manchala" userId="aa2c61e0fd767c8b" providerId="LiveId" clId="{876C1B6D-95BB-43CF-A000-DDEAA1CD8D42}" dt="2025-06-28T07:38:14.925" v="127"/>
        <pc:sldMkLst>
          <pc:docMk/>
          <pc:sldMk cId="2873579911" sldId="284"/>
        </pc:sldMkLst>
      </pc:sldChg>
      <pc:sldChg chg="ord">
        <pc:chgData name="Karthik Reddy Manchala" userId="aa2c61e0fd767c8b" providerId="LiveId" clId="{876C1B6D-95BB-43CF-A000-DDEAA1CD8D42}" dt="2025-06-28T07:38:21.634" v="129"/>
        <pc:sldMkLst>
          <pc:docMk/>
          <pc:sldMk cId="1384125625" sldId="285"/>
        </pc:sldMkLst>
      </pc:sldChg>
      <pc:sldChg chg="addSp delSp modSp mod ord">
        <pc:chgData name="Karthik Reddy Manchala" userId="aa2c61e0fd767c8b" providerId="LiveId" clId="{876C1B6D-95BB-43CF-A000-DDEAA1CD8D42}" dt="2025-06-28T07:38:27.299" v="131"/>
        <pc:sldMkLst>
          <pc:docMk/>
          <pc:sldMk cId="23191544" sldId="286"/>
        </pc:sldMkLst>
        <pc:picChg chg="add mod">
          <ac:chgData name="Karthik Reddy Manchala" userId="aa2c61e0fd767c8b" providerId="LiveId" clId="{876C1B6D-95BB-43CF-A000-DDEAA1CD8D42}" dt="2025-06-28T07:06:02.321" v="2" actId="1076"/>
          <ac:picMkLst>
            <pc:docMk/>
            <pc:sldMk cId="23191544" sldId="286"/>
            <ac:picMk id="3" creationId="{7E5DBDBF-F654-0CB7-49F4-60DA84F0EF72}"/>
          </ac:picMkLst>
        </pc:picChg>
        <pc:picChg chg="del">
          <ac:chgData name="Karthik Reddy Manchala" userId="aa2c61e0fd767c8b" providerId="LiveId" clId="{876C1B6D-95BB-43CF-A000-DDEAA1CD8D42}" dt="2025-06-28T07:05:58.870" v="0" actId="478"/>
          <ac:picMkLst>
            <pc:docMk/>
            <pc:sldMk cId="23191544" sldId="286"/>
            <ac:picMk id="18" creationId="{ABF46153-C976-D607-173E-95B89160523B}"/>
          </ac:picMkLst>
        </pc:picChg>
      </pc:sldChg>
      <pc:sldChg chg="addSp delSp modSp mod">
        <pc:chgData name="Karthik Reddy Manchala" userId="aa2c61e0fd767c8b" providerId="LiveId" clId="{876C1B6D-95BB-43CF-A000-DDEAA1CD8D42}" dt="2025-06-28T07:12:36.159" v="117" actId="1076"/>
        <pc:sldMkLst>
          <pc:docMk/>
          <pc:sldMk cId="2854342408" sldId="287"/>
        </pc:sldMkLst>
        <pc:spChg chg="add mod">
          <ac:chgData name="Karthik Reddy Manchala" userId="aa2c61e0fd767c8b" providerId="LiveId" clId="{876C1B6D-95BB-43CF-A000-DDEAA1CD8D42}" dt="2025-06-28T07:12:14.238" v="114" actId="14100"/>
          <ac:spMkLst>
            <pc:docMk/>
            <pc:sldMk cId="2854342408" sldId="287"/>
            <ac:spMk id="11" creationId="{85E7B6D7-C759-6818-C1C5-17060C570D5B}"/>
          </ac:spMkLst>
        </pc:spChg>
        <pc:spChg chg="add mod">
          <ac:chgData name="Karthik Reddy Manchala" userId="aa2c61e0fd767c8b" providerId="LiveId" clId="{876C1B6D-95BB-43CF-A000-DDEAA1CD8D42}" dt="2025-06-28T07:12:31.985" v="116" actId="1076"/>
          <ac:spMkLst>
            <pc:docMk/>
            <pc:sldMk cId="2854342408" sldId="287"/>
            <ac:spMk id="17" creationId="{C13AE549-8AC3-0D6F-17ED-69FD0BFA773E}"/>
          </ac:spMkLst>
        </pc:spChg>
        <pc:picChg chg="add mod">
          <ac:chgData name="Karthik Reddy Manchala" userId="aa2c61e0fd767c8b" providerId="LiveId" clId="{876C1B6D-95BB-43CF-A000-DDEAA1CD8D42}" dt="2025-06-28T07:11:53.628" v="112" actId="14100"/>
          <ac:picMkLst>
            <pc:docMk/>
            <pc:sldMk cId="2854342408" sldId="287"/>
            <ac:picMk id="4" creationId="{7211C37E-A4E6-8761-B448-D0871E139F4D}"/>
          </ac:picMkLst>
        </pc:picChg>
        <pc:picChg chg="del">
          <ac:chgData name="Karthik Reddy Manchala" userId="aa2c61e0fd767c8b" providerId="LiveId" clId="{876C1B6D-95BB-43CF-A000-DDEAA1CD8D42}" dt="2025-06-28T07:06:14.710" v="3" actId="478"/>
          <ac:picMkLst>
            <pc:docMk/>
            <pc:sldMk cId="2854342408" sldId="287"/>
            <ac:picMk id="6" creationId="{59837232-E9D2-A130-150F-217179776BBC}"/>
          </ac:picMkLst>
        </pc:picChg>
        <pc:picChg chg="add mod">
          <ac:chgData name="Karthik Reddy Manchala" userId="aa2c61e0fd767c8b" providerId="LiveId" clId="{876C1B6D-95BB-43CF-A000-DDEAA1CD8D42}" dt="2025-06-28T07:12:26.319" v="115" actId="14100"/>
          <ac:picMkLst>
            <pc:docMk/>
            <pc:sldMk cId="2854342408" sldId="287"/>
            <ac:picMk id="7" creationId="{9AE4BA35-F5C0-BE78-DC34-B2F2EFF6FA18}"/>
          </ac:picMkLst>
        </pc:picChg>
        <pc:picChg chg="del">
          <ac:chgData name="Karthik Reddy Manchala" userId="aa2c61e0fd767c8b" providerId="LiveId" clId="{876C1B6D-95BB-43CF-A000-DDEAA1CD8D42}" dt="2025-06-28T07:07:25.258" v="19" actId="478"/>
          <ac:picMkLst>
            <pc:docMk/>
            <pc:sldMk cId="2854342408" sldId="287"/>
            <ac:picMk id="12" creationId="{BC4BF857-61D7-3319-A2B0-AF67DEDEAA45}"/>
          </ac:picMkLst>
        </pc:picChg>
        <pc:picChg chg="del mod">
          <ac:chgData name="Karthik Reddy Manchala" userId="aa2c61e0fd767c8b" providerId="LiveId" clId="{876C1B6D-95BB-43CF-A000-DDEAA1CD8D42}" dt="2025-06-28T07:07:23.716" v="18" actId="478"/>
          <ac:picMkLst>
            <pc:docMk/>
            <pc:sldMk cId="2854342408" sldId="287"/>
            <ac:picMk id="14" creationId="{5B88DF84-0FDA-2DDD-2C1E-DFA7222C383A}"/>
          </ac:picMkLst>
        </pc:picChg>
        <pc:cxnChg chg="add mod">
          <ac:chgData name="Karthik Reddy Manchala" userId="aa2c61e0fd767c8b" providerId="LiveId" clId="{876C1B6D-95BB-43CF-A000-DDEAA1CD8D42}" dt="2025-06-28T07:12:36.159" v="117" actId="1076"/>
          <ac:cxnSpMkLst>
            <pc:docMk/>
            <pc:sldMk cId="2854342408" sldId="287"/>
            <ac:cxnSpMk id="9" creationId="{F525A1EC-D17E-A2A1-EC98-B4220517691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6/28/2025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068538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191145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C90D4-5CB6-A030-1DD1-578B2697EE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55AD79-76CB-D86C-95CC-B9A3675F61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4B2FBB-90D8-9E29-2DCA-EC25C095D35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9A508BB-45CB-173B-DC8A-8E026D462EE1}"/>
              </a:ext>
            </a:extLst>
          </p:cNvPr>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107997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21175-FAB7-3C1F-E2AB-EDE7E5A3C4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1F7D4-D10C-7B0D-91F2-C475A810DC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972E0B-AD03-A06D-D420-5B6CA8986EA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7217580-4A4E-0C15-CB79-90D14FD1E96C}"/>
              </a:ext>
            </a:extLst>
          </p:cNvPr>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818145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D1D1B-52D1-54E0-9D21-063BF9E450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9736A-DC2E-440B-42B6-6424B54859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48B6F9-BC21-28E7-A19F-F6593E44B50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F3CC5ED-151E-DE2D-4834-519F982640E3}"/>
              </a:ext>
            </a:extLst>
          </p:cNvPr>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4015896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703FA-68B6-61E3-7C07-DA782507A3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9C6AB2-28D4-4C11-C0E5-11AA4AA033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E0DEE1-EEB4-BFAD-B986-466A39BE0C3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D45A6A8-35B8-BCC2-BA90-1EC718EB705F}"/>
              </a:ext>
            </a:extLst>
          </p:cNvPr>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4146457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30243-0A62-4719-5117-32808ECB47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7569E6-3FC2-13A7-32D7-337AE17313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3FF5E4-AA74-8EB8-2D69-4E733398753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6C2ED2E-80B1-573A-FC74-5D15E38353C1}"/>
              </a:ext>
            </a:extLst>
          </p:cNvPr>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047697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42DC9-B02F-7DEF-D211-3B81D9504A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522F90-07BB-9EFF-0AA9-752F9763FE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022793-1510-7005-1BA5-229612FAC71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26279EA-0E46-A890-7793-B7D5C021954E}"/>
              </a:ext>
            </a:extLst>
          </p:cNvPr>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1318364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6/28/2025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6/28/2025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228A1A4454@risekrishnasaiprakasam.edu.i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kausthubkannan/poultry-diseases-detection/dat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8962" y="2235200"/>
            <a:ext cx="10515600" cy="2387600"/>
          </a:xfrm>
        </p:spPr>
        <p:txBody>
          <a:bodyPr anchor="ctr" anchorCtr="0">
            <a:normAutofit fontScale="90000"/>
          </a:bodyPr>
          <a:lstStyle/>
          <a:p>
            <a:r>
              <a:rPr lang="en-US" sz="4400" b="1" dirty="0"/>
              <a:t>Project Title: </a:t>
            </a:r>
            <a:r>
              <a:rPr lang="en-US" sz="4400" b="1" dirty="0">
                <a:solidFill>
                  <a:schemeClr val="bg1"/>
                </a:solidFill>
              </a:rPr>
              <a:t>Transfer Learning-Based Classification of Poultry Diseases for Enhanced Health Management</a:t>
            </a:r>
            <a:br>
              <a:rPr lang="en-US" sz="3600" b="1" dirty="0">
                <a:solidFill>
                  <a:schemeClr val="bg1"/>
                </a:solidFill>
              </a:rPr>
            </a:br>
            <a:br>
              <a:rPr lang="en-US" sz="3600" b="1" dirty="0">
                <a:solidFill>
                  <a:schemeClr val="bg1"/>
                </a:solidFill>
              </a:rPr>
            </a:br>
            <a:r>
              <a:rPr lang="en-US" sz="3100" b="1" dirty="0"/>
              <a:t>Team ID           :</a:t>
            </a:r>
            <a:r>
              <a:rPr lang="en-US" sz="3100" dirty="0"/>
              <a:t>  </a:t>
            </a:r>
            <a:r>
              <a:rPr lang="en-IN" sz="3100" b="1" dirty="0">
                <a:solidFill>
                  <a:schemeClr val="bg1"/>
                </a:solidFill>
              </a:rPr>
              <a:t>LTVIP2025TMID42969</a:t>
            </a:r>
            <a:br>
              <a:rPr lang="en-IN" sz="3100" dirty="0"/>
            </a:br>
            <a:r>
              <a:rPr lang="en-US" sz="3100" b="1" dirty="0"/>
              <a:t>College Name  : </a:t>
            </a:r>
            <a:r>
              <a:rPr lang="en-US" sz="3100" b="1" dirty="0">
                <a:solidFill>
                  <a:schemeClr val="bg1"/>
                </a:solidFill>
              </a:rPr>
              <a:t>RISE KRISHNA SAI PRAKASAM GROUP OF</a:t>
            </a:r>
            <a:br>
              <a:rPr lang="en-IN" sz="3100" dirty="0">
                <a:solidFill>
                  <a:schemeClr val="bg1"/>
                </a:solidFill>
              </a:rPr>
            </a:br>
            <a:r>
              <a:rPr lang="en-US" sz="3100" b="1" dirty="0">
                <a:solidFill>
                  <a:schemeClr val="bg1"/>
                </a:solidFill>
              </a:rPr>
              <a:t>                          INSTITUTIONS</a:t>
            </a:r>
            <a:br>
              <a:rPr lang="en-IN" sz="8000" dirty="0"/>
            </a:br>
            <a:endParaRPr lang="en-US" sz="4800" b="1" dirty="0">
              <a:solidFill>
                <a:schemeClr val="bg1"/>
              </a:solidFill>
            </a:endParaRPr>
          </a:p>
        </p:txBody>
      </p:sp>
      <p:sp>
        <p:nvSpPr>
          <p:cNvPr id="6" name="TextBox 5">
            <a:extLst>
              <a:ext uri="{FF2B5EF4-FFF2-40B4-BE49-F238E27FC236}">
                <a16:creationId xmlns:a16="http://schemas.microsoft.com/office/drawing/2014/main" id="{ED1415CB-EB95-CCD7-EB7D-0C744844CE17}"/>
              </a:ext>
            </a:extLst>
          </p:cNvPr>
          <p:cNvSpPr txBox="1"/>
          <p:nvPr/>
        </p:nvSpPr>
        <p:spPr>
          <a:xfrm>
            <a:off x="7908516" y="5198411"/>
            <a:ext cx="6096000" cy="830997"/>
          </a:xfrm>
          <a:prstGeom prst="rect">
            <a:avLst/>
          </a:prstGeom>
          <a:noFill/>
        </p:spPr>
        <p:txBody>
          <a:bodyPr wrap="square">
            <a:spAutoFit/>
          </a:bodyPr>
          <a:lstStyle/>
          <a:p>
            <a:r>
              <a:rPr lang="en-IN" sz="1600" dirty="0">
                <a:effectLst/>
              </a:rPr>
              <a:t>Team Members : </a:t>
            </a:r>
          </a:p>
          <a:p>
            <a:r>
              <a:rPr lang="en-IN" sz="1600" dirty="0">
                <a:solidFill>
                  <a:schemeClr val="bg1"/>
                </a:solidFill>
              </a:rPr>
              <a:t>M .Karthik Reddy    (228A1A4253) </a:t>
            </a:r>
            <a:endParaRPr lang="en-IN" sz="1600" dirty="0">
              <a:effectLst/>
            </a:endParaRPr>
          </a:p>
          <a:p>
            <a:r>
              <a:rPr lang="en-IN" sz="1600" dirty="0">
                <a:solidFill>
                  <a:schemeClr val="bg1"/>
                </a:solidFill>
              </a:rPr>
              <a:t>P. Srinivasa Kalyan   (228A1A4454)</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76AAC-6DFD-0BDB-C104-C2E139854A9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03AD9BE-D321-21EB-04AE-EC01325EDC66}"/>
              </a:ext>
            </a:extLst>
          </p:cNvPr>
          <p:cNvGraphicFramePr>
            <a:graphicFrameLocks noGrp="1"/>
          </p:cNvGraphicFramePr>
          <p:nvPr/>
        </p:nvGraphicFramePr>
        <p:xfrm>
          <a:off x="539750" y="3241357"/>
          <a:ext cx="4416425" cy="365760"/>
        </p:xfrm>
        <a:graphic>
          <a:graphicData uri="http://schemas.openxmlformats.org/drawingml/2006/table">
            <a:tbl>
              <a:tblPr/>
              <a:tblGrid>
                <a:gridCol w="4416425">
                  <a:extLst>
                    <a:ext uri="{9D8B030D-6E8A-4147-A177-3AD203B41FA5}">
                      <a16:colId xmlns:a16="http://schemas.microsoft.com/office/drawing/2014/main" val="4063968612"/>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4059156089"/>
                  </a:ext>
                </a:extLst>
              </a:tr>
            </a:tbl>
          </a:graphicData>
        </a:graphic>
      </p:graphicFrame>
      <p:graphicFrame>
        <p:nvGraphicFramePr>
          <p:cNvPr id="6" name="Table 5">
            <a:extLst>
              <a:ext uri="{FF2B5EF4-FFF2-40B4-BE49-F238E27FC236}">
                <a16:creationId xmlns:a16="http://schemas.microsoft.com/office/drawing/2014/main" id="{7BE7BE12-D4A6-AEA4-A5C8-F76460FB86BE}"/>
              </a:ext>
            </a:extLst>
          </p:cNvPr>
          <p:cNvGraphicFramePr>
            <a:graphicFrameLocks noGrp="1"/>
          </p:cNvGraphicFramePr>
          <p:nvPr>
            <p:extLst>
              <p:ext uri="{D42A27DB-BD31-4B8C-83A1-F6EECF244321}">
                <p14:modId xmlns:p14="http://schemas.microsoft.com/office/powerpoint/2010/main" val="4225067494"/>
              </p:ext>
            </p:extLst>
          </p:nvPr>
        </p:nvGraphicFramePr>
        <p:xfrm>
          <a:off x="444500" y="738198"/>
          <a:ext cx="5975350" cy="518160"/>
        </p:xfrm>
        <a:graphic>
          <a:graphicData uri="http://schemas.openxmlformats.org/drawingml/2006/table">
            <a:tbl>
              <a:tblPr/>
              <a:tblGrid>
                <a:gridCol w="5975350">
                  <a:extLst>
                    <a:ext uri="{9D8B030D-6E8A-4147-A177-3AD203B41FA5}">
                      <a16:colId xmlns:a16="http://schemas.microsoft.com/office/drawing/2014/main" val="13034357"/>
                    </a:ext>
                  </a:extLst>
                </a:gridCol>
              </a:tblGrid>
              <a:tr h="502033">
                <a:tc>
                  <a:txBody>
                    <a:bodyPr/>
                    <a:lstStyle/>
                    <a:p>
                      <a:r>
                        <a:rPr lang="en-IN" sz="2800" dirty="0">
                          <a:latin typeface="Lucida Bright" panose="02040602050505020304" pitchFamily="18" charset="0"/>
                        </a:rPr>
                        <a:t>✅ </a:t>
                      </a:r>
                      <a:r>
                        <a:rPr lang="en-IN" sz="2800" b="1" dirty="0">
                          <a:latin typeface="Lucida Bright" panose="02040602050505020304" pitchFamily="18" charset="0"/>
                        </a:rPr>
                        <a:t>Conclusion &amp; Future Scope</a:t>
                      </a:r>
                      <a:endParaRPr lang="en-IN" sz="2800" dirty="0">
                        <a:latin typeface="Lucida Bright" panose="02040602050505020304" pitchFamily="18" charset="0"/>
                      </a:endParaRPr>
                    </a:p>
                  </a:txBody>
                  <a:tcPr anchor="ctr">
                    <a:lnL>
                      <a:noFill/>
                    </a:lnL>
                    <a:lnR>
                      <a:noFill/>
                    </a:lnR>
                    <a:lnT>
                      <a:noFill/>
                    </a:lnT>
                    <a:lnB>
                      <a:noFill/>
                    </a:lnB>
                    <a:noFill/>
                  </a:tcPr>
                </a:tc>
                <a:extLst>
                  <a:ext uri="{0D108BD9-81ED-4DB2-BD59-A6C34878D82A}">
                    <a16:rowId xmlns:a16="http://schemas.microsoft.com/office/drawing/2014/main" val="2125733988"/>
                  </a:ext>
                </a:extLst>
              </a:tr>
            </a:tbl>
          </a:graphicData>
        </a:graphic>
      </p:graphicFrame>
      <p:sp>
        <p:nvSpPr>
          <p:cNvPr id="3" name="TextBox 2">
            <a:extLst>
              <a:ext uri="{FF2B5EF4-FFF2-40B4-BE49-F238E27FC236}">
                <a16:creationId xmlns:a16="http://schemas.microsoft.com/office/drawing/2014/main" id="{98C0F848-0550-8CFC-DCD3-8A1A239B5471}"/>
              </a:ext>
            </a:extLst>
          </p:cNvPr>
          <p:cNvSpPr txBox="1"/>
          <p:nvPr/>
        </p:nvSpPr>
        <p:spPr>
          <a:xfrm>
            <a:off x="647700" y="1487031"/>
            <a:ext cx="9963150" cy="2308324"/>
          </a:xfrm>
          <a:prstGeom prst="rect">
            <a:avLst/>
          </a:prstGeom>
          <a:noFill/>
        </p:spPr>
        <p:txBody>
          <a:bodyPr wrap="square">
            <a:spAutoFit/>
          </a:bodyPr>
          <a:lstStyle/>
          <a:p>
            <a:pPr>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Conclusion:</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This project successfully demonstrates how </a:t>
            </a:r>
            <a:r>
              <a:rPr lang="en-US" sz="1400" b="1" dirty="0">
                <a:latin typeface="Arial" panose="020B0604020202020204" pitchFamily="34" charset="0"/>
                <a:cs typeface="Arial" panose="020B0604020202020204" pitchFamily="34" charset="0"/>
              </a:rPr>
              <a:t>AI &amp; Deep Learning</a:t>
            </a:r>
            <a:r>
              <a:rPr lang="en-US" sz="1400" dirty="0">
                <a:latin typeface="Arial" panose="020B0604020202020204" pitchFamily="34" charset="0"/>
                <a:cs typeface="Arial" panose="020B0604020202020204" pitchFamily="34" charset="0"/>
              </a:rPr>
              <a:t> can be applied to the </a:t>
            </a:r>
            <a:r>
              <a:rPr lang="en-US" sz="1400" b="1" dirty="0">
                <a:latin typeface="Arial" panose="020B0604020202020204" pitchFamily="34" charset="0"/>
                <a:cs typeface="Arial" panose="020B0604020202020204" pitchFamily="34" charset="0"/>
              </a:rPr>
              <a:t>early detection of poultry diseases</a:t>
            </a:r>
            <a:r>
              <a:rPr lang="en-US" sz="14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It helps farmers take </a:t>
            </a:r>
            <a:r>
              <a:rPr lang="en-US" sz="1400" b="1" dirty="0">
                <a:latin typeface="Arial" panose="020B0604020202020204" pitchFamily="34" charset="0"/>
                <a:cs typeface="Arial" panose="020B0604020202020204" pitchFamily="34" charset="0"/>
              </a:rPr>
              <a:t>timely action</a:t>
            </a:r>
            <a:r>
              <a:rPr lang="en-US" sz="1400" dirty="0">
                <a:latin typeface="Arial" panose="020B0604020202020204" pitchFamily="34" charset="0"/>
                <a:cs typeface="Arial" panose="020B0604020202020204" pitchFamily="34" charset="0"/>
              </a:rPr>
              <a:t>, reducing losses and improving poultry health management.</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r>
              <a:rPr lang="en-US" sz="1400" dirty="0"/>
              <a:t>🚀 </a:t>
            </a:r>
            <a:r>
              <a:rPr lang="en-US" sz="1400" b="1" dirty="0"/>
              <a:t>Future Scope:</a:t>
            </a:r>
            <a:endParaRPr lang="en-US" sz="1400" dirty="0"/>
          </a:p>
          <a:p>
            <a:r>
              <a:rPr lang="en-US" sz="1400" dirty="0"/>
              <a:t>Integrate with mobile apps for real-time farm use.</a:t>
            </a:r>
          </a:p>
          <a:p>
            <a:r>
              <a:rPr lang="en-US" sz="1400" dirty="0"/>
              <a:t>Improve accuracy using larger datasets.</a:t>
            </a:r>
          </a:p>
          <a:p>
            <a:r>
              <a:rPr lang="en-US" sz="1400" dirty="0"/>
              <a:t>Expand to detect more poultry diseases and other livestock health issues.</a:t>
            </a:r>
          </a:p>
        </p:txBody>
      </p:sp>
      <p:sp>
        <p:nvSpPr>
          <p:cNvPr id="7" name="TextBox 6">
            <a:extLst>
              <a:ext uri="{FF2B5EF4-FFF2-40B4-BE49-F238E27FC236}">
                <a16:creationId xmlns:a16="http://schemas.microsoft.com/office/drawing/2014/main" id="{80CE4D30-0CE3-4FED-8589-3A696D9E0B1E}"/>
              </a:ext>
            </a:extLst>
          </p:cNvPr>
          <p:cNvSpPr txBox="1"/>
          <p:nvPr/>
        </p:nvSpPr>
        <p:spPr>
          <a:xfrm>
            <a:off x="4267200" y="5592116"/>
            <a:ext cx="4076700" cy="769441"/>
          </a:xfrm>
          <a:prstGeom prst="rect">
            <a:avLst/>
          </a:prstGeom>
          <a:noFill/>
        </p:spPr>
        <p:txBody>
          <a:bodyPr wrap="square">
            <a:spAutoFit/>
          </a:bodyPr>
          <a:lstStyle/>
          <a:p>
            <a:r>
              <a:rPr lang="en-IN" sz="4400" dirty="0"/>
              <a:t>Thank You!</a:t>
            </a:r>
          </a:p>
        </p:txBody>
      </p:sp>
      <p:sp>
        <p:nvSpPr>
          <p:cNvPr id="13" name="TextBox 12">
            <a:extLst>
              <a:ext uri="{FF2B5EF4-FFF2-40B4-BE49-F238E27FC236}">
                <a16:creationId xmlns:a16="http://schemas.microsoft.com/office/drawing/2014/main" id="{0AB2842B-D11C-73D1-E1D4-9A6C409DD145}"/>
              </a:ext>
            </a:extLst>
          </p:cNvPr>
          <p:cNvSpPr txBox="1"/>
          <p:nvPr/>
        </p:nvSpPr>
        <p:spPr>
          <a:xfrm>
            <a:off x="590550" y="3859977"/>
            <a:ext cx="11430000" cy="2031325"/>
          </a:xfrm>
          <a:prstGeom prst="rect">
            <a:avLst/>
          </a:prstGeom>
          <a:noFill/>
        </p:spPr>
        <p:txBody>
          <a:bodyPr wrap="square">
            <a:spAutoFit/>
          </a:bodyPr>
          <a:lstStyle/>
          <a:p>
            <a:r>
              <a:rPr lang="en-US" b="1" dirty="0"/>
              <a:t>👨‍💻 Project By:</a:t>
            </a:r>
          </a:p>
          <a:p>
            <a:r>
              <a:rPr lang="en-US" b="1" dirty="0"/>
              <a:t>“Transfer Learning-Based Classification of Poultry Diseases for Enhanced Health Management”</a:t>
            </a:r>
            <a:endParaRPr lang="en-US" dirty="0"/>
          </a:p>
          <a:p>
            <a:r>
              <a:rPr lang="en-US" dirty="0"/>
              <a:t>📧 </a:t>
            </a:r>
            <a:r>
              <a:rPr lang="en-US" b="1" dirty="0"/>
              <a:t>Presented by:</a:t>
            </a:r>
            <a:endParaRPr lang="en-US" dirty="0"/>
          </a:p>
          <a:p>
            <a:r>
              <a:rPr lang="en-IN" dirty="0">
                <a:hlinkClick r:id="rId3"/>
              </a:rPr>
              <a:t>228A1A4454@risekrishnasaiprakasam.edu.in</a:t>
            </a:r>
            <a:endParaRPr lang="en-IN" dirty="0"/>
          </a:p>
          <a:p>
            <a:r>
              <a:rPr lang="en-IN" dirty="0">
                <a:hlinkClick r:id="rId3"/>
              </a:rPr>
              <a:t>228A1A4253@risekrishnasaiprakasam.edu.in</a:t>
            </a:r>
            <a:endParaRPr lang="en-IN" dirty="0"/>
          </a:p>
          <a:p>
            <a:endParaRPr lang="en-US" b="1" dirty="0"/>
          </a:p>
          <a:p>
            <a:endParaRPr lang="en-IN" dirty="0"/>
          </a:p>
        </p:txBody>
      </p:sp>
    </p:spTree>
    <p:extLst>
      <p:ext uri="{BB962C8B-B14F-4D97-AF65-F5344CB8AC3E}">
        <p14:creationId xmlns:p14="http://schemas.microsoft.com/office/powerpoint/2010/main" val="3681008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0F2220DC-4FF1-1B6C-0837-1167EE7C63FA}"/>
              </a:ext>
            </a:extLst>
          </p:cNvPr>
          <p:cNvSpPr txBox="1">
            <a:spLocks/>
          </p:cNvSpPr>
          <p:nvPr/>
        </p:nvSpPr>
        <p:spPr>
          <a:xfrm>
            <a:off x="695924" y="514731"/>
            <a:ext cx="8898096"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a:latin typeface="Lucida Bright" panose="02040602050505020304" pitchFamily="18" charset="0"/>
                <a:cs typeface="Segoe UI Light" panose="020B0502040204020203" pitchFamily="34" charset="0"/>
              </a:rPr>
              <a:t>Introduction</a:t>
            </a:r>
          </a:p>
        </p:txBody>
      </p:sp>
      <p:sp>
        <p:nvSpPr>
          <p:cNvPr id="27" name="TextBox 26">
            <a:extLst>
              <a:ext uri="{FF2B5EF4-FFF2-40B4-BE49-F238E27FC236}">
                <a16:creationId xmlns:a16="http://schemas.microsoft.com/office/drawing/2014/main" id="{AB987BE5-2FD7-EFE7-2AD3-F7F771432DC0}"/>
              </a:ext>
            </a:extLst>
          </p:cNvPr>
          <p:cNvSpPr txBox="1"/>
          <p:nvPr/>
        </p:nvSpPr>
        <p:spPr>
          <a:xfrm>
            <a:off x="661414" y="1933575"/>
            <a:ext cx="11089768" cy="4124206"/>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Poultry disease</a:t>
            </a:r>
            <a:r>
              <a:rPr lang="en-US" sz="1600" dirty="0">
                <a:latin typeface="Arial" panose="020B0604020202020204" pitchFamily="34" charset="0"/>
                <a:cs typeface="Arial" panose="020B0604020202020204" pitchFamily="34" charset="0"/>
              </a:rPr>
              <a:t> refers to any illness or infection that affects domesticated birds such as chickens, turkeys, ducks, and other fowl. These diseases can be caused by viruses, bacteria, parasites, fungi, or poor nutrition and hygiene.</a:t>
            </a:r>
          </a:p>
          <a:p>
            <a:endParaRPr lang="en-US" sz="16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 Why It's a Problem:</a:t>
            </a:r>
          </a:p>
          <a:p>
            <a:r>
              <a:rPr lang="en-US" sz="1400" b="1" dirty="0">
                <a:latin typeface="Arial" panose="020B0604020202020204" pitchFamily="34" charset="0"/>
                <a:cs typeface="Arial" panose="020B0604020202020204" pitchFamily="34" charset="0"/>
              </a:rPr>
              <a:t>🐣 High Mortality Rates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Diseases like Newcastle or Avian Flu can wipe out entire flocks within days.</a:t>
            </a:r>
          </a:p>
          <a:p>
            <a:r>
              <a:rPr lang="en-US" sz="1400" b="1" dirty="0">
                <a:latin typeface="Arial" panose="020B0604020202020204" pitchFamily="34" charset="0"/>
                <a:cs typeface="Arial" panose="020B0604020202020204" pitchFamily="34" charset="0"/>
              </a:rPr>
              <a:t>📉 Economic Losses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Sick birds mean:</a:t>
            </a:r>
          </a:p>
          <a:p>
            <a:pPr lvl="1"/>
            <a:r>
              <a:rPr lang="en-US" sz="1400" dirty="0">
                <a:latin typeface="Arial" panose="020B0604020202020204" pitchFamily="34" charset="0"/>
                <a:cs typeface="Arial" panose="020B0604020202020204" pitchFamily="34" charset="0"/>
              </a:rPr>
              <a:t>Less meat and egg production</a:t>
            </a:r>
          </a:p>
          <a:p>
            <a:pPr lvl="1"/>
            <a:r>
              <a:rPr lang="en-US" sz="1400" dirty="0">
                <a:latin typeface="Arial" panose="020B0604020202020204" pitchFamily="34" charset="0"/>
                <a:cs typeface="Arial" panose="020B0604020202020204" pitchFamily="34" charset="0"/>
              </a:rPr>
              <a:t>Increased veterinary costs</a:t>
            </a:r>
          </a:p>
          <a:p>
            <a:pPr lvl="1"/>
            <a:r>
              <a:rPr lang="en-US" sz="1400" dirty="0">
                <a:latin typeface="Arial" panose="020B0604020202020204" pitchFamily="34" charset="0"/>
                <a:cs typeface="Arial" panose="020B0604020202020204" pitchFamily="34" charset="0"/>
              </a:rPr>
              <a:t>Loss of income for farmers</a:t>
            </a:r>
          </a:p>
          <a:p>
            <a:r>
              <a:rPr lang="en-US" sz="1400" b="1" dirty="0">
                <a:latin typeface="Arial" panose="020B0604020202020204" pitchFamily="34" charset="0"/>
                <a:cs typeface="Arial" panose="020B0604020202020204" pitchFamily="34" charset="0"/>
              </a:rPr>
              <a:t>🌍 Threat to Food Security</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Outbreaks can affect the poultry supply chain, leading to shortages in affordable protein sources.</a:t>
            </a:r>
          </a:p>
          <a:p>
            <a:r>
              <a:rPr lang="en-US" sz="1400" b="1" dirty="0">
                <a:latin typeface="Arial" panose="020B0604020202020204" pitchFamily="34" charset="0"/>
                <a:cs typeface="Arial" panose="020B0604020202020204" pitchFamily="34" charset="0"/>
              </a:rPr>
              <a:t>🧬 Risk of Zoonotic Spread</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Some diseases (like </a:t>
            </a:r>
            <a:r>
              <a:rPr lang="en-US" sz="1400" i="1" dirty="0">
                <a:latin typeface="Arial" panose="020B0604020202020204" pitchFamily="34" charset="0"/>
                <a:cs typeface="Arial" panose="020B0604020202020204" pitchFamily="34" charset="0"/>
              </a:rPr>
              <a:t>Salmonella</a:t>
            </a:r>
            <a:r>
              <a:rPr lang="en-US" sz="1400" dirty="0">
                <a:latin typeface="Arial" panose="020B0604020202020204" pitchFamily="34" charset="0"/>
                <a:cs typeface="Arial" panose="020B0604020202020204" pitchFamily="34" charset="0"/>
              </a:rPr>
              <a:t> and </a:t>
            </a:r>
            <a:r>
              <a:rPr lang="en-US" sz="1400" i="1" dirty="0">
                <a:latin typeface="Arial" panose="020B0604020202020204" pitchFamily="34" charset="0"/>
                <a:cs typeface="Arial" panose="020B0604020202020204" pitchFamily="34" charset="0"/>
              </a:rPr>
              <a:t>Avian Influenza</a:t>
            </a:r>
            <a:r>
              <a:rPr lang="en-US" sz="1400" dirty="0">
                <a:latin typeface="Arial" panose="020B0604020202020204" pitchFamily="34" charset="0"/>
                <a:cs typeface="Arial" panose="020B0604020202020204" pitchFamily="34" charset="0"/>
              </a:rPr>
              <a:t>) can transfer from birds to humans, posing serious public health risks.</a:t>
            </a:r>
          </a:p>
          <a:p>
            <a:r>
              <a:rPr lang="en-US" sz="1400" b="1" dirty="0">
                <a:latin typeface="Arial" panose="020B0604020202020204" pitchFamily="34" charset="0"/>
                <a:cs typeface="Arial" panose="020B0604020202020204" pitchFamily="34" charset="0"/>
              </a:rPr>
              <a:t>🌡️ Lack of Early Detection</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Many rural farmers lack tools to diagnose diseases early, which leads to delayed treatment and more damage.</a:t>
            </a:r>
          </a:p>
          <a:p>
            <a:endParaRPr lang="en-IN" sz="1600" dirty="0"/>
          </a:p>
        </p:txBody>
      </p:sp>
      <p:sp>
        <p:nvSpPr>
          <p:cNvPr id="28" name="Title 7">
            <a:extLst>
              <a:ext uri="{FF2B5EF4-FFF2-40B4-BE49-F238E27FC236}">
                <a16:creationId xmlns:a16="http://schemas.microsoft.com/office/drawing/2014/main" id="{CFBBA296-0595-9EBA-05CB-346D37688CFD}"/>
              </a:ext>
            </a:extLst>
          </p:cNvPr>
          <p:cNvSpPr txBox="1">
            <a:spLocks/>
          </p:cNvSpPr>
          <p:nvPr/>
        </p:nvSpPr>
        <p:spPr>
          <a:xfrm>
            <a:off x="661414" y="1274826"/>
            <a:ext cx="8898096"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400" b="1" dirty="0">
                <a:latin typeface="Lucida Bright" panose="02040602050505020304" pitchFamily="18" charset="0"/>
              </a:rPr>
              <a:t>What is poultry disease, and why it's a problem</a:t>
            </a:r>
            <a:endParaRPr lang="en-US" sz="2400" b="1" dirty="0">
              <a:latin typeface="Lucida Bright" panose="02040602050505020304" pitchFamily="18" charset="0"/>
              <a:cs typeface="Segoe UI Light"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750" y="578955"/>
            <a:ext cx="6877119" cy="640080"/>
          </a:xfrm>
        </p:spPr>
        <p:txBody>
          <a:bodyPr>
            <a:normAutofit/>
          </a:bodyPr>
          <a:lstStyle/>
          <a:p>
            <a:r>
              <a:rPr lang="en-IN" b="1" dirty="0">
                <a:latin typeface="Lucida Bright" panose="02040602050505020304" pitchFamily="18" charset="0"/>
              </a:rPr>
              <a:t>Problem Statement</a:t>
            </a:r>
            <a:endParaRPr lang="en-US" b="1" dirty="0">
              <a:latin typeface="Lucida Bright" panose="02040602050505020304" pitchFamily="18" charset="0"/>
            </a:endParaRPr>
          </a:p>
        </p:txBody>
      </p:sp>
      <p:sp>
        <p:nvSpPr>
          <p:cNvPr id="6" name="TextBox 5">
            <a:extLst>
              <a:ext uri="{FF2B5EF4-FFF2-40B4-BE49-F238E27FC236}">
                <a16:creationId xmlns:a16="http://schemas.microsoft.com/office/drawing/2014/main" id="{B303F546-E10A-9A07-0312-683613F7EFAF}"/>
              </a:ext>
            </a:extLst>
          </p:cNvPr>
          <p:cNvSpPr txBox="1"/>
          <p:nvPr/>
        </p:nvSpPr>
        <p:spPr>
          <a:xfrm>
            <a:off x="539750" y="1498325"/>
            <a:ext cx="11165968" cy="800219"/>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"Poultry farmers often face difficulty in identifying diseases early, leading to high bird mortality</a:t>
            </a:r>
          </a:p>
          <a:p>
            <a:r>
              <a:rPr lang="en-US" sz="1400" dirty="0">
                <a:latin typeface="Arial" panose="020B0604020202020204" pitchFamily="34" charset="0"/>
                <a:cs typeface="Arial" panose="020B0604020202020204" pitchFamily="34" charset="0"/>
              </a:rPr>
              <a:t>, economic loss, and poor productivity.“</a:t>
            </a:r>
          </a:p>
          <a:p>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58F58F9-573E-3DA1-7B3A-44190BD2913B}"/>
              </a:ext>
            </a:extLst>
          </p:cNvPr>
          <p:cNvSpPr txBox="1"/>
          <p:nvPr/>
        </p:nvSpPr>
        <p:spPr>
          <a:xfrm>
            <a:off x="539750" y="2362390"/>
            <a:ext cx="10715625" cy="3108543"/>
          </a:xfrm>
          <a:prstGeom prst="rect">
            <a:avLst/>
          </a:prstGeom>
          <a:noFill/>
        </p:spPr>
        <p:txBody>
          <a:bodyPr wrap="square">
            <a:spAutoFit/>
          </a:bodyPr>
          <a:lstStyle/>
          <a:p>
            <a:pPr>
              <a:buNone/>
            </a:pPr>
            <a:r>
              <a:rPr lang="en-US" sz="1400" b="1" dirty="0">
                <a:latin typeface="Arial" panose="020B0604020202020204" pitchFamily="34" charset="0"/>
                <a:cs typeface="Arial" panose="020B0604020202020204" pitchFamily="34" charset="0"/>
              </a:rPr>
              <a:t>🚨 Real Challenges Faced by Farmers:</a:t>
            </a:r>
          </a:p>
          <a:p>
            <a:pPr>
              <a:buNone/>
            </a:pPr>
            <a:endParaRPr lang="en-US" sz="14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Lack of Early Detection Tools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Most small-scale farmers cannot recognize diseases until it's too late.</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Limited Access to Veterinary Support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Remote and rural farmers often do not have quick access to veterinary professionals.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Drop in Productivity</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Sick birds eat less, lay fewer eggs, and grow slower, affecting income.</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Increased Financial Burden</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Treatment costs and losses from bird deaths are a heavy load for low-income farmers.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Disease Spread within Flocks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One infected bird can quickly spread disease to the entire poultry house.</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Risk to Human Health</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Zoonotic diseases like Salmonella pose health threats to farm workers and consumers.</a:t>
            </a:r>
          </a:p>
        </p:txBody>
      </p:sp>
      <p:graphicFrame>
        <p:nvGraphicFramePr>
          <p:cNvPr id="13" name="Table 12">
            <a:extLst>
              <a:ext uri="{FF2B5EF4-FFF2-40B4-BE49-F238E27FC236}">
                <a16:creationId xmlns:a16="http://schemas.microsoft.com/office/drawing/2014/main" id="{7C8EBEBA-0FA6-53B6-E854-0A99C3074508}"/>
              </a:ext>
            </a:extLst>
          </p:cNvPr>
          <p:cNvGraphicFramePr>
            <a:graphicFrameLocks noGrp="1"/>
          </p:cNvGraphicFramePr>
          <p:nvPr/>
        </p:nvGraphicFramePr>
        <p:xfrm>
          <a:off x="539750" y="3241357"/>
          <a:ext cx="4416425" cy="365760"/>
        </p:xfrm>
        <a:graphic>
          <a:graphicData uri="http://schemas.openxmlformats.org/drawingml/2006/table">
            <a:tbl>
              <a:tblPr/>
              <a:tblGrid>
                <a:gridCol w="4416425">
                  <a:extLst>
                    <a:ext uri="{9D8B030D-6E8A-4147-A177-3AD203B41FA5}">
                      <a16:colId xmlns:a16="http://schemas.microsoft.com/office/drawing/2014/main" val="2209961516"/>
                    </a:ext>
                  </a:extLst>
                </a:gridCol>
              </a:tblGrid>
              <a:tr h="0">
                <a:tc>
                  <a:txBody>
                    <a:bodyPr/>
                    <a:lstStyle/>
                    <a:p>
                      <a:endParaRPr lang="en-IN"/>
                    </a:p>
                  </a:txBody>
                  <a:tcPr anchor="ctr">
                    <a:lnL>
                      <a:noFill/>
                    </a:lnL>
                    <a:lnR>
                      <a:noFill/>
                    </a:lnR>
                    <a:lnT>
                      <a:noFill/>
                    </a:lnT>
                    <a:lnB>
                      <a:noFill/>
                    </a:lnB>
                    <a:noFill/>
                  </a:tcPr>
                </a:tc>
                <a:extLst>
                  <a:ext uri="{0D108BD9-81ED-4DB2-BD59-A6C34878D82A}">
                    <a16:rowId xmlns:a16="http://schemas.microsoft.com/office/drawing/2014/main" val="2269633044"/>
                  </a:ext>
                </a:extLst>
              </a:tr>
            </a:tbl>
          </a:graphicData>
        </a:graphic>
      </p:graphicFrame>
      <p:graphicFrame>
        <p:nvGraphicFramePr>
          <p:cNvPr id="14" name="Table 13">
            <a:extLst>
              <a:ext uri="{FF2B5EF4-FFF2-40B4-BE49-F238E27FC236}">
                <a16:creationId xmlns:a16="http://schemas.microsoft.com/office/drawing/2014/main" id="{3E10D272-DAF6-212C-D23C-3D37C32C03C4}"/>
              </a:ext>
            </a:extLst>
          </p:cNvPr>
          <p:cNvGraphicFramePr>
            <a:graphicFrameLocks noGrp="1"/>
          </p:cNvGraphicFramePr>
          <p:nvPr>
            <p:extLst>
              <p:ext uri="{D42A27DB-BD31-4B8C-83A1-F6EECF244321}">
                <p14:modId xmlns:p14="http://schemas.microsoft.com/office/powerpoint/2010/main" val="1872194155"/>
              </p:ext>
            </p:extLst>
          </p:nvPr>
        </p:nvGraphicFramePr>
        <p:xfrm>
          <a:off x="539750" y="3241357"/>
          <a:ext cx="4416425" cy="365760"/>
        </p:xfrm>
        <a:graphic>
          <a:graphicData uri="http://schemas.openxmlformats.org/drawingml/2006/table">
            <a:tbl>
              <a:tblPr/>
              <a:tblGrid>
                <a:gridCol w="4416425">
                  <a:extLst>
                    <a:ext uri="{9D8B030D-6E8A-4147-A177-3AD203B41FA5}">
                      <a16:colId xmlns:a16="http://schemas.microsoft.com/office/drawing/2014/main" val="1918603407"/>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200405841"/>
                  </a:ext>
                </a:extLst>
              </a:tr>
            </a:tbl>
          </a:graphicData>
        </a:graphic>
      </p:graphicFrame>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686" y="481964"/>
            <a:ext cx="6877119" cy="640080"/>
          </a:xfrm>
        </p:spPr>
        <p:txBody>
          <a:bodyPr/>
          <a:lstStyle/>
          <a:p>
            <a:r>
              <a:rPr lang="en-IN" b="1" dirty="0">
                <a:latin typeface="Lucida Bright" panose="02040602050505020304" pitchFamily="18" charset="0"/>
              </a:rPr>
              <a:t>Objective</a:t>
            </a:r>
            <a:endParaRPr lang="en-US" b="1" dirty="0">
              <a:latin typeface="Lucida Bright" panose="02040602050505020304" pitchFamily="18" charset="0"/>
            </a:endParaRPr>
          </a:p>
        </p:txBody>
      </p:sp>
      <p:graphicFrame>
        <p:nvGraphicFramePr>
          <p:cNvPr id="2" name="Table 1">
            <a:extLst>
              <a:ext uri="{FF2B5EF4-FFF2-40B4-BE49-F238E27FC236}">
                <a16:creationId xmlns:a16="http://schemas.microsoft.com/office/drawing/2014/main" id="{95DF3D2B-DF9A-D9D9-430C-251C79094248}"/>
              </a:ext>
            </a:extLst>
          </p:cNvPr>
          <p:cNvGraphicFramePr>
            <a:graphicFrameLocks noGrp="1"/>
          </p:cNvGraphicFramePr>
          <p:nvPr>
            <p:extLst>
              <p:ext uri="{D42A27DB-BD31-4B8C-83A1-F6EECF244321}">
                <p14:modId xmlns:p14="http://schemas.microsoft.com/office/powerpoint/2010/main" val="2801427473"/>
              </p:ext>
            </p:extLst>
          </p:nvPr>
        </p:nvGraphicFramePr>
        <p:xfrm>
          <a:off x="584200" y="1340700"/>
          <a:ext cx="10725150" cy="573405"/>
        </p:xfrm>
        <a:graphic>
          <a:graphicData uri="http://schemas.openxmlformats.org/drawingml/2006/table">
            <a:tbl>
              <a:tblPr/>
              <a:tblGrid>
                <a:gridCol w="10725150">
                  <a:extLst>
                    <a:ext uri="{9D8B030D-6E8A-4147-A177-3AD203B41FA5}">
                      <a16:colId xmlns:a16="http://schemas.microsoft.com/office/drawing/2014/main" val="3030878253"/>
                    </a:ext>
                  </a:extLst>
                </a:gridCol>
              </a:tblGrid>
              <a:tr h="573405">
                <a:tc>
                  <a:txBody>
                    <a:bodyPr/>
                    <a:lstStyle/>
                    <a:p>
                      <a:r>
                        <a:rPr lang="en-US" sz="1400" dirty="0">
                          <a:latin typeface="Arial" panose="020B0604020202020204" pitchFamily="34" charset="0"/>
                          <a:cs typeface="Arial" panose="020B0604020202020204" pitchFamily="34" charset="0"/>
                        </a:rPr>
                        <a:t>"To provide an accurate, fast, and accessible AI-based system for detecting poultry diseases from images of chickens, helping farmers take early action and reduce losses."</a:t>
                      </a:r>
                      <a:endParaRPr lang="en-IN" sz="1400" dirty="0">
                        <a:latin typeface="Arial" panose="020B0604020202020204" pitchFamily="34" charset="0"/>
                        <a:cs typeface="Arial" panose="020B0604020202020204" pitchFamily="34" charset="0"/>
                      </a:endParaRPr>
                    </a:p>
                  </a:txBody>
                  <a:tcPr anchor="ctr">
                    <a:lnL>
                      <a:noFill/>
                    </a:lnL>
                    <a:lnR>
                      <a:noFill/>
                    </a:lnR>
                    <a:lnT>
                      <a:noFill/>
                    </a:lnT>
                    <a:lnB>
                      <a:noFill/>
                    </a:lnB>
                    <a:noFill/>
                  </a:tcPr>
                </a:tc>
                <a:extLst>
                  <a:ext uri="{0D108BD9-81ED-4DB2-BD59-A6C34878D82A}">
                    <a16:rowId xmlns:a16="http://schemas.microsoft.com/office/drawing/2014/main" val="1022413514"/>
                  </a:ext>
                </a:extLst>
              </a:tr>
            </a:tbl>
          </a:graphicData>
        </a:graphic>
      </p:graphicFrame>
      <p:sp>
        <p:nvSpPr>
          <p:cNvPr id="30" name="TextBox 29">
            <a:extLst>
              <a:ext uri="{FF2B5EF4-FFF2-40B4-BE49-F238E27FC236}">
                <a16:creationId xmlns:a16="http://schemas.microsoft.com/office/drawing/2014/main" id="{827CDBE2-0663-FCA2-E9D0-96EBA7620DC7}"/>
              </a:ext>
            </a:extLst>
          </p:cNvPr>
          <p:cNvSpPr txBox="1"/>
          <p:nvPr/>
        </p:nvSpPr>
        <p:spPr>
          <a:xfrm>
            <a:off x="7387406" y="5178746"/>
            <a:ext cx="6096000" cy="338554"/>
          </a:xfrm>
          <a:prstGeom prst="rect">
            <a:avLst/>
          </a:prstGeom>
          <a:noFill/>
        </p:spPr>
        <p:txBody>
          <a:bodyPr wrap="square">
            <a:spAutoFit/>
          </a:bodyPr>
          <a:lstStyle/>
          <a:p>
            <a:endParaRPr lang="en-IN" sz="1600" dirty="0">
              <a:solidFill>
                <a:schemeClr val="bg1"/>
              </a:solidFill>
            </a:endParaRPr>
          </a:p>
        </p:txBody>
      </p:sp>
      <p:sp>
        <p:nvSpPr>
          <p:cNvPr id="46" name="TextBox 45">
            <a:extLst>
              <a:ext uri="{FF2B5EF4-FFF2-40B4-BE49-F238E27FC236}">
                <a16:creationId xmlns:a16="http://schemas.microsoft.com/office/drawing/2014/main" id="{2BD6EA84-5929-F188-85EF-524BD5673CA0}"/>
              </a:ext>
            </a:extLst>
          </p:cNvPr>
          <p:cNvSpPr txBox="1"/>
          <p:nvPr/>
        </p:nvSpPr>
        <p:spPr>
          <a:xfrm>
            <a:off x="584200" y="2624137"/>
            <a:ext cx="11023600" cy="2462213"/>
          </a:xfrm>
          <a:prstGeom prst="rect">
            <a:avLst/>
          </a:prstGeom>
          <a:noFill/>
        </p:spPr>
        <p:txBody>
          <a:bodyPr wrap="square">
            <a:spAutoFit/>
          </a:bodyPr>
          <a:lstStyle/>
          <a:p>
            <a:pPr>
              <a:buNone/>
            </a:pPr>
            <a:r>
              <a:rPr lang="en-US" sz="1400" b="1" dirty="0">
                <a:latin typeface="Arial" panose="020B0604020202020204" pitchFamily="34" charset="0"/>
                <a:cs typeface="Arial" panose="020B0604020202020204" pitchFamily="34" charset="0"/>
              </a:rPr>
              <a:t>✅ Key Objectives: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Use Transfer Learning</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Build a deep learning model (MobileNetV2) trained to recognize symptoms from chicken images.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Enable Image-Based Diagnosis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Farmers can upload a photo of a chicken and get an instant prediction (e.g., Healthy, Salmonella, etc.).</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Create a Simple Web App</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User-friendly interface to upload images and get results easily from any device.</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Support Early Intervention</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Help farmers make quick decisions on treatment or isolation to prevent outbreaks.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Improve Farm Productivity &amp; Bird Health</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Reduce losses, improve bird survival, and boost overall income for poultry farmers.</a:t>
            </a:r>
          </a:p>
        </p:txBody>
      </p:sp>
      <p:sp>
        <p:nvSpPr>
          <p:cNvPr id="47" name="Title 2">
            <a:extLst>
              <a:ext uri="{FF2B5EF4-FFF2-40B4-BE49-F238E27FC236}">
                <a16:creationId xmlns:a16="http://schemas.microsoft.com/office/drawing/2014/main" id="{64D7C695-E495-E7BB-06AE-D78CC2F652C8}"/>
              </a:ext>
            </a:extLst>
          </p:cNvPr>
          <p:cNvSpPr txBox="1">
            <a:spLocks/>
          </p:cNvSpPr>
          <p:nvPr/>
        </p:nvSpPr>
        <p:spPr>
          <a:xfrm>
            <a:off x="574675" y="1844992"/>
            <a:ext cx="6877119"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b="1" dirty="0">
                <a:latin typeface="Lucida Bright" panose="02040602050505020304" pitchFamily="18" charset="0"/>
              </a:rPr>
              <a:t>Goal of your AI solution</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094C9-EC2D-0CFC-51B6-9F9CAF81C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744C81A-5507-4736-2A12-2DD83AD06A00}"/>
              </a:ext>
            </a:extLst>
          </p:cNvPr>
          <p:cNvSpPr>
            <a:spLocks noGrp="1"/>
          </p:cNvSpPr>
          <p:nvPr>
            <p:ph type="title"/>
          </p:nvPr>
        </p:nvSpPr>
        <p:spPr>
          <a:xfrm>
            <a:off x="662686" y="481964"/>
            <a:ext cx="6877119" cy="640080"/>
          </a:xfrm>
        </p:spPr>
        <p:txBody>
          <a:bodyPr>
            <a:normAutofit/>
          </a:bodyPr>
          <a:lstStyle/>
          <a:p>
            <a:r>
              <a:rPr lang="en-IN" dirty="0">
                <a:latin typeface="Lucida Bright" panose="02040602050505020304" pitchFamily="18" charset="0"/>
              </a:rPr>
              <a:t>Dataset Overview</a:t>
            </a:r>
            <a:endParaRPr lang="en-US" b="1" dirty="0">
              <a:latin typeface="Lucida Bright" panose="02040602050505020304" pitchFamily="18" charset="0"/>
            </a:endParaRPr>
          </a:p>
        </p:txBody>
      </p:sp>
      <p:sp>
        <p:nvSpPr>
          <p:cNvPr id="30" name="TextBox 29">
            <a:extLst>
              <a:ext uri="{FF2B5EF4-FFF2-40B4-BE49-F238E27FC236}">
                <a16:creationId xmlns:a16="http://schemas.microsoft.com/office/drawing/2014/main" id="{93067ECD-5310-630B-31AB-752BE4ECB79D}"/>
              </a:ext>
            </a:extLst>
          </p:cNvPr>
          <p:cNvSpPr txBox="1"/>
          <p:nvPr/>
        </p:nvSpPr>
        <p:spPr>
          <a:xfrm>
            <a:off x="7387406" y="5178746"/>
            <a:ext cx="6096000" cy="338554"/>
          </a:xfrm>
          <a:prstGeom prst="rect">
            <a:avLst/>
          </a:prstGeom>
          <a:noFill/>
        </p:spPr>
        <p:txBody>
          <a:bodyPr wrap="square">
            <a:spAutoFit/>
          </a:bodyPr>
          <a:lstStyle/>
          <a:p>
            <a:endParaRPr lang="en-IN" sz="1600" dirty="0">
              <a:solidFill>
                <a:schemeClr val="bg1"/>
              </a:solidFill>
            </a:endParaRPr>
          </a:p>
        </p:txBody>
      </p:sp>
      <p:graphicFrame>
        <p:nvGraphicFramePr>
          <p:cNvPr id="6" name="Table 5">
            <a:extLst>
              <a:ext uri="{FF2B5EF4-FFF2-40B4-BE49-F238E27FC236}">
                <a16:creationId xmlns:a16="http://schemas.microsoft.com/office/drawing/2014/main" id="{3247D66A-939F-8D17-BFAA-7517EB6A8294}"/>
              </a:ext>
            </a:extLst>
          </p:cNvPr>
          <p:cNvGraphicFramePr>
            <a:graphicFrameLocks noGrp="1"/>
          </p:cNvGraphicFramePr>
          <p:nvPr/>
        </p:nvGraphicFramePr>
        <p:xfrm>
          <a:off x="539750" y="3241357"/>
          <a:ext cx="4416425" cy="365760"/>
        </p:xfrm>
        <a:graphic>
          <a:graphicData uri="http://schemas.openxmlformats.org/drawingml/2006/table">
            <a:tbl>
              <a:tblPr/>
              <a:tblGrid>
                <a:gridCol w="4416425">
                  <a:extLst>
                    <a:ext uri="{9D8B030D-6E8A-4147-A177-3AD203B41FA5}">
                      <a16:colId xmlns:a16="http://schemas.microsoft.com/office/drawing/2014/main" val="4013488174"/>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1006809321"/>
                  </a:ext>
                </a:extLst>
              </a:tr>
            </a:tbl>
          </a:graphicData>
        </a:graphic>
      </p:graphicFrame>
      <p:sp>
        <p:nvSpPr>
          <p:cNvPr id="9" name="TextBox 8">
            <a:extLst>
              <a:ext uri="{FF2B5EF4-FFF2-40B4-BE49-F238E27FC236}">
                <a16:creationId xmlns:a16="http://schemas.microsoft.com/office/drawing/2014/main" id="{45815604-F0CF-B0D4-9B53-47592F515270}"/>
              </a:ext>
            </a:extLst>
          </p:cNvPr>
          <p:cNvSpPr txBox="1"/>
          <p:nvPr/>
        </p:nvSpPr>
        <p:spPr>
          <a:xfrm>
            <a:off x="643706" y="1479888"/>
            <a:ext cx="6743700" cy="2246769"/>
          </a:xfrm>
          <a:prstGeom prst="rect">
            <a:avLst/>
          </a:prstGeom>
          <a:noFill/>
        </p:spPr>
        <p:txBody>
          <a:bodyPr wrap="square">
            <a:spAutoFit/>
          </a:bodyPr>
          <a:lstStyle/>
          <a:p>
            <a:pPr>
              <a:buNone/>
            </a:pPr>
            <a:r>
              <a:rPr lang="en-US" sz="1400" b="1" dirty="0">
                <a:latin typeface="Arial" panose="020B0604020202020204" pitchFamily="34" charset="0"/>
                <a:cs typeface="Arial" panose="020B0604020202020204" pitchFamily="34" charset="0"/>
              </a:rPr>
              <a:t>🔍 Source of Dataset</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Collected from real poultry farm images.</a:t>
            </a:r>
          </a:p>
          <a:p>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3"/>
              </a:rPr>
              <a:t>https://www.kaggle.com/datasets/kausthubkannan/poultry-diseases-detection/data</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Categories included:</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Salmonella</a:t>
            </a:r>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err="1">
                <a:latin typeface="Arial" panose="020B0604020202020204" pitchFamily="34" charset="0"/>
                <a:cs typeface="Arial" panose="020B0604020202020204" pitchFamily="34" charset="0"/>
              </a:rPr>
              <a:t>NewCastle</a:t>
            </a:r>
            <a:r>
              <a:rPr lang="en-US" sz="1400" b="1" dirty="0">
                <a:latin typeface="Arial" panose="020B0604020202020204" pitchFamily="34" charset="0"/>
                <a:cs typeface="Arial" panose="020B0604020202020204" pitchFamily="34" charset="0"/>
              </a:rPr>
              <a:t> Disease (NCD)</a:t>
            </a:r>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Coccidiosis</a:t>
            </a:r>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Healthy Poultry</a:t>
            </a:r>
          </a:p>
        </p:txBody>
      </p:sp>
      <p:sp>
        <p:nvSpPr>
          <p:cNvPr id="17" name="TextBox 16">
            <a:extLst>
              <a:ext uri="{FF2B5EF4-FFF2-40B4-BE49-F238E27FC236}">
                <a16:creationId xmlns:a16="http://schemas.microsoft.com/office/drawing/2014/main" id="{82DB0884-18B7-C774-1946-EA290E7DEBAB}"/>
              </a:ext>
            </a:extLst>
          </p:cNvPr>
          <p:cNvSpPr txBox="1"/>
          <p:nvPr/>
        </p:nvSpPr>
        <p:spPr>
          <a:xfrm>
            <a:off x="492127" y="3535025"/>
            <a:ext cx="6743700" cy="338554"/>
          </a:xfrm>
          <a:prstGeom prst="rect">
            <a:avLst/>
          </a:prstGeom>
          <a:noFill/>
        </p:spPr>
        <p:txBody>
          <a:bodyPr wrap="square">
            <a:spAutoFit/>
          </a:bodyPr>
          <a:lstStyle/>
          <a:p>
            <a:r>
              <a:rPr lang="en-US" sz="1600" dirty="0">
                <a:latin typeface="Lucida Bright" panose="02040602050505020304" pitchFamily="18" charset="0"/>
              </a:rPr>
              <a:t>📂 </a:t>
            </a:r>
            <a:r>
              <a:rPr lang="en-US" sz="1600" b="1" dirty="0">
                <a:latin typeface="Lucida Bright" panose="02040602050505020304" pitchFamily="18" charset="0"/>
              </a:rPr>
              <a:t>Dataset Used in the Project</a:t>
            </a:r>
            <a:endParaRPr lang="en-IN" sz="1600" dirty="0">
              <a:latin typeface="Lucida Bright" panose="02040602050505020304" pitchFamily="18" charset="0"/>
            </a:endParaRPr>
          </a:p>
        </p:txBody>
      </p:sp>
      <p:sp>
        <p:nvSpPr>
          <p:cNvPr id="18" name="Rectangle 3">
            <a:extLst>
              <a:ext uri="{FF2B5EF4-FFF2-40B4-BE49-F238E27FC236}">
                <a16:creationId xmlns:a16="http://schemas.microsoft.com/office/drawing/2014/main" id="{20372E11-3855-8F3E-3CB4-4A6336A64371}"/>
              </a:ext>
            </a:extLst>
          </p:cNvPr>
          <p:cNvSpPr>
            <a:spLocks noChangeArrowheads="1"/>
          </p:cNvSpPr>
          <p:nvPr/>
        </p:nvSpPr>
        <p:spPr bwMode="auto">
          <a:xfrm>
            <a:off x="1117211" y="3897391"/>
            <a:ext cx="3038011"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Main Dataset (Offline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Collected images categorized into: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Salmonella</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Coccidiosis</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NewCastle</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Disease</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Healthy</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Split into: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train/ – for training the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val</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for validation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test/ – for final 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4">
            <a:extLst>
              <a:ext uri="{FF2B5EF4-FFF2-40B4-BE49-F238E27FC236}">
                <a16:creationId xmlns:a16="http://schemas.microsoft.com/office/drawing/2014/main" id="{A2311449-5F03-3B33-955A-FEB82348476C}"/>
              </a:ext>
            </a:extLst>
          </p:cNvPr>
          <p:cNvSpPr>
            <a:spLocks noChangeArrowheads="1"/>
          </p:cNvSpPr>
          <p:nvPr/>
        </p:nvSpPr>
        <p:spPr bwMode="auto">
          <a:xfrm>
            <a:off x="4457700" y="3869057"/>
            <a:ext cx="450624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 Sample Dataset (For GitHub / Demo)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Created using a custom Python script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Limited to </a:t>
            </a:r>
            <a:r>
              <a:rPr kumimoji="0" lang="en-US" alt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20 images per class</a:t>
            </a:r>
            <a:endPar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Stored in sample_dataset/ folder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Makes the project: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Lightweight for uploading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Easy to clone &amp; test quickly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EC3DD342-8759-0CBE-92D3-C3152D4C6D70}"/>
              </a:ext>
            </a:extLst>
          </p:cNvPr>
          <p:cNvPicPr>
            <a:picLocks noChangeAspect="1"/>
          </p:cNvPicPr>
          <p:nvPr/>
        </p:nvPicPr>
        <p:blipFill>
          <a:blip r:embed="rId4"/>
          <a:srcRect t="3697"/>
          <a:stretch>
            <a:fillRect/>
          </a:stretch>
        </p:blipFill>
        <p:spPr>
          <a:xfrm>
            <a:off x="8285350" y="3869057"/>
            <a:ext cx="1962150" cy="2189827"/>
          </a:xfrm>
          <a:prstGeom prst="rect">
            <a:avLst/>
          </a:prstGeom>
        </p:spPr>
      </p:pic>
    </p:spTree>
    <p:extLst>
      <p:ext uri="{BB962C8B-B14F-4D97-AF65-F5344CB8AC3E}">
        <p14:creationId xmlns:p14="http://schemas.microsoft.com/office/powerpoint/2010/main" val="2873579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84505-2AC2-2ABE-696B-EB9EEFD2AAA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565CC13-B249-1E64-C494-AF0CB16336EE}"/>
              </a:ext>
            </a:extLst>
          </p:cNvPr>
          <p:cNvGraphicFramePr>
            <a:graphicFrameLocks noGrp="1"/>
          </p:cNvGraphicFramePr>
          <p:nvPr/>
        </p:nvGraphicFramePr>
        <p:xfrm>
          <a:off x="539750" y="3241357"/>
          <a:ext cx="4416425" cy="365760"/>
        </p:xfrm>
        <a:graphic>
          <a:graphicData uri="http://schemas.openxmlformats.org/drawingml/2006/table">
            <a:tbl>
              <a:tblPr/>
              <a:tblGrid>
                <a:gridCol w="4416425">
                  <a:extLst>
                    <a:ext uri="{9D8B030D-6E8A-4147-A177-3AD203B41FA5}">
                      <a16:colId xmlns:a16="http://schemas.microsoft.com/office/drawing/2014/main" val="4063968612"/>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4059156089"/>
                  </a:ext>
                </a:extLst>
              </a:tr>
            </a:tbl>
          </a:graphicData>
        </a:graphic>
      </p:graphicFrame>
      <p:graphicFrame>
        <p:nvGraphicFramePr>
          <p:cNvPr id="6" name="Table 5">
            <a:extLst>
              <a:ext uri="{FF2B5EF4-FFF2-40B4-BE49-F238E27FC236}">
                <a16:creationId xmlns:a16="http://schemas.microsoft.com/office/drawing/2014/main" id="{2F7A0C36-FF9A-977B-DC28-0BEBF582B74F}"/>
              </a:ext>
            </a:extLst>
          </p:cNvPr>
          <p:cNvGraphicFramePr>
            <a:graphicFrameLocks noGrp="1"/>
          </p:cNvGraphicFramePr>
          <p:nvPr>
            <p:extLst>
              <p:ext uri="{D42A27DB-BD31-4B8C-83A1-F6EECF244321}">
                <p14:modId xmlns:p14="http://schemas.microsoft.com/office/powerpoint/2010/main" val="2512403536"/>
              </p:ext>
            </p:extLst>
          </p:nvPr>
        </p:nvGraphicFramePr>
        <p:xfrm>
          <a:off x="539750" y="650557"/>
          <a:ext cx="4416425" cy="518160"/>
        </p:xfrm>
        <a:graphic>
          <a:graphicData uri="http://schemas.openxmlformats.org/drawingml/2006/table">
            <a:tbl>
              <a:tblPr/>
              <a:tblGrid>
                <a:gridCol w="4416425">
                  <a:extLst>
                    <a:ext uri="{9D8B030D-6E8A-4147-A177-3AD203B41FA5}">
                      <a16:colId xmlns:a16="http://schemas.microsoft.com/office/drawing/2014/main" val="13034357"/>
                    </a:ext>
                  </a:extLst>
                </a:gridCol>
              </a:tblGrid>
              <a:tr h="0">
                <a:tc>
                  <a:txBody>
                    <a:bodyPr/>
                    <a:lstStyle/>
                    <a:p>
                      <a:r>
                        <a:rPr lang="en-IN" sz="2800" dirty="0">
                          <a:latin typeface="Lucida Bright" panose="02040602050505020304" pitchFamily="18" charset="0"/>
                        </a:rPr>
                        <a:t>Model Architecture</a:t>
                      </a:r>
                    </a:p>
                  </a:txBody>
                  <a:tcPr anchor="ctr">
                    <a:lnL>
                      <a:noFill/>
                    </a:lnL>
                    <a:lnR>
                      <a:noFill/>
                    </a:lnR>
                    <a:lnT>
                      <a:noFill/>
                    </a:lnT>
                    <a:lnB>
                      <a:noFill/>
                    </a:lnB>
                    <a:noFill/>
                  </a:tcPr>
                </a:tc>
                <a:extLst>
                  <a:ext uri="{0D108BD9-81ED-4DB2-BD59-A6C34878D82A}">
                    <a16:rowId xmlns:a16="http://schemas.microsoft.com/office/drawing/2014/main" val="2125733988"/>
                  </a:ext>
                </a:extLst>
              </a:tr>
            </a:tbl>
          </a:graphicData>
        </a:graphic>
      </p:graphicFrame>
      <p:sp>
        <p:nvSpPr>
          <p:cNvPr id="9" name="Rectangle 1">
            <a:extLst>
              <a:ext uri="{FF2B5EF4-FFF2-40B4-BE49-F238E27FC236}">
                <a16:creationId xmlns:a16="http://schemas.microsoft.com/office/drawing/2014/main" id="{CE7D9D92-9715-46CB-87EB-821809BEA1E0}"/>
              </a:ext>
            </a:extLst>
          </p:cNvPr>
          <p:cNvSpPr>
            <a:spLocks noChangeArrowheads="1"/>
          </p:cNvSpPr>
          <p:nvPr/>
        </p:nvSpPr>
        <p:spPr bwMode="auto">
          <a:xfrm>
            <a:off x="539750" y="1426820"/>
            <a:ext cx="47692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Transfer Learning with MobileNetV2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Pretrained on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ImageNet</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include_top</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=False → removes default classification head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input_shape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=(224,224,3) for poultry image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base.trainable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False to freeze pretrained layers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Rectangle 2">
            <a:extLst>
              <a:ext uri="{FF2B5EF4-FFF2-40B4-BE49-F238E27FC236}">
                <a16:creationId xmlns:a16="http://schemas.microsoft.com/office/drawing/2014/main" id="{104E78D5-7544-665B-BC4A-7F4AD1211B75}"/>
              </a:ext>
            </a:extLst>
          </p:cNvPr>
          <p:cNvSpPr>
            <a:spLocks noChangeArrowheads="1"/>
          </p:cNvSpPr>
          <p:nvPr/>
        </p:nvSpPr>
        <p:spPr bwMode="auto">
          <a:xfrm>
            <a:off x="539750" y="2699176"/>
            <a:ext cx="507305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Custom Layers Added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GlobalAveragePooling2D()</a:t>
            </a:r>
            <a:b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Reduces feature maps into a flat 1D vector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Dense(128, activation='</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relu</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Learns disease-specific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Dense(4, activation='</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softmax</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Predicts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classes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Salmonella, Coccidiosis, NCD, Healthy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1" name="Rectangle 3">
            <a:extLst>
              <a:ext uri="{FF2B5EF4-FFF2-40B4-BE49-F238E27FC236}">
                <a16:creationId xmlns:a16="http://schemas.microsoft.com/office/drawing/2014/main" id="{CFC18243-8C6C-09E7-7C64-FEAB64AE8606}"/>
              </a:ext>
            </a:extLst>
          </p:cNvPr>
          <p:cNvSpPr>
            <a:spLocks noChangeArrowheads="1"/>
          </p:cNvSpPr>
          <p:nvPr/>
        </p:nvSpPr>
        <p:spPr bwMode="auto">
          <a:xfrm>
            <a:off x="539750" y="4515058"/>
            <a:ext cx="345479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Model Compilation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Optimizer</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Adam(</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learning_rate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=0.0001)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Loss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categorical_crossentropy</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Metrics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2" name="Rectangle 4">
            <a:extLst>
              <a:ext uri="{FF2B5EF4-FFF2-40B4-BE49-F238E27FC236}">
                <a16:creationId xmlns:a16="http://schemas.microsoft.com/office/drawing/2014/main" id="{CC91B82D-705B-7A14-98C9-620769C5736A}"/>
              </a:ext>
            </a:extLst>
          </p:cNvPr>
          <p:cNvSpPr>
            <a:spLocks noChangeArrowheads="1"/>
          </p:cNvSpPr>
          <p:nvPr/>
        </p:nvSpPr>
        <p:spPr bwMode="auto">
          <a:xfrm>
            <a:off x="4623204" y="4545710"/>
            <a:ext cx="551139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Training Configuration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model.fit</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train_flow</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validation_data</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val_flow</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epochs=100)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Trained on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augmented poultry dataset</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Validated using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val_flow</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split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6" name="Rectangle 6">
            <a:extLst>
              <a:ext uri="{FF2B5EF4-FFF2-40B4-BE49-F238E27FC236}">
                <a16:creationId xmlns:a16="http://schemas.microsoft.com/office/drawing/2014/main" id="{48CADAC3-8B7E-E5DD-0FDE-0043B6B55DF5}"/>
              </a:ext>
            </a:extLst>
          </p:cNvPr>
          <p:cNvSpPr>
            <a:spLocks noChangeArrowheads="1"/>
          </p:cNvSpPr>
          <p:nvPr/>
        </p:nvSpPr>
        <p:spPr bwMode="auto">
          <a:xfrm>
            <a:off x="539750" y="5669095"/>
            <a:ext cx="39821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 Final model saved as: healthy_vs_rotten.h5 </a:t>
            </a:r>
          </a:p>
        </p:txBody>
      </p:sp>
    </p:spTree>
    <p:extLst>
      <p:ext uri="{BB962C8B-B14F-4D97-AF65-F5344CB8AC3E}">
        <p14:creationId xmlns:p14="http://schemas.microsoft.com/office/powerpoint/2010/main" val="1384125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F4BD4-3550-9CEF-2D5A-D5AD28436D95}"/>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ECCD9456-8F21-EADF-D469-09E39F4E5928}"/>
              </a:ext>
            </a:extLst>
          </p:cNvPr>
          <p:cNvSpPr txBox="1"/>
          <p:nvPr/>
        </p:nvSpPr>
        <p:spPr>
          <a:xfrm>
            <a:off x="7387406" y="5178746"/>
            <a:ext cx="6096000" cy="338554"/>
          </a:xfrm>
          <a:prstGeom prst="rect">
            <a:avLst/>
          </a:prstGeom>
          <a:noFill/>
        </p:spPr>
        <p:txBody>
          <a:bodyPr wrap="square">
            <a:spAutoFit/>
          </a:bodyPr>
          <a:lstStyle/>
          <a:p>
            <a:endParaRPr lang="en-IN" sz="1600" dirty="0">
              <a:solidFill>
                <a:schemeClr val="bg1"/>
              </a:solidFill>
            </a:endParaRPr>
          </a:p>
        </p:txBody>
      </p:sp>
      <p:sp>
        <p:nvSpPr>
          <p:cNvPr id="5" name="Title 4">
            <a:extLst>
              <a:ext uri="{FF2B5EF4-FFF2-40B4-BE49-F238E27FC236}">
                <a16:creationId xmlns:a16="http://schemas.microsoft.com/office/drawing/2014/main" id="{F35549F2-ED1D-AC13-7583-87AB8D5509EE}"/>
              </a:ext>
            </a:extLst>
          </p:cNvPr>
          <p:cNvSpPr>
            <a:spLocks noGrp="1"/>
          </p:cNvSpPr>
          <p:nvPr>
            <p:ph type="title"/>
          </p:nvPr>
        </p:nvSpPr>
        <p:spPr/>
        <p:txBody>
          <a:bodyPr/>
          <a:lstStyle/>
          <a:p>
            <a:r>
              <a:rPr lang="en-IN" dirty="0">
                <a:latin typeface="Lucida Bright" panose="02040602050505020304" pitchFamily="18" charset="0"/>
              </a:rPr>
              <a:t>Training &amp; Accuracy</a:t>
            </a:r>
          </a:p>
        </p:txBody>
      </p:sp>
      <p:sp>
        <p:nvSpPr>
          <p:cNvPr id="7" name="TextBox 6">
            <a:extLst>
              <a:ext uri="{FF2B5EF4-FFF2-40B4-BE49-F238E27FC236}">
                <a16:creationId xmlns:a16="http://schemas.microsoft.com/office/drawing/2014/main" id="{E0817824-5FAC-737E-74EA-0247862D903A}"/>
              </a:ext>
            </a:extLst>
          </p:cNvPr>
          <p:cNvSpPr txBox="1"/>
          <p:nvPr/>
        </p:nvSpPr>
        <p:spPr>
          <a:xfrm>
            <a:off x="547833" y="1438494"/>
            <a:ext cx="6743700" cy="1384995"/>
          </a:xfrm>
          <a:prstGeom prst="rect">
            <a:avLst/>
          </a:prstGeom>
          <a:noFill/>
        </p:spPr>
        <p:txBody>
          <a:bodyPr wrap="square">
            <a:spAutoFit/>
          </a:bodyPr>
          <a:lstStyle/>
          <a:p>
            <a:pPr>
              <a:buNone/>
            </a:pPr>
            <a:r>
              <a:rPr lang="en-IN" sz="1400" b="1" dirty="0">
                <a:latin typeface="Arial" panose="020B0604020202020204" pitchFamily="34" charset="0"/>
                <a:cs typeface="Arial" panose="020B0604020202020204" pitchFamily="34" charset="0"/>
              </a:rPr>
              <a:t>🎯 Training &amp; Accuracy</a:t>
            </a:r>
          </a:p>
          <a:p>
            <a:pPr>
              <a:buNone/>
            </a:pPr>
            <a:r>
              <a:rPr lang="en-IN" sz="1400" b="1" dirty="0">
                <a:latin typeface="Arial" panose="020B0604020202020204" pitchFamily="34" charset="0"/>
                <a:cs typeface="Arial" panose="020B0604020202020204" pitchFamily="34" charset="0"/>
              </a:rPr>
              <a:t>📊 Training Configuration</a:t>
            </a:r>
          </a:p>
          <a:p>
            <a:pPr>
              <a:buFont typeface="Arial" panose="020B0604020202020204" pitchFamily="34" charset="0"/>
              <a:buChar char="•"/>
            </a:pPr>
            <a:r>
              <a:rPr lang="en-IN" sz="1400" b="1" dirty="0">
                <a:latin typeface="Arial" panose="020B0604020202020204" pitchFamily="34" charset="0"/>
                <a:cs typeface="Arial" panose="020B0604020202020204" pitchFamily="34" charset="0"/>
              </a:rPr>
              <a:t>Epochs</a:t>
            </a:r>
            <a:r>
              <a:rPr lang="en-IN" sz="1400" dirty="0">
                <a:latin typeface="Arial" panose="020B0604020202020204" pitchFamily="34" charset="0"/>
                <a:cs typeface="Arial" panose="020B0604020202020204" pitchFamily="34" charset="0"/>
              </a:rPr>
              <a:t>: 100</a:t>
            </a:r>
          </a:p>
          <a:p>
            <a:pPr>
              <a:buFont typeface="Arial" panose="020B0604020202020204" pitchFamily="34" charset="0"/>
              <a:buChar char="•"/>
            </a:pPr>
            <a:r>
              <a:rPr lang="en-IN" sz="1400" b="1" dirty="0">
                <a:latin typeface="Arial" panose="020B0604020202020204" pitchFamily="34" charset="0"/>
                <a:cs typeface="Arial" panose="020B0604020202020204" pitchFamily="34" charset="0"/>
              </a:rPr>
              <a:t>Training Data</a:t>
            </a:r>
            <a:r>
              <a:rPr lang="en-IN" sz="1400" dirty="0">
                <a:latin typeface="Arial" panose="020B0604020202020204" pitchFamily="34" charset="0"/>
                <a:cs typeface="Arial" panose="020B0604020202020204" pitchFamily="34" charset="0"/>
              </a:rPr>
              <a:t>: Augmented images from 4 poultry classes</a:t>
            </a:r>
          </a:p>
          <a:p>
            <a:pPr>
              <a:buFont typeface="Arial" panose="020B0604020202020204" pitchFamily="34" charset="0"/>
              <a:buChar char="•"/>
            </a:pPr>
            <a:r>
              <a:rPr lang="en-IN" sz="1400" b="1" dirty="0">
                <a:latin typeface="Arial" panose="020B0604020202020204" pitchFamily="34" charset="0"/>
                <a:cs typeface="Arial" panose="020B0604020202020204" pitchFamily="34" charset="0"/>
              </a:rPr>
              <a:t>Validation Data</a:t>
            </a:r>
            <a:r>
              <a:rPr lang="en-IN" sz="1400" dirty="0">
                <a:latin typeface="Arial" panose="020B0604020202020204" pitchFamily="34" charset="0"/>
                <a:cs typeface="Arial" panose="020B0604020202020204" pitchFamily="34" charset="0"/>
              </a:rPr>
              <a:t>: Separate clean validation set</a:t>
            </a:r>
          </a:p>
          <a:p>
            <a:pPr>
              <a:buFont typeface="Arial" panose="020B0604020202020204" pitchFamily="34" charset="0"/>
              <a:buChar char="•"/>
            </a:pPr>
            <a:r>
              <a:rPr lang="en-IN" sz="1400" b="1" dirty="0">
                <a:latin typeface="Arial" panose="020B0604020202020204" pitchFamily="34" charset="0"/>
                <a:cs typeface="Arial" panose="020B0604020202020204" pitchFamily="34" charset="0"/>
              </a:rPr>
              <a:t>Batch Size</a:t>
            </a:r>
            <a:r>
              <a:rPr lang="en-IN" sz="1400" dirty="0">
                <a:latin typeface="Arial" panose="020B0604020202020204" pitchFamily="34" charset="0"/>
                <a:cs typeface="Arial" panose="020B0604020202020204" pitchFamily="34" charset="0"/>
              </a:rPr>
              <a:t>: 32 (default)</a:t>
            </a:r>
          </a:p>
        </p:txBody>
      </p:sp>
      <p:sp>
        <p:nvSpPr>
          <p:cNvPr id="8" name="Rectangle 1">
            <a:extLst>
              <a:ext uri="{FF2B5EF4-FFF2-40B4-BE49-F238E27FC236}">
                <a16:creationId xmlns:a16="http://schemas.microsoft.com/office/drawing/2014/main" id="{26406F9B-A83A-A680-67FD-6555FA3D3E7C}"/>
              </a:ext>
            </a:extLst>
          </p:cNvPr>
          <p:cNvSpPr>
            <a:spLocks noChangeArrowheads="1"/>
          </p:cNvSpPr>
          <p:nvPr/>
        </p:nvSpPr>
        <p:spPr bwMode="auto">
          <a:xfrm>
            <a:off x="521207" y="3095828"/>
            <a:ext cx="419366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Trained using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model.fit</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Evaluated using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model.evaluate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Achieved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High Accuracy</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on test data</a:t>
            </a:r>
            <a:b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(example: ~90% depending on dataset)</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9" name="Rectangle 2">
            <a:extLst>
              <a:ext uri="{FF2B5EF4-FFF2-40B4-BE49-F238E27FC236}">
                <a16:creationId xmlns:a16="http://schemas.microsoft.com/office/drawing/2014/main" id="{63B16F8F-7AED-35E4-703D-626E9EA6E3EA}"/>
              </a:ext>
            </a:extLst>
          </p:cNvPr>
          <p:cNvSpPr>
            <a:spLocks noChangeArrowheads="1"/>
          </p:cNvSpPr>
          <p:nvPr/>
        </p:nvSpPr>
        <p:spPr bwMode="auto">
          <a:xfrm>
            <a:off x="555878" y="5240393"/>
            <a:ext cx="41243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Model Saved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Final model stored as: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Unicode MS"/>
              </a:rPr>
              <a:t>healthy_vs_rotten.h5</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Used in Flask app for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72FB49E1-C867-ADAE-1A69-358A2413CE54}"/>
              </a:ext>
            </a:extLst>
          </p:cNvPr>
          <p:cNvPicPr>
            <a:picLocks noChangeAspect="1"/>
          </p:cNvPicPr>
          <p:nvPr/>
        </p:nvPicPr>
        <p:blipFill>
          <a:blip r:embed="rId3"/>
          <a:stretch>
            <a:fillRect/>
          </a:stretch>
        </p:blipFill>
        <p:spPr>
          <a:xfrm>
            <a:off x="521207" y="4480823"/>
            <a:ext cx="4915326" cy="449619"/>
          </a:xfrm>
          <a:prstGeom prst="rect">
            <a:avLst/>
          </a:prstGeom>
        </p:spPr>
      </p:pic>
      <p:sp>
        <p:nvSpPr>
          <p:cNvPr id="13" name="TextBox 12">
            <a:extLst>
              <a:ext uri="{FF2B5EF4-FFF2-40B4-BE49-F238E27FC236}">
                <a16:creationId xmlns:a16="http://schemas.microsoft.com/office/drawing/2014/main" id="{0BE7988E-51AA-3F8A-DE9E-F3148B209087}"/>
              </a:ext>
            </a:extLst>
          </p:cNvPr>
          <p:cNvSpPr txBox="1"/>
          <p:nvPr/>
        </p:nvSpPr>
        <p:spPr>
          <a:xfrm>
            <a:off x="6837002" y="1738044"/>
            <a:ext cx="2126024" cy="95410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To </a:t>
            </a:r>
            <a:r>
              <a:rPr lang="en-US" sz="1400" b="1" dirty="0">
                <a:latin typeface="Arial" panose="020B0604020202020204" pitchFamily="34" charset="0"/>
                <a:cs typeface="Arial" panose="020B0604020202020204" pitchFamily="34" charset="0"/>
              </a:rPr>
              <a:t>launch the web application</a:t>
            </a:r>
            <a:r>
              <a:rPr lang="en-US" sz="1400" dirty="0">
                <a:latin typeface="Arial" panose="020B0604020202020204" pitchFamily="34" charset="0"/>
                <a:cs typeface="Arial" panose="020B0604020202020204" pitchFamily="34" charset="0"/>
              </a:rPr>
              <a:t>, simply open your terminal and run:</a:t>
            </a:r>
            <a:endParaRPr lang="en-IN" sz="1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67F465A3-ACBF-64C1-5DF6-1D55472D88B7}"/>
              </a:ext>
            </a:extLst>
          </p:cNvPr>
          <p:cNvSpPr txBox="1"/>
          <p:nvPr/>
        </p:nvSpPr>
        <p:spPr>
          <a:xfrm>
            <a:off x="7063556" y="2779111"/>
            <a:ext cx="6743700" cy="307777"/>
          </a:xfrm>
          <a:prstGeom prst="rect">
            <a:avLst/>
          </a:prstGeom>
          <a:noFill/>
        </p:spPr>
        <p:txBody>
          <a:bodyPr wrap="square">
            <a:spAutoFit/>
          </a:bodyPr>
          <a:lstStyle/>
          <a:p>
            <a:r>
              <a:rPr lang="en-IN" sz="1400" b="1" dirty="0">
                <a:latin typeface="Lucida Bright" panose="02040602050505020304" pitchFamily="18" charset="0"/>
              </a:rPr>
              <a:t>python app.py</a:t>
            </a:r>
          </a:p>
        </p:txBody>
      </p:sp>
      <p:sp>
        <p:nvSpPr>
          <p:cNvPr id="16" name="Rectangle 3">
            <a:extLst>
              <a:ext uri="{FF2B5EF4-FFF2-40B4-BE49-F238E27FC236}">
                <a16:creationId xmlns:a16="http://schemas.microsoft.com/office/drawing/2014/main" id="{DEA78CF1-2C31-A2FC-4352-D851A1141963}"/>
              </a:ext>
            </a:extLst>
          </p:cNvPr>
          <p:cNvSpPr>
            <a:spLocks noChangeArrowheads="1"/>
          </p:cNvSpPr>
          <p:nvPr/>
        </p:nvSpPr>
        <p:spPr bwMode="auto">
          <a:xfrm>
            <a:off x="6755469" y="3266954"/>
            <a:ext cx="270159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This command starts the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Flask server</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hosting your AI-powered poultry health checker on http://localhost:5000/.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From here, users can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upload images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get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real-time predictions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visualize results through the elegant web interface.</a:t>
            </a:r>
          </a:p>
        </p:txBody>
      </p:sp>
      <p:pic>
        <p:nvPicPr>
          <p:cNvPr id="3" name="Picture 2">
            <a:extLst>
              <a:ext uri="{FF2B5EF4-FFF2-40B4-BE49-F238E27FC236}">
                <a16:creationId xmlns:a16="http://schemas.microsoft.com/office/drawing/2014/main" id="{7E5DBDBF-F654-0CB7-49F4-60DA84F0EF72}"/>
              </a:ext>
            </a:extLst>
          </p:cNvPr>
          <p:cNvPicPr>
            <a:picLocks noChangeAspect="1"/>
          </p:cNvPicPr>
          <p:nvPr/>
        </p:nvPicPr>
        <p:blipFill>
          <a:blip r:embed="rId4"/>
          <a:stretch>
            <a:fillRect/>
          </a:stretch>
        </p:blipFill>
        <p:spPr>
          <a:xfrm>
            <a:off x="9919605" y="1849199"/>
            <a:ext cx="1806097" cy="3391194"/>
          </a:xfrm>
          <a:prstGeom prst="rect">
            <a:avLst/>
          </a:prstGeom>
        </p:spPr>
      </p:pic>
    </p:spTree>
    <p:extLst>
      <p:ext uri="{BB962C8B-B14F-4D97-AF65-F5344CB8AC3E}">
        <p14:creationId xmlns:p14="http://schemas.microsoft.com/office/powerpoint/2010/main" val="23191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3393D-6763-09BC-C0D0-60A239170A86}"/>
            </a:ext>
          </a:extLst>
        </p:cNvPr>
        <p:cNvGrpSpPr/>
        <p:nvPr/>
      </p:nvGrpSpPr>
      <p:grpSpPr>
        <a:xfrm>
          <a:off x="0" y="0"/>
          <a:ext cx="0" cy="0"/>
          <a:chOff x="0" y="0"/>
          <a:chExt cx="0" cy="0"/>
        </a:xfrm>
      </p:grpSpPr>
      <p:sp>
        <p:nvSpPr>
          <p:cNvPr id="46" name="TextBox 45">
            <a:extLst>
              <a:ext uri="{FF2B5EF4-FFF2-40B4-BE49-F238E27FC236}">
                <a16:creationId xmlns:a16="http://schemas.microsoft.com/office/drawing/2014/main" id="{7C03481C-3A35-34E7-4227-5AF215F91D48}"/>
              </a:ext>
            </a:extLst>
          </p:cNvPr>
          <p:cNvSpPr txBox="1"/>
          <p:nvPr/>
        </p:nvSpPr>
        <p:spPr>
          <a:xfrm>
            <a:off x="457268" y="1447799"/>
            <a:ext cx="5524432" cy="3539430"/>
          </a:xfrm>
          <a:prstGeom prst="rect">
            <a:avLst/>
          </a:prstGeom>
          <a:noFill/>
        </p:spPr>
        <p:txBody>
          <a:bodyPr wrap="square">
            <a:spAutoFit/>
          </a:bodyPr>
          <a:lstStyle/>
          <a:p>
            <a:r>
              <a:rPr lang="en-IN" sz="1400" b="1" dirty="0"/>
              <a:t>🔧 Backend &amp; Model Development</a:t>
            </a:r>
          </a:p>
          <a:p>
            <a:r>
              <a:rPr lang="en-IN" sz="1400" b="1" dirty="0"/>
              <a:t>Python</a:t>
            </a:r>
            <a:r>
              <a:rPr lang="en-IN" sz="1400" dirty="0"/>
              <a:t> 🐍</a:t>
            </a:r>
            <a:br>
              <a:rPr lang="en-IN" sz="1400" dirty="0"/>
            </a:br>
            <a:r>
              <a:rPr lang="en-IN" sz="1400" dirty="0"/>
              <a:t>Core programming language used throughout the project.</a:t>
            </a:r>
          </a:p>
          <a:p>
            <a:r>
              <a:rPr lang="en-IN" sz="1400" b="1" dirty="0"/>
              <a:t>TensorFlow / </a:t>
            </a:r>
            <a:r>
              <a:rPr lang="en-IN" sz="1400" b="1" dirty="0" err="1"/>
              <a:t>Keras</a:t>
            </a:r>
            <a:r>
              <a:rPr lang="en-IN" sz="1400" dirty="0"/>
              <a:t> 🧠</a:t>
            </a:r>
            <a:br>
              <a:rPr lang="en-IN" sz="1400" dirty="0"/>
            </a:br>
            <a:r>
              <a:rPr lang="en-IN" sz="1400" dirty="0"/>
              <a:t>For building and training the deep learning model using Transfer Learning.</a:t>
            </a:r>
          </a:p>
          <a:p>
            <a:r>
              <a:rPr lang="en-IN" sz="1400" b="1" dirty="0"/>
              <a:t>NumPy &amp; Matplotlib</a:t>
            </a:r>
            <a:r>
              <a:rPr lang="en-IN" sz="1400" dirty="0"/>
              <a:t> 📊</a:t>
            </a:r>
            <a:br>
              <a:rPr lang="en-IN" sz="1400" dirty="0"/>
            </a:br>
            <a:r>
              <a:rPr lang="en-IN" sz="1400" dirty="0"/>
              <a:t>For data handling, preprocessing, and visualization during model retraining.</a:t>
            </a:r>
          </a:p>
          <a:p>
            <a:endParaRPr lang="en-IN" sz="1400" dirty="0"/>
          </a:p>
          <a:p>
            <a:endParaRPr lang="en-IN" sz="1400" dirty="0"/>
          </a:p>
          <a:p>
            <a:r>
              <a:rPr lang="en-US" sz="1400" b="1" dirty="0"/>
              <a:t>🌐 Web Framework</a:t>
            </a:r>
          </a:p>
          <a:p>
            <a:r>
              <a:rPr lang="en-US" sz="1400" b="1" dirty="0"/>
              <a:t>Flask</a:t>
            </a:r>
            <a:r>
              <a:rPr lang="en-US" sz="1400" dirty="0"/>
              <a:t> 🌍</a:t>
            </a:r>
            <a:br>
              <a:rPr lang="en-US" sz="1400" dirty="0"/>
            </a:br>
            <a:r>
              <a:rPr lang="en-US" sz="1400" dirty="0"/>
              <a:t>Used to create the web interface and connect it with the trained AI model for live predictions.</a:t>
            </a:r>
          </a:p>
          <a:p>
            <a:endParaRPr lang="en-IN" sz="1400" dirty="0"/>
          </a:p>
        </p:txBody>
      </p:sp>
      <p:sp>
        <p:nvSpPr>
          <p:cNvPr id="13" name="TextBox 12">
            <a:extLst>
              <a:ext uri="{FF2B5EF4-FFF2-40B4-BE49-F238E27FC236}">
                <a16:creationId xmlns:a16="http://schemas.microsoft.com/office/drawing/2014/main" id="{5F879D2A-CF12-F354-0083-748466205FD0}"/>
              </a:ext>
            </a:extLst>
          </p:cNvPr>
          <p:cNvSpPr txBox="1"/>
          <p:nvPr/>
        </p:nvSpPr>
        <p:spPr>
          <a:xfrm>
            <a:off x="6096000" y="1414462"/>
            <a:ext cx="6096000" cy="1600438"/>
          </a:xfrm>
          <a:prstGeom prst="rect">
            <a:avLst/>
          </a:prstGeom>
          <a:noFill/>
        </p:spPr>
        <p:txBody>
          <a:bodyPr wrap="square">
            <a:spAutoFit/>
          </a:bodyPr>
          <a:lstStyle/>
          <a:p>
            <a:pPr>
              <a:buNone/>
            </a:pPr>
            <a:r>
              <a:rPr lang="en-IN" sz="1400" b="1" dirty="0">
                <a:latin typeface="Arial" panose="020B0604020202020204" pitchFamily="34" charset="0"/>
                <a:cs typeface="Arial" panose="020B0604020202020204" pitchFamily="34" charset="0"/>
              </a:rPr>
              <a:t>🎨 Frontend &amp; UI Design</a:t>
            </a:r>
          </a:p>
          <a:p>
            <a:pPr>
              <a:buFont typeface="Arial" panose="020B0604020202020204" pitchFamily="34" charset="0"/>
              <a:buChar char="•"/>
            </a:pPr>
            <a:r>
              <a:rPr lang="en-IN" sz="1400" b="1" dirty="0">
                <a:latin typeface="Arial" panose="020B0604020202020204" pitchFamily="34" charset="0"/>
                <a:cs typeface="Arial" panose="020B0604020202020204" pitchFamily="34" charset="0"/>
              </a:rPr>
              <a:t>HTML5 &amp; CSS3</a:t>
            </a:r>
            <a:r>
              <a:rPr lang="en-IN" sz="1400" dirty="0">
                <a:latin typeface="Arial" panose="020B0604020202020204" pitchFamily="34" charset="0"/>
                <a:cs typeface="Arial" panose="020B0604020202020204" pitchFamily="34" charset="0"/>
              </a:rPr>
              <a:t> 💻</a:t>
            </a:r>
            <a:br>
              <a:rPr lang="en-IN" sz="1400" dirty="0">
                <a:latin typeface="Arial" panose="020B0604020202020204" pitchFamily="34" charset="0"/>
                <a:cs typeface="Arial" panose="020B0604020202020204" pitchFamily="34" charset="0"/>
              </a:rPr>
            </a:br>
            <a:r>
              <a:rPr lang="en-IN" sz="1400" dirty="0">
                <a:latin typeface="Arial" panose="020B0604020202020204" pitchFamily="34" charset="0"/>
                <a:cs typeface="Arial" panose="020B0604020202020204" pitchFamily="34" charset="0"/>
              </a:rPr>
              <a:t>For creating a beautiful and responsive user interface.</a:t>
            </a:r>
          </a:p>
          <a:p>
            <a:pPr>
              <a:buFont typeface="Arial" panose="020B0604020202020204" pitchFamily="34" charset="0"/>
              <a:buChar char="•"/>
            </a:pPr>
            <a:r>
              <a:rPr lang="en-IN" sz="1400" b="1" dirty="0">
                <a:latin typeface="Arial" panose="020B0604020202020204" pitchFamily="34" charset="0"/>
                <a:cs typeface="Arial" panose="020B0604020202020204" pitchFamily="34" charset="0"/>
              </a:rPr>
              <a:t>Custom CSS Effects</a:t>
            </a:r>
            <a:r>
              <a:rPr lang="en-IN" sz="1400" dirty="0">
                <a:latin typeface="Arial" panose="020B0604020202020204" pitchFamily="34" charset="0"/>
                <a:cs typeface="Arial" panose="020B0604020202020204" pitchFamily="34" charset="0"/>
              </a:rPr>
              <a:t> ✨</a:t>
            </a:r>
            <a:br>
              <a:rPr lang="en-IN" sz="1400" dirty="0">
                <a:latin typeface="Arial" panose="020B0604020202020204" pitchFamily="34" charset="0"/>
                <a:cs typeface="Arial" panose="020B0604020202020204" pitchFamily="34" charset="0"/>
              </a:rPr>
            </a:br>
            <a:r>
              <a:rPr lang="en-IN" sz="1400" dirty="0">
                <a:latin typeface="Arial" panose="020B0604020202020204" pitchFamily="34" charset="0"/>
                <a:cs typeface="Arial" panose="020B0604020202020204" pitchFamily="34" charset="0"/>
              </a:rPr>
              <a:t>Particle backgrounds, gradient buttons, </a:t>
            </a:r>
            <a:r>
              <a:rPr lang="en-IN" sz="1400" dirty="0" err="1">
                <a:latin typeface="Arial" panose="020B0604020202020204" pitchFamily="34" charset="0"/>
                <a:cs typeface="Arial" panose="020B0604020202020204" pitchFamily="34" charset="0"/>
              </a:rPr>
              <a:t>glassmorphism</a:t>
            </a:r>
            <a:r>
              <a:rPr lang="en-IN" sz="1400" dirty="0">
                <a:latin typeface="Arial" panose="020B0604020202020204" pitchFamily="34" charset="0"/>
                <a:cs typeface="Arial" panose="020B0604020202020204" pitchFamily="34" charset="0"/>
              </a:rPr>
              <a:t> effects.</a:t>
            </a:r>
          </a:p>
          <a:p>
            <a:pPr>
              <a:buFont typeface="Arial" panose="020B0604020202020204" pitchFamily="34" charset="0"/>
              <a:buChar char="•"/>
            </a:pPr>
            <a:r>
              <a:rPr lang="en-IN" sz="1400" b="1" dirty="0">
                <a:latin typeface="Arial" panose="020B0604020202020204" pitchFamily="34" charset="0"/>
                <a:cs typeface="Arial" panose="020B0604020202020204" pitchFamily="34" charset="0"/>
              </a:rPr>
              <a:t>Jinja2</a:t>
            </a:r>
            <a:r>
              <a:rPr lang="en-IN" sz="1400" dirty="0">
                <a:latin typeface="Arial" panose="020B0604020202020204" pitchFamily="34" charset="0"/>
                <a:cs typeface="Arial" panose="020B0604020202020204" pitchFamily="34" charset="0"/>
              </a:rPr>
              <a:t> 🧩</a:t>
            </a:r>
            <a:br>
              <a:rPr lang="en-IN" sz="1400" dirty="0">
                <a:latin typeface="Arial" panose="020B0604020202020204" pitchFamily="34" charset="0"/>
                <a:cs typeface="Arial" panose="020B0604020202020204" pitchFamily="34" charset="0"/>
              </a:rPr>
            </a:br>
            <a:r>
              <a:rPr lang="en-IN" sz="1400" dirty="0">
                <a:latin typeface="Arial" panose="020B0604020202020204" pitchFamily="34" charset="0"/>
                <a:cs typeface="Arial" panose="020B0604020202020204" pitchFamily="34" charset="0"/>
              </a:rPr>
              <a:t>For dynamic rendering of prediction results inside the HTML template.</a:t>
            </a:r>
          </a:p>
        </p:txBody>
      </p:sp>
      <p:sp>
        <p:nvSpPr>
          <p:cNvPr id="15" name="TextBox 14">
            <a:extLst>
              <a:ext uri="{FF2B5EF4-FFF2-40B4-BE49-F238E27FC236}">
                <a16:creationId xmlns:a16="http://schemas.microsoft.com/office/drawing/2014/main" id="{02F7E3A6-96F6-5126-6071-8C5CDF196724}"/>
              </a:ext>
            </a:extLst>
          </p:cNvPr>
          <p:cNvSpPr txBox="1"/>
          <p:nvPr/>
        </p:nvSpPr>
        <p:spPr>
          <a:xfrm>
            <a:off x="6210301" y="3843100"/>
            <a:ext cx="3343275" cy="1600438"/>
          </a:xfrm>
          <a:prstGeom prst="rect">
            <a:avLst/>
          </a:prstGeom>
          <a:noFill/>
        </p:spPr>
        <p:txBody>
          <a:bodyPr wrap="square">
            <a:spAutoFit/>
          </a:bodyPr>
          <a:lstStyle/>
          <a:p>
            <a:pPr>
              <a:buNone/>
            </a:pPr>
            <a:r>
              <a:rPr lang="en-US" sz="1400" b="1" dirty="0">
                <a:latin typeface="Arial" panose="020B0604020202020204" pitchFamily="34" charset="0"/>
                <a:cs typeface="Arial" panose="020B0604020202020204" pitchFamily="34" charset="0"/>
              </a:rPr>
              <a:t>📁 Other Tools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VS Code</a:t>
            </a:r>
            <a:r>
              <a:rPr lang="en-US" sz="1400" dirty="0">
                <a:latin typeface="Arial" panose="020B0604020202020204" pitchFamily="34" charset="0"/>
                <a:cs typeface="Arial" panose="020B0604020202020204" pitchFamily="34" charset="0"/>
              </a:rPr>
              <a: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As the development environment.</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Git &amp; GitHub</a:t>
            </a:r>
            <a:r>
              <a:rPr lang="en-US" sz="1400" dirty="0">
                <a:latin typeface="Arial" panose="020B0604020202020204" pitchFamily="34" charset="0"/>
                <a:cs typeface="Arial" panose="020B0604020202020204" pitchFamily="34" charset="0"/>
              </a:rPr>
              <a: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For version control and project backup.</a:t>
            </a:r>
          </a:p>
          <a:p>
            <a:pPr>
              <a:buFont typeface="Arial" panose="020B0604020202020204" pitchFamily="34" charset="0"/>
              <a:buChar char="•"/>
            </a:pPr>
            <a:r>
              <a:rPr lang="en-US" sz="1400" b="1" dirty="0" err="1">
                <a:latin typeface="Arial" panose="020B0604020202020204" pitchFamily="34" charset="0"/>
                <a:cs typeface="Arial" panose="020B0604020202020204" pitchFamily="34" charset="0"/>
              </a:rPr>
              <a:t>Jupyter</a:t>
            </a:r>
            <a:r>
              <a:rPr lang="en-US" sz="1400" b="1" dirty="0">
                <a:latin typeface="Arial" panose="020B0604020202020204" pitchFamily="34" charset="0"/>
                <a:cs typeface="Arial" panose="020B0604020202020204" pitchFamily="34" charset="0"/>
              </a:rPr>
              <a:t> Notebook</a:t>
            </a:r>
            <a:r>
              <a:rPr lang="en-US" sz="1400" dirty="0">
                <a:latin typeface="Arial" panose="020B0604020202020204" pitchFamily="34" charset="0"/>
                <a:cs typeface="Arial" panose="020B0604020202020204" pitchFamily="34" charset="0"/>
              </a:rPr>
              <a: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Used to retrain and test the AI model.</a:t>
            </a:r>
          </a:p>
        </p:txBody>
      </p:sp>
      <p:sp>
        <p:nvSpPr>
          <p:cNvPr id="16" name="Title 2">
            <a:extLst>
              <a:ext uri="{FF2B5EF4-FFF2-40B4-BE49-F238E27FC236}">
                <a16:creationId xmlns:a16="http://schemas.microsoft.com/office/drawing/2014/main" id="{0A31180B-5CB8-75AB-7E17-F098C403F2D7}"/>
              </a:ext>
            </a:extLst>
          </p:cNvPr>
          <p:cNvSpPr txBox="1">
            <a:spLocks/>
          </p:cNvSpPr>
          <p:nvPr/>
        </p:nvSpPr>
        <p:spPr>
          <a:xfrm>
            <a:off x="504893" y="544948"/>
            <a:ext cx="6877119"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IN" b="1" dirty="0">
                <a:latin typeface="Lucida Bright" panose="02040602050505020304" pitchFamily="18" charset="0"/>
              </a:rPr>
              <a:t>Technologies Used</a:t>
            </a:r>
            <a:endParaRPr lang="en-US" b="1" dirty="0">
              <a:latin typeface="Lucida Bright" panose="02040602050505020304" pitchFamily="18" charset="0"/>
            </a:endParaRPr>
          </a:p>
        </p:txBody>
      </p:sp>
    </p:spTree>
    <p:extLst>
      <p:ext uri="{BB962C8B-B14F-4D97-AF65-F5344CB8AC3E}">
        <p14:creationId xmlns:p14="http://schemas.microsoft.com/office/powerpoint/2010/main" val="2486261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D197B-FBA3-426B-7B22-A947C31532C2}"/>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D4301885-45E7-F2B0-4657-F0180FC7842F}"/>
              </a:ext>
            </a:extLst>
          </p:cNvPr>
          <p:cNvSpPr txBox="1"/>
          <p:nvPr/>
        </p:nvSpPr>
        <p:spPr>
          <a:xfrm>
            <a:off x="7387406" y="5178746"/>
            <a:ext cx="6096000" cy="338554"/>
          </a:xfrm>
          <a:prstGeom prst="rect">
            <a:avLst/>
          </a:prstGeom>
          <a:noFill/>
        </p:spPr>
        <p:txBody>
          <a:bodyPr wrap="square">
            <a:spAutoFit/>
          </a:bodyPr>
          <a:lstStyle/>
          <a:p>
            <a:endParaRPr lang="en-IN" sz="1600" dirty="0">
              <a:solidFill>
                <a:schemeClr val="bg1"/>
              </a:solidFill>
            </a:endParaRPr>
          </a:p>
        </p:txBody>
      </p:sp>
      <p:sp>
        <p:nvSpPr>
          <p:cNvPr id="3" name="Title 2">
            <a:extLst>
              <a:ext uri="{FF2B5EF4-FFF2-40B4-BE49-F238E27FC236}">
                <a16:creationId xmlns:a16="http://schemas.microsoft.com/office/drawing/2014/main" id="{D7143C9E-481A-A133-B224-2DEE4FFEBE1E}"/>
              </a:ext>
            </a:extLst>
          </p:cNvPr>
          <p:cNvSpPr>
            <a:spLocks noGrp="1"/>
          </p:cNvSpPr>
          <p:nvPr>
            <p:ph type="title"/>
          </p:nvPr>
        </p:nvSpPr>
        <p:spPr>
          <a:xfrm>
            <a:off x="510287" y="581406"/>
            <a:ext cx="6877119" cy="640080"/>
          </a:xfrm>
        </p:spPr>
        <p:txBody>
          <a:bodyPr/>
          <a:lstStyle/>
          <a:p>
            <a:r>
              <a:rPr lang="en-IN" dirty="0">
                <a:latin typeface="Lucida Bright" panose="02040602050505020304" pitchFamily="18" charset="0"/>
              </a:rPr>
              <a:t>✅ </a:t>
            </a:r>
            <a:r>
              <a:rPr lang="en-IN" b="1" dirty="0">
                <a:latin typeface="Lucida Bright" panose="02040602050505020304" pitchFamily="18" charset="0"/>
              </a:rPr>
              <a:t>Final Output Interface</a:t>
            </a:r>
            <a:endParaRPr lang="en-IN" dirty="0">
              <a:latin typeface="Lucida Bright" panose="02040602050505020304" pitchFamily="18" charset="0"/>
            </a:endParaRPr>
          </a:p>
        </p:txBody>
      </p:sp>
      <p:pic>
        <p:nvPicPr>
          <p:cNvPr id="4" name="Picture 3">
            <a:extLst>
              <a:ext uri="{FF2B5EF4-FFF2-40B4-BE49-F238E27FC236}">
                <a16:creationId xmlns:a16="http://schemas.microsoft.com/office/drawing/2014/main" id="{7211C37E-A4E6-8761-B448-D0871E139F4D}"/>
              </a:ext>
            </a:extLst>
          </p:cNvPr>
          <p:cNvPicPr>
            <a:picLocks noChangeAspect="1"/>
          </p:cNvPicPr>
          <p:nvPr/>
        </p:nvPicPr>
        <p:blipFill>
          <a:blip r:embed="rId3"/>
          <a:stretch>
            <a:fillRect/>
          </a:stretch>
        </p:blipFill>
        <p:spPr>
          <a:xfrm>
            <a:off x="510287" y="1316805"/>
            <a:ext cx="4199365" cy="5197289"/>
          </a:xfrm>
          <a:prstGeom prst="rect">
            <a:avLst/>
          </a:prstGeom>
        </p:spPr>
      </p:pic>
      <p:pic>
        <p:nvPicPr>
          <p:cNvPr id="7" name="Picture 6">
            <a:extLst>
              <a:ext uri="{FF2B5EF4-FFF2-40B4-BE49-F238E27FC236}">
                <a16:creationId xmlns:a16="http://schemas.microsoft.com/office/drawing/2014/main" id="{9AE4BA35-F5C0-BE78-DC34-B2F2EFF6FA18}"/>
              </a:ext>
            </a:extLst>
          </p:cNvPr>
          <p:cNvPicPr>
            <a:picLocks noChangeAspect="1"/>
          </p:cNvPicPr>
          <p:nvPr/>
        </p:nvPicPr>
        <p:blipFill>
          <a:blip r:embed="rId4"/>
          <a:stretch>
            <a:fillRect/>
          </a:stretch>
        </p:blipFill>
        <p:spPr>
          <a:xfrm>
            <a:off x="8190272" y="1221486"/>
            <a:ext cx="3752750" cy="5532599"/>
          </a:xfrm>
          <a:prstGeom prst="rect">
            <a:avLst/>
          </a:prstGeom>
        </p:spPr>
      </p:pic>
      <p:cxnSp>
        <p:nvCxnSpPr>
          <p:cNvPr id="9" name="Straight Arrow Connector 8">
            <a:extLst>
              <a:ext uri="{FF2B5EF4-FFF2-40B4-BE49-F238E27FC236}">
                <a16:creationId xmlns:a16="http://schemas.microsoft.com/office/drawing/2014/main" id="{F525A1EC-D17E-A2A1-EC98-B4220517691C}"/>
              </a:ext>
            </a:extLst>
          </p:cNvPr>
          <p:cNvCxnSpPr>
            <a:cxnSpLocks/>
          </p:cNvCxnSpPr>
          <p:nvPr/>
        </p:nvCxnSpPr>
        <p:spPr>
          <a:xfrm>
            <a:off x="5476568" y="4532671"/>
            <a:ext cx="26055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85E7B6D7-C759-6818-C1C5-17060C570D5B}"/>
              </a:ext>
            </a:extLst>
          </p:cNvPr>
          <p:cNvSpPr txBox="1"/>
          <p:nvPr/>
        </p:nvSpPr>
        <p:spPr>
          <a:xfrm>
            <a:off x="5397910" y="3105834"/>
            <a:ext cx="2446748" cy="923330"/>
          </a:xfrm>
          <a:prstGeom prst="rect">
            <a:avLst/>
          </a:prstGeom>
          <a:noFill/>
        </p:spPr>
        <p:txBody>
          <a:bodyPr wrap="square" rtlCol="0">
            <a:spAutoFit/>
          </a:bodyPr>
          <a:lstStyle/>
          <a:p>
            <a:r>
              <a:rPr lang="en-IN" b="1" dirty="0"/>
              <a:t>CHOOSE FILE</a:t>
            </a:r>
            <a:br>
              <a:rPr lang="en-IN" dirty="0"/>
            </a:br>
            <a:r>
              <a:rPr lang="en-IN" dirty="0"/>
              <a:t>  &gt;Chicken Poo</a:t>
            </a:r>
            <a:br>
              <a:rPr lang="en-IN" dirty="0"/>
            </a:br>
            <a:r>
              <a:rPr lang="en-IN" dirty="0"/>
              <a:t>  &gt;Chicken Photo</a:t>
            </a:r>
          </a:p>
        </p:txBody>
      </p:sp>
      <p:sp>
        <p:nvSpPr>
          <p:cNvPr id="17" name="Arrow: Right 16">
            <a:extLst>
              <a:ext uri="{FF2B5EF4-FFF2-40B4-BE49-F238E27FC236}">
                <a16:creationId xmlns:a16="http://schemas.microsoft.com/office/drawing/2014/main" id="{C13AE549-8AC3-0D6F-17ED-69FD0BFA773E}"/>
              </a:ext>
            </a:extLst>
          </p:cNvPr>
          <p:cNvSpPr/>
          <p:nvPr/>
        </p:nvSpPr>
        <p:spPr>
          <a:xfrm>
            <a:off x="5071962" y="4212631"/>
            <a:ext cx="2772696" cy="6400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4342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563EE24-83AF-4B4D-B45B-11D1ECD436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475</TotalTime>
  <Words>1257</Words>
  <Application>Microsoft Office PowerPoint</Application>
  <PresentationFormat>Widescreen</PresentationFormat>
  <Paragraphs>147</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Calibri</vt:lpstr>
      <vt:lpstr>Lucida Bright</vt:lpstr>
      <vt:lpstr>Segoe UI</vt:lpstr>
      <vt:lpstr>Segoe UI Light</vt:lpstr>
      <vt:lpstr>Custom</vt:lpstr>
      <vt:lpstr>Project Title: Transfer Learning-Based Classification of Poultry Diseases for Enhanced Health Management  Team ID           :  LTVIP2025TMID42969 College Name  : RISE KRISHNA SAI PRAKASAM GROUP OF                           INSTITUTIONS </vt:lpstr>
      <vt:lpstr>PowerPoint Presentation</vt:lpstr>
      <vt:lpstr>Problem Statement</vt:lpstr>
      <vt:lpstr>Objective</vt:lpstr>
      <vt:lpstr>Dataset Overview</vt:lpstr>
      <vt:lpstr>PowerPoint Presentation</vt:lpstr>
      <vt:lpstr>Training &amp; Accuracy</vt:lpstr>
      <vt:lpstr>PowerPoint Presentation</vt:lpstr>
      <vt:lpstr>✅ Final Output Interface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Venkata Sai Santhosh</dc:creator>
  <cp:keywords/>
  <cp:lastModifiedBy>Karthik Reddy Manchala</cp:lastModifiedBy>
  <cp:revision>3</cp:revision>
  <dcterms:created xsi:type="dcterms:W3CDTF">2025-06-25T13:02:51Z</dcterms:created>
  <dcterms:modified xsi:type="dcterms:W3CDTF">2025-06-28T07:38:34Z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