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B25D3-C9D9-A444-8E9A-97567EF58A0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DA7F1-576B-2149-9752-04147419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10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212413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Sentiment Analysis: Unveiling the Emotions Behind Big Data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5378529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Sentiment analysis, a branch of Natural Language Processing, delves into the emotional tone of text data. It analyzes user opinions, reviews, and social media posts to understand public perception and trends.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433423" y="6773823"/>
            <a:ext cx="127754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KR</a:t>
            </a:r>
            <a:endParaRPr lang="en-US" sz="76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2381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NLP Techniques for Sentiment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068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0278" y="3190161"/>
            <a:ext cx="13537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106817"/>
            <a:ext cx="33397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Lexicon-Based Approach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87234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method relies on pre-defined sentiment lexicons, which contain words and their associated sentiment scores (positive, negative, or neutral).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068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9162" y="3190161"/>
            <a:ext cx="19407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106817"/>
            <a:ext cx="40240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Machine Learning Algorithms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87234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Machine learning models, such as Naive Bayes, Support Vector Machines, and Deep Learning networks, can be trained on labeled datasets to classify sentiment.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3923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8131" y="5475684"/>
            <a:ext cx="19966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Contextual Analysis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872758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Advanced NLP techniques, like word embeddings and sentiment-specific transformers, consider the context of words and phrases to improve accuracy.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3923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1184" y="5475684"/>
            <a:ext cx="21002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Hybrid Approaches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72758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Combining multiple techniques can enhance the overall performance of sentiment analysis models by leveraging the strengths of each approach.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893576" y="511969"/>
            <a:ext cx="8843129" cy="1163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81"/>
              </a:lnSpc>
              <a:buNone/>
            </a:pPr>
            <a:r>
              <a:rPr lang="en-US" sz="36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Preprocessing and Feature Engineering</a:t>
            </a:r>
            <a:endParaRPr lang="en-US" sz="3665" dirty="0"/>
          </a:p>
        </p:txBody>
      </p:sp>
      <p:sp>
        <p:nvSpPr>
          <p:cNvPr id="5" name="Shape 2"/>
          <p:cNvSpPr/>
          <p:nvPr/>
        </p:nvSpPr>
        <p:spPr>
          <a:xfrm>
            <a:off x="7296507" y="2047756"/>
            <a:ext cx="37148" cy="567213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6454140" y="2448044"/>
            <a:ext cx="651510" cy="3714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7" name="Shape 4"/>
          <p:cNvSpPr/>
          <p:nvPr/>
        </p:nvSpPr>
        <p:spPr>
          <a:xfrm>
            <a:off x="7105650" y="2257187"/>
            <a:ext cx="418862" cy="41886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58407" y="2326958"/>
            <a:ext cx="113348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9"/>
              </a:lnSpc>
              <a:buNone/>
            </a:pPr>
            <a:r>
              <a:rPr lang="en-US" sz="21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199" dirty="0"/>
          </a:p>
        </p:txBody>
      </p:sp>
      <p:sp>
        <p:nvSpPr>
          <p:cNvPr id="9" name="Text 6"/>
          <p:cNvSpPr/>
          <p:nvPr/>
        </p:nvSpPr>
        <p:spPr>
          <a:xfrm>
            <a:off x="3964067" y="2233851"/>
            <a:ext cx="2327077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90"/>
              </a:lnSpc>
              <a:buNone/>
            </a:pPr>
            <a:r>
              <a:rPr lang="en-US" sz="1832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Cleaning</a:t>
            </a:r>
            <a:endParaRPr lang="en-US" sz="1832" dirty="0"/>
          </a:p>
        </p:txBody>
      </p:sp>
      <p:sp>
        <p:nvSpPr>
          <p:cNvPr id="10" name="Text 7"/>
          <p:cNvSpPr/>
          <p:nvPr/>
        </p:nvSpPr>
        <p:spPr>
          <a:xfrm>
            <a:off x="2893576" y="2636401"/>
            <a:ext cx="3397568" cy="837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9"/>
              </a:lnSpc>
              <a:buNone/>
            </a:pPr>
            <a:r>
              <a:rPr lang="en-US" sz="146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Removing noise, inconsistencies, and irrelevant data from the dataset is crucial for model accuracy.</a:t>
            </a:r>
            <a:endParaRPr lang="en-US" sz="1466" dirty="0"/>
          </a:p>
        </p:txBody>
      </p:sp>
      <p:sp>
        <p:nvSpPr>
          <p:cNvPr id="11" name="Shape 8"/>
          <p:cNvSpPr/>
          <p:nvPr/>
        </p:nvSpPr>
        <p:spPr>
          <a:xfrm>
            <a:off x="7524512" y="3378756"/>
            <a:ext cx="651510" cy="3714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12" name="Shape 9"/>
          <p:cNvSpPr/>
          <p:nvPr/>
        </p:nvSpPr>
        <p:spPr>
          <a:xfrm>
            <a:off x="7105650" y="3187898"/>
            <a:ext cx="418862" cy="41886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33761" y="3257669"/>
            <a:ext cx="162520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9"/>
              </a:lnSpc>
              <a:buNone/>
            </a:pPr>
            <a:r>
              <a:rPr lang="en-US" sz="21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199" dirty="0"/>
          </a:p>
        </p:txBody>
      </p:sp>
      <p:sp>
        <p:nvSpPr>
          <p:cNvPr id="14" name="Text 11"/>
          <p:cNvSpPr/>
          <p:nvPr/>
        </p:nvSpPr>
        <p:spPr>
          <a:xfrm>
            <a:off x="8339018" y="3164562"/>
            <a:ext cx="2327077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0"/>
              </a:lnSpc>
              <a:buNone/>
            </a:pPr>
            <a:r>
              <a:rPr lang="en-US" sz="1832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Tokenization</a:t>
            </a:r>
            <a:endParaRPr lang="en-US" sz="1832" dirty="0"/>
          </a:p>
        </p:txBody>
      </p:sp>
      <p:sp>
        <p:nvSpPr>
          <p:cNvPr id="15" name="Text 12"/>
          <p:cNvSpPr/>
          <p:nvPr/>
        </p:nvSpPr>
        <p:spPr>
          <a:xfrm>
            <a:off x="8339018" y="3567113"/>
            <a:ext cx="3397687" cy="837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9"/>
              </a:lnSpc>
              <a:buNone/>
            </a:pPr>
            <a:r>
              <a:rPr lang="en-US" sz="146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Splitting text into individual words or phrases, known as tokens, enables further analysis.</a:t>
            </a:r>
            <a:endParaRPr lang="en-US" sz="1466" dirty="0"/>
          </a:p>
        </p:txBody>
      </p:sp>
      <p:sp>
        <p:nvSpPr>
          <p:cNvPr id="16" name="Shape 13"/>
          <p:cNvSpPr/>
          <p:nvPr/>
        </p:nvSpPr>
        <p:spPr>
          <a:xfrm>
            <a:off x="6454140" y="4278154"/>
            <a:ext cx="651510" cy="3714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17" name="Shape 14"/>
          <p:cNvSpPr/>
          <p:nvPr/>
        </p:nvSpPr>
        <p:spPr>
          <a:xfrm>
            <a:off x="7105650" y="4087297"/>
            <a:ext cx="418862" cy="41886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31380" y="4157067"/>
            <a:ext cx="167283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9"/>
              </a:lnSpc>
              <a:buNone/>
            </a:pPr>
            <a:r>
              <a:rPr lang="en-US" sz="21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199" dirty="0"/>
          </a:p>
        </p:txBody>
      </p:sp>
      <p:sp>
        <p:nvSpPr>
          <p:cNvPr id="19" name="Text 16"/>
          <p:cNvSpPr/>
          <p:nvPr/>
        </p:nvSpPr>
        <p:spPr>
          <a:xfrm>
            <a:off x="3964067" y="4063960"/>
            <a:ext cx="2327077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90"/>
              </a:lnSpc>
              <a:buNone/>
            </a:pPr>
            <a:r>
              <a:rPr lang="en-US" sz="1832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Stop Word Removal</a:t>
            </a:r>
            <a:endParaRPr lang="en-US" sz="1832" dirty="0"/>
          </a:p>
        </p:txBody>
      </p:sp>
      <p:sp>
        <p:nvSpPr>
          <p:cNvPr id="20" name="Text 17"/>
          <p:cNvSpPr/>
          <p:nvPr/>
        </p:nvSpPr>
        <p:spPr>
          <a:xfrm>
            <a:off x="2893576" y="4466511"/>
            <a:ext cx="3397568" cy="837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9"/>
              </a:lnSpc>
              <a:buNone/>
            </a:pPr>
            <a:r>
              <a:rPr lang="en-US" sz="146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Eliminating common words, like "the," "a," and "an," that provide little semantic value.</a:t>
            </a:r>
            <a:endParaRPr lang="en-US" sz="1466" dirty="0"/>
          </a:p>
        </p:txBody>
      </p:sp>
      <p:sp>
        <p:nvSpPr>
          <p:cNvPr id="21" name="Shape 18"/>
          <p:cNvSpPr/>
          <p:nvPr/>
        </p:nvSpPr>
        <p:spPr>
          <a:xfrm>
            <a:off x="7524512" y="5177552"/>
            <a:ext cx="651510" cy="3714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22" name="Shape 19"/>
          <p:cNvSpPr/>
          <p:nvPr/>
        </p:nvSpPr>
        <p:spPr>
          <a:xfrm>
            <a:off x="7105650" y="4986695"/>
            <a:ext cx="418862" cy="41886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27094" y="5056465"/>
            <a:ext cx="175855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9"/>
              </a:lnSpc>
              <a:buNone/>
            </a:pPr>
            <a:r>
              <a:rPr lang="en-US" sz="21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199" dirty="0"/>
          </a:p>
        </p:txBody>
      </p:sp>
      <p:sp>
        <p:nvSpPr>
          <p:cNvPr id="24" name="Text 21"/>
          <p:cNvSpPr/>
          <p:nvPr/>
        </p:nvSpPr>
        <p:spPr>
          <a:xfrm>
            <a:off x="8339018" y="4963358"/>
            <a:ext cx="3397687" cy="5817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0"/>
              </a:lnSpc>
              <a:buNone/>
            </a:pPr>
            <a:r>
              <a:rPr lang="en-US" sz="1832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Stemming and Lemmatization</a:t>
            </a:r>
            <a:endParaRPr lang="en-US" sz="1832" dirty="0"/>
          </a:p>
        </p:txBody>
      </p:sp>
      <p:sp>
        <p:nvSpPr>
          <p:cNvPr id="25" name="Text 22"/>
          <p:cNvSpPr/>
          <p:nvPr/>
        </p:nvSpPr>
        <p:spPr>
          <a:xfrm>
            <a:off x="8339018" y="5656778"/>
            <a:ext cx="3397687" cy="837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9"/>
              </a:lnSpc>
              <a:buNone/>
            </a:pPr>
            <a:r>
              <a:rPr lang="en-US" sz="146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Reducing words to their base forms for better representation and comparison.</a:t>
            </a:r>
            <a:endParaRPr lang="en-US" sz="1466" dirty="0"/>
          </a:p>
        </p:txBody>
      </p:sp>
      <p:sp>
        <p:nvSpPr>
          <p:cNvPr id="26" name="Shape 23"/>
          <p:cNvSpPr/>
          <p:nvPr/>
        </p:nvSpPr>
        <p:spPr>
          <a:xfrm>
            <a:off x="6454140" y="6222325"/>
            <a:ext cx="651510" cy="3714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27" name="Shape 24"/>
          <p:cNvSpPr/>
          <p:nvPr/>
        </p:nvSpPr>
        <p:spPr>
          <a:xfrm>
            <a:off x="7105650" y="6031468"/>
            <a:ext cx="418862" cy="41886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7235309" y="6101239"/>
            <a:ext cx="159425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9"/>
              </a:lnSpc>
              <a:buNone/>
            </a:pPr>
            <a:r>
              <a:rPr lang="en-US" sz="21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5</a:t>
            </a:r>
            <a:endParaRPr lang="en-US" sz="2199" dirty="0"/>
          </a:p>
        </p:txBody>
      </p:sp>
      <p:sp>
        <p:nvSpPr>
          <p:cNvPr id="29" name="Text 26"/>
          <p:cNvSpPr/>
          <p:nvPr/>
        </p:nvSpPr>
        <p:spPr>
          <a:xfrm>
            <a:off x="3964067" y="6008132"/>
            <a:ext cx="2327077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90"/>
              </a:lnSpc>
              <a:buNone/>
            </a:pPr>
            <a:r>
              <a:rPr lang="en-US" sz="1832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Feature Extraction</a:t>
            </a:r>
            <a:endParaRPr lang="en-US" sz="1832" dirty="0"/>
          </a:p>
        </p:txBody>
      </p:sp>
      <p:sp>
        <p:nvSpPr>
          <p:cNvPr id="30" name="Text 27"/>
          <p:cNvSpPr/>
          <p:nvPr/>
        </p:nvSpPr>
        <p:spPr>
          <a:xfrm>
            <a:off x="2893576" y="6410682"/>
            <a:ext cx="3397568" cy="11172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9"/>
              </a:lnSpc>
              <a:buNone/>
            </a:pPr>
            <a:r>
              <a:rPr lang="en-US" sz="146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Creating features from the preprocessed data, such as word counts, TF-IDF scores, or sentiment scores.</a:t>
            </a:r>
            <a:endParaRPr lang="en-US" sz="146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72245"/>
            <a:ext cx="78737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Selection and Training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022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Selection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591401"/>
            <a:ext cx="3156347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choice of model depends on the specific task, data size, and desired performance. Common choices include: Naive Bayes, Support Vector Machines, Logistic Regression, and Deep Learning models.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022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Training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591401"/>
            <a:ext cx="3156347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Training the model involves feeding it with labeled data to learn patterns and relationships between features and sentiments. The model adjusts its parameters to minimize errors and maximize accuracy.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022044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Hyperparameter Optimization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938588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Fine-tuning the model's hyperparameters, such as learning rate and regularization strength, to improve its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00601"/>
            <a:ext cx="83380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Evaluating Model Performance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139315"/>
            <a:ext cx="10554414" cy="5089565"/>
          </a:xfrm>
          <a:prstGeom prst="roundRect">
            <a:avLst>
              <a:gd name="adj" fmla="val 196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2146935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2287786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Metric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287786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276189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290274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Accuracy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2902744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proportion of correctly classified instances.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3710107"/>
            <a:ext cx="10539174" cy="128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385095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3850958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proportion of correctly predicted positive instances among all instances predicted as positive.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4991576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513242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Recall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132427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proportion of correctly predicted positive instances among all actual positive instances.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045613" y="5939790"/>
            <a:ext cx="10539174" cy="128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2267783" y="6080641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F1-score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7541181" y="6080641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harmonic mean of precision and recall, providing a balanced measure of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76388"/>
            <a:ext cx="79981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Handling Big Data Challenges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15101"/>
            <a:ext cx="2638544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3937040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Distributed Computing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4764643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Utilizing parallel processing techniques to handle large datasets efficiently.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7" y="2715101"/>
            <a:ext cx="2638663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8707" y="3937040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Sampling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898707" y="4417457"/>
            <a:ext cx="219432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Selecting representative subsets of data to reduce computation time and memory usage.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715101"/>
            <a:ext cx="2638544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37371" y="3937040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Incremental Learning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537371" y="4764643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Training models on smaller batches of data iteratively to handle continuous data streams.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744" y="2715101"/>
            <a:ext cx="2638663" cy="88868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175915" y="3937040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Compression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175915" y="4764643"/>
            <a:ext cx="219432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Reducing the size of models to improve storage and processing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2235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Case Study: Application in a Real-World Scenario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55543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333036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Customer Feedback Analysis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507825"/>
            <a:ext cx="2388632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Sentiment analysis can be used to analyze customer feedback on products, services, or brands to understand customer satisfaction and identify areas for improvement.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55543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33303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Social Media Monitoring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160639"/>
            <a:ext cx="2388632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Tracking public sentiment towards specific brands, products, or events on social media platforms to identify potential issues and respond accordingly.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55543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33303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News Sentiment Analysis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160639"/>
            <a:ext cx="2388632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Analyzing news articles and blog posts to understand the public perception of various topics and events, providing valuable insights for decision-making.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2555438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333036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Market Research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3813453"/>
            <a:ext cx="2388751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Analyzing online reviews and customer feedback to understand market trends, customer preferences, and competitor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430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934414"/>
            <a:ext cx="91168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3962043"/>
            <a:ext cx="1055441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Sentiment analysis plays a crucial role in understanding public opinion and trends. As NLP techniques continue to evolve, we can expect even more sophisticated and accurate sentiment analysis models. Future research areas include: improving sentiment analysis for multi-lingual text, handling sarcasm and irony, and integrating sentiment analysis with other NLP tasks.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karthik reddy</cp:lastModifiedBy>
  <cp:revision>3</cp:revision>
  <dcterms:created xsi:type="dcterms:W3CDTF">2024-06-17T02:51:37Z</dcterms:created>
  <dcterms:modified xsi:type="dcterms:W3CDTF">2024-06-17T04:03:40Z</dcterms:modified>
</cp:coreProperties>
</file>