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83" r:id="rId2"/>
    <p:sldId id="258" r:id="rId3"/>
    <p:sldId id="257" r:id="rId4"/>
    <p:sldId id="259" r:id="rId5"/>
    <p:sldId id="260" r:id="rId6"/>
    <p:sldId id="262" r:id="rId7"/>
    <p:sldId id="263" r:id="rId8"/>
    <p:sldId id="261" r:id="rId9"/>
    <p:sldId id="264" r:id="rId10"/>
    <p:sldId id="284" r:id="rId11"/>
    <p:sldId id="289" r:id="rId12"/>
    <p:sldId id="285" r:id="rId13"/>
    <p:sldId id="286" r:id="rId14"/>
    <p:sldId id="287" r:id="rId15"/>
    <p:sldId id="288" r:id="rId16"/>
    <p:sldId id="290" r:id="rId17"/>
    <p:sldId id="291" r:id="rId18"/>
    <p:sldId id="292" r:id="rId19"/>
    <p:sldId id="293" r:id="rId20"/>
    <p:sldId id="294" r:id="rId21"/>
    <p:sldId id="295" r:id="rId22"/>
    <p:sldId id="296" r:id="rId23"/>
    <p:sldId id="298" r:id="rId24"/>
    <p:sldId id="299" r:id="rId25"/>
    <p:sldId id="300" r:id="rId26"/>
    <p:sldId id="301" r:id="rId27"/>
    <p:sldId id="273" r:id="rId28"/>
    <p:sldId id="303" r:id="rId29"/>
    <p:sldId id="302" r:id="rId30"/>
    <p:sldId id="304" r:id="rId31"/>
    <p:sldId id="2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865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01454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079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527906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144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814942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192402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89673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4977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37B58-87C1-446D-BDA9-B06F4BCF7782}"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1974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37B58-87C1-446D-BDA9-B06F4BCF7782}"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02247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37B58-87C1-446D-BDA9-B06F4BCF7782}"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1116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37B58-87C1-446D-BDA9-B06F4BCF7782}"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609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37B58-87C1-446D-BDA9-B06F4BCF7782}"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85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37B58-87C1-446D-BDA9-B06F4BCF7782}"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4611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37B58-87C1-446D-BDA9-B06F4BCF7782}"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56411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37B58-87C1-446D-BDA9-B06F4BCF7782}" type="datetimeFigureOut">
              <a:rPr lang="en-US" smtClean="0"/>
              <a:pPr/>
              <a:t>3/2/2025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78321877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karthikreddy9676/SECURING-DATA-IN-THE-IMAGE-SHA-and-EC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E82C6A-456C-CB72-CD56-852B388175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85749"/>
            <a:ext cx="2106516" cy="2106516"/>
          </a:xfrm>
          <a:prstGeom prst="rect">
            <a:avLst/>
          </a:prstGeom>
        </p:spPr>
      </p:pic>
      <p:pic>
        <p:nvPicPr>
          <p:cNvPr id="3" name="Picture 2">
            <a:extLst>
              <a:ext uri="{FF2B5EF4-FFF2-40B4-BE49-F238E27FC236}">
                <a16:creationId xmlns:a16="http://schemas.microsoft.com/office/drawing/2014/main" id="{1E32F36B-245D-960B-9D94-6253F4392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sp>
        <p:nvSpPr>
          <p:cNvPr id="7" name="TextBox 6">
            <a:extLst>
              <a:ext uri="{FF2B5EF4-FFF2-40B4-BE49-F238E27FC236}">
                <a16:creationId xmlns:a16="http://schemas.microsoft.com/office/drawing/2014/main" id="{FBEBF67C-B035-312E-E9EF-43A48ED7229C}"/>
              </a:ext>
            </a:extLst>
          </p:cNvPr>
          <p:cNvSpPr txBox="1"/>
          <p:nvPr/>
        </p:nvSpPr>
        <p:spPr>
          <a:xfrm>
            <a:off x="2164080" y="180964"/>
            <a:ext cx="8239760" cy="1754326"/>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CMR TECHNICAL CAMPUS</a:t>
            </a:r>
            <a:br>
              <a:rPr lang="en-US" sz="3200" b="1" dirty="0">
                <a:solidFill>
                  <a:srgbClr val="00B0F0"/>
                </a:solidFill>
                <a:latin typeface="Times New Roman" panose="02020603050405020304" pitchFamily="18" charset="0"/>
                <a:cs typeface="Times New Roman" panose="02020603050405020304" pitchFamily="18" charset="0"/>
              </a:rPr>
            </a:br>
            <a:r>
              <a:rPr lang="en-US" sz="2400" b="1" dirty="0">
                <a:solidFill>
                  <a:srgbClr val="00B0F0"/>
                </a:solidFill>
                <a:latin typeface="Times New Roman" panose="02020603050405020304" pitchFamily="18" charset="0"/>
                <a:cs typeface="Times New Roman" panose="02020603050405020304" pitchFamily="18" charset="0"/>
              </a:rPr>
              <a:t>UGC(Autonomous)</a:t>
            </a:r>
          </a:p>
          <a:p>
            <a:r>
              <a:rPr lang="en-US" sz="2400" b="1" dirty="0">
                <a:solidFill>
                  <a:srgbClr val="00B0F0"/>
                </a:solidFill>
              </a:rPr>
              <a:t>                   </a:t>
            </a:r>
            <a:r>
              <a:rPr lang="en-US" sz="2400" dirty="0" err="1">
                <a:latin typeface="Times New Roman" panose="02020603050405020304" pitchFamily="18" charset="0"/>
                <a:cs typeface="Times New Roman" panose="02020603050405020304" pitchFamily="18" charset="0"/>
              </a:rPr>
              <a:t>Kandlakoya,Medchal</a:t>
            </a:r>
            <a:r>
              <a:rPr lang="en-US" sz="2400" dirty="0">
                <a:latin typeface="Times New Roman" panose="02020603050405020304" pitchFamily="18" charset="0"/>
                <a:cs typeface="Times New Roman" panose="02020603050405020304" pitchFamily="18" charset="0"/>
              </a:rPr>
              <a:t> Road,Hyd-501 401</a:t>
            </a:r>
            <a:br>
              <a:rPr lang="en-US" sz="1800" dirty="0"/>
            </a:br>
            <a:r>
              <a:rPr lang="en-US" sz="18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2CCA4A2-F743-0143-D484-8487441CE5A5}"/>
              </a:ext>
            </a:extLst>
          </p:cNvPr>
          <p:cNvSpPr txBox="1"/>
          <p:nvPr/>
        </p:nvSpPr>
        <p:spPr>
          <a:xfrm>
            <a:off x="422252" y="2030505"/>
            <a:ext cx="11358880" cy="1569660"/>
          </a:xfrm>
          <a:prstGeom prst="rect">
            <a:avLst/>
          </a:prstGeom>
          <a:noFill/>
        </p:spPr>
        <p:txBody>
          <a:bodyPr wrap="square">
            <a:spAutoFit/>
          </a:bodyPr>
          <a:lstStyle/>
          <a:p>
            <a:pPr marL="0" indent="0" algn="ctr">
              <a:buNone/>
            </a:pPr>
            <a:r>
              <a:rPr lang="en-US" sz="1800" b="1" dirty="0">
                <a:solidFill>
                  <a:srgbClr val="00B05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t>
            </a:r>
            <a:r>
              <a:rPr lang="en-GB" sz="2400" b="1" dirty="0" err="1">
                <a:latin typeface="Times New Roman" panose="02020603050405020304" pitchFamily="18" charset="0"/>
                <a:cs typeface="Times New Roman" panose="02020603050405020304" pitchFamily="18" charset="0"/>
              </a:rPr>
              <a:t>ajor</a:t>
            </a:r>
            <a:r>
              <a:rPr lang="en-US" sz="2400" b="1" dirty="0">
                <a:latin typeface="Times New Roman" panose="02020603050405020304" pitchFamily="18" charset="0"/>
                <a:cs typeface="Times New Roman" panose="02020603050405020304" pitchFamily="18" charset="0"/>
              </a:rPr>
              <a:t> Project On</a:t>
            </a:r>
          </a:p>
          <a:p>
            <a:pPr algn="ctr"/>
            <a:r>
              <a:rPr lang="en-US" sz="24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SECURING THE DATA IN THE IMAGE USING SHA AND ECC</a:t>
            </a:r>
            <a:endParaRPr 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BATCH NO: 15</a:t>
            </a:r>
          </a:p>
          <a:p>
            <a:pPr marL="0" indent="0" algn="ctr">
              <a:buNone/>
            </a:pPr>
            <a:endParaRPr lang="en-IN" sz="2400" dirty="0"/>
          </a:p>
        </p:txBody>
      </p:sp>
      <p:sp>
        <p:nvSpPr>
          <p:cNvPr id="13" name="TextBox 12">
            <a:extLst>
              <a:ext uri="{FF2B5EF4-FFF2-40B4-BE49-F238E27FC236}">
                <a16:creationId xmlns:a16="http://schemas.microsoft.com/office/drawing/2014/main" id="{55DD4460-E0A1-4512-367D-779BA7D7CB97}"/>
              </a:ext>
            </a:extLst>
          </p:cNvPr>
          <p:cNvSpPr txBox="1"/>
          <p:nvPr/>
        </p:nvSpPr>
        <p:spPr>
          <a:xfrm>
            <a:off x="152400" y="4064712"/>
            <a:ext cx="12039600" cy="252376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Project Guide :                                                                                                    Batch Members :</a:t>
            </a:r>
          </a:p>
          <a:p>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Dr. D. T. V </a:t>
            </a:r>
            <a:r>
              <a:rPr lang="en-US" sz="2000" dirty="0" err="1">
                <a:latin typeface="Times New Roman" panose="02020603050405020304" pitchFamily="18" charset="0"/>
                <a:cs typeface="Times New Roman" panose="02020603050405020304" pitchFamily="18" charset="0"/>
              </a:rPr>
              <a:t>Dharmajee</a:t>
            </a:r>
            <a:r>
              <a:rPr lang="en-US" sz="2000" dirty="0">
                <a:latin typeface="Times New Roman" panose="02020603050405020304" pitchFamily="18" charset="0"/>
                <a:cs typeface="Times New Roman" panose="02020603050405020304" pitchFamily="18" charset="0"/>
              </a:rPr>
              <a:t> Rao</a:t>
            </a:r>
            <a:r>
              <a:rPr lang="en-US" sz="2000" dirty="0"/>
              <a:t>                                                                   </a:t>
            </a:r>
            <a:r>
              <a:rPr lang="en-US" sz="2000" dirty="0">
                <a:latin typeface="Times New Roman" panose="02020603050405020304" pitchFamily="18" charset="0"/>
                <a:cs typeface="Times New Roman" panose="02020603050405020304" pitchFamily="18" charset="0"/>
              </a:rPr>
              <a:t>217R1A0571   B. Karthik Reddy</a:t>
            </a:r>
          </a:p>
          <a:p>
            <a:r>
              <a:rPr lang="en-US" sz="2000" dirty="0">
                <a:latin typeface="Times New Roman" panose="02020603050405020304" pitchFamily="18" charset="0"/>
                <a:cs typeface="Times New Roman" panose="02020603050405020304" pitchFamily="18" charset="0"/>
              </a:rPr>
              <a:t> Professor &amp; Dean Academics                                                     	                 227R5A0508    N. Madhu</a:t>
            </a:r>
          </a:p>
          <a:p>
            <a:r>
              <a:rPr lang="en-US" sz="2000" dirty="0">
                <a:latin typeface="Times New Roman" panose="02020603050405020304" pitchFamily="18" charset="0"/>
                <a:cs typeface="Times New Roman" panose="02020603050405020304" pitchFamily="18" charset="0"/>
              </a:rPr>
              <a:t>                                                                                                                             217R1A05C2   S. Tanay Reddy</a:t>
            </a:r>
          </a:p>
          <a:p>
            <a:endParaRPr lang="en-US" sz="1800" dirty="0"/>
          </a:p>
          <a:p>
            <a:r>
              <a:rPr lang="en-US" sz="2000" b="1" dirty="0">
                <a:latin typeface="Times New Roman" panose="02020603050405020304" pitchFamily="18" charset="0"/>
                <a:cs typeface="Times New Roman" panose="02020603050405020304" pitchFamily="18" charset="0"/>
              </a:rPr>
              <a:t>Project Coordinator :</a:t>
            </a:r>
          </a:p>
          <a:p>
            <a:r>
              <a:rPr lang="en-US" sz="2000" dirty="0">
                <a:latin typeface="Times New Roman" panose="02020603050405020304" pitchFamily="18" charset="0"/>
                <a:cs typeface="Times New Roman" panose="02020603050405020304" pitchFamily="18" charset="0"/>
              </a:rPr>
              <a:t>Dr. J. </a:t>
            </a:r>
            <a:r>
              <a:rPr lang="en-US" sz="2000" dirty="0" err="1">
                <a:latin typeface="Times New Roman" panose="02020603050405020304" pitchFamily="18" charset="0"/>
                <a:cs typeface="Times New Roman" panose="02020603050405020304" pitchFamily="18" charset="0"/>
              </a:rPr>
              <a:t>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 CSE Department</a:t>
            </a:r>
          </a:p>
        </p:txBody>
      </p:sp>
    </p:spTree>
    <p:extLst>
      <p:ext uri="{BB962C8B-B14F-4D97-AF65-F5344CB8AC3E}">
        <p14:creationId xmlns:p14="http://schemas.microsoft.com/office/powerpoint/2010/main" val="327168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D968-6529-8F61-E7F1-98B128F2E259}"/>
              </a:ext>
            </a:extLst>
          </p:cNvPr>
          <p:cNvSpPr>
            <a:spLocks noGrp="1"/>
          </p:cNvSpPr>
          <p:nvPr>
            <p:ph type="title"/>
          </p:nvPr>
        </p:nvSpPr>
        <p:spPr/>
        <p:txBody>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ARCHITECTURE</a:t>
            </a:r>
            <a:endParaRPr lang="en-IN"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AC329E1-F8D8-5A0B-BF5F-3236FCC48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654" y="1878966"/>
            <a:ext cx="6142719" cy="3690561"/>
          </a:xfrm>
          <a:prstGeom prst="rect">
            <a:avLst/>
          </a:prstGeom>
        </p:spPr>
      </p:pic>
    </p:spTree>
    <p:extLst>
      <p:ext uri="{BB962C8B-B14F-4D97-AF65-F5344CB8AC3E}">
        <p14:creationId xmlns:p14="http://schemas.microsoft.com/office/powerpoint/2010/main" val="180250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C569-B029-DD56-08D4-C6593DF3696D}"/>
              </a:ext>
            </a:extLst>
          </p:cNvPr>
          <p:cNvSpPr>
            <a:spLocks noGrp="1"/>
          </p:cNvSpPr>
          <p:nvPr>
            <p:ph type="title"/>
          </p:nvPr>
        </p:nvSpPr>
        <p:spPr/>
        <p:txBody>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MODULES</a:t>
            </a:r>
            <a:endParaRPr lang="en-IN"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B52AE0E-CC09-2BDC-4BF2-1113BB567070}"/>
              </a:ext>
            </a:extLst>
          </p:cNvPr>
          <p:cNvSpPr>
            <a:spLocks noGrp="1" noChangeArrowheads="1"/>
          </p:cNvSpPr>
          <p:nvPr>
            <p:ph type="subTitle" idx="4294967295"/>
          </p:nvPr>
        </p:nvSpPr>
        <p:spPr bwMode="auto">
          <a:xfrm>
            <a:off x="802025" y="1502688"/>
            <a:ext cx="930152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Handles user registration and login.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Ensures secure access to encryption and decryption functionalities.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Uses an encryption algorithm (e.g., SHA and ECC) to encrypt data using the public key.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Converts plaintext data into encrypted format.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Management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Generates public and private key pairs.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Securely stores and retrieves keys for encryption and decryption.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Decryption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Uses the private key to decrypt the received encrypted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Converts encrypted data back into its original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952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2151-876C-131B-4FA6-42A2B0541689}"/>
              </a:ext>
            </a:extLst>
          </p:cNvPr>
          <p:cNvSpPr>
            <a:spLocks noGrp="1"/>
          </p:cNvSpPr>
          <p:nvPr>
            <p:ph type="title"/>
          </p:nvPr>
        </p:nvSpPr>
        <p:spPr/>
        <p:txBody>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USECASE</a:t>
            </a:r>
            <a:r>
              <a:rPr lang="en-US" b="1" u="sng" dirty="0">
                <a:latin typeface="Times New Roman" panose="02020603050405020304" pitchFamily="18" charset="0"/>
                <a:cs typeface="Times New Roman" panose="02020603050405020304" pitchFamily="18" charset="0"/>
              </a:rPr>
              <a:t> </a:t>
            </a:r>
            <a:r>
              <a:rPr lang="en-US" b="1" u="sng" dirty="0">
                <a:solidFill>
                  <a:schemeClr val="accent1">
                    <a:lumMod val="75000"/>
                  </a:schemeClr>
                </a:solidFill>
                <a:latin typeface="Times New Roman" panose="02020603050405020304" pitchFamily="18" charset="0"/>
                <a:cs typeface="Times New Roman" panose="02020603050405020304" pitchFamily="18" charset="0"/>
              </a:rPr>
              <a:t>DIAGRAM</a:t>
            </a:r>
            <a:endParaRPr lang="en-IN"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B2C232-3C10-68ED-6F6A-63ADD48D7655}"/>
              </a:ext>
            </a:extLst>
          </p:cNvPr>
          <p:cNvPicPr>
            <a:picLocks noChangeAspect="1"/>
          </p:cNvPicPr>
          <p:nvPr/>
        </p:nvPicPr>
        <p:blipFill>
          <a:blip r:embed="rId2"/>
          <a:stretch>
            <a:fillRect/>
          </a:stretch>
        </p:blipFill>
        <p:spPr>
          <a:xfrm>
            <a:off x="2826327" y="1444335"/>
            <a:ext cx="5309755" cy="5278583"/>
          </a:xfrm>
          <a:prstGeom prst="rect">
            <a:avLst/>
          </a:prstGeom>
        </p:spPr>
      </p:pic>
    </p:spTree>
    <p:extLst>
      <p:ext uri="{BB962C8B-B14F-4D97-AF65-F5344CB8AC3E}">
        <p14:creationId xmlns:p14="http://schemas.microsoft.com/office/powerpoint/2010/main" val="64038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4DDB-1DDB-4D46-E301-426F5998427D}"/>
              </a:ext>
            </a:extLst>
          </p:cNvPr>
          <p:cNvSpPr>
            <a:spLocks noGrp="1"/>
          </p:cNvSpPr>
          <p:nvPr>
            <p:ph type="title"/>
          </p:nvPr>
        </p:nvSpPr>
        <p:spPr>
          <a:xfrm>
            <a:off x="1828800" y="238991"/>
            <a:ext cx="7445202" cy="789709"/>
          </a:xfrm>
        </p:spPr>
        <p:txBody>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CLASS DIAGRAM</a:t>
            </a:r>
            <a:endParaRPr lang="en-IN"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75C9F0-BBDA-F5CC-EC91-1B9C4F8F6A40}"/>
              </a:ext>
            </a:extLst>
          </p:cNvPr>
          <p:cNvPicPr>
            <a:picLocks noChangeAspect="1"/>
          </p:cNvPicPr>
          <p:nvPr/>
        </p:nvPicPr>
        <p:blipFill>
          <a:blip r:embed="rId2"/>
          <a:stretch>
            <a:fillRect/>
          </a:stretch>
        </p:blipFill>
        <p:spPr>
          <a:xfrm>
            <a:off x="3084354" y="1174173"/>
            <a:ext cx="5966128" cy="5309754"/>
          </a:xfrm>
          <a:prstGeom prst="rect">
            <a:avLst/>
          </a:prstGeom>
        </p:spPr>
      </p:pic>
    </p:spTree>
    <p:extLst>
      <p:ext uri="{BB962C8B-B14F-4D97-AF65-F5344CB8AC3E}">
        <p14:creationId xmlns:p14="http://schemas.microsoft.com/office/powerpoint/2010/main" val="311693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ECBD-158A-1941-160F-05606FD1F1CF}"/>
              </a:ext>
            </a:extLst>
          </p:cNvPr>
          <p:cNvSpPr>
            <a:spLocks noGrp="1"/>
          </p:cNvSpPr>
          <p:nvPr>
            <p:ph type="title"/>
          </p:nvPr>
        </p:nvSpPr>
        <p:spPr>
          <a:xfrm>
            <a:off x="2171700" y="609600"/>
            <a:ext cx="7102302" cy="685800"/>
          </a:xfrm>
        </p:spPr>
        <p:txBody>
          <a:bodyPr>
            <a:normAutofit/>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SEQUENCE DIAGRAM</a:t>
            </a:r>
            <a:endParaRPr lang="en-IN"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8BD4969-1415-BEA1-7673-C9B43D311C68}"/>
              </a:ext>
            </a:extLst>
          </p:cNvPr>
          <p:cNvPicPr>
            <a:picLocks noChangeAspect="1"/>
          </p:cNvPicPr>
          <p:nvPr/>
        </p:nvPicPr>
        <p:blipFill>
          <a:blip r:embed="rId2"/>
          <a:stretch>
            <a:fillRect/>
          </a:stretch>
        </p:blipFill>
        <p:spPr>
          <a:xfrm>
            <a:off x="2765713" y="1548245"/>
            <a:ext cx="6286500" cy="4613564"/>
          </a:xfrm>
          <a:prstGeom prst="rect">
            <a:avLst/>
          </a:prstGeom>
        </p:spPr>
      </p:pic>
    </p:spTree>
    <p:extLst>
      <p:ext uri="{BB962C8B-B14F-4D97-AF65-F5344CB8AC3E}">
        <p14:creationId xmlns:p14="http://schemas.microsoft.com/office/powerpoint/2010/main" val="127608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1FF9-A897-834A-A21C-09A1909B56AA}"/>
              </a:ext>
            </a:extLst>
          </p:cNvPr>
          <p:cNvSpPr>
            <a:spLocks noGrp="1"/>
          </p:cNvSpPr>
          <p:nvPr>
            <p:ph type="title"/>
          </p:nvPr>
        </p:nvSpPr>
        <p:spPr>
          <a:xfrm>
            <a:off x="2202872" y="363682"/>
            <a:ext cx="7071129" cy="831273"/>
          </a:xfrm>
        </p:spPr>
        <p:txBody>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ACTIVITY DIAGRAM</a:t>
            </a:r>
            <a:endParaRPr lang="en-IN"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8D4A9F-D814-76EB-203A-3E7DB69BB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161" y="1194954"/>
            <a:ext cx="6007677" cy="5299364"/>
          </a:xfrm>
          <a:prstGeom prst="rect">
            <a:avLst/>
          </a:prstGeom>
        </p:spPr>
      </p:pic>
    </p:spTree>
    <p:extLst>
      <p:ext uri="{BB962C8B-B14F-4D97-AF65-F5344CB8AC3E}">
        <p14:creationId xmlns:p14="http://schemas.microsoft.com/office/powerpoint/2010/main" val="408399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56D4-9CDD-4A63-0A2D-A470652B57F3}"/>
              </a:ext>
            </a:extLst>
          </p:cNvPr>
          <p:cNvSpPr>
            <a:spLocks noGrp="1"/>
          </p:cNvSpPr>
          <p:nvPr>
            <p:ph type="title"/>
          </p:nvPr>
        </p:nvSpPr>
        <p:spPr>
          <a:xfrm>
            <a:off x="677334" y="311728"/>
            <a:ext cx="8596668" cy="727363"/>
          </a:xfrm>
        </p:spPr>
        <p:txBody>
          <a:bodyPr/>
          <a:lstStyle/>
          <a:p>
            <a:r>
              <a:rPr lang="en-IN" dirty="0">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1D90478D-4F17-A24A-6A13-256B1B6DA0C6}"/>
              </a:ext>
            </a:extLst>
          </p:cNvPr>
          <p:cNvSpPr>
            <a:spLocks noGrp="1"/>
          </p:cNvSpPr>
          <p:nvPr>
            <p:ph idx="1"/>
          </p:nvPr>
        </p:nvSpPr>
        <p:spPr>
          <a:xfrm>
            <a:off x="677334" y="1039091"/>
            <a:ext cx="8596668" cy="5818909"/>
          </a:xfrm>
        </p:spPr>
        <p:txBody>
          <a:bodyPr>
            <a:normAutofit fontScale="25000" lnSpcReduction="20000"/>
          </a:bodyPr>
          <a:lstStyle/>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tkinter</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messagebox</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tkinter</a:t>
            </a:r>
            <a:r>
              <a:rPr lang="en-IN" sz="4800" dirty="0">
                <a:latin typeface="Times New Roman" panose="02020603050405020304" pitchFamily="18" charset="0"/>
                <a:cs typeface="Times New Roman" panose="02020603050405020304" pitchFamily="18" charset="0"/>
              </a:rPr>
              <a:t> import *</a:t>
            </a: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tkinter</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simpledialog</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tkinter</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tkinter</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filedialog</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tkinter.filedialog</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askopenfilename</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tkinter</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ttk</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os</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numpy</a:t>
            </a:r>
            <a:r>
              <a:rPr lang="en-IN" sz="4800" dirty="0">
                <a:latin typeface="Times New Roman" panose="02020603050405020304" pitchFamily="18" charset="0"/>
                <a:cs typeface="Times New Roman" panose="02020603050405020304" pitchFamily="18" charset="0"/>
              </a:rPr>
              <a:t> as np</a:t>
            </a:r>
          </a:p>
          <a:p>
            <a:pPr marL="0" indent="0">
              <a:lnSpc>
                <a:spcPct val="120000"/>
              </a:lnSpc>
              <a:buNone/>
            </a:pPr>
            <a:r>
              <a:rPr lang="en-IN" sz="4800" dirty="0">
                <a:latin typeface="Times New Roman" panose="02020603050405020304" pitchFamily="18" charset="0"/>
                <a:cs typeface="Times New Roman" panose="02020603050405020304" pitchFamily="18" charset="0"/>
              </a:rPr>
              <a:t>from PIL import Image</a:t>
            </a:r>
          </a:p>
          <a:p>
            <a:pPr marL="0" indent="0">
              <a:lnSpc>
                <a:spcPct val="120000"/>
              </a:lnSpc>
              <a:buNone/>
            </a:pPr>
            <a:r>
              <a:rPr lang="en-IN" sz="4800" dirty="0">
                <a:latin typeface="Times New Roman" panose="02020603050405020304" pitchFamily="18" charset="0"/>
                <a:cs typeface="Times New Roman" panose="02020603050405020304" pitchFamily="18" charset="0"/>
              </a:rPr>
              <a:t>import base64</a:t>
            </a: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ecies.utils</a:t>
            </a:r>
            <a:r>
              <a:rPr lang="en-IN" sz="4800" dirty="0">
                <a:latin typeface="Times New Roman" panose="02020603050405020304" pitchFamily="18" charset="0"/>
                <a:cs typeface="Times New Roman" panose="02020603050405020304" pitchFamily="18" charset="0"/>
              </a:rPr>
              <a:t> import </a:t>
            </a:r>
            <a:r>
              <a:rPr lang="en-IN" sz="4800" dirty="0" err="1">
                <a:latin typeface="Times New Roman" panose="02020603050405020304" pitchFamily="18" charset="0"/>
                <a:cs typeface="Times New Roman" panose="02020603050405020304" pitchFamily="18" charset="0"/>
              </a:rPr>
              <a:t>generate_eth_key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generate_key</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from </a:t>
            </a:r>
            <a:r>
              <a:rPr lang="en-IN" sz="4800" dirty="0" err="1">
                <a:latin typeface="Times New Roman" panose="02020603050405020304" pitchFamily="18" charset="0"/>
                <a:cs typeface="Times New Roman" panose="02020603050405020304" pitchFamily="18" charset="0"/>
              </a:rPr>
              <a:t>ecies</a:t>
            </a:r>
            <a:r>
              <a:rPr lang="en-IN" sz="4800" dirty="0">
                <a:latin typeface="Times New Roman" panose="02020603050405020304" pitchFamily="18" charset="0"/>
                <a:cs typeface="Times New Roman" panose="02020603050405020304" pitchFamily="18" charset="0"/>
              </a:rPr>
              <a:t> import encrypt, decrypt</a:t>
            </a:r>
          </a:p>
          <a:p>
            <a:pPr marL="0" indent="0">
              <a:lnSpc>
                <a:spcPct val="120000"/>
              </a:lnSpc>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hashlib</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os</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import </a:t>
            </a:r>
            <a:r>
              <a:rPr lang="en-IN" sz="4800" dirty="0" err="1">
                <a:latin typeface="Times New Roman" panose="02020603050405020304" pitchFamily="18" charset="0"/>
                <a:cs typeface="Times New Roman" panose="02020603050405020304" pitchFamily="18" charset="0"/>
              </a:rPr>
              <a:t>zlib</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main = Tk()</a:t>
            </a:r>
          </a:p>
          <a:p>
            <a:pPr marL="0" indent="0">
              <a:lnSpc>
                <a:spcPct val="120000"/>
              </a:lnSpc>
              <a:buNone/>
            </a:pPr>
            <a:r>
              <a:rPr lang="en-IN" sz="4800" dirty="0" err="1">
                <a:latin typeface="Times New Roman" panose="02020603050405020304" pitchFamily="18" charset="0"/>
                <a:cs typeface="Times New Roman" panose="02020603050405020304" pitchFamily="18" charset="0"/>
              </a:rPr>
              <a:t>main.title</a:t>
            </a:r>
            <a:r>
              <a:rPr lang="en-IN" sz="4800" dirty="0">
                <a:latin typeface="Times New Roman" panose="02020603050405020304" pitchFamily="18" charset="0"/>
                <a:cs typeface="Times New Roman" panose="02020603050405020304" pitchFamily="18" charset="0"/>
              </a:rPr>
              <a:t>("Securing data in the image using SHA &amp; ECC")</a:t>
            </a:r>
          </a:p>
          <a:p>
            <a:endParaRPr lang="en-IN" dirty="0"/>
          </a:p>
        </p:txBody>
      </p:sp>
    </p:spTree>
    <p:extLst>
      <p:ext uri="{BB962C8B-B14F-4D97-AF65-F5344CB8AC3E}">
        <p14:creationId xmlns:p14="http://schemas.microsoft.com/office/powerpoint/2010/main" val="145354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EDAEF-3E95-69F6-2702-8D1536ACA7E3}"/>
              </a:ext>
            </a:extLst>
          </p:cNvPr>
          <p:cNvSpPr>
            <a:spLocks noGrp="1"/>
          </p:cNvSpPr>
          <p:nvPr>
            <p:ph idx="1"/>
          </p:nvPr>
        </p:nvSpPr>
        <p:spPr>
          <a:xfrm>
            <a:off x="677334" y="155864"/>
            <a:ext cx="8596668" cy="6587835"/>
          </a:xfrm>
        </p:spPr>
        <p:txBody>
          <a:bodyPr>
            <a:normAutofit fontScale="25000" lnSpcReduction="20000"/>
          </a:bodyPr>
          <a:lstStyle/>
          <a:p>
            <a:pPr marL="0" indent="0">
              <a:lnSpc>
                <a:spcPct val="120000"/>
              </a:lnSpc>
              <a:buNone/>
            </a:pPr>
            <a:r>
              <a:rPr lang="en-IN" sz="4800" dirty="0" err="1">
                <a:latin typeface="Times New Roman" panose="02020603050405020304" pitchFamily="18" charset="0"/>
                <a:cs typeface="Times New Roman" panose="02020603050405020304" pitchFamily="18" charset="0"/>
              </a:rPr>
              <a:t>main.geometry</a:t>
            </a:r>
            <a:r>
              <a:rPr lang="en-IN" sz="4800" dirty="0">
                <a:latin typeface="Times New Roman" panose="02020603050405020304" pitchFamily="18" charset="0"/>
                <a:cs typeface="Times New Roman" panose="02020603050405020304" pitchFamily="18" charset="0"/>
              </a:rPr>
              <a:t>("1300x1200")</a:t>
            </a:r>
          </a:p>
          <a:p>
            <a:pPr marL="0" indent="0">
              <a:lnSpc>
                <a:spcPct val="120000"/>
              </a:lnSpc>
              <a:buNone/>
            </a:pPr>
            <a:r>
              <a:rPr lang="en-IN" sz="4800" dirty="0">
                <a:latin typeface="Times New Roman" panose="02020603050405020304" pitchFamily="18" charset="0"/>
                <a:cs typeface="Times New Roman" panose="02020603050405020304" pitchFamily="18" charset="0"/>
              </a:rPr>
              <a:t>global filename, </a:t>
            </a:r>
            <a:r>
              <a:rPr lang="en-IN" sz="4800" dirty="0" err="1">
                <a:latin typeface="Times New Roman" panose="02020603050405020304" pitchFamily="18" charset="0"/>
                <a:cs typeface="Times New Roman" panose="02020603050405020304" pitchFamily="18" charset="0"/>
              </a:rPr>
              <a:t>sender_sha</a:t>
            </a:r>
            <a:endParaRPr lang="en-IN" sz="4800" dirty="0">
              <a:latin typeface="Times New Roman" panose="02020603050405020304" pitchFamily="18" charset="0"/>
              <a:cs typeface="Times New Roman" panose="02020603050405020304" pitchFamily="18" charset="0"/>
            </a:endParaRPr>
          </a:p>
          <a:p>
            <a:pPr marL="0" indent="0">
              <a:lnSpc>
                <a:spcPct val="120000"/>
              </a:lnSpc>
              <a:buNone/>
            </a:pPr>
            <a:r>
              <a:rPr lang="en-IN" sz="4800" dirty="0">
                <a:latin typeface="Times New Roman" panose="02020603050405020304" pitchFamily="18" charset="0"/>
                <a:cs typeface="Times New Roman" panose="02020603050405020304" pitchFamily="18" charset="0"/>
              </a:rPr>
              <a:t>#function to generate public and private keys for ECC algorithm</a:t>
            </a:r>
          </a:p>
          <a:p>
            <a:pPr marL="0" indent="0">
              <a:lnSpc>
                <a:spcPct val="120000"/>
              </a:lnSpc>
              <a:buNone/>
            </a:pPr>
            <a:r>
              <a:rPr lang="en-IN" sz="4800" dirty="0">
                <a:latin typeface="Times New Roman" panose="02020603050405020304" pitchFamily="18" charset="0"/>
                <a:cs typeface="Times New Roman" panose="02020603050405020304" pitchFamily="18" charset="0"/>
              </a:rPr>
              <a:t>def </a:t>
            </a:r>
            <a:r>
              <a:rPr lang="en-IN" sz="4800" dirty="0" err="1">
                <a:latin typeface="Times New Roman" panose="02020603050405020304" pitchFamily="18" charset="0"/>
                <a:cs typeface="Times New Roman" panose="02020603050405020304" pitchFamily="18" charset="0"/>
              </a:rPr>
              <a:t>ECCGenerateKeys</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if </a:t>
            </a:r>
            <a:r>
              <a:rPr lang="en-IN" sz="4800" dirty="0" err="1">
                <a:latin typeface="Times New Roman" panose="02020603050405020304" pitchFamily="18" charset="0"/>
                <a:cs typeface="Times New Roman" panose="02020603050405020304" pitchFamily="18" charset="0"/>
              </a:rPr>
              <a:t>os.path.exists</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pvt.key</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with open("</a:t>
            </a:r>
            <a:r>
              <a:rPr lang="en-IN" sz="4800" dirty="0" err="1">
                <a:latin typeface="Times New Roman" panose="02020603050405020304" pitchFamily="18" charset="0"/>
                <a:cs typeface="Times New Roman" panose="02020603050405020304" pitchFamily="18" charset="0"/>
              </a:rPr>
              <a:t>pvt.key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rb</a:t>
            </a:r>
            <a:r>
              <a:rPr lang="en-IN" sz="4800" dirty="0">
                <a:latin typeface="Times New Roman" panose="02020603050405020304" pitchFamily="18" charset="0"/>
                <a:cs typeface="Times New Roman" panose="02020603050405020304" pitchFamily="18" charset="0"/>
              </a:rPr>
              <a:t>') as f:</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private_key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f.read</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f.close</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with open("</a:t>
            </a:r>
            <a:r>
              <a:rPr lang="en-IN" sz="4800" dirty="0" err="1">
                <a:latin typeface="Times New Roman" panose="02020603050405020304" pitchFamily="18" charset="0"/>
                <a:cs typeface="Times New Roman" panose="02020603050405020304" pitchFamily="18" charset="0"/>
              </a:rPr>
              <a:t>pri.key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rb</a:t>
            </a:r>
            <a:r>
              <a:rPr lang="en-IN" sz="4800" dirty="0">
                <a:latin typeface="Times New Roman" panose="02020603050405020304" pitchFamily="18" charset="0"/>
                <a:cs typeface="Times New Roman" panose="02020603050405020304" pitchFamily="18" charset="0"/>
              </a:rPr>
              <a:t>') as f:</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public_key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f.read</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f.close</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private_key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private_key.decode</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public_key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public_key.decode</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else:</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secret_key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generate_eth_key</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private_key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secret_key.to_hex</a:t>
            </a:r>
            <a:r>
              <a:rPr lang="en-IN" sz="4800" dirty="0">
                <a:latin typeface="Times New Roman" panose="02020603050405020304" pitchFamily="18" charset="0"/>
                <a:cs typeface="Times New Roman" panose="02020603050405020304" pitchFamily="18" charset="0"/>
              </a:rPr>
              <a:t>()  # hex string</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public_key</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secret_key.public_key.to_hex</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with open("</a:t>
            </a:r>
            <a:r>
              <a:rPr lang="en-IN" sz="4800" dirty="0" err="1">
                <a:latin typeface="Times New Roman" panose="02020603050405020304" pitchFamily="18" charset="0"/>
                <a:cs typeface="Times New Roman" panose="02020603050405020304" pitchFamily="18" charset="0"/>
              </a:rPr>
              <a:t>pvt.key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wb</a:t>
            </a:r>
            <a:r>
              <a:rPr lang="en-IN" sz="4800" dirty="0">
                <a:latin typeface="Times New Roman" panose="02020603050405020304" pitchFamily="18" charset="0"/>
                <a:cs typeface="Times New Roman" panose="02020603050405020304" pitchFamily="18" charset="0"/>
              </a:rPr>
              <a:t>') as f:</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f.write</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private_key.encode</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f.close</a:t>
            </a:r>
            <a:r>
              <a:rPr lang="en-IN" sz="4800" dirty="0">
                <a:latin typeface="Times New Roman" panose="02020603050405020304" pitchFamily="18" charset="0"/>
                <a:cs typeface="Times New Roman" panose="02020603050405020304" pitchFamily="18" charset="0"/>
              </a:rPr>
              <a:t>()</a:t>
            </a:r>
          </a:p>
          <a:p>
            <a:pPr marL="0" indent="0">
              <a:lnSpc>
                <a:spcPct val="120000"/>
              </a:lnSpc>
              <a:buNone/>
            </a:pPr>
            <a:r>
              <a:rPr lang="en-IN" sz="48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08132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792D9A-B034-9D15-DC6F-FEDD54EC3297}"/>
              </a:ext>
            </a:extLst>
          </p:cNvPr>
          <p:cNvSpPr>
            <a:spLocks noGrp="1"/>
          </p:cNvSpPr>
          <p:nvPr>
            <p:ph idx="1"/>
          </p:nvPr>
        </p:nvSpPr>
        <p:spPr>
          <a:xfrm>
            <a:off x="677863" y="322263"/>
            <a:ext cx="8596312" cy="5719762"/>
          </a:xfrm>
        </p:spPr>
        <p:txBody>
          <a:bodyPr>
            <a:normAutofit fontScale="25000" lnSpcReduction="20000"/>
          </a:bodyPr>
          <a:lstStyle/>
          <a:p>
            <a:pPr marL="0" indent="0">
              <a:buNone/>
            </a:pPr>
            <a:r>
              <a:rPr lang="en-IN" sz="4800" dirty="0">
                <a:latin typeface="Times New Roman" panose="02020603050405020304" pitchFamily="18" charset="0"/>
                <a:cs typeface="Times New Roman" panose="02020603050405020304" pitchFamily="18" charset="0"/>
              </a:rPr>
              <a:t>with open("</a:t>
            </a:r>
            <a:r>
              <a:rPr lang="en-IN" sz="4800" dirty="0" err="1">
                <a:latin typeface="Times New Roman" panose="02020603050405020304" pitchFamily="18" charset="0"/>
                <a:cs typeface="Times New Roman" panose="02020603050405020304" pitchFamily="18" charset="0"/>
              </a:rPr>
              <a:t>pri.key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wb</a:t>
            </a:r>
            <a:r>
              <a:rPr lang="en-IN" sz="4800" dirty="0">
                <a:latin typeface="Times New Roman" panose="02020603050405020304" pitchFamily="18" charset="0"/>
                <a:cs typeface="Times New Roman" panose="02020603050405020304" pitchFamily="18" charset="0"/>
              </a:rPr>
              <a:t>') as f:</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f.write</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public_key.encode</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f.close</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return </a:t>
            </a:r>
            <a:r>
              <a:rPr lang="en-IN" sz="4800" dirty="0" err="1">
                <a:latin typeface="Times New Roman" panose="02020603050405020304" pitchFamily="18" charset="0"/>
                <a:cs typeface="Times New Roman" panose="02020603050405020304" pitchFamily="18" charset="0"/>
              </a:rPr>
              <a:t>private_key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public_key</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#ECC will encrypt data using plain text </a:t>
            </a:r>
            <a:r>
              <a:rPr lang="en-IN" sz="4800" dirty="0" err="1">
                <a:latin typeface="Times New Roman" panose="02020603050405020304" pitchFamily="18" charset="0"/>
                <a:cs typeface="Times New Roman" panose="02020603050405020304" pitchFamily="18" charset="0"/>
              </a:rPr>
              <a:t>adn</a:t>
            </a:r>
            <a:r>
              <a:rPr lang="en-IN" sz="4800" dirty="0">
                <a:latin typeface="Times New Roman" panose="02020603050405020304" pitchFamily="18" charset="0"/>
                <a:cs typeface="Times New Roman" panose="02020603050405020304" pitchFamily="18" charset="0"/>
              </a:rPr>
              <a:t> public key</a:t>
            </a:r>
          </a:p>
          <a:p>
            <a:pPr marL="0" indent="0">
              <a:buNone/>
            </a:pPr>
            <a:r>
              <a:rPr lang="en-IN" sz="4800" dirty="0">
                <a:latin typeface="Times New Roman" panose="02020603050405020304" pitchFamily="18" charset="0"/>
                <a:cs typeface="Times New Roman" panose="02020603050405020304" pitchFamily="18" charset="0"/>
              </a:rPr>
              <a:t>def </a:t>
            </a:r>
            <a:r>
              <a:rPr lang="en-IN" sz="4800" dirty="0" err="1">
                <a:latin typeface="Times New Roman" panose="02020603050405020304" pitchFamily="18" charset="0"/>
                <a:cs typeface="Times New Roman" panose="02020603050405020304" pitchFamily="18" charset="0"/>
              </a:rPr>
              <a:t>ECCEncrypt</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plainText</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public_key</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cpabe_encrypt</a:t>
            </a:r>
            <a:r>
              <a:rPr lang="en-IN" sz="4800" dirty="0">
                <a:latin typeface="Times New Roman" panose="02020603050405020304" pitchFamily="18" charset="0"/>
                <a:cs typeface="Times New Roman" panose="02020603050405020304" pitchFamily="18" charset="0"/>
              </a:rPr>
              <a:t> = encrypt(</a:t>
            </a:r>
            <a:r>
              <a:rPr lang="en-IN" sz="4800" dirty="0" err="1">
                <a:latin typeface="Times New Roman" panose="02020603050405020304" pitchFamily="18" charset="0"/>
                <a:cs typeface="Times New Roman" panose="02020603050405020304" pitchFamily="18" charset="0"/>
              </a:rPr>
              <a:t>public_key</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plainText</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return </a:t>
            </a:r>
            <a:r>
              <a:rPr lang="en-IN" sz="4800" dirty="0" err="1">
                <a:latin typeface="Times New Roman" panose="02020603050405020304" pitchFamily="18" charset="0"/>
                <a:cs typeface="Times New Roman" panose="02020603050405020304" pitchFamily="18" charset="0"/>
              </a:rPr>
              <a:t>cpabe_encrypt</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#ECC will decrypt data using private key and encrypted text</a:t>
            </a:r>
          </a:p>
          <a:p>
            <a:pPr marL="0" indent="0">
              <a:buNone/>
            </a:pPr>
            <a:r>
              <a:rPr lang="en-IN" sz="4800" dirty="0">
                <a:latin typeface="Times New Roman" panose="02020603050405020304" pitchFamily="18" charset="0"/>
                <a:cs typeface="Times New Roman" panose="02020603050405020304" pitchFamily="18" charset="0"/>
              </a:rPr>
              <a:t>def </a:t>
            </a:r>
            <a:r>
              <a:rPr lang="en-IN" sz="4800" dirty="0" err="1">
                <a:latin typeface="Times New Roman" panose="02020603050405020304" pitchFamily="18" charset="0"/>
                <a:cs typeface="Times New Roman" panose="02020603050405020304" pitchFamily="18" charset="0"/>
              </a:rPr>
              <a:t>ECCDecrypt</a:t>
            </a:r>
            <a:r>
              <a:rPr lang="en-IN" sz="4800" dirty="0">
                <a:latin typeface="Times New Roman" panose="02020603050405020304" pitchFamily="18" charset="0"/>
                <a:cs typeface="Times New Roman" panose="02020603050405020304" pitchFamily="18" charset="0"/>
              </a:rPr>
              <a:t>(encrypt, </a:t>
            </a:r>
            <a:r>
              <a:rPr lang="en-IN" sz="4800" dirty="0" err="1">
                <a:latin typeface="Times New Roman" panose="02020603050405020304" pitchFamily="18" charset="0"/>
                <a:cs typeface="Times New Roman" panose="02020603050405020304" pitchFamily="18" charset="0"/>
              </a:rPr>
              <a:t>private_key</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cpabe_decrypt</a:t>
            </a:r>
            <a:r>
              <a:rPr lang="en-IN" sz="4800" dirty="0">
                <a:latin typeface="Times New Roman" panose="02020603050405020304" pitchFamily="18" charset="0"/>
                <a:cs typeface="Times New Roman" panose="02020603050405020304" pitchFamily="18" charset="0"/>
              </a:rPr>
              <a:t> = decrypt(</a:t>
            </a:r>
            <a:r>
              <a:rPr lang="en-IN" sz="4800" dirty="0" err="1">
                <a:latin typeface="Times New Roman" panose="02020603050405020304" pitchFamily="18" charset="0"/>
                <a:cs typeface="Times New Roman" panose="02020603050405020304" pitchFamily="18" charset="0"/>
              </a:rPr>
              <a:t>private_key</a:t>
            </a:r>
            <a:r>
              <a:rPr lang="en-IN" sz="4800" dirty="0">
                <a:latin typeface="Times New Roman" panose="02020603050405020304" pitchFamily="18" charset="0"/>
                <a:cs typeface="Times New Roman" panose="02020603050405020304" pitchFamily="18" charset="0"/>
              </a:rPr>
              <a:t>, encrypt)</a:t>
            </a:r>
          </a:p>
          <a:p>
            <a:pPr marL="0" indent="0">
              <a:buNone/>
            </a:pPr>
            <a:r>
              <a:rPr lang="en-IN" sz="4800" dirty="0">
                <a:latin typeface="Times New Roman" panose="02020603050405020304" pitchFamily="18" charset="0"/>
                <a:cs typeface="Times New Roman" panose="02020603050405020304" pitchFamily="18" charset="0"/>
              </a:rPr>
              <a:t>    return </a:t>
            </a:r>
            <a:r>
              <a:rPr lang="en-IN" sz="4800" dirty="0" err="1">
                <a:latin typeface="Times New Roman" panose="02020603050405020304" pitchFamily="18" charset="0"/>
                <a:cs typeface="Times New Roman" panose="02020603050405020304" pitchFamily="18" charset="0"/>
              </a:rPr>
              <a:t>cpabe_decrypt</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def Encode(</a:t>
            </a:r>
            <a:r>
              <a:rPr lang="en-IN" sz="4800" dirty="0" err="1">
                <a:latin typeface="Times New Roman" panose="02020603050405020304" pitchFamily="18" charset="0"/>
                <a:cs typeface="Times New Roman" panose="02020603050405020304" pitchFamily="18" charset="0"/>
              </a:rPr>
              <a:t>src</a:t>
            </a:r>
            <a:r>
              <a:rPr lang="en-IN" sz="4800" dirty="0">
                <a:latin typeface="Times New Roman" panose="02020603050405020304" pitchFamily="18" charset="0"/>
                <a:cs typeface="Times New Roman" panose="02020603050405020304" pitchFamily="18" charset="0"/>
              </a:rPr>
              <a:t>, message):</a:t>
            </a:r>
          </a:p>
          <a:p>
            <a:pPr marL="0" indent="0">
              <a:buNone/>
            </a:pPr>
            <a:r>
              <a:rPr lang="en-IN" sz="4800" dirty="0">
                <a:latin typeface="Times New Roman" panose="02020603050405020304" pitchFamily="18" charset="0"/>
                <a:cs typeface="Times New Roman" panose="02020603050405020304" pitchFamily="18" charset="0"/>
              </a:rPr>
              <a:t>    global </a:t>
            </a:r>
            <a:r>
              <a:rPr lang="en-IN" sz="4800" dirty="0" err="1">
                <a:latin typeface="Times New Roman" panose="02020603050405020304" pitchFamily="18" charset="0"/>
                <a:cs typeface="Times New Roman" panose="02020603050405020304" pitchFamily="18" charset="0"/>
              </a:rPr>
              <a:t>sender_sha</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img</a:t>
            </a:r>
            <a:r>
              <a:rPr lang="en-IN" sz="4800" dirty="0">
                <a:latin typeface="Times New Roman" panose="02020603050405020304" pitchFamily="18" charset="0"/>
                <a:cs typeface="Times New Roman" panose="02020603050405020304" pitchFamily="18" charset="0"/>
              </a:rPr>
              <a:t> = </a:t>
            </a:r>
            <a:r>
              <a:rPr lang="en-IN" sz="4800" dirty="0" err="1">
                <a:latin typeface="Times New Roman" panose="02020603050405020304" pitchFamily="18" charset="0"/>
                <a:cs typeface="Times New Roman" panose="02020603050405020304" pitchFamily="18" charset="0"/>
              </a:rPr>
              <a:t>Image.open</a:t>
            </a:r>
            <a:r>
              <a:rPr lang="en-IN" sz="4800" dirty="0">
                <a:latin typeface="Times New Roman" panose="02020603050405020304" pitchFamily="18" charset="0"/>
                <a:cs typeface="Times New Roman" panose="02020603050405020304" pitchFamily="18" charset="0"/>
              </a:rPr>
              <a:t>(</a:t>
            </a:r>
            <a:r>
              <a:rPr lang="en-IN" sz="4800" dirty="0" err="1">
                <a:latin typeface="Times New Roman" panose="02020603050405020304" pitchFamily="18" charset="0"/>
                <a:cs typeface="Times New Roman" panose="02020603050405020304" pitchFamily="18" charset="0"/>
              </a:rPr>
              <a:t>src</a:t>
            </a:r>
            <a:r>
              <a:rPr lang="en-IN" sz="4800" dirty="0">
                <a:latin typeface="Times New Roman" panose="02020603050405020304" pitchFamily="18" charset="0"/>
                <a:cs typeface="Times New Roman" panose="02020603050405020304" pitchFamily="18" charset="0"/>
              </a:rPr>
              <a:t>, 'r')</a:t>
            </a:r>
          </a:p>
          <a:p>
            <a:pPr marL="0" indent="0">
              <a:buNone/>
            </a:pPr>
            <a:r>
              <a:rPr lang="en-IN" sz="4800" dirty="0">
                <a:latin typeface="Times New Roman" panose="02020603050405020304" pitchFamily="18" charset="0"/>
                <a:cs typeface="Times New Roman" panose="02020603050405020304" pitchFamily="18" charset="0"/>
              </a:rPr>
              <a:t>    width, height = </a:t>
            </a:r>
            <a:r>
              <a:rPr lang="en-IN" sz="4800" dirty="0" err="1">
                <a:latin typeface="Times New Roman" panose="02020603050405020304" pitchFamily="18" charset="0"/>
                <a:cs typeface="Times New Roman" panose="02020603050405020304" pitchFamily="18" charset="0"/>
              </a:rPr>
              <a:t>img.size</a:t>
            </a:r>
            <a:endParaRPr lang="en-IN" sz="4800" dirty="0">
              <a:latin typeface="Times New Roman" panose="02020603050405020304" pitchFamily="18" charset="0"/>
              <a:cs typeface="Times New Roman" panose="02020603050405020304" pitchFamily="18" charset="0"/>
            </a:endParaRPr>
          </a:p>
          <a:p>
            <a:pPr marL="0" indent="0">
              <a:buNone/>
            </a:pPr>
            <a:r>
              <a:rPr lang="en-IN" sz="4800" dirty="0">
                <a:latin typeface="Times New Roman" panose="02020603050405020304" pitchFamily="18" charset="0"/>
                <a:cs typeface="Times New Roman" panose="02020603050405020304" pitchFamily="18" charset="0"/>
              </a:rPr>
              <a:t>    array = </a:t>
            </a:r>
            <a:r>
              <a:rPr lang="en-IN" sz="4800" dirty="0" err="1">
                <a:latin typeface="Times New Roman" panose="02020603050405020304" pitchFamily="18" charset="0"/>
                <a:cs typeface="Times New Roman" panose="02020603050405020304" pitchFamily="18" charset="0"/>
              </a:rPr>
              <a:t>np.array</a:t>
            </a:r>
            <a:r>
              <a:rPr lang="en-IN" sz="4800" dirty="0">
                <a:latin typeface="Times New Roman" panose="02020603050405020304" pitchFamily="18" charset="0"/>
                <a:cs typeface="Times New Roman" panose="02020603050405020304" pitchFamily="18" charset="0"/>
              </a:rPr>
              <a:t>(list(</a:t>
            </a:r>
            <a:r>
              <a:rPr lang="en-IN" sz="4800" dirty="0" err="1">
                <a:latin typeface="Times New Roman" panose="02020603050405020304" pitchFamily="18" charset="0"/>
                <a:cs typeface="Times New Roman" panose="02020603050405020304" pitchFamily="18" charset="0"/>
              </a:rPr>
              <a:t>img.getdata</a:t>
            </a:r>
            <a:r>
              <a:rPr lang="en-IN" sz="4800" dirty="0">
                <a:latin typeface="Times New Roman" panose="02020603050405020304" pitchFamily="18" charset="0"/>
                <a:cs typeface="Times New Roman" panose="02020603050405020304" pitchFamily="18" charset="0"/>
              </a:rPr>
              <a:t>()))</a:t>
            </a:r>
          </a:p>
          <a:p>
            <a:pPr marL="0" indent="0">
              <a:buNone/>
            </a:pPr>
            <a:r>
              <a:rPr lang="en-IN" sz="4800" dirty="0">
                <a:latin typeface="Times New Roman" panose="02020603050405020304" pitchFamily="18" charset="0"/>
                <a:cs typeface="Times New Roman" panose="02020603050405020304" pitchFamily="18" charset="0"/>
              </a:rPr>
              <a:t>    if </a:t>
            </a:r>
            <a:r>
              <a:rPr lang="en-IN" sz="4800" dirty="0" err="1">
                <a:latin typeface="Times New Roman" panose="02020603050405020304" pitchFamily="18" charset="0"/>
                <a:cs typeface="Times New Roman" panose="02020603050405020304" pitchFamily="18" charset="0"/>
              </a:rPr>
              <a:t>img.mode</a:t>
            </a:r>
            <a:r>
              <a:rPr lang="en-IN" sz="4800" dirty="0">
                <a:latin typeface="Times New Roman" panose="02020603050405020304" pitchFamily="18" charset="0"/>
                <a:cs typeface="Times New Roman" panose="02020603050405020304" pitchFamily="18" charset="0"/>
              </a:rPr>
              <a:t> == 'RGB':</a:t>
            </a:r>
          </a:p>
          <a:p>
            <a:pPr marL="0" indent="0">
              <a:buNone/>
            </a:pPr>
            <a:r>
              <a:rPr lang="en-IN" sz="4800" dirty="0">
                <a:latin typeface="Times New Roman" panose="02020603050405020304" pitchFamily="18" charset="0"/>
                <a:cs typeface="Times New Roman" panose="02020603050405020304" pitchFamily="18" charset="0"/>
              </a:rPr>
              <a:t>        n = 3</a:t>
            </a:r>
          </a:p>
          <a:p>
            <a:pPr marL="0" indent="0">
              <a:buNone/>
            </a:pP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elif</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img.mode</a:t>
            </a:r>
            <a:r>
              <a:rPr lang="en-IN" sz="4800" dirty="0">
                <a:latin typeface="Times New Roman" panose="02020603050405020304" pitchFamily="18" charset="0"/>
                <a:cs typeface="Times New Roman" panose="02020603050405020304" pitchFamily="18" charset="0"/>
              </a:rPr>
              <a:t> == 'RGBA':</a:t>
            </a:r>
          </a:p>
          <a:p>
            <a:pPr marL="0" indent="0">
              <a:buNone/>
            </a:pPr>
            <a:r>
              <a:rPr lang="en-IN" sz="4800" dirty="0">
                <a:latin typeface="Times New Roman" panose="02020603050405020304" pitchFamily="18" charset="0"/>
                <a:cs typeface="Times New Roman" panose="02020603050405020304" pitchFamily="18" charset="0"/>
              </a:rPr>
              <a:t>        n = 4</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03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173F8-0E07-4C5D-2BD6-988964A7A08C}"/>
              </a:ext>
            </a:extLst>
          </p:cNvPr>
          <p:cNvSpPr>
            <a:spLocks noGrp="1"/>
          </p:cNvSpPr>
          <p:nvPr>
            <p:ph idx="1"/>
          </p:nvPr>
        </p:nvSpPr>
        <p:spPr>
          <a:xfrm>
            <a:off x="677334" y="162560"/>
            <a:ext cx="8596668" cy="6451599"/>
          </a:xfrm>
        </p:spPr>
        <p:txBody>
          <a:bodyPr>
            <a:noAutofit/>
          </a:bodyPr>
          <a:lstStyle/>
          <a:p>
            <a:pPr marL="0" indent="0">
              <a:buNone/>
            </a:pPr>
            <a:r>
              <a:rPr lang="en-IN" sz="1200" dirty="0" err="1">
                <a:latin typeface="Times New Roman" panose="02020603050405020304" pitchFamily="18" charset="0"/>
                <a:cs typeface="Times New Roman" panose="02020603050405020304" pitchFamily="18" charset="0"/>
              </a:rPr>
              <a:t>total_pixels</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array.size</a:t>
            </a:r>
            <a:r>
              <a:rPr lang="en-IN" sz="1200" dirty="0">
                <a:latin typeface="Times New Roman" panose="02020603050405020304" pitchFamily="18" charset="0"/>
                <a:cs typeface="Times New Roman" panose="02020603050405020304" pitchFamily="18" charset="0"/>
              </a:rPr>
              <a:t>//n</a:t>
            </a:r>
          </a:p>
          <a:p>
            <a:pPr marL="0" indent="0">
              <a:buNone/>
            </a:pPr>
            <a:r>
              <a:rPr lang="en-IN" sz="1200" dirty="0">
                <a:latin typeface="Times New Roman" panose="02020603050405020304" pitchFamily="18" charset="0"/>
                <a:cs typeface="Times New Roman" panose="02020603050405020304" pitchFamily="18" charset="0"/>
              </a:rPr>
              <a:t>    message = </a:t>
            </a:r>
            <a:r>
              <a:rPr lang="en-IN" sz="1200" dirty="0" err="1">
                <a:latin typeface="Times New Roman" panose="02020603050405020304" pitchFamily="18" charset="0"/>
                <a:cs typeface="Times New Roman" panose="02020603050405020304" pitchFamily="18" charset="0"/>
              </a:rPr>
              <a:t>message.encode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private_key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public_key</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ECCGenerateKeys</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ecc_encrypt</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ECCEncrypt</a:t>
            </a:r>
            <a:r>
              <a:rPr lang="en-IN" sz="1200" dirty="0">
                <a:latin typeface="Times New Roman" panose="02020603050405020304" pitchFamily="18" charset="0"/>
                <a:cs typeface="Times New Roman" panose="02020603050405020304" pitchFamily="18" charset="0"/>
              </a:rPr>
              <a:t>(message, </a:t>
            </a:r>
            <a:r>
              <a:rPr lang="en-IN" sz="1200" dirty="0" err="1">
                <a:latin typeface="Times New Roman" panose="02020603050405020304" pitchFamily="18" charset="0"/>
                <a:cs typeface="Times New Roman" panose="02020603050405020304" pitchFamily="18" charset="0"/>
              </a:rPr>
              <a:t>public_key</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sha = hashlib.sha256(</a:t>
            </a:r>
            <a:r>
              <a:rPr lang="en-IN" sz="1200" dirty="0" err="1">
                <a:latin typeface="Times New Roman" panose="02020603050405020304" pitchFamily="18" charset="0"/>
                <a:cs typeface="Times New Roman" panose="02020603050405020304" pitchFamily="18" charset="0"/>
              </a:rPr>
              <a:t>ecc_encrypt</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sender_sha</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sha.hexdigest</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tf2.insert(0, </a:t>
            </a:r>
            <a:r>
              <a:rPr lang="en-IN" sz="1200" dirty="0" err="1">
                <a:latin typeface="Times New Roman" panose="02020603050405020304" pitchFamily="18" charset="0"/>
                <a:cs typeface="Times New Roman" panose="02020603050405020304" pitchFamily="18" charset="0"/>
              </a:rPr>
              <a:t>sender_sha</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message = base64.b64encode(</a:t>
            </a:r>
            <a:r>
              <a:rPr lang="en-IN" sz="1200" dirty="0" err="1">
                <a:latin typeface="Times New Roman" panose="02020603050405020304" pitchFamily="18" charset="0"/>
                <a:cs typeface="Times New Roman" panose="02020603050405020304" pitchFamily="18" charset="0"/>
              </a:rPr>
              <a:t>ecc_encrypt</a:t>
            </a:r>
            <a:r>
              <a:rPr lang="en-IN" sz="1200" dirty="0">
                <a:latin typeface="Times New Roman" panose="02020603050405020304" pitchFamily="18" charset="0"/>
                <a:cs typeface="Times New Roman" panose="02020603050405020304" pitchFamily="18" charset="0"/>
              </a:rPr>
              <a:t>).decode()</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b_message</a:t>
            </a:r>
            <a:r>
              <a:rPr lang="en-IN" sz="1200" dirty="0">
                <a:latin typeface="Times New Roman" panose="02020603050405020304" pitchFamily="18" charset="0"/>
                <a:cs typeface="Times New Roman" panose="02020603050405020304" pitchFamily="18" charset="0"/>
              </a:rPr>
              <a:t> = ''.join([format(</a:t>
            </a:r>
            <a:r>
              <a:rPr lang="en-IN" sz="1200" dirty="0" err="1">
                <a:latin typeface="Times New Roman" panose="02020603050405020304" pitchFamily="18" charset="0"/>
                <a:cs typeface="Times New Roman" panose="02020603050405020304" pitchFamily="18" charset="0"/>
              </a:rPr>
              <a:t>ord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"08b") for </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 in message])</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req_pixels</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len</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b_message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if </a:t>
            </a:r>
            <a:r>
              <a:rPr lang="en-IN" sz="1200" dirty="0" err="1">
                <a:latin typeface="Times New Roman" panose="02020603050405020304" pitchFamily="18" charset="0"/>
                <a:cs typeface="Times New Roman" panose="02020603050405020304" pitchFamily="18" charset="0"/>
              </a:rPr>
              <a:t>req_pixels</a:t>
            </a:r>
            <a:r>
              <a:rPr lang="en-IN" sz="1200" dirty="0">
                <a:latin typeface="Times New Roman" panose="02020603050405020304" pitchFamily="18" charset="0"/>
                <a:cs typeface="Times New Roman" panose="02020603050405020304" pitchFamily="18" charset="0"/>
              </a:rPr>
              <a:t> &gt; </a:t>
            </a:r>
            <a:r>
              <a:rPr lang="en-IN" sz="1200" dirty="0" err="1">
                <a:latin typeface="Times New Roman" panose="02020603050405020304" pitchFamily="18" charset="0"/>
                <a:cs typeface="Times New Roman" panose="02020603050405020304" pitchFamily="18" charset="0"/>
              </a:rPr>
              <a:t>total_pixels</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print("ERROR: Need larger file size")</a:t>
            </a:r>
          </a:p>
          <a:p>
            <a:pPr marL="0" indent="0">
              <a:buNone/>
            </a:pPr>
            <a:r>
              <a:rPr lang="en-IN" sz="1200" dirty="0">
                <a:latin typeface="Times New Roman" panose="02020603050405020304" pitchFamily="18" charset="0"/>
                <a:cs typeface="Times New Roman" panose="02020603050405020304" pitchFamily="18" charset="0"/>
              </a:rPr>
              <a:t>    else:</a:t>
            </a:r>
          </a:p>
          <a:p>
            <a:pPr marL="0" indent="0">
              <a:buNone/>
            </a:pPr>
            <a:r>
              <a:rPr lang="en-IN" sz="1200" dirty="0">
                <a:latin typeface="Times New Roman" panose="02020603050405020304" pitchFamily="18" charset="0"/>
                <a:cs typeface="Times New Roman" panose="02020603050405020304" pitchFamily="18" charset="0"/>
              </a:rPr>
              <a:t>        index=0</a:t>
            </a:r>
          </a:p>
          <a:p>
            <a:pPr marL="0" indent="0">
              <a:buNone/>
            </a:pPr>
            <a:r>
              <a:rPr lang="en-IN" sz="1200" dirty="0">
                <a:latin typeface="Times New Roman" panose="02020603050405020304" pitchFamily="18" charset="0"/>
                <a:cs typeface="Times New Roman" panose="02020603050405020304" pitchFamily="18" charset="0"/>
              </a:rPr>
              <a:t>        for p in range(</a:t>
            </a:r>
            <a:r>
              <a:rPr lang="en-IN" sz="1200" dirty="0" err="1">
                <a:latin typeface="Times New Roman" panose="02020603050405020304" pitchFamily="18" charset="0"/>
                <a:cs typeface="Times New Roman" panose="02020603050405020304" pitchFamily="18" charset="0"/>
              </a:rPr>
              <a:t>total_pixels</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for q in range(0, 3):</a:t>
            </a:r>
          </a:p>
          <a:p>
            <a:pPr marL="0" indent="0">
              <a:buNone/>
            </a:pPr>
            <a:r>
              <a:rPr lang="en-IN" sz="1200" dirty="0">
                <a:latin typeface="Times New Roman" panose="02020603050405020304" pitchFamily="18" charset="0"/>
                <a:cs typeface="Times New Roman" panose="02020603050405020304" pitchFamily="18" charset="0"/>
              </a:rPr>
              <a:t>                if index &lt; </a:t>
            </a:r>
            <a:r>
              <a:rPr lang="en-IN" sz="1200" dirty="0" err="1">
                <a:latin typeface="Times New Roman" panose="02020603050405020304" pitchFamily="18" charset="0"/>
                <a:cs typeface="Times New Roman" panose="02020603050405020304" pitchFamily="18" charset="0"/>
              </a:rPr>
              <a:t>req_pixels</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array[p][q] = int(bin(array[p][q])[2:9] + </a:t>
            </a:r>
            <a:r>
              <a:rPr lang="en-IN" sz="1200" dirty="0" err="1">
                <a:latin typeface="Times New Roman" panose="02020603050405020304" pitchFamily="18" charset="0"/>
                <a:cs typeface="Times New Roman" panose="02020603050405020304" pitchFamily="18" charset="0"/>
              </a:rPr>
              <a:t>b_message</a:t>
            </a:r>
            <a:r>
              <a:rPr lang="en-IN" sz="1200" dirty="0">
                <a:latin typeface="Times New Roman" panose="02020603050405020304" pitchFamily="18" charset="0"/>
                <a:cs typeface="Times New Roman" panose="02020603050405020304" pitchFamily="18" charset="0"/>
              </a:rPr>
              <a:t>[index], 2)</a:t>
            </a:r>
          </a:p>
          <a:p>
            <a:pPr marL="0" indent="0">
              <a:buNone/>
            </a:pPr>
            <a:r>
              <a:rPr lang="en-IN" sz="1200" dirty="0">
                <a:latin typeface="Times New Roman" panose="02020603050405020304" pitchFamily="18" charset="0"/>
                <a:cs typeface="Times New Roman" panose="02020603050405020304" pitchFamily="18" charset="0"/>
              </a:rPr>
              <a:t>                    index += 1</a:t>
            </a:r>
          </a:p>
          <a:p>
            <a:pPr marL="0" indent="0">
              <a:buNone/>
            </a:pPr>
            <a:r>
              <a:rPr lang="en-IN" sz="1200" dirty="0">
                <a:latin typeface="Times New Roman" panose="02020603050405020304" pitchFamily="18" charset="0"/>
                <a:cs typeface="Times New Roman" panose="02020603050405020304" pitchFamily="18" charset="0"/>
              </a:rPr>
              <a:t>        array=</a:t>
            </a:r>
            <a:r>
              <a:rPr lang="en-IN" sz="1200" dirty="0" err="1">
                <a:latin typeface="Times New Roman" panose="02020603050405020304" pitchFamily="18" charset="0"/>
                <a:cs typeface="Times New Roman" panose="02020603050405020304" pitchFamily="18" charset="0"/>
              </a:rPr>
              <a:t>array.reshape</a:t>
            </a:r>
            <a:r>
              <a:rPr lang="en-IN" sz="1200" dirty="0">
                <a:latin typeface="Times New Roman" panose="02020603050405020304" pitchFamily="18" charset="0"/>
                <a:cs typeface="Times New Roman" panose="02020603050405020304" pitchFamily="18" charset="0"/>
              </a:rPr>
              <a:t>(height, width, n)</a:t>
            </a:r>
          </a:p>
          <a:p>
            <a:pPr marL="0" indent="0">
              <a:buNone/>
            </a:pPr>
            <a:r>
              <a:rPr lang="en-I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5800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5324-BBD5-C894-1AD7-C3016357CF7C}"/>
              </a:ext>
            </a:extLst>
          </p:cNvPr>
          <p:cNvSpPr>
            <a:spLocks noGrp="1"/>
          </p:cNvSpPr>
          <p:nvPr>
            <p:ph type="title"/>
          </p:nvPr>
        </p:nvSpPr>
        <p:spPr>
          <a:noFill/>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TABLE OF CONTENTS </a:t>
            </a:r>
          </a:p>
        </p:txBody>
      </p:sp>
      <p:sp>
        <p:nvSpPr>
          <p:cNvPr id="3" name="Content Placeholder 2">
            <a:extLst>
              <a:ext uri="{FF2B5EF4-FFF2-40B4-BE49-F238E27FC236}">
                <a16:creationId xmlns:a16="http://schemas.microsoft.com/office/drawing/2014/main" id="{42038765-493D-FB8B-0DEC-07BA2BCCB64D}"/>
              </a:ext>
            </a:extLst>
          </p:cNvPr>
          <p:cNvSpPr>
            <a:spLocks noGrp="1"/>
          </p:cNvSpPr>
          <p:nvPr>
            <p:ph idx="1"/>
          </p:nvPr>
        </p:nvSpPr>
        <p:spPr>
          <a:xfrm>
            <a:off x="914399" y="1919672"/>
            <a:ext cx="4563612" cy="4862127"/>
          </a:xfrm>
        </p:spPr>
        <p:txBody>
          <a:bodyPr>
            <a:normAutofit/>
          </a:bodyPr>
          <a:lstStyle/>
          <a:p>
            <a:pPr>
              <a:buFont typeface="Wingdings" panose="05000000000000000000" pitchFamily="2" charset="2"/>
              <a:buChar char="q"/>
            </a:pPr>
            <a:r>
              <a:rPr lang="en-US" sz="2000" dirty="0">
                <a:latin typeface="Yu Gothic UI" panose="020B0500000000000000" pitchFamily="34" charset="-128"/>
                <a:ea typeface="Yu Gothic UI" panose="020B0500000000000000" pitchFamily="34" charset="-128"/>
                <a:cs typeface="Nirmala UI" panose="020B0502040204020203" pitchFamily="34" charset="0"/>
              </a:rPr>
              <a:t> </a:t>
            </a:r>
            <a:r>
              <a:rPr lang="en-US" sz="2000" dirty="0">
                <a:latin typeface="Times New Roman" panose="02020603050405020304" pitchFamily="18" charset="0"/>
                <a:ea typeface="Yu Gothic UI" panose="020B0500000000000000" pitchFamily="34" charset="-128"/>
                <a:cs typeface="Times New Roman" panose="02020603050405020304" pitchFamily="18" charset="0"/>
              </a:rPr>
              <a:t>Abstract</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Existing System</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Disadvantages</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Proposed System</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Advantages</a:t>
            </a:r>
          </a:p>
          <a:p>
            <a:pPr>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a:t>
            </a:r>
            <a:r>
              <a:rPr lang="en-IN" sz="2000" dirty="0">
                <a:latin typeface="Times New Roman" panose="02020603050405020304" pitchFamily="18" charset="0"/>
                <a:ea typeface="Yu Gothic UI" panose="020B0500000000000000" pitchFamily="34" charset="-128"/>
                <a:cs typeface="Times New Roman" panose="02020603050405020304" pitchFamily="18" charset="0"/>
              </a:rPr>
              <a:t>Hardware and Software Requirements </a:t>
            </a:r>
            <a:endParaRPr lang="en-US" sz="2000" dirty="0">
              <a:latin typeface="Times New Roman" panose="02020603050405020304" pitchFamily="18" charset="0"/>
              <a:ea typeface="Yu Gothic UI" panose="020B0500000000000000" pitchFamily="34" charset="-128"/>
              <a:cs typeface="Times New Roman" panose="02020603050405020304" pitchFamily="18" charset="0"/>
            </a:endParaRP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 Novelty of the Project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Architecture</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ea typeface="Yu Gothic UI" panose="020B0500000000000000" pitchFamily="34" charset="-128"/>
                <a:cs typeface="Times New Roman" panose="02020603050405020304" pitchFamily="18" charset="0"/>
              </a:rPr>
              <a:t>Modules</a:t>
            </a:r>
          </a:p>
          <a:p>
            <a:pPr marL="0" indent="0">
              <a:buNone/>
            </a:pPr>
            <a:endParaRPr lang="en-IN" sz="2000" dirty="0">
              <a:latin typeface="Times New Roman" panose="02020603050405020304" pitchFamily="18" charset="0"/>
              <a:ea typeface="Yu Gothic UI" panose="020B0500000000000000" pitchFamily="34" charset="-128"/>
              <a:cs typeface="Times New Roman" panose="02020603050405020304" pitchFamily="18" charset="0"/>
            </a:endParaRPr>
          </a:p>
          <a:p>
            <a:pPr marL="0" indent="0">
              <a:buNone/>
            </a:pPr>
            <a:endParaRPr lang="en-US" sz="2000" dirty="0">
              <a:latin typeface="Times New Roman" panose="02020603050405020304" pitchFamily="18" charset="0"/>
              <a:ea typeface="Yu Gothic UI" panose="020B0500000000000000" pitchFamily="34" charset="-128"/>
              <a:cs typeface="Times New Roman" panose="02020603050405020304" pitchFamily="18" charset="0"/>
            </a:endParaRPr>
          </a:p>
          <a:p>
            <a:pPr marL="0" indent="0">
              <a:buNone/>
            </a:pPr>
            <a:endParaRPr lang="en-IN" dirty="0"/>
          </a:p>
        </p:txBody>
      </p:sp>
      <p:sp>
        <p:nvSpPr>
          <p:cNvPr id="6" name="TextBox 5">
            <a:extLst>
              <a:ext uri="{FF2B5EF4-FFF2-40B4-BE49-F238E27FC236}">
                <a16:creationId xmlns:a16="http://schemas.microsoft.com/office/drawing/2014/main" id="{32C13438-3198-083C-BD49-26B627EA1255}"/>
              </a:ext>
            </a:extLst>
          </p:cNvPr>
          <p:cNvSpPr txBox="1"/>
          <p:nvPr/>
        </p:nvSpPr>
        <p:spPr>
          <a:xfrm>
            <a:off x="5447253" y="1714145"/>
            <a:ext cx="2533475" cy="4555093"/>
          </a:xfrm>
          <a:prstGeom prst="rect">
            <a:avLst/>
          </a:prstGeom>
          <a:noFill/>
        </p:spPr>
        <p:txBody>
          <a:bodyPr wrap="square" rtlCol="0">
            <a:spAutoFit/>
          </a:bodyPr>
          <a:lstStyle/>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Use Case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Class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Sequence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Activity Diagram</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Results</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Future Scope</a:t>
            </a:r>
          </a:p>
          <a:p>
            <a:pPr marL="342900" indent="-342900">
              <a:lnSpc>
                <a:spcPct val="150000"/>
              </a:lnSpc>
              <a:buClr>
                <a:schemeClr val="accent1"/>
              </a:buClr>
              <a:buSzPct val="800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References</a:t>
            </a:r>
          </a:p>
          <a:p>
            <a:pPr marL="342900" indent="-342900">
              <a:lnSpc>
                <a:spcPct val="150000"/>
              </a:lnSpc>
              <a:buClr>
                <a:schemeClr val="accent1"/>
              </a:buClr>
              <a:buSzPct val="80000"/>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Link</a:t>
            </a:r>
          </a:p>
          <a:p>
            <a:pPr marL="285750" indent="-285750">
              <a:buFont typeface="Wingdings" panose="05000000000000000000" pitchFamily="2" charset="2"/>
              <a:buChar char="q"/>
            </a:pP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969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9F0C77-2F7D-11BF-FCD3-B3A37584C6AE}"/>
              </a:ext>
            </a:extLst>
          </p:cNvPr>
          <p:cNvSpPr>
            <a:spLocks noGrp="1"/>
          </p:cNvSpPr>
          <p:nvPr>
            <p:ph idx="1"/>
          </p:nvPr>
        </p:nvSpPr>
        <p:spPr>
          <a:xfrm>
            <a:off x="677863" y="254000"/>
            <a:ext cx="8596312" cy="6269038"/>
          </a:xfrm>
        </p:spPr>
        <p:txBody>
          <a:bodyPr>
            <a:noAutofit/>
          </a:bodyPr>
          <a:lstStyle/>
          <a:p>
            <a:pPr marL="0" indent="0">
              <a:buNone/>
            </a:pPr>
            <a:r>
              <a:rPr lang="en-IN" sz="1200" dirty="0" err="1">
                <a:latin typeface="Times New Roman" panose="02020603050405020304" pitchFamily="18" charset="0"/>
                <a:cs typeface="Times New Roman" panose="02020603050405020304" pitchFamily="18" charset="0"/>
              </a:rPr>
              <a:t>enc_img</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Image.fromarray</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array.astype</a:t>
            </a:r>
            <a:r>
              <a:rPr lang="en-IN" sz="1200" dirty="0">
                <a:latin typeface="Times New Roman" panose="02020603050405020304" pitchFamily="18" charset="0"/>
                <a:cs typeface="Times New Roman" panose="02020603050405020304" pitchFamily="18" charset="0"/>
              </a:rPr>
              <a:t>('uint8'), </a:t>
            </a:r>
            <a:r>
              <a:rPr lang="en-IN" sz="1200" dirty="0" err="1">
                <a:latin typeface="Times New Roman" panose="02020603050405020304" pitchFamily="18" charset="0"/>
                <a:cs typeface="Times New Roman" panose="02020603050405020304" pitchFamily="18" charset="0"/>
              </a:rPr>
              <a:t>img.mode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enc_img.save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ReceivedCompressImages</a:t>
            </a:r>
            <a:r>
              <a:rPr lang="en-IN" sz="1200" dirty="0">
                <a:latin typeface="Times New Roman" panose="02020603050405020304" pitchFamily="18" charset="0"/>
                <a:cs typeface="Times New Roman" panose="02020603050405020304" pitchFamily="18" charset="0"/>
              </a:rPr>
              <a:t>/"+"Compressed_"+</a:t>
            </a:r>
            <a:r>
              <a:rPr lang="en-IN" sz="1200" dirty="0" err="1">
                <a:latin typeface="Times New Roman" panose="02020603050405020304" pitchFamily="18" charset="0"/>
                <a:cs typeface="Times New Roman" panose="02020603050405020304" pitchFamily="18" charset="0"/>
              </a:rPr>
              <a:t>os.path.basename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with open("</a:t>
            </a:r>
            <a:r>
              <a:rPr lang="en-IN" sz="1200" dirty="0" err="1">
                <a:latin typeface="Times New Roman" panose="02020603050405020304" pitchFamily="18" charset="0"/>
                <a:cs typeface="Times New Roman" panose="02020603050405020304" pitchFamily="18" charset="0"/>
              </a:rPr>
              <a:t>ReceivedCompressImages</a:t>
            </a:r>
            <a:r>
              <a:rPr lang="en-IN" sz="1200" dirty="0">
                <a:latin typeface="Times New Roman" panose="02020603050405020304" pitchFamily="18" charset="0"/>
                <a:cs typeface="Times New Roman" panose="02020603050405020304" pitchFamily="18" charset="0"/>
              </a:rPr>
              <a:t>/"+"Compressed_"+</a:t>
            </a:r>
            <a:r>
              <a:rPr lang="en-IN" sz="1200" dirty="0" err="1">
                <a:latin typeface="Times New Roman" panose="02020603050405020304" pitchFamily="18" charset="0"/>
                <a:cs typeface="Times New Roman" panose="02020603050405020304" pitchFamily="18" charset="0"/>
              </a:rPr>
              <a:t>os.path.basename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rb</a:t>
            </a:r>
            <a:r>
              <a:rPr lang="en-IN" sz="1200" dirty="0">
                <a:latin typeface="Times New Roman" panose="02020603050405020304" pitchFamily="18" charset="0"/>
                <a:cs typeface="Times New Roman" panose="02020603050405020304" pitchFamily="18" charset="0"/>
              </a:rPr>
              <a:t>") as file:</a:t>
            </a:r>
          </a:p>
          <a:p>
            <a:pPr marL="0" indent="0">
              <a:buNone/>
            </a:pPr>
            <a:r>
              <a:rPr lang="en-IN" sz="1200" dirty="0">
                <a:latin typeface="Times New Roman" panose="02020603050405020304" pitchFamily="18" charset="0"/>
                <a:cs typeface="Times New Roman" panose="02020603050405020304" pitchFamily="18" charset="0"/>
              </a:rPr>
              <a:t>            data = </a:t>
            </a:r>
            <a:r>
              <a:rPr lang="en-IN" sz="1200" dirty="0" err="1">
                <a:latin typeface="Times New Roman" panose="02020603050405020304" pitchFamily="18" charset="0"/>
                <a:cs typeface="Times New Roman" panose="02020603050405020304" pitchFamily="18" charset="0"/>
              </a:rPr>
              <a:t>file.read</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file.close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huffmancompress</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zlib.compress</a:t>
            </a:r>
            <a:r>
              <a:rPr lang="en-IN" sz="1200" dirty="0">
                <a:latin typeface="Times New Roman" panose="02020603050405020304" pitchFamily="18" charset="0"/>
                <a:cs typeface="Times New Roman" panose="02020603050405020304" pitchFamily="18" charset="0"/>
              </a:rPr>
              <a:t>(data)</a:t>
            </a:r>
          </a:p>
          <a:p>
            <a:pPr marL="0" indent="0">
              <a:buNone/>
            </a:pPr>
            <a:r>
              <a:rPr lang="en-IN" sz="1200" dirty="0">
                <a:latin typeface="Times New Roman" panose="02020603050405020304" pitchFamily="18" charset="0"/>
                <a:cs typeface="Times New Roman" panose="02020603050405020304" pitchFamily="18" charset="0"/>
              </a:rPr>
              <a:t>        with open("</a:t>
            </a:r>
            <a:r>
              <a:rPr lang="en-IN" sz="1200" dirty="0" err="1">
                <a:latin typeface="Times New Roman" panose="02020603050405020304" pitchFamily="18" charset="0"/>
                <a:cs typeface="Times New Roman" panose="02020603050405020304" pitchFamily="18" charset="0"/>
              </a:rPr>
              <a:t>ReceivedCompressImages</a:t>
            </a:r>
            <a:r>
              <a:rPr lang="en-IN" sz="1200" dirty="0">
                <a:latin typeface="Times New Roman" panose="02020603050405020304" pitchFamily="18" charset="0"/>
                <a:cs typeface="Times New Roman" panose="02020603050405020304" pitchFamily="18" charset="0"/>
              </a:rPr>
              <a:t>/"+"Compressed_"+</a:t>
            </a:r>
            <a:r>
              <a:rPr lang="en-IN" sz="1200" dirty="0" err="1">
                <a:latin typeface="Times New Roman" panose="02020603050405020304" pitchFamily="18" charset="0"/>
                <a:cs typeface="Times New Roman" panose="02020603050405020304" pitchFamily="18" charset="0"/>
              </a:rPr>
              <a:t>os.path.basename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wb</a:t>
            </a:r>
            <a:r>
              <a:rPr lang="en-IN" sz="1200" dirty="0">
                <a:latin typeface="Times New Roman" panose="02020603050405020304" pitchFamily="18" charset="0"/>
                <a:cs typeface="Times New Roman" panose="02020603050405020304" pitchFamily="18" charset="0"/>
              </a:rPr>
              <a:t>") as file:</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file.write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huffmancompress</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file.close</a:t>
            </a: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text.insert</a:t>
            </a:r>
            <a:r>
              <a:rPr lang="en-IN" sz="1200" dirty="0">
                <a:latin typeface="Times New Roman" panose="02020603050405020304" pitchFamily="18" charset="0"/>
                <a:cs typeface="Times New Roman" panose="02020603050405020304" pitchFamily="18" charset="0"/>
              </a:rPr>
              <a:t>(END,"ECC Cipher Text : "+str(message)+"\n")</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text.insert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END,'Compress</a:t>
            </a:r>
            <a:r>
              <a:rPr lang="en-IN" sz="1200" dirty="0">
                <a:latin typeface="Times New Roman" panose="02020603050405020304" pitchFamily="18" charset="0"/>
                <a:cs typeface="Times New Roman" panose="02020603050405020304" pitchFamily="18" charset="0"/>
              </a:rPr>
              <a:t> Image Saved Inside "</a:t>
            </a:r>
            <a:r>
              <a:rPr lang="en-IN" sz="1200" dirty="0" err="1">
                <a:latin typeface="Times New Roman" panose="02020603050405020304" pitchFamily="18" charset="0"/>
                <a:cs typeface="Times New Roman" panose="02020603050405020304" pitchFamily="18" charset="0"/>
              </a:rPr>
              <a:t>ReceivedCompressImages</a:t>
            </a:r>
            <a:r>
              <a:rPr lang="en-IN" sz="1200" dirty="0">
                <a:latin typeface="Times New Roman" panose="02020603050405020304" pitchFamily="18" charset="0"/>
                <a:cs typeface="Times New Roman" panose="02020603050405020304" pitchFamily="18" charset="0"/>
              </a:rPr>
              <a:t>" folder\n')</a:t>
            </a:r>
          </a:p>
          <a:p>
            <a:pPr marL="0" indent="0">
              <a:buNone/>
            </a:pPr>
            <a:r>
              <a:rPr lang="en-IN" sz="1200" dirty="0">
                <a:latin typeface="Times New Roman" panose="02020603050405020304" pitchFamily="18" charset="0"/>
                <a:cs typeface="Times New Roman" panose="02020603050405020304" pitchFamily="18" charset="0"/>
              </a:rPr>
              <a:t>def Decode(</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text.delete</a:t>
            </a:r>
            <a:r>
              <a:rPr lang="en-IN" sz="1200" dirty="0">
                <a:latin typeface="Times New Roman" panose="02020603050405020304" pitchFamily="18" charset="0"/>
                <a:cs typeface="Times New Roman" panose="02020603050405020304" pitchFamily="18" charset="0"/>
              </a:rPr>
              <a:t>('1.0', END)                    </a:t>
            </a:r>
          </a:p>
          <a:p>
            <a:pPr marL="0" indent="0">
              <a:buNone/>
            </a:pPr>
            <a:r>
              <a:rPr lang="en-IN" sz="1200" dirty="0">
                <a:latin typeface="Times New Roman" panose="02020603050405020304" pitchFamily="18" charset="0"/>
                <a:cs typeface="Times New Roman" panose="02020603050405020304" pitchFamily="18" charset="0"/>
              </a:rPr>
              <a:t>    with open(</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rb</a:t>
            </a:r>
            <a:r>
              <a:rPr lang="en-IN" sz="1200" dirty="0">
                <a:latin typeface="Times New Roman" panose="02020603050405020304" pitchFamily="18" charset="0"/>
                <a:cs typeface="Times New Roman" panose="02020603050405020304" pitchFamily="18" charset="0"/>
              </a:rPr>
              <a:t>") as file:</a:t>
            </a:r>
          </a:p>
          <a:p>
            <a:pPr marL="0" indent="0">
              <a:buNone/>
            </a:pPr>
            <a:r>
              <a:rPr lang="en-IN" sz="1200" dirty="0">
                <a:latin typeface="Times New Roman" panose="02020603050405020304" pitchFamily="18" charset="0"/>
                <a:cs typeface="Times New Roman" panose="02020603050405020304" pitchFamily="18" charset="0"/>
              </a:rPr>
              <a:t>        data = </a:t>
            </a:r>
            <a:r>
              <a:rPr lang="en-IN" sz="1200" dirty="0" err="1">
                <a:latin typeface="Times New Roman" panose="02020603050405020304" pitchFamily="18" charset="0"/>
                <a:cs typeface="Times New Roman" panose="02020603050405020304" pitchFamily="18" charset="0"/>
              </a:rPr>
              <a:t>file.read</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file.close</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data = </a:t>
            </a:r>
            <a:r>
              <a:rPr lang="en-IN" sz="1200" dirty="0" err="1">
                <a:latin typeface="Times New Roman" panose="02020603050405020304" pitchFamily="18" charset="0"/>
                <a:cs typeface="Times New Roman" panose="02020603050405020304" pitchFamily="18" charset="0"/>
              </a:rPr>
              <a:t>zlib.decompress</a:t>
            </a:r>
            <a:r>
              <a:rPr lang="en-IN" sz="1200" dirty="0">
                <a:latin typeface="Times New Roman" panose="02020603050405020304" pitchFamily="18" charset="0"/>
                <a:cs typeface="Times New Roman" panose="02020603050405020304" pitchFamily="18" charset="0"/>
              </a:rPr>
              <a:t>(data)</a:t>
            </a:r>
          </a:p>
          <a:p>
            <a:pPr marL="0" indent="0">
              <a:buNone/>
            </a:pPr>
            <a:r>
              <a:rPr lang="en-IN" sz="1200" dirty="0">
                <a:latin typeface="Times New Roman" panose="02020603050405020304" pitchFamily="18" charset="0"/>
                <a:cs typeface="Times New Roman" panose="02020603050405020304" pitchFamily="18" charset="0"/>
              </a:rPr>
              <a:t>    with open("decompress.png", "</a:t>
            </a:r>
            <a:r>
              <a:rPr lang="en-IN" sz="1200" dirty="0" err="1">
                <a:latin typeface="Times New Roman" panose="02020603050405020304" pitchFamily="18" charset="0"/>
                <a:cs typeface="Times New Roman" panose="02020603050405020304" pitchFamily="18" charset="0"/>
              </a:rPr>
              <a:t>wb</a:t>
            </a:r>
            <a:r>
              <a:rPr lang="en-IN" sz="1200" dirty="0">
                <a:latin typeface="Times New Roman" panose="02020603050405020304" pitchFamily="18" charset="0"/>
                <a:cs typeface="Times New Roman" panose="02020603050405020304" pitchFamily="18" charset="0"/>
              </a:rPr>
              <a:t>") as file:</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file.write</a:t>
            </a:r>
            <a:r>
              <a:rPr lang="en-IN" sz="1200" dirty="0">
                <a:latin typeface="Times New Roman" panose="02020603050405020304" pitchFamily="18" charset="0"/>
                <a:cs typeface="Times New Roman" panose="02020603050405020304" pitchFamily="18" charset="0"/>
              </a:rPr>
              <a:t>(data)</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file.close</a:t>
            </a:r>
            <a:r>
              <a:rPr lang="en-IN" sz="1200" dirty="0">
                <a:latin typeface="Times New Roman" panose="02020603050405020304" pitchFamily="18" charset="0"/>
                <a:cs typeface="Times New Roman" panose="02020603050405020304" pitchFamily="18" charset="0"/>
              </a:rPr>
              <a:t>() </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55E36-AA67-9847-8823-7EBE2302ECCD}"/>
              </a:ext>
            </a:extLst>
          </p:cNvPr>
          <p:cNvSpPr>
            <a:spLocks noGrp="1"/>
          </p:cNvSpPr>
          <p:nvPr>
            <p:ph idx="1"/>
          </p:nvPr>
        </p:nvSpPr>
        <p:spPr>
          <a:xfrm>
            <a:off x="677334" y="335280"/>
            <a:ext cx="8596668" cy="5994399"/>
          </a:xfrm>
        </p:spPr>
        <p:txBody>
          <a:bodyPr>
            <a:noAutofit/>
          </a:bodyPr>
          <a:lstStyle/>
          <a:p>
            <a:pPr marL="0" indent="0">
              <a:buNone/>
            </a:pPr>
            <a:r>
              <a:rPr lang="en-IN" sz="1200" dirty="0">
                <a:latin typeface="Times New Roman" panose="02020603050405020304" pitchFamily="18" charset="0"/>
                <a:cs typeface="Times New Roman" panose="02020603050405020304" pitchFamily="18" charset="0"/>
              </a:rPr>
              <a:t>font1 = ('times', 13, 'bold')</a:t>
            </a:r>
          </a:p>
          <a:p>
            <a:pPr marL="0" indent="0">
              <a:buNone/>
            </a:pPr>
            <a:r>
              <a:rPr lang="en-IN" sz="1200" dirty="0" err="1">
                <a:latin typeface="Times New Roman" panose="02020603050405020304" pitchFamily="18" charset="0"/>
                <a:cs typeface="Times New Roman" panose="02020603050405020304" pitchFamily="18" charset="0"/>
              </a:rPr>
              <a:t>uploadButton</a:t>
            </a:r>
            <a:r>
              <a:rPr lang="en-IN" sz="1200" dirty="0">
                <a:latin typeface="Times New Roman" panose="02020603050405020304" pitchFamily="18" charset="0"/>
                <a:cs typeface="Times New Roman" panose="02020603050405020304" pitchFamily="18" charset="0"/>
              </a:rPr>
              <a:t> = Button(main, text="Upload Sender Side Image", command=</a:t>
            </a:r>
            <a:r>
              <a:rPr lang="en-IN" sz="1200" dirty="0" err="1">
                <a:latin typeface="Times New Roman" panose="02020603050405020304" pitchFamily="18" charset="0"/>
                <a:cs typeface="Times New Roman" panose="02020603050405020304" pitchFamily="18" charset="0"/>
              </a:rPr>
              <a:t>uploadSenderImage</a:t>
            </a:r>
            <a:r>
              <a:rPr lang="en-IN" sz="1200" dirty="0">
                <a:latin typeface="Times New Roman" panose="02020603050405020304" pitchFamily="18" charset="0"/>
                <a:cs typeface="Times New Roman" panose="02020603050405020304" pitchFamily="18" charset="0"/>
              </a:rPr>
              <a:t>)</a:t>
            </a:r>
          </a:p>
          <a:p>
            <a:pPr marL="0" indent="0">
              <a:buNone/>
            </a:pPr>
            <a:r>
              <a:rPr lang="en-IN" sz="1200" dirty="0" err="1">
                <a:latin typeface="Times New Roman" panose="02020603050405020304" pitchFamily="18" charset="0"/>
                <a:cs typeface="Times New Roman" panose="02020603050405020304" pitchFamily="18" charset="0"/>
              </a:rPr>
              <a:t>uploadButton.place</a:t>
            </a:r>
            <a:r>
              <a:rPr lang="en-IN" sz="1200" dirty="0">
                <a:latin typeface="Times New Roman" panose="02020603050405020304" pitchFamily="18" charset="0"/>
                <a:cs typeface="Times New Roman" panose="02020603050405020304" pitchFamily="18" charset="0"/>
              </a:rPr>
              <a:t>(x=50,y=100)</a:t>
            </a:r>
          </a:p>
          <a:p>
            <a:pPr marL="0" indent="0">
              <a:buNone/>
            </a:pPr>
            <a:r>
              <a:rPr lang="en-IN" sz="1200" dirty="0" err="1">
                <a:latin typeface="Times New Roman" panose="02020603050405020304" pitchFamily="18" charset="0"/>
                <a:cs typeface="Times New Roman" panose="02020603050405020304" pitchFamily="18" charset="0"/>
              </a:rPr>
              <a:t>uploadButton.config</a:t>
            </a:r>
            <a:r>
              <a:rPr lang="en-IN" sz="1200" dirty="0">
                <a:latin typeface="Times New Roman" panose="02020603050405020304" pitchFamily="18" charset="0"/>
                <a:cs typeface="Times New Roman" panose="02020603050405020304" pitchFamily="18" charset="0"/>
              </a:rPr>
              <a:t>(font=font1)</a:t>
            </a:r>
          </a:p>
          <a:p>
            <a:pPr marL="0" indent="0">
              <a:buNone/>
            </a:pPr>
            <a:r>
              <a:rPr lang="en-IN" sz="1200" dirty="0">
                <a:latin typeface="Times New Roman" panose="02020603050405020304" pitchFamily="18" charset="0"/>
                <a:cs typeface="Times New Roman" panose="02020603050405020304" pitchFamily="18" charset="0"/>
              </a:rPr>
              <a:t>l1 = Label(main, text='Secret Message')</a:t>
            </a:r>
          </a:p>
          <a:p>
            <a:pPr marL="0" indent="0">
              <a:buNone/>
            </a:pPr>
            <a:r>
              <a:rPr lang="en-IN" sz="1200" dirty="0">
                <a:latin typeface="Times New Roman" panose="02020603050405020304" pitchFamily="18" charset="0"/>
                <a:cs typeface="Times New Roman" panose="02020603050405020304" pitchFamily="18" charset="0"/>
              </a:rPr>
              <a:t>l1.config(font=font)</a:t>
            </a:r>
          </a:p>
          <a:p>
            <a:pPr marL="0" indent="0">
              <a:buNone/>
            </a:pPr>
            <a:r>
              <a:rPr lang="en-IN" sz="1200" dirty="0">
                <a:latin typeface="Times New Roman" panose="02020603050405020304" pitchFamily="18" charset="0"/>
                <a:cs typeface="Times New Roman" panose="02020603050405020304" pitchFamily="18" charset="0"/>
              </a:rPr>
              <a:t>l1.place(x=50,y=150)</a:t>
            </a:r>
          </a:p>
          <a:p>
            <a:pPr marL="0" indent="0">
              <a:buNone/>
            </a:pPr>
            <a:r>
              <a:rPr lang="en-IN" sz="1200" dirty="0">
                <a:latin typeface="Times New Roman" panose="02020603050405020304" pitchFamily="18" charset="0"/>
                <a:cs typeface="Times New Roman" panose="02020603050405020304" pitchFamily="18" charset="0"/>
              </a:rPr>
              <a:t>tf1 = Entry(</a:t>
            </a:r>
            <a:r>
              <a:rPr lang="en-IN" sz="1200" dirty="0" err="1">
                <a:latin typeface="Times New Roman" panose="02020603050405020304" pitchFamily="18" charset="0"/>
                <a:cs typeface="Times New Roman" panose="02020603050405020304" pitchFamily="18" charset="0"/>
              </a:rPr>
              <a:t>main,width</a:t>
            </a:r>
            <a:r>
              <a:rPr lang="en-IN" sz="1200" dirty="0">
                <a:latin typeface="Times New Roman" panose="02020603050405020304" pitchFamily="18" charset="0"/>
                <a:cs typeface="Times New Roman" panose="02020603050405020304" pitchFamily="18" charset="0"/>
              </a:rPr>
              <a:t>=50)</a:t>
            </a:r>
          </a:p>
          <a:p>
            <a:pPr marL="0" indent="0">
              <a:buNone/>
            </a:pPr>
            <a:r>
              <a:rPr lang="en-IN" sz="1200" dirty="0">
                <a:latin typeface="Times New Roman" panose="02020603050405020304" pitchFamily="18" charset="0"/>
                <a:cs typeface="Times New Roman" panose="02020603050405020304" pitchFamily="18" charset="0"/>
              </a:rPr>
              <a:t>tf1.config(font=font)</a:t>
            </a:r>
          </a:p>
          <a:p>
            <a:pPr marL="0" indent="0">
              <a:buNone/>
            </a:pPr>
            <a:r>
              <a:rPr lang="en-IN" sz="1200" dirty="0">
                <a:latin typeface="Times New Roman" panose="02020603050405020304" pitchFamily="18" charset="0"/>
                <a:cs typeface="Times New Roman" panose="02020603050405020304" pitchFamily="18" charset="0"/>
              </a:rPr>
              <a:t>tf1.place(x=220,y=150)</a:t>
            </a:r>
          </a:p>
          <a:p>
            <a:pPr marL="0" indent="0">
              <a:buNone/>
            </a:pPr>
            <a:r>
              <a:rPr lang="en-IN" sz="1200" dirty="0">
                <a:latin typeface="Times New Roman" panose="02020603050405020304" pitchFamily="18" charset="0"/>
                <a:cs typeface="Times New Roman" panose="02020603050405020304" pitchFamily="18" charset="0"/>
              </a:rPr>
              <a:t>l2 = Label(main, text='Generated SHA')</a:t>
            </a:r>
          </a:p>
          <a:p>
            <a:pPr marL="0" indent="0">
              <a:buNone/>
            </a:pPr>
            <a:r>
              <a:rPr lang="en-IN" sz="1200" dirty="0">
                <a:latin typeface="Times New Roman" panose="02020603050405020304" pitchFamily="18" charset="0"/>
                <a:cs typeface="Times New Roman" panose="02020603050405020304" pitchFamily="18" charset="0"/>
              </a:rPr>
              <a:t>l2.config(font=font)</a:t>
            </a:r>
          </a:p>
          <a:p>
            <a:pPr marL="0" indent="0">
              <a:buNone/>
            </a:pPr>
            <a:r>
              <a:rPr lang="en-IN" sz="1200" dirty="0">
                <a:latin typeface="Times New Roman" panose="02020603050405020304" pitchFamily="18" charset="0"/>
                <a:cs typeface="Times New Roman" panose="02020603050405020304" pitchFamily="18" charset="0"/>
              </a:rPr>
              <a:t>l2.place(x=50,y=200)</a:t>
            </a:r>
          </a:p>
          <a:p>
            <a:pPr marL="0" indent="0">
              <a:buNone/>
            </a:pPr>
            <a:r>
              <a:rPr lang="en-IN" sz="1200" dirty="0">
                <a:latin typeface="Times New Roman" panose="02020603050405020304" pitchFamily="18" charset="0"/>
                <a:cs typeface="Times New Roman" panose="02020603050405020304" pitchFamily="18" charset="0"/>
              </a:rPr>
              <a:t>tf2 = Entry(</a:t>
            </a:r>
            <a:r>
              <a:rPr lang="en-IN" sz="1200" dirty="0" err="1">
                <a:latin typeface="Times New Roman" panose="02020603050405020304" pitchFamily="18" charset="0"/>
                <a:cs typeface="Times New Roman" panose="02020603050405020304" pitchFamily="18" charset="0"/>
              </a:rPr>
              <a:t>main,width</a:t>
            </a:r>
            <a:r>
              <a:rPr lang="en-IN" sz="1200" dirty="0">
                <a:latin typeface="Times New Roman" panose="02020603050405020304" pitchFamily="18" charset="0"/>
                <a:cs typeface="Times New Roman" panose="02020603050405020304" pitchFamily="18" charset="0"/>
              </a:rPr>
              <a:t>=70)</a:t>
            </a:r>
          </a:p>
          <a:p>
            <a:pPr marL="0" indent="0">
              <a:buNone/>
            </a:pPr>
            <a:r>
              <a:rPr lang="en-IN" sz="1200" dirty="0">
                <a:latin typeface="Times New Roman" panose="02020603050405020304" pitchFamily="18" charset="0"/>
                <a:cs typeface="Times New Roman" panose="02020603050405020304" pitchFamily="18" charset="0"/>
              </a:rPr>
              <a:t>tf2.config(font=font)</a:t>
            </a:r>
          </a:p>
          <a:p>
            <a:pPr marL="0" indent="0">
              <a:buNone/>
            </a:pPr>
            <a:r>
              <a:rPr lang="en-IN" sz="1200" dirty="0">
                <a:latin typeface="Times New Roman" panose="02020603050405020304" pitchFamily="18" charset="0"/>
                <a:cs typeface="Times New Roman" panose="02020603050405020304" pitchFamily="18" charset="0"/>
              </a:rPr>
              <a:t>tf2.place(x=220,y=200)</a:t>
            </a:r>
          </a:p>
          <a:p>
            <a:pPr marL="0" indent="0">
              <a:buNone/>
            </a:pPr>
            <a:r>
              <a:rPr lang="en-IN" sz="1200" dirty="0" err="1">
                <a:latin typeface="Times New Roman" panose="02020603050405020304" pitchFamily="18" charset="0"/>
                <a:cs typeface="Times New Roman" panose="02020603050405020304" pitchFamily="18" charset="0"/>
              </a:rPr>
              <a:t>sendButton</a:t>
            </a:r>
            <a:r>
              <a:rPr lang="en-IN" sz="1200" dirty="0">
                <a:latin typeface="Times New Roman" panose="02020603050405020304" pitchFamily="18" charset="0"/>
                <a:cs typeface="Times New Roman" panose="02020603050405020304" pitchFamily="18" charset="0"/>
              </a:rPr>
              <a:t> = Button(main, text="Compress &amp; Send Image", command=</a:t>
            </a:r>
            <a:r>
              <a:rPr lang="en-IN" sz="1200" dirty="0" err="1">
                <a:latin typeface="Times New Roman" panose="02020603050405020304" pitchFamily="18" charset="0"/>
                <a:cs typeface="Times New Roman" panose="02020603050405020304" pitchFamily="18" charset="0"/>
              </a:rPr>
              <a:t>sendImage</a:t>
            </a:r>
            <a:r>
              <a:rPr lang="en-IN" sz="1200" dirty="0">
                <a:latin typeface="Times New Roman" panose="02020603050405020304" pitchFamily="18" charset="0"/>
                <a:cs typeface="Times New Roman" panose="02020603050405020304" pitchFamily="18" charset="0"/>
              </a:rPr>
              <a:t>)</a:t>
            </a:r>
          </a:p>
          <a:p>
            <a:pPr marL="0" indent="0">
              <a:buNone/>
            </a:pPr>
            <a:r>
              <a:rPr lang="en-IN" sz="1200" dirty="0" err="1">
                <a:latin typeface="Times New Roman" panose="02020603050405020304" pitchFamily="18" charset="0"/>
                <a:cs typeface="Times New Roman" panose="02020603050405020304" pitchFamily="18" charset="0"/>
              </a:rPr>
              <a:t>sendButton.place</a:t>
            </a:r>
            <a:r>
              <a:rPr lang="en-IN" sz="1200" dirty="0">
                <a:latin typeface="Times New Roman" panose="02020603050405020304" pitchFamily="18" charset="0"/>
                <a:cs typeface="Times New Roman" panose="02020603050405020304" pitchFamily="18" charset="0"/>
              </a:rPr>
              <a:t>(x=50,y=250)</a:t>
            </a:r>
          </a:p>
          <a:p>
            <a:pPr marL="0" indent="0">
              <a:buNone/>
            </a:pPr>
            <a:r>
              <a:rPr lang="en-IN" sz="1200" dirty="0" err="1">
                <a:latin typeface="Times New Roman" panose="02020603050405020304" pitchFamily="18" charset="0"/>
                <a:cs typeface="Times New Roman" panose="02020603050405020304" pitchFamily="18" charset="0"/>
              </a:rPr>
              <a:t>sendButton.config</a:t>
            </a:r>
            <a:r>
              <a:rPr lang="en-IN" sz="1200" dirty="0">
                <a:latin typeface="Times New Roman" panose="02020603050405020304" pitchFamily="18" charset="0"/>
                <a:cs typeface="Times New Roman" panose="02020603050405020304" pitchFamily="18" charset="0"/>
              </a:rPr>
              <a:t>(font=font1)</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76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D76E2-8CE0-5E16-9E0B-52C344567FB6}"/>
              </a:ext>
            </a:extLst>
          </p:cNvPr>
          <p:cNvSpPr>
            <a:spLocks noGrp="1"/>
          </p:cNvSpPr>
          <p:nvPr>
            <p:ph idx="1"/>
          </p:nvPr>
        </p:nvSpPr>
        <p:spPr>
          <a:xfrm>
            <a:off x="677334" y="487681"/>
            <a:ext cx="8596668" cy="5553682"/>
          </a:xfrm>
        </p:spPr>
        <p:txBody>
          <a:bodyPr>
            <a:normAutofit/>
          </a:bodyPr>
          <a:lstStyle/>
          <a:p>
            <a:pPr marL="0" indent="0">
              <a:buNone/>
            </a:pPr>
            <a:r>
              <a:rPr lang="en-IN" sz="1200" dirty="0" err="1">
                <a:latin typeface="Times New Roman" panose="02020603050405020304" pitchFamily="18" charset="0"/>
                <a:cs typeface="Times New Roman" panose="02020603050405020304" pitchFamily="18" charset="0"/>
              </a:rPr>
              <a:t>decodeButton</a:t>
            </a:r>
            <a:r>
              <a:rPr lang="en-IN" sz="1200" dirty="0">
                <a:latin typeface="Times New Roman" panose="02020603050405020304" pitchFamily="18" charset="0"/>
                <a:cs typeface="Times New Roman" panose="02020603050405020304" pitchFamily="18" charset="0"/>
              </a:rPr>
              <a:t> = Button(main, text="Receiver Upload &amp; Decode Message", command=</a:t>
            </a:r>
            <a:r>
              <a:rPr lang="en-IN" sz="1200" dirty="0" err="1">
                <a:latin typeface="Times New Roman" panose="02020603050405020304" pitchFamily="18" charset="0"/>
                <a:cs typeface="Times New Roman" panose="02020603050405020304" pitchFamily="18" charset="0"/>
              </a:rPr>
              <a:t>decodeMessage</a:t>
            </a:r>
            <a:r>
              <a:rPr lang="en-IN" sz="1200" dirty="0">
                <a:latin typeface="Times New Roman" panose="02020603050405020304" pitchFamily="18" charset="0"/>
                <a:cs typeface="Times New Roman" panose="02020603050405020304" pitchFamily="18" charset="0"/>
              </a:rPr>
              <a:t>)</a:t>
            </a:r>
          </a:p>
          <a:p>
            <a:pPr marL="0" indent="0">
              <a:buNone/>
            </a:pPr>
            <a:r>
              <a:rPr lang="en-IN" sz="1200" dirty="0" err="1">
                <a:latin typeface="Times New Roman" panose="02020603050405020304" pitchFamily="18" charset="0"/>
                <a:cs typeface="Times New Roman" panose="02020603050405020304" pitchFamily="18" charset="0"/>
              </a:rPr>
              <a:t>decodeButton.place</a:t>
            </a:r>
            <a:r>
              <a:rPr lang="en-IN" sz="1200" dirty="0">
                <a:latin typeface="Times New Roman" panose="02020603050405020304" pitchFamily="18" charset="0"/>
                <a:cs typeface="Times New Roman" panose="02020603050405020304" pitchFamily="18" charset="0"/>
              </a:rPr>
              <a:t>(x=290,y=250)</a:t>
            </a:r>
          </a:p>
          <a:p>
            <a:pPr marL="0" indent="0">
              <a:buNone/>
            </a:pPr>
            <a:r>
              <a:rPr lang="en-IN" sz="1200" dirty="0" err="1">
                <a:latin typeface="Times New Roman" panose="02020603050405020304" pitchFamily="18" charset="0"/>
                <a:cs typeface="Times New Roman" panose="02020603050405020304" pitchFamily="18" charset="0"/>
              </a:rPr>
              <a:t>decodeButton.config</a:t>
            </a:r>
            <a:r>
              <a:rPr lang="en-IN" sz="1200" dirty="0">
                <a:latin typeface="Times New Roman" panose="02020603050405020304" pitchFamily="18" charset="0"/>
                <a:cs typeface="Times New Roman" panose="02020603050405020304" pitchFamily="18" charset="0"/>
              </a:rPr>
              <a:t>(font=font1)</a:t>
            </a:r>
          </a:p>
          <a:p>
            <a:pPr marL="0" indent="0">
              <a:buNone/>
            </a:pPr>
            <a:r>
              <a:rPr lang="en-IN" sz="1200" dirty="0">
                <a:latin typeface="Times New Roman" panose="02020603050405020304" pitchFamily="18" charset="0"/>
                <a:cs typeface="Times New Roman" panose="02020603050405020304" pitchFamily="18" charset="0"/>
              </a:rPr>
              <a:t>font1 = ('times', 13, 'bold')</a:t>
            </a:r>
          </a:p>
          <a:p>
            <a:pPr marL="0" indent="0">
              <a:buNone/>
            </a:pPr>
            <a:r>
              <a:rPr lang="en-IN" sz="1200" dirty="0">
                <a:latin typeface="Times New Roman" panose="02020603050405020304" pitchFamily="18" charset="0"/>
                <a:cs typeface="Times New Roman" panose="02020603050405020304" pitchFamily="18" charset="0"/>
              </a:rPr>
              <a:t>text=Text(</a:t>
            </a:r>
            <a:r>
              <a:rPr lang="en-IN" sz="1200" dirty="0" err="1">
                <a:latin typeface="Times New Roman" panose="02020603050405020304" pitchFamily="18" charset="0"/>
                <a:cs typeface="Times New Roman" panose="02020603050405020304" pitchFamily="18" charset="0"/>
              </a:rPr>
              <a:t>main,height</a:t>
            </a:r>
            <a:r>
              <a:rPr lang="en-IN" sz="1200" dirty="0">
                <a:latin typeface="Times New Roman" panose="02020603050405020304" pitchFamily="18" charset="0"/>
                <a:cs typeface="Times New Roman" panose="02020603050405020304" pitchFamily="18" charset="0"/>
              </a:rPr>
              <a:t>=20,width=120)</a:t>
            </a:r>
          </a:p>
          <a:p>
            <a:pPr marL="0" indent="0">
              <a:buNone/>
            </a:pPr>
            <a:r>
              <a:rPr lang="en-IN" sz="1200" dirty="0">
                <a:latin typeface="Times New Roman" panose="02020603050405020304" pitchFamily="18" charset="0"/>
                <a:cs typeface="Times New Roman" panose="02020603050405020304" pitchFamily="18" charset="0"/>
              </a:rPr>
              <a:t>scroll=Scrollbar(text)</a:t>
            </a:r>
          </a:p>
          <a:p>
            <a:pPr marL="0" indent="0">
              <a:buNone/>
            </a:pPr>
            <a:r>
              <a:rPr lang="en-IN" sz="1200" dirty="0" err="1">
                <a:latin typeface="Times New Roman" panose="02020603050405020304" pitchFamily="18" charset="0"/>
                <a:cs typeface="Times New Roman" panose="02020603050405020304" pitchFamily="18" charset="0"/>
              </a:rPr>
              <a:t>text.configure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yscrollcommand</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scroll.set</a:t>
            </a:r>
            <a:r>
              <a:rPr lang="en-IN" sz="1200" dirty="0">
                <a:latin typeface="Times New Roman" panose="02020603050405020304" pitchFamily="18" charset="0"/>
                <a:cs typeface="Times New Roman" panose="02020603050405020304" pitchFamily="18" charset="0"/>
              </a:rPr>
              <a:t>)</a:t>
            </a:r>
          </a:p>
          <a:p>
            <a:pPr marL="0" indent="0">
              <a:buNone/>
            </a:pPr>
            <a:r>
              <a:rPr lang="en-IN" sz="1200" dirty="0" err="1">
                <a:latin typeface="Times New Roman" panose="02020603050405020304" pitchFamily="18" charset="0"/>
                <a:cs typeface="Times New Roman" panose="02020603050405020304" pitchFamily="18" charset="0"/>
              </a:rPr>
              <a:t>text.place</a:t>
            </a:r>
            <a:r>
              <a:rPr lang="en-IN" sz="1200" dirty="0">
                <a:latin typeface="Times New Roman" panose="02020603050405020304" pitchFamily="18" charset="0"/>
                <a:cs typeface="Times New Roman" panose="02020603050405020304" pitchFamily="18" charset="0"/>
              </a:rPr>
              <a:t>(x=10,y=300)</a:t>
            </a:r>
          </a:p>
          <a:p>
            <a:pPr marL="0" indent="0">
              <a:buNone/>
            </a:pPr>
            <a:r>
              <a:rPr lang="en-IN" sz="1200" dirty="0" err="1">
                <a:latin typeface="Times New Roman" panose="02020603050405020304" pitchFamily="18" charset="0"/>
                <a:cs typeface="Times New Roman" panose="02020603050405020304" pitchFamily="18" charset="0"/>
              </a:rPr>
              <a:t>text.config</a:t>
            </a:r>
            <a:r>
              <a:rPr lang="en-IN" sz="1200" dirty="0">
                <a:latin typeface="Times New Roman" panose="02020603050405020304" pitchFamily="18" charset="0"/>
                <a:cs typeface="Times New Roman" panose="02020603050405020304" pitchFamily="18" charset="0"/>
              </a:rPr>
              <a:t>(font=font1)</a:t>
            </a:r>
          </a:p>
          <a:p>
            <a:pPr marL="0" indent="0">
              <a:buNone/>
            </a:pPr>
            <a:r>
              <a:rPr lang="en-IN" sz="1200" dirty="0" err="1">
                <a:latin typeface="Times New Roman" panose="02020603050405020304" pitchFamily="18" charset="0"/>
                <a:cs typeface="Times New Roman" panose="02020603050405020304" pitchFamily="18" charset="0"/>
              </a:rPr>
              <a:t>main.config</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bg</a:t>
            </a:r>
            <a:r>
              <a:rPr lang="en-IN" sz="1200" dirty="0">
                <a:latin typeface="Times New Roman" panose="02020603050405020304" pitchFamily="18" charset="0"/>
                <a:cs typeface="Times New Roman" panose="02020603050405020304" pitchFamily="18" charset="0"/>
              </a:rPr>
              <a:t>='cornflower blue')</a:t>
            </a:r>
          </a:p>
          <a:p>
            <a:pPr marL="0" indent="0">
              <a:buNone/>
            </a:pPr>
            <a:r>
              <a:rPr lang="en-IN" sz="1200" dirty="0" err="1">
                <a:latin typeface="Times New Roman" panose="02020603050405020304" pitchFamily="18" charset="0"/>
                <a:cs typeface="Times New Roman" panose="02020603050405020304" pitchFamily="18" charset="0"/>
              </a:rPr>
              <a:t>main.mainloop</a:t>
            </a:r>
            <a:r>
              <a:rPr lang="en-IN" sz="1200" dirty="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46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8D82-2DEE-1AF5-FA31-64C79051DF28}"/>
              </a:ext>
            </a:extLst>
          </p:cNvPr>
          <p:cNvSpPr>
            <a:spLocks noGrp="1"/>
          </p:cNvSpPr>
          <p:nvPr>
            <p:ph type="title"/>
          </p:nvPr>
        </p:nvSpPr>
        <p:spPr>
          <a:xfrm>
            <a:off x="3958542" y="609600"/>
            <a:ext cx="5315460" cy="924560"/>
          </a:xfrm>
        </p:spPr>
        <p:txBody>
          <a:bodyPr/>
          <a:lstStyle/>
          <a:p>
            <a:r>
              <a:rPr lang="en-IN" b="1" u="sng"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6D61E89E-6E3E-9684-72CA-14AAD6DA5C99}"/>
              </a:ext>
            </a:extLst>
          </p:cNvPr>
          <p:cNvPicPr>
            <a:picLocks noGrp="1" noChangeAspect="1"/>
          </p:cNvPicPr>
          <p:nvPr>
            <p:ph sz="half" idx="1"/>
          </p:nvPr>
        </p:nvPicPr>
        <p:blipFill>
          <a:blip r:embed="rId2"/>
          <a:stretch>
            <a:fillRect/>
          </a:stretch>
        </p:blipFill>
        <p:spPr>
          <a:xfrm>
            <a:off x="459595" y="2326639"/>
            <a:ext cx="4754245" cy="2951709"/>
          </a:xfrm>
          <a:prstGeom prst="rect">
            <a:avLst/>
          </a:prstGeom>
        </p:spPr>
      </p:pic>
      <p:pic>
        <p:nvPicPr>
          <p:cNvPr id="6" name="Content Placeholder 5">
            <a:extLst>
              <a:ext uri="{FF2B5EF4-FFF2-40B4-BE49-F238E27FC236}">
                <a16:creationId xmlns:a16="http://schemas.microsoft.com/office/drawing/2014/main" id="{B556CDC0-7FE8-7FB1-4C33-1037B1AE72CF}"/>
              </a:ext>
            </a:extLst>
          </p:cNvPr>
          <p:cNvPicPr>
            <a:picLocks noGrp="1" noChangeAspect="1"/>
          </p:cNvPicPr>
          <p:nvPr>
            <p:ph sz="half" idx="2"/>
          </p:nvPr>
        </p:nvPicPr>
        <p:blipFill>
          <a:blip r:embed="rId3"/>
          <a:stretch>
            <a:fillRect/>
          </a:stretch>
        </p:blipFill>
        <p:spPr>
          <a:xfrm>
            <a:off x="5445124" y="2397759"/>
            <a:ext cx="4643755" cy="2880589"/>
          </a:xfrm>
          <a:prstGeom prst="rect">
            <a:avLst/>
          </a:prstGeom>
        </p:spPr>
      </p:pic>
      <p:sp>
        <p:nvSpPr>
          <p:cNvPr id="8" name="TextBox 7">
            <a:extLst>
              <a:ext uri="{FF2B5EF4-FFF2-40B4-BE49-F238E27FC236}">
                <a16:creationId xmlns:a16="http://schemas.microsoft.com/office/drawing/2014/main" id="{96483C9A-8C99-DF2B-E347-86576F2ED373}"/>
              </a:ext>
            </a:extLst>
          </p:cNvPr>
          <p:cNvSpPr txBox="1"/>
          <p:nvPr/>
        </p:nvSpPr>
        <p:spPr>
          <a:xfrm>
            <a:off x="1150620" y="5278348"/>
            <a:ext cx="272034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Upload Sender Side Image</a:t>
            </a:r>
            <a:endParaRPr lang="en-IN" dirty="0"/>
          </a:p>
        </p:txBody>
      </p:sp>
      <p:sp>
        <p:nvSpPr>
          <p:cNvPr id="10" name="TextBox 9">
            <a:extLst>
              <a:ext uri="{FF2B5EF4-FFF2-40B4-BE49-F238E27FC236}">
                <a16:creationId xmlns:a16="http://schemas.microsoft.com/office/drawing/2014/main" id="{19DF394F-03A0-E9FB-D092-BB99A02AB7B7}"/>
              </a:ext>
            </a:extLst>
          </p:cNvPr>
          <p:cNvSpPr txBox="1"/>
          <p:nvPr/>
        </p:nvSpPr>
        <p:spPr>
          <a:xfrm>
            <a:off x="6443980" y="5278348"/>
            <a:ext cx="205994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uploading ‘src.png’ </a:t>
            </a:r>
            <a:endParaRPr lang="en-IN" dirty="0"/>
          </a:p>
        </p:txBody>
      </p:sp>
    </p:spTree>
    <p:extLst>
      <p:ext uri="{BB962C8B-B14F-4D97-AF65-F5344CB8AC3E}">
        <p14:creationId xmlns:p14="http://schemas.microsoft.com/office/powerpoint/2010/main" val="2673118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BA6E71-ECBF-C12B-59B3-573BA779DDB3}"/>
              </a:ext>
            </a:extLst>
          </p:cNvPr>
          <p:cNvPicPr>
            <a:picLocks noGrp="1" noChangeAspect="1"/>
          </p:cNvPicPr>
          <p:nvPr>
            <p:ph sz="half" idx="1"/>
          </p:nvPr>
        </p:nvPicPr>
        <p:blipFill>
          <a:blip r:embed="rId2"/>
          <a:stretch>
            <a:fillRect/>
          </a:stretch>
        </p:blipFill>
        <p:spPr>
          <a:xfrm>
            <a:off x="393382" y="1547311"/>
            <a:ext cx="4798377" cy="3258368"/>
          </a:xfrm>
          <a:prstGeom prst="rect">
            <a:avLst/>
          </a:prstGeom>
        </p:spPr>
      </p:pic>
      <p:pic>
        <p:nvPicPr>
          <p:cNvPr id="6" name="Content Placeholder 5">
            <a:extLst>
              <a:ext uri="{FF2B5EF4-FFF2-40B4-BE49-F238E27FC236}">
                <a16:creationId xmlns:a16="http://schemas.microsoft.com/office/drawing/2014/main" id="{AC65A800-DEFF-0BDA-6CDD-5D9132C05448}"/>
              </a:ext>
            </a:extLst>
          </p:cNvPr>
          <p:cNvPicPr>
            <a:picLocks noGrp="1" noChangeAspect="1"/>
          </p:cNvPicPr>
          <p:nvPr>
            <p:ph sz="half" idx="2"/>
          </p:nvPr>
        </p:nvPicPr>
        <p:blipFill>
          <a:blip r:embed="rId3"/>
          <a:stretch>
            <a:fillRect/>
          </a:stretch>
        </p:blipFill>
        <p:spPr>
          <a:xfrm>
            <a:off x="5810884" y="1547311"/>
            <a:ext cx="4798377" cy="3370129"/>
          </a:xfrm>
          <a:prstGeom prst="rect">
            <a:avLst/>
          </a:prstGeom>
        </p:spPr>
      </p:pic>
      <p:sp>
        <p:nvSpPr>
          <p:cNvPr id="8" name="TextBox 7">
            <a:extLst>
              <a:ext uri="{FF2B5EF4-FFF2-40B4-BE49-F238E27FC236}">
                <a16:creationId xmlns:a16="http://schemas.microsoft.com/office/drawing/2014/main" id="{A5A5D8E7-24AA-060A-D6FE-08396F1A8CC5}"/>
              </a:ext>
            </a:extLst>
          </p:cNvPr>
          <p:cNvSpPr txBox="1"/>
          <p:nvPr/>
        </p:nvSpPr>
        <p:spPr>
          <a:xfrm>
            <a:off x="863600" y="4941357"/>
            <a:ext cx="9245600"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Enter Secret Message                                                                        </a:t>
            </a:r>
            <a:r>
              <a:rPr lang="en-IN" sz="1800" dirty="0">
                <a:effectLst/>
                <a:latin typeface="Times New Roman" panose="02020603050405020304" pitchFamily="18" charset="0"/>
                <a:ea typeface="Calibri" panose="020F0502020204030204" pitchFamily="34" charset="0"/>
              </a:rPr>
              <a:t>Compress &amp; Send Image</a:t>
            </a:r>
            <a:endParaRPr lang="en-IN" dirty="0"/>
          </a:p>
        </p:txBody>
      </p:sp>
    </p:spTree>
    <p:extLst>
      <p:ext uri="{BB962C8B-B14F-4D97-AF65-F5344CB8AC3E}">
        <p14:creationId xmlns:p14="http://schemas.microsoft.com/office/powerpoint/2010/main" val="2509182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995B45-B209-A295-09C4-8D20D4490087}"/>
              </a:ext>
            </a:extLst>
          </p:cNvPr>
          <p:cNvPicPr>
            <a:picLocks noGrp="1" noChangeAspect="1"/>
          </p:cNvPicPr>
          <p:nvPr>
            <p:ph sz="half" idx="1"/>
          </p:nvPr>
        </p:nvPicPr>
        <p:blipFill>
          <a:blip r:embed="rId2"/>
          <a:stretch>
            <a:fillRect/>
          </a:stretch>
        </p:blipFill>
        <p:spPr>
          <a:xfrm>
            <a:off x="460286" y="1483617"/>
            <a:ext cx="4794619" cy="3250428"/>
          </a:xfrm>
          <a:prstGeom prst="rect">
            <a:avLst/>
          </a:prstGeom>
        </p:spPr>
      </p:pic>
      <p:pic>
        <p:nvPicPr>
          <p:cNvPr id="6" name="Content Placeholder 5">
            <a:extLst>
              <a:ext uri="{FF2B5EF4-FFF2-40B4-BE49-F238E27FC236}">
                <a16:creationId xmlns:a16="http://schemas.microsoft.com/office/drawing/2014/main" id="{32BA1DA3-C28C-4529-7467-2C2BC1EDB5E2}"/>
              </a:ext>
            </a:extLst>
          </p:cNvPr>
          <p:cNvPicPr>
            <a:picLocks noGrp="1" noChangeAspect="1"/>
          </p:cNvPicPr>
          <p:nvPr>
            <p:ph sz="half" idx="2"/>
          </p:nvPr>
        </p:nvPicPr>
        <p:blipFill>
          <a:blip r:embed="rId3"/>
          <a:stretch>
            <a:fillRect/>
          </a:stretch>
        </p:blipFill>
        <p:spPr>
          <a:xfrm>
            <a:off x="5585033" y="1483617"/>
            <a:ext cx="4971078" cy="3250428"/>
          </a:xfrm>
          <a:prstGeom prst="rect">
            <a:avLst/>
          </a:prstGeom>
        </p:spPr>
      </p:pic>
      <p:sp>
        <p:nvSpPr>
          <p:cNvPr id="8" name="TextBox 7">
            <a:extLst>
              <a:ext uri="{FF2B5EF4-FFF2-40B4-BE49-F238E27FC236}">
                <a16:creationId xmlns:a16="http://schemas.microsoft.com/office/drawing/2014/main" id="{0860D83E-C61F-8F2A-6491-D988AE1EE63B}"/>
              </a:ext>
            </a:extLst>
          </p:cNvPr>
          <p:cNvSpPr txBox="1"/>
          <p:nvPr/>
        </p:nvSpPr>
        <p:spPr>
          <a:xfrm>
            <a:off x="1309069" y="4861367"/>
            <a:ext cx="8082270"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C</a:t>
            </a:r>
            <a:r>
              <a:rPr lang="en-IN" sz="1800" dirty="0">
                <a:effectLst/>
                <a:latin typeface="Times New Roman" panose="02020603050405020304" pitchFamily="18" charset="0"/>
                <a:ea typeface="Calibri" panose="020F0502020204030204" pitchFamily="34" charset="0"/>
              </a:rPr>
              <a:t>ompressed image                                                                           Original Image </a:t>
            </a:r>
            <a:endParaRPr lang="en-IN" dirty="0"/>
          </a:p>
        </p:txBody>
      </p:sp>
    </p:spTree>
    <p:extLst>
      <p:ext uri="{BB962C8B-B14F-4D97-AF65-F5344CB8AC3E}">
        <p14:creationId xmlns:p14="http://schemas.microsoft.com/office/powerpoint/2010/main" val="345367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E72461-AFFB-CC8D-61FE-B1B05A12C87E}"/>
              </a:ext>
            </a:extLst>
          </p:cNvPr>
          <p:cNvPicPr>
            <a:picLocks noGrp="1" noChangeAspect="1"/>
          </p:cNvPicPr>
          <p:nvPr>
            <p:ph sz="half" idx="1"/>
          </p:nvPr>
        </p:nvPicPr>
        <p:blipFill>
          <a:blip r:embed="rId2"/>
          <a:stretch>
            <a:fillRect/>
          </a:stretch>
        </p:blipFill>
        <p:spPr>
          <a:xfrm>
            <a:off x="451413" y="1308838"/>
            <a:ext cx="5243331" cy="3402057"/>
          </a:xfrm>
          <a:prstGeom prst="rect">
            <a:avLst/>
          </a:prstGeom>
        </p:spPr>
      </p:pic>
      <p:pic>
        <p:nvPicPr>
          <p:cNvPr id="6" name="Content Placeholder 5">
            <a:extLst>
              <a:ext uri="{FF2B5EF4-FFF2-40B4-BE49-F238E27FC236}">
                <a16:creationId xmlns:a16="http://schemas.microsoft.com/office/drawing/2014/main" id="{EE530E7A-404B-673A-F5CB-84FB8E3BF7AF}"/>
              </a:ext>
            </a:extLst>
          </p:cNvPr>
          <p:cNvPicPr>
            <a:picLocks noGrp="1" noChangeAspect="1"/>
          </p:cNvPicPr>
          <p:nvPr>
            <p:ph sz="half" idx="2"/>
          </p:nvPr>
        </p:nvPicPr>
        <p:blipFill>
          <a:blip r:embed="rId3"/>
          <a:stretch>
            <a:fillRect/>
          </a:stretch>
        </p:blipFill>
        <p:spPr>
          <a:xfrm>
            <a:off x="6238754" y="1308837"/>
            <a:ext cx="4977114" cy="3402057"/>
          </a:xfrm>
          <a:prstGeom prst="rect">
            <a:avLst/>
          </a:prstGeom>
        </p:spPr>
      </p:pic>
      <p:sp>
        <p:nvSpPr>
          <p:cNvPr id="8" name="TextBox 7">
            <a:extLst>
              <a:ext uri="{FF2B5EF4-FFF2-40B4-BE49-F238E27FC236}">
                <a16:creationId xmlns:a16="http://schemas.microsoft.com/office/drawing/2014/main" id="{6467A137-5C69-727C-7A75-95222545EBA7}"/>
              </a:ext>
            </a:extLst>
          </p:cNvPr>
          <p:cNvSpPr txBox="1"/>
          <p:nvPr/>
        </p:nvSpPr>
        <p:spPr>
          <a:xfrm>
            <a:off x="1640712" y="4809809"/>
            <a:ext cx="8857526"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rPr>
              <a:t>U</a:t>
            </a:r>
            <a:r>
              <a:rPr lang="en-IN" sz="1800" dirty="0">
                <a:effectLst/>
                <a:latin typeface="Times New Roman" panose="02020603050405020304" pitchFamily="18" charset="0"/>
                <a:ea typeface="Calibri" panose="020F0502020204030204" pitchFamily="34" charset="0"/>
              </a:rPr>
              <a:t>ploading compress image                                                    Decrypted hidden message</a:t>
            </a:r>
            <a:endParaRPr lang="en-IN" dirty="0"/>
          </a:p>
        </p:txBody>
      </p:sp>
    </p:spTree>
    <p:extLst>
      <p:ext uri="{BB962C8B-B14F-4D97-AF65-F5344CB8AC3E}">
        <p14:creationId xmlns:p14="http://schemas.microsoft.com/office/powerpoint/2010/main" val="2182908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237B-FB95-4D18-7E60-1ECB5819B939}"/>
              </a:ext>
            </a:extLst>
          </p:cNvPr>
          <p:cNvSpPr>
            <a:spLocks noGrp="1"/>
          </p:cNvSpPr>
          <p:nvPr>
            <p:ph type="title"/>
          </p:nvPr>
        </p:nvSpPr>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CONCLUSION</a:t>
            </a:r>
            <a:r>
              <a:rPr lang="en-IN" b="1" u="sng"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E9EFB07B-C0E8-CD4B-3B1E-18A886DDD181}"/>
              </a:ext>
            </a:extLst>
          </p:cNvPr>
          <p:cNvSpPr txBox="1"/>
          <p:nvPr/>
        </p:nvSpPr>
        <p:spPr>
          <a:xfrm>
            <a:off x="897253" y="1552890"/>
            <a:ext cx="9820904" cy="419755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	In conclusion, securing data in images using SHA (Secure Hash Algorithm) and ECC (Elliptic Curve Cryptography) provides a robust approach to ensuring data integrity and confidentiality. SHA algorithms, such as SHA-256, generate a unique hash value that verifies the integrity of the image data, making it resistant to tampering or unauthorized alterations. ECC, on the other hand, offers strong encryption with relatively smaller key sizes compared to traditional methods, ensuring efficient yet secure data encryption and decryption. Together, these technologies enhance the security of digital images, safeguarding sensitive information against various threats and maintaining trust in the authenticity and confidentiality of the data. Implementing these cryptographic techniques not only fortifies data protection but also supports compliance with stringent security standards, making it a crucial practice for safeguarding digital assets in an increasingly digital world.</a:t>
            </a:r>
          </a:p>
        </p:txBody>
      </p:sp>
    </p:spTree>
    <p:extLst>
      <p:ext uri="{BB962C8B-B14F-4D97-AF65-F5344CB8AC3E}">
        <p14:creationId xmlns:p14="http://schemas.microsoft.com/office/powerpoint/2010/main" val="2436277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16E2-94F4-4B93-843F-AFF5299172E4}"/>
              </a:ext>
            </a:extLst>
          </p:cNvPr>
          <p:cNvSpPr>
            <a:spLocks noGrp="1"/>
          </p:cNvSpPr>
          <p:nvPr>
            <p:ph type="title"/>
          </p:nvPr>
        </p:nvSpPr>
        <p:spPr>
          <a:xfrm>
            <a:off x="3009418" y="609600"/>
            <a:ext cx="6264584" cy="686765"/>
          </a:xfrm>
        </p:spPr>
        <p:txBody>
          <a:bodyPr/>
          <a:lstStyle/>
          <a:p>
            <a:r>
              <a:rPr lang="en-IN" b="1" u="sng"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110E494D-2CF7-E702-9797-8CDA418020B1}"/>
              </a:ext>
            </a:extLst>
          </p:cNvPr>
          <p:cNvSpPr>
            <a:spLocks noGrp="1"/>
          </p:cNvSpPr>
          <p:nvPr>
            <p:ph idx="1"/>
          </p:nvPr>
        </p:nvSpPr>
        <p:spPr>
          <a:xfrm>
            <a:off x="677334" y="1616579"/>
            <a:ext cx="9103274" cy="3880773"/>
          </a:xfrm>
        </p:spPr>
        <p:txBody>
          <a:bodyPr/>
          <a:lstStyle/>
          <a:p>
            <a:pPr marL="0" indent="0" algn="just">
              <a:lnSpc>
                <a:spcPct val="150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future scope of a project focused on securing data in images using SHA (Secure Hash Algorithm) and ECC (Elliptic Curve Cryptography) is both promising and multifaceted. As digital image data becomes increasingly integral to various applications, including social media, medical imaging, and national security, the need for robust data protection mechanisms grows. The use of SHA can ensure the integrity of image data by generating unique hash values that detect any tampering or corruption. On the other hand, ECC offers efficient and strong encryption for safeguarding sensitive information embedded within images, making it ideal for devices with limited processing power.</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10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8F60-F579-82DA-6BA1-238A4FE503AF}"/>
              </a:ext>
            </a:extLst>
          </p:cNvPr>
          <p:cNvSpPr>
            <a:spLocks noGrp="1"/>
          </p:cNvSpPr>
          <p:nvPr>
            <p:ph type="title"/>
          </p:nvPr>
        </p:nvSpPr>
        <p:spPr>
          <a:xfrm>
            <a:off x="3067290" y="609600"/>
            <a:ext cx="6206711" cy="1320800"/>
          </a:xfrm>
        </p:spPr>
        <p:txBody>
          <a:bodyPr/>
          <a:lstStyle/>
          <a:p>
            <a:r>
              <a:rPr lang="en-IN"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C6E99D7-58FF-E501-C52C-A8FA2B67AF64}"/>
              </a:ext>
            </a:extLst>
          </p:cNvPr>
          <p:cNvSpPr>
            <a:spLocks noGrp="1"/>
          </p:cNvSpPr>
          <p:nvPr>
            <p:ph idx="1"/>
          </p:nvPr>
        </p:nvSpPr>
        <p:spPr>
          <a:xfrm>
            <a:off x="677334" y="1504709"/>
            <a:ext cx="9276894" cy="4896091"/>
          </a:xfrm>
        </p:spPr>
        <p:txBody>
          <a:bodyPr>
            <a:noAutofit/>
          </a:bodyPr>
          <a:lstStyle/>
          <a:p>
            <a:pPr marL="342900" lvl="0" indent="-342900" algn="just">
              <a:lnSpc>
                <a:spcPct val="150000"/>
              </a:lnSpc>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Zhou, H., &amp; Zhang, X. (2015). "An image authentication scheme based on SHA-256 and ECC."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Journal of Computer Security</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23(3), 305-323.</a:t>
            </a:r>
          </a:p>
          <a:p>
            <a:pPr marL="342900" lvl="0" indent="-342900" algn="just">
              <a:lnSpc>
                <a:spcPct val="150000"/>
              </a:lnSpc>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Huang, X., &amp; Chen, Y. (2017). "Data hiding and authentication using SHA-3 and ECC in digital images."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IEEE Transactions on Information Forensics and Security</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12(7), 1765-1776.</a:t>
            </a:r>
          </a:p>
          <a:p>
            <a:pPr marL="342900" lvl="0" indent="-342900" algn="just">
              <a:lnSpc>
                <a:spcPct val="150000"/>
              </a:lnSpc>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Ghosh, S., &amp; Sinha, R. (2016). "A hybrid approach of ECC and SHA-2 for secure image encryption and authentication."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Network Security</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18(5), 772-783.</a:t>
            </a:r>
          </a:p>
          <a:p>
            <a:pPr marL="342900" lvl="0" indent="-342900" algn="just">
              <a:lnSpc>
                <a:spcPct val="150000"/>
              </a:lnSpc>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Singh, V., &amp; Choudhury, R. (2018). "Image watermarking and authentication using ECC and SHA-1." </a:t>
            </a:r>
            <a:r>
              <a:rPr lang="en-IN" i="1" kern="100" dirty="0">
                <a:effectLst/>
                <a:latin typeface="Times New Roman" panose="02020603050405020304" pitchFamily="18" charset="0"/>
                <a:ea typeface="Calibri" panose="020F0502020204030204" pitchFamily="34" charset="0"/>
                <a:cs typeface="Times New Roman" panose="02020603050405020304" pitchFamily="18" charset="0"/>
              </a:rPr>
              <a:t>Journal of Cryptographic Engineering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8(4), 345-359.</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33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F972-5352-82C0-81A9-4C22498DB55B}"/>
              </a:ext>
            </a:extLst>
          </p:cNvPr>
          <p:cNvSpPr>
            <a:spLocks noGrp="1"/>
          </p:cNvSpPr>
          <p:nvPr>
            <p:ph type="title"/>
          </p:nvPr>
        </p:nvSpPr>
        <p:spPr>
          <a:xfrm>
            <a:off x="-738232" y="664534"/>
            <a:ext cx="12192000" cy="1221583"/>
          </a:xfrm>
          <a:noFill/>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ABSTRACT</a:t>
            </a:r>
            <a:r>
              <a:rPr lang="en-IN" b="1" u="sng"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CB8849D6-E1B4-6036-015F-D8F31DC47336}"/>
              </a:ext>
            </a:extLst>
          </p:cNvPr>
          <p:cNvSpPr txBox="1"/>
          <p:nvPr/>
        </p:nvSpPr>
        <p:spPr>
          <a:xfrm>
            <a:off x="738232" y="1861559"/>
            <a:ext cx="898281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In the digital age, the protection of sensitive information has become paramount, especially in the context of image data which is often used in various critical applications. This project explores a novel approach to securing image data through the integration of Secure Hash Algorithm (SHA) and Elliptic Curve Cryptography (ECC). SHA, known for its robust hashing capabilities, is employed to create a unique digital fingerprint of the image, ensuring data integrity and authenticity. ECC, on the other hand, provides a highly secure encryption framework with efficient key management and reduced computational overhead compared to traditional methods.</a:t>
            </a:r>
          </a:p>
        </p:txBody>
      </p:sp>
    </p:spTree>
    <p:extLst>
      <p:ext uri="{BB962C8B-B14F-4D97-AF65-F5344CB8AC3E}">
        <p14:creationId xmlns:p14="http://schemas.microsoft.com/office/powerpoint/2010/main" val="3106352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9FB7-60D2-B175-AC2D-2414230D2406}"/>
              </a:ext>
            </a:extLst>
          </p:cNvPr>
          <p:cNvSpPr>
            <a:spLocks noGrp="1"/>
          </p:cNvSpPr>
          <p:nvPr>
            <p:ph type="title"/>
          </p:nvPr>
        </p:nvSpPr>
        <p:spPr>
          <a:xfrm>
            <a:off x="3125164" y="609600"/>
            <a:ext cx="6148837" cy="1320800"/>
          </a:xfrm>
        </p:spPr>
        <p:txBody>
          <a:bodyPr/>
          <a:lstStyle/>
          <a:p>
            <a:r>
              <a:rPr lang="en-IN" b="1" u="sng" dirty="0">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0A9364EF-86DD-DFEA-83BA-AD7929CBE562}"/>
              </a:ext>
            </a:extLst>
          </p:cNvPr>
          <p:cNvSpPr>
            <a:spLocks noGrp="1"/>
          </p:cNvSpPr>
          <p:nvPr>
            <p:ph idx="1"/>
          </p:nvPr>
        </p:nvSpPr>
        <p:spPr>
          <a:xfrm>
            <a:off x="677334" y="1701479"/>
            <a:ext cx="8596668" cy="4339884"/>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hlinkClick r:id="rId2"/>
              </a:rPr>
              <a:t>https://github.com/karthikreddy9676/SECURING-DATA-IN-THE-IMAGE-SHA-and-ECC-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7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BF73-C82A-BEC3-3B3A-82F27909F6CF}"/>
              </a:ext>
            </a:extLst>
          </p:cNvPr>
          <p:cNvSpPr>
            <a:spLocks noGrp="1"/>
          </p:cNvSpPr>
          <p:nvPr>
            <p:ph type="title"/>
          </p:nvPr>
        </p:nvSpPr>
        <p:spPr>
          <a:xfrm>
            <a:off x="0" y="2713082"/>
            <a:ext cx="10619994" cy="5857757"/>
          </a:xfrm>
        </p:spPr>
        <p:txBody>
          <a:bodyPr/>
          <a:lstStyle/>
          <a:p>
            <a:pPr algn="ctr"/>
            <a:r>
              <a:rPr lang="en-IN" dirty="0">
                <a:solidFill>
                  <a:schemeClr val="accent2">
                    <a:lumMod val="75000"/>
                  </a:schemeClr>
                </a:solidFill>
                <a:latin typeface="Lucida Calligraphy" panose="03010101010101010101" pitchFamily="66" charset="0"/>
              </a:rPr>
              <a:t>THANK YOU…</a:t>
            </a:r>
          </a:p>
        </p:txBody>
      </p:sp>
    </p:spTree>
    <p:extLst>
      <p:ext uri="{BB962C8B-B14F-4D97-AF65-F5344CB8AC3E}">
        <p14:creationId xmlns:p14="http://schemas.microsoft.com/office/powerpoint/2010/main" val="354471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C7A-F049-43F4-7A5F-D70E2DB581A4}"/>
              </a:ext>
            </a:extLst>
          </p:cNvPr>
          <p:cNvSpPr>
            <a:spLocks noGrp="1"/>
          </p:cNvSpPr>
          <p:nvPr>
            <p:ph type="title"/>
          </p:nvPr>
        </p:nvSpPr>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EXISTING SYSTEM </a:t>
            </a:r>
          </a:p>
        </p:txBody>
      </p:sp>
      <p:sp>
        <p:nvSpPr>
          <p:cNvPr id="5" name="TextBox 4">
            <a:extLst>
              <a:ext uri="{FF2B5EF4-FFF2-40B4-BE49-F238E27FC236}">
                <a16:creationId xmlns:a16="http://schemas.microsoft.com/office/drawing/2014/main" id="{D3F73072-CBCA-1680-FE7D-B959DD35C5BF}"/>
              </a:ext>
            </a:extLst>
          </p:cNvPr>
          <p:cNvSpPr txBox="1"/>
          <p:nvPr/>
        </p:nvSpPr>
        <p:spPr>
          <a:xfrm>
            <a:off x="825623" y="1675128"/>
            <a:ext cx="8596668"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In the current digital landscape, securing image data is increasingly critical, especially with the growing usage of images in digital communications, medical records, surveillance, and online transactions. Traditional systems primarily rely on encryption methods like the Advanced Encryption Standard (AES) or the Data Encryption Standard (DES) for protecting data, including image files. These methods provide substantial security but may fall short against evolving threats such as quantum computing </a:t>
            </a:r>
            <a:r>
              <a:rPr lang="en-US" dirty="0" err="1">
                <a:latin typeface="Times New Roman" panose="02020603050405020304" pitchFamily="18" charset="0"/>
                <a:cs typeface="Times New Roman" panose="02020603050405020304" pitchFamily="18" charset="0"/>
              </a:rPr>
              <a:t>attacks,and</a:t>
            </a:r>
            <a:r>
              <a:rPr lang="en-US" dirty="0">
                <a:latin typeface="Times New Roman" panose="02020603050405020304" pitchFamily="18" charset="0"/>
                <a:cs typeface="Times New Roman" panose="02020603050405020304" pitchFamily="18" charset="0"/>
              </a:rPr>
              <a:t> are less efficient for resource-constrained environments like mobile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69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9CCF-FE39-D377-72D4-5F647A73FE17}"/>
              </a:ext>
            </a:extLst>
          </p:cNvPr>
          <p:cNvSpPr>
            <a:spLocks noGrp="1"/>
          </p:cNvSpPr>
          <p:nvPr>
            <p:ph type="title"/>
          </p:nvPr>
        </p:nvSpPr>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DISADVANTAGES</a:t>
            </a:r>
            <a:r>
              <a:rPr lang="en-IN" b="1" u="sng"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D2F60FD0-7C6F-8ABF-7C61-A01BC7E47B17}"/>
              </a:ext>
            </a:extLst>
          </p:cNvPr>
          <p:cNvSpPr txBox="1"/>
          <p:nvPr/>
        </p:nvSpPr>
        <p:spPr>
          <a:xfrm>
            <a:off x="1509204" y="1982031"/>
            <a:ext cx="7585968" cy="253556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1 . High computational overhead for traditional encryption.</a:t>
            </a:r>
          </a:p>
          <a:p>
            <a:pPr>
              <a:lnSpc>
                <a:spcPct val="150000"/>
              </a:lnSpc>
            </a:pPr>
            <a:r>
              <a:rPr lang="en-US" dirty="0">
                <a:latin typeface="Times New Roman" panose="02020603050405020304" pitchFamily="18" charset="0"/>
                <a:cs typeface="Times New Roman" panose="02020603050405020304" pitchFamily="18" charset="0"/>
              </a:rPr>
              <a:t>2 . Inefficient for real-time applications.</a:t>
            </a:r>
          </a:p>
          <a:p>
            <a:pPr>
              <a:lnSpc>
                <a:spcPct val="150000"/>
              </a:lnSpc>
            </a:pPr>
            <a:r>
              <a:rPr lang="en-US" dirty="0">
                <a:latin typeface="Times New Roman" panose="02020603050405020304" pitchFamily="18" charset="0"/>
                <a:cs typeface="Times New Roman" panose="02020603050405020304" pitchFamily="18" charset="0"/>
              </a:rPr>
              <a:t>3 . Limited scalability for high-volume image data.</a:t>
            </a:r>
          </a:p>
          <a:p>
            <a:pPr>
              <a:lnSpc>
                <a:spcPct val="150000"/>
              </a:lnSpc>
            </a:pPr>
            <a:r>
              <a:rPr lang="en-US" dirty="0">
                <a:latin typeface="Times New Roman" panose="02020603050405020304" pitchFamily="18" charset="0"/>
                <a:cs typeface="Times New Roman" panose="02020603050405020304" pitchFamily="18" charset="0"/>
              </a:rPr>
              <a:t>4 . Vulnerability to quantum computing threats.</a:t>
            </a:r>
          </a:p>
          <a:p>
            <a:pPr>
              <a:lnSpc>
                <a:spcPct val="150000"/>
              </a:lnSpc>
            </a:pPr>
            <a:r>
              <a:rPr lang="en-US" dirty="0">
                <a:latin typeface="Times New Roman" panose="02020603050405020304" pitchFamily="18" charset="0"/>
                <a:cs typeface="Times New Roman" panose="02020603050405020304" pitchFamily="18" charset="0"/>
              </a:rPr>
              <a:t>5 . Absence of integrated integrity verification.</a:t>
            </a:r>
          </a:p>
          <a:p>
            <a:pPr>
              <a:lnSpc>
                <a:spcPct val="150000"/>
              </a:lnSpc>
            </a:pPr>
            <a:r>
              <a:rPr lang="en-US" dirty="0">
                <a:latin typeface="Times New Roman" panose="02020603050405020304" pitchFamily="18" charset="0"/>
                <a:cs typeface="Times New Roman" panose="02020603050405020304" pitchFamily="18" charset="0"/>
              </a:rPr>
              <a:t>6 . Complex key management.</a:t>
            </a:r>
          </a:p>
        </p:txBody>
      </p:sp>
    </p:spTree>
    <p:extLst>
      <p:ext uri="{BB962C8B-B14F-4D97-AF65-F5344CB8AC3E}">
        <p14:creationId xmlns:p14="http://schemas.microsoft.com/office/powerpoint/2010/main" val="309769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FB05-CC94-BF1C-C205-86787299F5E0}"/>
              </a:ext>
            </a:extLst>
          </p:cNvPr>
          <p:cNvSpPr>
            <a:spLocks noGrp="1"/>
          </p:cNvSpPr>
          <p:nvPr>
            <p:ph type="title"/>
          </p:nvPr>
        </p:nvSpPr>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PROPOSED SYSTEM </a:t>
            </a:r>
          </a:p>
        </p:txBody>
      </p:sp>
      <p:sp>
        <p:nvSpPr>
          <p:cNvPr id="7" name="TextBox 6">
            <a:extLst>
              <a:ext uri="{FF2B5EF4-FFF2-40B4-BE49-F238E27FC236}">
                <a16:creationId xmlns:a16="http://schemas.microsoft.com/office/drawing/2014/main" id="{3D52F7A3-A621-0577-6127-AA664C3F3DC7}"/>
              </a:ext>
            </a:extLst>
          </p:cNvPr>
          <p:cNvSpPr txBox="1"/>
          <p:nvPr/>
        </p:nvSpPr>
        <p:spPr>
          <a:xfrm>
            <a:off x="1039964" y="1561392"/>
            <a:ext cx="8234038"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To secure data in an image using SHA (Secure Hash Algorithm) and ECC (Elliptic Curve Cryptography), the proposed system integrates these cryptographic techniques to enhance both data integrity and confidentiality. • First, the image data is hashed using SHA, which generates a unique, fixed-size hash value representing the image's content. This hash serves as a digital fingerprint of the image, allowing any modifications or corruption to be detected. The hash value is then encrypted using ECC, which leverages the elliptic curve to provide a high level of security with relatively small key sizes compared to other encryption methods. ECC’s efficiency ensures that the encryption process is both fast and resource-effective.</a:t>
            </a:r>
          </a:p>
        </p:txBody>
      </p:sp>
    </p:spTree>
    <p:extLst>
      <p:ext uri="{BB962C8B-B14F-4D97-AF65-F5344CB8AC3E}">
        <p14:creationId xmlns:p14="http://schemas.microsoft.com/office/powerpoint/2010/main" val="234145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8CA5-5583-8024-E826-9997F29E492A}"/>
              </a:ext>
            </a:extLst>
          </p:cNvPr>
          <p:cNvSpPr>
            <a:spLocks noGrp="1"/>
          </p:cNvSpPr>
          <p:nvPr>
            <p:ph type="title"/>
          </p:nvPr>
        </p:nvSpPr>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ADVANTAGES</a:t>
            </a:r>
            <a:r>
              <a:rPr lang="en-IN" dirty="0"/>
              <a:t> </a:t>
            </a:r>
          </a:p>
        </p:txBody>
      </p:sp>
      <p:sp>
        <p:nvSpPr>
          <p:cNvPr id="9" name="TextBox 8">
            <a:extLst>
              <a:ext uri="{FF2B5EF4-FFF2-40B4-BE49-F238E27FC236}">
                <a16:creationId xmlns:a16="http://schemas.microsoft.com/office/drawing/2014/main" id="{8F3374B6-CAA6-D071-3D62-B36EC35C2EAD}"/>
              </a:ext>
            </a:extLst>
          </p:cNvPr>
          <p:cNvSpPr txBox="1"/>
          <p:nvPr/>
        </p:nvSpPr>
        <p:spPr>
          <a:xfrm>
            <a:off x="836454" y="1762113"/>
            <a:ext cx="8760307" cy="3089564"/>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Enhanced Security: SHA ensures integrity, and ECC provides strong encryption with small key sizes.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Efficient Processing: Faster encryption/decryption with minimal computational overhead.</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Tamper Detection: SHA allows verification of data integrity.</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Steganography-Based Data Hiding: Conceals encrypted data within an image.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Secure Communication: Protects sensitive data in image files.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Scalability: Suitable for various applications including secure messaging and Authentication</a:t>
            </a:r>
          </a:p>
        </p:txBody>
      </p:sp>
    </p:spTree>
    <p:extLst>
      <p:ext uri="{BB962C8B-B14F-4D97-AF65-F5344CB8AC3E}">
        <p14:creationId xmlns:p14="http://schemas.microsoft.com/office/powerpoint/2010/main" val="8055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4B29-D256-294D-B4F5-CA5787A54459}"/>
              </a:ext>
            </a:extLst>
          </p:cNvPr>
          <p:cNvSpPr>
            <a:spLocks noGrp="1"/>
          </p:cNvSpPr>
          <p:nvPr>
            <p:ph type="title"/>
          </p:nvPr>
        </p:nvSpPr>
        <p:spPr/>
        <p:txBody>
          <a:bodyPr/>
          <a:lstStyle/>
          <a:p>
            <a:pPr algn="ctr"/>
            <a:r>
              <a:rPr lang="en-IN" b="1" u="sng" dirty="0">
                <a:solidFill>
                  <a:schemeClr val="accent1">
                    <a:lumMod val="75000"/>
                  </a:schemeClr>
                </a:solidFill>
                <a:latin typeface="Times New Roman" panose="02020603050405020304" pitchFamily="18" charset="0"/>
                <a:cs typeface="Times New Roman" panose="02020603050405020304" pitchFamily="18" charset="0"/>
              </a:rPr>
              <a:t>SYSTEM REQUIREMENTS </a:t>
            </a:r>
          </a:p>
        </p:txBody>
      </p:sp>
      <p:sp>
        <p:nvSpPr>
          <p:cNvPr id="8" name="TextBox 7">
            <a:extLst>
              <a:ext uri="{FF2B5EF4-FFF2-40B4-BE49-F238E27FC236}">
                <a16:creationId xmlns:a16="http://schemas.microsoft.com/office/drawing/2014/main" id="{F191B28B-875E-7CC8-10D9-2921D2BF8B52}"/>
              </a:ext>
            </a:extLst>
          </p:cNvPr>
          <p:cNvSpPr txBox="1"/>
          <p:nvPr/>
        </p:nvSpPr>
        <p:spPr>
          <a:xfrm>
            <a:off x="1550365" y="1720310"/>
            <a:ext cx="6098958" cy="419755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Hardware Requirements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 Intel Core i3 or above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Hard Disk   : 40GB minimum</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 4GB or above</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Software Requirements :</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OS               : Windows 8 or above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Languages   : Python</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Backend      : Django-ORM</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Frontend      : HTML, CSS, JavaScript</a:t>
            </a:r>
          </a:p>
        </p:txBody>
      </p:sp>
    </p:spTree>
    <p:extLst>
      <p:ext uri="{BB962C8B-B14F-4D97-AF65-F5344CB8AC3E}">
        <p14:creationId xmlns:p14="http://schemas.microsoft.com/office/powerpoint/2010/main" val="337458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6B71-56C7-5593-E40D-6FF259A094FD}"/>
              </a:ext>
            </a:extLst>
          </p:cNvPr>
          <p:cNvSpPr>
            <a:spLocks noGrp="1"/>
          </p:cNvSpPr>
          <p:nvPr>
            <p:ph type="title"/>
          </p:nvPr>
        </p:nvSpPr>
        <p:spPr>
          <a:xfrm>
            <a:off x="3667990" y="609600"/>
            <a:ext cx="5606011" cy="1320800"/>
          </a:xfrm>
        </p:spPr>
        <p:txBody>
          <a:bodyPr/>
          <a:lstStyle/>
          <a:p>
            <a:r>
              <a:rPr lang="en-IN" b="1" u="sng" dirty="0">
                <a:latin typeface="Times New Roman" panose="02020603050405020304" pitchFamily="18" charset="0"/>
                <a:cs typeface="Times New Roman" panose="02020603050405020304" pitchFamily="18" charset="0"/>
              </a:rPr>
              <a:t>NOVELTY</a:t>
            </a:r>
          </a:p>
        </p:txBody>
      </p:sp>
      <p:sp>
        <p:nvSpPr>
          <p:cNvPr id="7" name="Content Placeholder 6">
            <a:extLst>
              <a:ext uri="{FF2B5EF4-FFF2-40B4-BE49-F238E27FC236}">
                <a16:creationId xmlns:a16="http://schemas.microsoft.com/office/drawing/2014/main" id="{55070FE2-1D43-4A69-50EA-36575DC5182F}"/>
              </a:ext>
            </a:extLst>
          </p:cNvPr>
          <p:cNvSpPr>
            <a:spLocks noGrp="1"/>
          </p:cNvSpPr>
          <p:nvPr>
            <p:ph idx="4294967295"/>
          </p:nvPr>
        </p:nvSpPr>
        <p:spPr>
          <a:xfrm>
            <a:off x="623455" y="1517650"/>
            <a:ext cx="8915400" cy="5111750"/>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This project presents an innovative approach to securing image data by integrating cryptographic hashing (SHA) and encryption (ECC) with steganography. The novelty lies in its multi-layered security framework, which enhances both confidentiality and integrity while maintaining efficiency</a:t>
            </a:r>
          </a:p>
          <a:p>
            <a:pPr marL="0" indent="0" algn="just">
              <a:lnSpc>
                <a:spcPct val="150000"/>
              </a:lnSpc>
              <a:buNone/>
            </a:pPr>
            <a:r>
              <a:rPr lang="en-IN" dirty="0">
                <a:latin typeface="Times New Roman" panose="02020603050405020304" pitchFamily="18" charset="0"/>
                <a:cs typeface="Times New Roman" panose="02020603050405020304" pitchFamily="18" charset="0"/>
              </a:rPr>
              <a:t>Key Novelty Aspects</a:t>
            </a:r>
            <a:r>
              <a:rPr lang="en-US" dirty="0">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Dual-Layered Security</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of Cryptography with Steganography</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Lightweight &amp; Efficient Encryption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Tamper Detection and Integrity Verification</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Quantum-Resistant Security</a:t>
            </a:r>
          </a:p>
          <a:p>
            <a:pPr marL="0" indent="0">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1273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1047</TotalTime>
  <Words>2478</Words>
  <Application>Microsoft Office PowerPoint</Application>
  <PresentationFormat>Widescreen</PresentationFormat>
  <Paragraphs>240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Yu Gothic UI</vt:lpstr>
      <vt:lpstr>Arial</vt:lpstr>
      <vt:lpstr>Lucida Calligraphy</vt:lpstr>
      <vt:lpstr>Times New Roman</vt:lpstr>
      <vt:lpstr>Trebuchet MS</vt:lpstr>
      <vt:lpstr>Wingdings</vt:lpstr>
      <vt:lpstr>Wingdings 3</vt:lpstr>
      <vt:lpstr>Facet</vt:lpstr>
      <vt:lpstr>PowerPoint Presentation</vt:lpstr>
      <vt:lpstr>TABLE OF CONTENTS </vt:lpstr>
      <vt:lpstr>ABSTRACT </vt:lpstr>
      <vt:lpstr>EXISTING SYSTEM </vt:lpstr>
      <vt:lpstr>DISADVANTAGES </vt:lpstr>
      <vt:lpstr>PROPOSED SYSTEM </vt:lpstr>
      <vt:lpstr>ADVANTAGES </vt:lpstr>
      <vt:lpstr>SYSTEM REQUIREMENTS </vt:lpstr>
      <vt:lpstr>NOVELTY</vt:lpstr>
      <vt:lpstr>ARCHITECTURE</vt:lpstr>
      <vt:lpstr>MODULES</vt:lpstr>
      <vt:lpstr>USECASE DIAGRAM</vt:lpstr>
      <vt:lpstr>CLASS DIAGRAM</vt:lpstr>
      <vt:lpstr>SEQUENCE DIAGRAM</vt:lpstr>
      <vt:lpstr>ACTIVITY DIAGRAM</vt:lpstr>
      <vt:lpstr>SAMPLE CODE</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 </vt:lpstr>
      <vt:lpstr>FUTURE SCOPE</vt:lpstr>
      <vt:lpstr>REFERENCES</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Shravik</dc:creator>
  <cp:lastModifiedBy>Buchannagri karthik reddy</cp:lastModifiedBy>
  <cp:revision>15</cp:revision>
  <dcterms:created xsi:type="dcterms:W3CDTF">2024-09-18T14:42:17Z</dcterms:created>
  <dcterms:modified xsi:type="dcterms:W3CDTF">2025-03-02T12:16:35Z</dcterms:modified>
</cp:coreProperties>
</file>