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sldIdLst>
    <p:sldId id="256" r:id="rId2"/>
    <p:sldId id="260" r:id="rId3"/>
    <p:sldId id="261" r:id="rId4"/>
    <p:sldId id="262" r:id="rId5"/>
    <p:sldId id="263" r:id="rId6"/>
    <p:sldId id="267" r:id="rId7"/>
    <p:sldId id="264" r:id="rId8"/>
    <p:sldId id="268" r:id="rId9"/>
    <p:sldId id="265" r:id="rId10"/>
    <p:sldId id="266" r:id="rId11"/>
    <p:sldId id="274" r:id="rId12"/>
    <p:sldId id="269" r:id="rId13"/>
    <p:sldId id="270" r:id="rId14"/>
    <p:sldId id="275" r:id="rId15"/>
    <p:sldId id="271" r:id="rId16"/>
    <p:sldId id="272" r:id="rId17"/>
    <p:sldId id="273" r:id="rId18"/>
    <p:sldId id="276" r:id="rId19"/>
    <p:sldId id="277" r:id="rId20"/>
    <p:sldId id="280" r:id="rId21"/>
    <p:sldId id="278" r:id="rId22"/>
    <p:sldId id="281" r:id="rId23"/>
    <p:sldId id="279" r:id="rId24"/>
    <p:sldId id="282" r:id="rId25"/>
    <p:sldId id="285"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244BA2-70A6-47F5-A771-952161348674}">
          <p14:sldIdLst>
            <p14:sldId id="256"/>
            <p14:sldId id="260"/>
            <p14:sldId id="261"/>
            <p14:sldId id="262"/>
            <p14:sldId id="263"/>
            <p14:sldId id="267"/>
            <p14:sldId id="264"/>
            <p14:sldId id="268"/>
            <p14:sldId id="265"/>
            <p14:sldId id="266"/>
            <p14:sldId id="274"/>
            <p14:sldId id="269"/>
            <p14:sldId id="270"/>
            <p14:sldId id="275"/>
            <p14:sldId id="271"/>
            <p14:sldId id="272"/>
            <p14:sldId id="273"/>
            <p14:sldId id="276"/>
            <p14:sldId id="277"/>
            <p14:sldId id="280"/>
            <p14:sldId id="278"/>
            <p14:sldId id="281"/>
            <p14:sldId id="279"/>
            <p14:sldId id="282"/>
            <p14:sldId id="285"/>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54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4395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85997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993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8868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03968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011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95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42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5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42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03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40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1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18C79C5D-2A6F-F04D-97DA-BEF2467B64E4}" type="datetimeFigureOut">
              <a:rPr lang="en-US" smtClean="0"/>
              <a:pPr/>
              <a:t>12/11/2017</a:t>
            </a:fld>
            <a:endParaRPr lang="en-US" dirty="0"/>
          </a:p>
        </p:txBody>
      </p:sp>
    </p:spTree>
    <p:extLst>
      <p:ext uri="{BB962C8B-B14F-4D97-AF65-F5344CB8AC3E}">
        <p14:creationId xmlns:p14="http://schemas.microsoft.com/office/powerpoint/2010/main" val="409828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bg2">
                <a:lumMod val="90000"/>
              </a:schemeClr>
            </a:gs>
            <a:gs pos="49000">
              <a:schemeClr val="bg1">
                <a:lumMod val="85000"/>
              </a:schemeClr>
            </a:gs>
            <a:gs pos="91500">
              <a:schemeClr val="bg2">
                <a:lumMod val="90000"/>
              </a:schemeClr>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12/11/2017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1464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E9D0A7D-A2B6-49C7-BA55-A11AD64B5AFC}"/>
              </a:ext>
            </a:extLst>
          </p:cNvPr>
          <p:cNvSpPr/>
          <p:nvPr/>
        </p:nvSpPr>
        <p:spPr>
          <a:xfrm>
            <a:off x="1683195" y="828053"/>
            <a:ext cx="5519460"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Century" panose="02040604050505020304" pitchFamily="18" charset="0"/>
              </a:rPr>
              <a:t>Research </a:t>
            </a:r>
          </a:p>
          <a:p>
            <a:pPr algn="ctr"/>
            <a:r>
              <a:rPr lang="en-US" sz="5400" dirty="0">
                <a:ln w="0"/>
                <a:effectLst>
                  <a:outerShdw blurRad="38100" dist="19050" dir="2700000" algn="tl" rotWithShape="0">
                    <a:schemeClr val="dk1">
                      <a:alpha val="40000"/>
                    </a:schemeClr>
                  </a:outerShdw>
                </a:effectLst>
                <a:latin typeface="Century" panose="02040604050505020304" pitchFamily="18" charset="0"/>
              </a:rPr>
              <a:t>          </a:t>
            </a:r>
            <a:r>
              <a:rPr lang="en-US" sz="5400" b="0" cap="none" spc="0" dirty="0">
                <a:ln w="0"/>
                <a:solidFill>
                  <a:schemeClr val="tx1"/>
                </a:solidFill>
                <a:effectLst>
                  <a:outerShdw blurRad="38100" dist="19050" dir="2700000" algn="tl" rotWithShape="0">
                    <a:schemeClr val="dk1">
                      <a:alpha val="40000"/>
                    </a:schemeClr>
                  </a:outerShdw>
                </a:effectLst>
                <a:latin typeface="Century" panose="02040604050505020304" pitchFamily="18" charset="0"/>
              </a:rPr>
              <a:t>Internship</a:t>
            </a:r>
          </a:p>
        </p:txBody>
      </p:sp>
      <p:cxnSp>
        <p:nvCxnSpPr>
          <p:cNvPr id="8" name="Straight Connector 7">
            <a:extLst>
              <a:ext uri="{FF2B5EF4-FFF2-40B4-BE49-F238E27FC236}">
                <a16:creationId xmlns:a16="http://schemas.microsoft.com/office/drawing/2014/main" id="{DC9D3D34-F4B6-45CB-94EE-109AB094F0ED}"/>
              </a:ext>
            </a:extLst>
          </p:cNvPr>
          <p:cNvCxnSpPr/>
          <p:nvPr/>
        </p:nvCxnSpPr>
        <p:spPr>
          <a:xfrm>
            <a:off x="422027" y="1919749"/>
            <a:ext cx="2686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D8227A-21B7-4F3E-9033-99F351721D87}"/>
              </a:ext>
            </a:extLst>
          </p:cNvPr>
          <p:cNvCxnSpPr/>
          <p:nvPr/>
        </p:nvCxnSpPr>
        <p:spPr>
          <a:xfrm>
            <a:off x="7202655" y="1919749"/>
            <a:ext cx="41781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2A64250-6BA2-4685-98BF-B828CBCB6E78}"/>
              </a:ext>
            </a:extLst>
          </p:cNvPr>
          <p:cNvSpPr/>
          <p:nvPr/>
        </p:nvSpPr>
        <p:spPr>
          <a:xfrm>
            <a:off x="8667305" y="5283870"/>
            <a:ext cx="3086101" cy="769441"/>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Century" panose="02040604050505020304" pitchFamily="18" charset="0"/>
              </a:rPr>
              <a:t>By</a:t>
            </a:r>
            <a:r>
              <a:rPr lang="en-US" sz="2400" dirty="0">
                <a:ln w="0"/>
                <a:effectLst>
                  <a:outerShdw blurRad="38100" dist="19050" dir="2700000" algn="tl" rotWithShape="0">
                    <a:schemeClr val="dk1">
                      <a:alpha val="40000"/>
                    </a:schemeClr>
                  </a:outerShdw>
                </a:effectLst>
                <a:latin typeface="Century" panose="02040604050505020304" pitchFamily="18" charset="0"/>
              </a:rPr>
              <a:t> </a:t>
            </a:r>
          </a:p>
          <a:p>
            <a:pPr algn="ctr"/>
            <a:r>
              <a:rPr lang="en-US" sz="2000" b="0" cap="none" spc="0" dirty="0">
                <a:ln w="0"/>
                <a:solidFill>
                  <a:schemeClr val="tx1"/>
                </a:solidFill>
                <a:effectLst>
                  <a:outerShdw blurRad="38100" dist="19050" dir="2700000" algn="tl" rotWithShape="0">
                    <a:schemeClr val="dk1">
                      <a:alpha val="40000"/>
                    </a:schemeClr>
                  </a:outerShdw>
                </a:effectLst>
                <a:latin typeface="Century" panose="02040604050505020304" pitchFamily="18" charset="0"/>
              </a:rPr>
              <a:t>Karthik Reddy Mathuru</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CBA803BF-3A34-4B5A-893B-982D3CC16002}"/>
              </a:ext>
            </a:extLst>
          </p:cNvPr>
          <p:cNvSpPr/>
          <p:nvPr/>
        </p:nvSpPr>
        <p:spPr>
          <a:xfrm>
            <a:off x="3441895" y="3501910"/>
            <a:ext cx="6096000" cy="800219"/>
          </a:xfrm>
          <a:prstGeom prst="rect">
            <a:avLst/>
          </a:prstGeom>
        </p:spPr>
        <p:txBody>
          <a:bodyPr>
            <a:spAutoFit/>
          </a:bodyPr>
          <a:lstStyle/>
          <a:p>
            <a:pPr algn="ctr"/>
            <a:r>
              <a:rPr lang="en-US" sz="2800" dirty="0">
                <a:ln w="0"/>
                <a:effectLst>
                  <a:outerShdw blurRad="38100" dist="19050" dir="2700000" algn="tl" rotWithShape="0">
                    <a:schemeClr val="dk1">
                      <a:alpha val="40000"/>
                    </a:schemeClr>
                  </a:outerShdw>
                </a:effectLst>
              </a:rPr>
              <a:t>Diabetes</a:t>
            </a:r>
          </a:p>
          <a:p>
            <a:pPr algn="ctr"/>
            <a:r>
              <a:rPr lang="en-US" dirty="0">
                <a:ln w="0"/>
                <a:effectLst>
                  <a:outerShdw blurRad="38100" dist="19050" dir="2700000" algn="tl" rotWithShape="0">
                    <a:schemeClr val="dk1">
                      <a:alpha val="40000"/>
                    </a:schemeClr>
                  </a:outerShdw>
                </a:effectLst>
                <a:latin typeface="Century" panose="02040604050505020304" pitchFamily="18" charset="0"/>
              </a:rPr>
              <a:t>(130 US Hospitals for years 1999-2008)</a:t>
            </a:r>
          </a:p>
        </p:txBody>
      </p:sp>
      <p:cxnSp>
        <p:nvCxnSpPr>
          <p:cNvPr id="14" name="Straight Connector 13">
            <a:extLst>
              <a:ext uri="{FF2B5EF4-FFF2-40B4-BE49-F238E27FC236}">
                <a16:creationId xmlns:a16="http://schemas.microsoft.com/office/drawing/2014/main" id="{F6D6D0B4-9C83-46E6-B534-5DAEC6FBB7A0}"/>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92B57F-5045-462B-9F79-7535A40ECCAE}"/>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98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F705E2-495E-4D62-9E09-773E631B3484}"/>
              </a:ext>
            </a:extLst>
          </p:cNvPr>
          <p:cNvPicPr>
            <a:picLocks noChangeAspect="1"/>
          </p:cNvPicPr>
          <p:nvPr/>
        </p:nvPicPr>
        <p:blipFill>
          <a:blip r:embed="rId2"/>
          <a:stretch>
            <a:fillRect/>
          </a:stretch>
        </p:blipFill>
        <p:spPr>
          <a:xfrm>
            <a:off x="1884729" y="3304165"/>
            <a:ext cx="9259592" cy="1763776"/>
          </a:xfrm>
          <a:prstGeom prst="rect">
            <a:avLst/>
          </a:prstGeom>
        </p:spPr>
      </p:pic>
      <p:sp>
        <p:nvSpPr>
          <p:cNvPr id="3" name="Rectangle 2">
            <a:extLst>
              <a:ext uri="{FF2B5EF4-FFF2-40B4-BE49-F238E27FC236}">
                <a16:creationId xmlns:a16="http://schemas.microsoft.com/office/drawing/2014/main" id="{852C1758-1643-4585-BC2F-6C520A96F790}"/>
              </a:ext>
            </a:extLst>
          </p:cNvPr>
          <p:cNvSpPr/>
          <p:nvPr/>
        </p:nvSpPr>
        <p:spPr>
          <a:xfrm>
            <a:off x="1100092" y="902934"/>
            <a:ext cx="218361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mj-lt"/>
              </a:rPr>
              <a:t>Class Imbalance :</a:t>
            </a:r>
          </a:p>
        </p:txBody>
      </p:sp>
      <p:sp>
        <p:nvSpPr>
          <p:cNvPr id="4" name="TextBox 3">
            <a:extLst>
              <a:ext uri="{FF2B5EF4-FFF2-40B4-BE49-F238E27FC236}">
                <a16:creationId xmlns:a16="http://schemas.microsoft.com/office/drawing/2014/main" id="{E8D89DFB-18EA-45C9-BB00-FBECC04FC60B}"/>
              </a:ext>
            </a:extLst>
          </p:cNvPr>
          <p:cNvSpPr txBox="1"/>
          <p:nvPr/>
        </p:nvSpPr>
        <p:spPr>
          <a:xfrm>
            <a:off x="2814721" y="1429654"/>
            <a:ext cx="7737231" cy="1114857"/>
          </a:xfrm>
          <a:prstGeom prst="rect">
            <a:avLst/>
          </a:prstGeom>
          <a:noFill/>
        </p:spPr>
        <p:txBody>
          <a:bodyPr wrap="square" rtlCol="0">
            <a:spAutoFit/>
          </a:bodyPr>
          <a:lstStyle/>
          <a:p>
            <a:pPr>
              <a:lnSpc>
                <a:spcPct val="200000"/>
              </a:lnSpc>
            </a:pPr>
            <a:r>
              <a:rPr lang="en-IN" dirty="0"/>
              <a:t>We use SMOTE /Up sampling/Stratified splits to handle class imbalance. There is </a:t>
            </a:r>
            <a:r>
              <a:rPr lang="en-IN" dirty="0">
                <a:solidFill>
                  <a:srgbClr val="FF0000"/>
                </a:solidFill>
              </a:rPr>
              <a:t>no class Imbalance</a:t>
            </a:r>
            <a:r>
              <a:rPr lang="en-IN" dirty="0"/>
              <a:t>. </a:t>
            </a:r>
          </a:p>
        </p:txBody>
      </p:sp>
      <p:cxnSp>
        <p:nvCxnSpPr>
          <p:cNvPr id="7" name="Straight Connector 6">
            <a:extLst>
              <a:ext uri="{FF2B5EF4-FFF2-40B4-BE49-F238E27FC236}">
                <a16:creationId xmlns:a16="http://schemas.microsoft.com/office/drawing/2014/main" id="{2069F85B-7742-4BFD-8E4E-5C9F8076B5D7}"/>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95F596-017A-477A-B43D-040FE4008C7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475F85-2E87-462F-B798-6B014F0340F9}"/>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B18490-8715-44ED-9BED-14AB12640C92}"/>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98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solidFill>
                  <a:srgbClr val="C00000"/>
                </a:solidFill>
              </a:rPr>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76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631958-1C3D-48D4-84F9-0DC98C5772A7}"/>
              </a:ext>
            </a:extLst>
          </p:cNvPr>
          <p:cNvSpPr/>
          <p:nvPr/>
        </p:nvSpPr>
        <p:spPr>
          <a:xfrm>
            <a:off x="1214820" y="911279"/>
            <a:ext cx="1986378" cy="612925"/>
          </a:xfrm>
          <a:prstGeom prst="rect">
            <a:avLst/>
          </a:prstGeom>
        </p:spPr>
        <p:txBody>
          <a:bodyPr wrap="none">
            <a:spAutoFit/>
          </a:bodyPr>
          <a:lstStyle/>
          <a:p>
            <a:pPr>
              <a:lnSpc>
                <a:spcPct val="200000"/>
              </a:lnSpc>
            </a:pPr>
            <a:r>
              <a:rPr lang="en-IN" sz="2000" dirty="0"/>
              <a:t>Pre Processing :</a:t>
            </a:r>
          </a:p>
        </p:txBody>
      </p:sp>
      <p:sp>
        <p:nvSpPr>
          <p:cNvPr id="5" name="TextBox 4">
            <a:extLst>
              <a:ext uri="{FF2B5EF4-FFF2-40B4-BE49-F238E27FC236}">
                <a16:creationId xmlns:a16="http://schemas.microsoft.com/office/drawing/2014/main" id="{0E0B50A0-1771-44B7-8016-F3F01EB8E80D}"/>
              </a:ext>
            </a:extLst>
          </p:cNvPr>
          <p:cNvSpPr txBox="1"/>
          <p:nvPr/>
        </p:nvSpPr>
        <p:spPr>
          <a:xfrm>
            <a:off x="1905590" y="1927276"/>
            <a:ext cx="9334495" cy="4247317"/>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Changing the attributes to relevant data types (Numeric, categorical, string …)</a:t>
            </a:r>
          </a:p>
          <a:p>
            <a:pPr marL="285750" indent="-285750">
              <a:lnSpc>
                <a:spcPct val="200000"/>
              </a:lnSpc>
              <a:buFont typeface="Wingdings" panose="05000000000000000000" pitchFamily="2" charset="2"/>
              <a:buChar char="Ø"/>
            </a:pPr>
            <a:r>
              <a:rPr lang="en-IN" dirty="0"/>
              <a:t>There are 3 variables which has </a:t>
            </a:r>
            <a:r>
              <a:rPr lang="en-IN" dirty="0">
                <a:solidFill>
                  <a:srgbClr val="FF0000"/>
                </a:solidFill>
              </a:rPr>
              <a:t>NA’s</a:t>
            </a:r>
            <a:r>
              <a:rPr lang="en-IN" dirty="0"/>
              <a:t> (Null/Missing Values) greater than 50 % and 2 Variables which has no variance. So, omitted these columns.</a:t>
            </a:r>
          </a:p>
          <a:p>
            <a:pPr marL="285750" indent="-285750">
              <a:lnSpc>
                <a:spcPct val="200000"/>
              </a:lnSpc>
              <a:buFont typeface="Wingdings" panose="05000000000000000000" pitchFamily="2" charset="2"/>
              <a:buChar char="Ø"/>
            </a:pPr>
            <a:r>
              <a:rPr lang="en-IN" dirty="0"/>
              <a:t>As we have huge data omitting the NA values (which are of less than 2% )is the best thing to do.</a:t>
            </a:r>
          </a:p>
          <a:p>
            <a:pPr marL="285750" indent="-285750">
              <a:lnSpc>
                <a:spcPct val="200000"/>
              </a:lnSpc>
              <a:buFont typeface="Wingdings" panose="05000000000000000000" pitchFamily="2" charset="2"/>
              <a:buChar char="Ø"/>
            </a:pPr>
            <a:r>
              <a:rPr lang="en-IN" dirty="0"/>
              <a:t>No Standardization was required. </a:t>
            </a:r>
          </a:p>
          <a:p>
            <a:pPr>
              <a:lnSpc>
                <a:spcPct val="200000"/>
              </a:lnSpc>
            </a:pPr>
            <a:endParaRPr lang="en-IN" dirty="0"/>
          </a:p>
          <a:p>
            <a:pPr marL="285750" indent="-285750">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39454157-AC50-4CAD-B3C2-97D333FAE420}"/>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360D8E7-319A-4CCA-A02E-7425B65A047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E531179-7A2A-41CC-8B20-68E50E2C9099}"/>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6AB1FE-1C19-4C55-8D98-F21AA53FAC6B}"/>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88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BF786C-0726-4F8A-8E0A-B4A9F2A241D6}"/>
              </a:ext>
            </a:extLst>
          </p:cNvPr>
          <p:cNvSpPr/>
          <p:nvPr/>
        </p:nvSpPr>
        <p:spPr>
          <a:xfrm>
            <a:off x="1214820" y="911279"/>
            <a:ext cx="2659702" cy="707886"/>
          </a:xfrm>
          <a:prstGeom prst="rect">
            <a:avLst/>
          </a:prstGeom>
        </p:spPr>
        <p:txBody>
          <a:bodyPr wrap="none">
            <a:spAutoFit/>
          </a:bodyPr>
          <a:lstStyle/>
          <a:p>
            <a:pPr>
              <a:lnSpc>
                <a:spcPct val="200000"/>
              </a:lnSpc>
            </a:pPr>
            <a:r>
              <a:rPr lang="en-IN" sz="2000" dirty="0"/>
              <a:t>Feature Engineering :</a:t>
            </a:r>
          </a:p>
        </p:txBody>
      </p:sp>
      <p:sp>
        <p:nvSpPr>
          <p:cNvPr id="5" name="TextBox 4">
            <a:extLst>
              <a:ext uri="{FF2B5EF4-FFF2-40B4-BE49-F238E27FC236}">
                <a16:creationId xmlns:a16="http://schemas.microsoft.com/office/drawing/2014/main" id="{2B7B1F0A-ADB7-4226-BDD9-09E556BFB478}"/>
              </a:ext>
            </a:extLst>
          </p:cNvPr>
          <p:cNvSpPr txBox="1"/>
          <p:nvPr/>
        </p:nvSpPr>
        <p:spPr>
          <a:xfrm>
            <a:off x="2332754" y="1812899"/>
            <a:ext cx="3083536" cy="1668855"/>
          </a:xfrm>
          <a:prstGeom prst="rect">
            <a:avLst/>
          </a:prstGeom>
          <a:noFill/>
        </p:spPr>
        <p:txBody>
          <a:bodyPr wrap="none" rtlCol="0">
            <a:spAutoFit/>
          </a:bodyPr>
          <a:lstStyle/>
          <a:p>
            <a:pPr>
              <a:lnSpc>
                <a:spcPct val="200000"/>
              </a:lnSpc>
            </a:pPr>
            <a:r>
              <a:rPr lang="en-IN" dirty="0"/>
              <a:t>Number of outpatient Visits</a:t>
            </a:r>
          </a:p>
          <a:p>
            <a:pPr>
              <a:lnSpc>
                <a:spcPct val="200000"/>
              </a:lnSpc>
            </a:pPr>
            <a:r>
              <a:rPr lang="en-IN" dirty="0"/>
              <a:t>Number of inpatient Visits</a:t>
            </a:r>
          </a:p>
          <a:p>
            <a:pPr>
              <a:lnSpc>
                <a:spcPct val="200000"/>
              </a:lnSpc>
            </a:pPr>
            <a:r>
              <a:rPr lang="en-IN" dirty="0"/>
              <a:t>Number of emergency Visits</a:t>
            </a:r>
          </a:p>
        </p:txBody>
      </p:sp>
      <p:cxnSp>
        <p:nvCxnSpPr>
          <p:cNvPr id="7" name="Straight Arrow Connector 6">
            <a:extLst>
              <a:ext uri="{FF2B5EF4-FFF2-40B4-BE49-F238E27FC236}">
                <a16:creationId xmlns:a16="http://schemas.microsoft.com/office/drawing/2014/main" id="{4A8462B6-9488-47AD-B6E5-509D6BE5184B}"/>
              </a:ext>
            </a:extLst>
          </p:cNvPr>
          <p:cNvCxnSpPr>
            <a:cxnSpLocks/>
          </p:cNvCxnSpPr>
          <p:nvPr/>
        </p:nvCxnSpPr>
        <p:spPr>
          <a:xfrm>
            <a:off x="5416290" y="2225527"/>
            <a:ext cx="1505015" cy="394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784E415-E947-4750-9930-427BF00CE9D9}"/>
              </a:ext>
            </a:extLst>
          </p:cNvPr>
          <p:cNvCxnSpPr>
            <a:cxnSpLocks/>
          </p:cNvCxnSpPr>
          <p:nvPr/>
        </p:nvCxnSpPr>
        <p:spPr>
          <a:xfrm>
            <a:off x="5379891" y="2772559"/>
            <a:ext cx="15414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E58160C-51C7-4C87-853D-9F7D23CF5CE7}"/>
              </a:ext>
            </a:extLst>
          </p:cNvPr>
          <p:cNvCxnSpPr>
            <a:cxnSpLocks/>
          </p:cNvCxnSpPr>
          <p:nvPr/>
        </p:nvCxnSpPr>
        <p:spPr>
          <a:xfrm flipV="1">
            <a:off x="5416290" y="2974629"/>
            <a:ext cx="1505016" cy="305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C95F6D3-71BB-43C4-B0D2-30AEEB7B7F74}"/>
              </a:ext>
            </a:extLst>
          </p:cNvPr>
          <p:cNvSpPr txBox="1"/>
          <p:nvPr/>
        </p:nvSpPr>
        <p:spPr>
          <a:xfrm>
            <a:off x="6921305" y="2587893"/>
            <a:ext cx="2750240"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t>Total Number of Visits</a:t>
            </a:r>
          </a:p>
        </p:txBody>
      </p:sp>
      <p:sp>
        <p:nvSpPr>
          <p:cNvPr id="16" name="TextBox 15">
            <a:extLst>
              <a:ext uri="{FF2B5EF4-FFF2-40B4-BE49-F238E27FC236}">
                <a16:creationId xmlns:a16="http://schemas.microsoft.com/office/drawing/2014/main" id="{B8EB12D6-29F2-47FE-BDFA-5470AE5D2078}"/>
              </a:ext>
            </a:extLst>
          </p:cNvPr>
          <p:cNvSpPr txBox="1"/>
          <p:nvPr/>
        </p:nvSpPr>
        <p:spPr>
          <a:xfrm>
            <a:off x="2544671" y="4320011"/>
            <a:ext cx="2488182" cy="1200329"/>
          </a:xfrm>
          <a:prstGeom prst="rect">
            <a:avLst/>
          </a:prstGeom>
          <a:noFill/>
        </p:spPr>
        <p:txBody>
          <a:bodyPr wrap="none" rtlCol="0">
            <a:spAutoFit/>
          </a:bodyPr>
          <a:lstStyle/>
          <a:p>
            <a:pPr algn="ctr"/>
            <a:r>
              <a:rPr lang="en-IN" dirty="0"/>
              <a:t>Number of Lab</a:t>
            </a:r>
          </a:p>
          <a:p>
            <a:pPr algn="ctr"/>
            <a:r>
              <a:rPr lang="en-IN" dirty="0"/>
              <a:t>Procedures</a:t>
            </a:r>
          </a:p>
          <a:p>
            <a:pPr>
              <a:lnSpc>
                <a:spcPct val="200000"/>
              </a:lnSpc>
            </a:pPr>
            <a:r>
              <a:rPr lang="en-IN" dirty="0"/>
              <a:t>Number of procedures</a:t>
            </a:r>
          </a:p>
        </p:txBody>
      </p:sp>
      <p:cxnSp>
        <p:nvCxnSpPr>
          <p:cNvPr id="18" name="Straight Arrow Connector 17">
            <a:extLst>
              <a:ext uri="{FF2B5EF4-FFF2-40B4-BE49-F238E27FC236}">
                <a16:creationId xmlns:a16="http://schemas.microsoft.com/office/drawing/2014/main" id="{FCBB5A44-35DB-4C23-81A0-E21E2CFADF63}"/>
              </a:ext>
            </a:extLst>
          </p:cNvPr>
          <p:cNvCxnSpPr/>
          <p:nvPr/>
        </p:nvCxnSpPr>
        <p:spPr>
          <a:xfrm>
            <a:off x="4881489" y="4499744"/>
            <a:ext cx="1214511" cy="267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BEF6A6-819A-42EE-9030-4E3969C059CD}"/>
              </a:ext>
            </a:extLst>
          </p:cNvPr>
          <p:cNvCxnSpPr>
            <a:cxnSpLocks/>
          </p:cNvCxnSpPr>
          <p:nvPr/>
        </p:nvCxnSpPr>
        <p:spPr>
          <a:xfrm flipV="1">
            <a:off x="5034541" y="5006869"/>
            <a:ext cx="1061459" cy="246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09AE2B3-0CED-4D57-BF97-B309B9B1A11F}"/>
              </a:ext>
            </a:extLst>
          </p:cNvPr>
          <p:cNvSpPr txBox="1"/>
          <p:nvPr/>
        </p:nvSpPr>
        <p:spPr>
          <a:xfrm>
            <a:off x="6150598" y="4686586"/>
            <a:ext cx="3344698"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t>Total Number of Procedures</a:t>
            </a:r>
          </a:p>
        </p:txBody>
      </p:sp>
      <p:cxnSp>
        <p:nvCxnSpPr>
          <p:cNvPr id="15" name="Straight Connector 14">
            <a:extLst>
              <a:ext uri="{FF2B5EF4-FFF2-40B4-BE49-F238E27FC236}">
                <a16:creationId xmlns:a16="http://schemas.microsoft.com/office/drawing/2014/main" id="{C7D185A1-C71C-43CF-B78A-F2E1E8DA01A5}"/>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F72945-038A-40D6-A1D8-D174FDE5376D}"/>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F51542-A2BA-42ED-9D27-508F1CD3451E}"/>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D3C5F8C-66D3-486D-8695-BFB7355D71F9}"/>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1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solidFill>
                  <a:srgbClr val="FF0000"/>
                </a:solidFill>
              </a:rPr>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16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2E1E87-36E9-4401-B147-25826D5368A3}"/>
              </a:ext>
            </a:extLst>
          </p:cNvPr>
          <p:cNvSpPr/>
          <p:nvPr/>
        </p:nvSpPr>
        <p:spPr>
          <a:xfrm>
            <a:off x="867116" y="797070"/>
            <a:ext cx="1996252" cy="612925"/>
          </a:xfrm>
          <a:prstGeom prst="rect">
            <a:avLst/>
          </a:prstGeom>
        </p:spPr>
        <p:txBody>
          <a:bodyPr wrap="none">
            <a:spAutoFit/>
          </a:bodyPr>
          <a:lstStyle/>
          <a:p>
            <a:pPr>
              <a:lnSpc>
                <a:spcPct val="200000"/>
              </a:lnSpc>
            </a:pPr>
            <a:r>
              <a:rPr lang="en-IN" sz="2000" b="1" dirty="0"/>
              <a:t>Visualizations :</a:t>
            </a:r>
          </a:p>
        </p:txBody>
      </p:sp>
      <p:pic>
        <p:nvPicPr>
          <p:cNvPr id="7" name="Picture 6">
            <a:extLst>
              <a:ext uri="{FF2B5EF4-FFF2-40B4-BE49-F238E27FC236}">
                <a16:creationId xmlns:a16="http://schemas.microsoft.com/office/drawing/2014/main" id="{A644EE0E-D35D-4E7F-97A2-5DCB98E1BA60}"/>
              </a:ext>
            </a:extLst>
          </p:cNvPr>
          <p:cNvPicPr>
            <a:picLocks noChangeAspect="1"/>
          </p:cNvPicPr>
          <p:nvPr/>
        </p:nvPicPr>
        <p:blipFill>
          <a:blip r:embed="rId2"/>
          <a:stretch>
            <a:fillRect/>
          </a:stretch>
        </p:blipFill>
        <p:spPr>
          <a:xfrm>
            <a:off x="2357713" y="2801668"/>
            <a:ext cx="6819143" cy="2694540"/>
          </a:xfrm>
          <a:prstGeom prst="rect">
            <a:avLst/>
          </a:prstGeom>
        </p:spPr>
      </p:pic>
      <p:sp>
        <p:nvSpPr>
          <p:cNvPr id="8" name="Rectangle 7">
            <a:extLst>
              <a:ext uri="{FF2B5EF4-FFF2-40B4-BE49-F238E27FC236}">
                <a16:creationId xmlns:a16="http://schemas.microsoft.com/office/drawing/2014/main" id="{97BB5DF2-2CB1-4E25-9A4A-D4EB90A5D934}"/>
              </a:ext>
            </a:extLst>
          </p:cNvPr>
          <p:cNvSpPr/>
          <p:nvPr/>
        </p:nvSpPr>
        <p:spPr>
          <a:xfrm>
            <a:off x="867116" y="1626434"/>
            <a:ext cx="10818050" cy="456985"/>
          </a:xfrm>
          <a:prstGeom prst="rect">
            <a:avLst/>
          </a:prstGeom>
        </p:spPr>
        <p:txBody>
          <a:bodyPr wrap="square">
            <a:spAutoFit/>
          </a:bodyPr>
          <a:lstStyle/>
          <a:p>
            <a:pPr>
              <a:lnSpc>
                <a:spcPct val="150000"/>
              </a:lnSpc>
            </a:pPr>
            <a:r>
              <a:rPr lang="en-IN" dirty="0"/>
              <a:t>This table tells us about the relationship between diabetes medications and A1C test results.</a:t>
            </a:r>
          </a:p>
        </p:txBody>
      </p:sp>
      <p:cxnSp>
        <p:nvCxnSpPr>
          <p:cNvPr id="9" name="Straight Connector 8">
            <a:extLst>
              <a:ext uri="{FF2B5EF4-FFF2-40B4-BE49-F238E27FC236}">
                <a16:creationId xmlns:a16="http://schemas.microsoft.com/office/drawing/2014/main" id="{EED8925D-EC08-4996-AA13-2079B6646AAE}"/>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E9BAA4-0AC0-4CFC-A544-AD8F97102473}"/>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BF3CEE-18AE-4594-879D-2EAA62F044B1}"/>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F4BD12-236A-46E0-9F49-B1B26803008A}"/>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30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53BC67-9899-41C0-BD3A-A83F7153D8B0}"/>
              </a:ext>
            </a:extLst>
          </p:cNvPr>
          <p:cNvPicPr>
            <a:picLocks noChangeAspect="1"/>
          </p:cNvPicPr>
          <p:nvPr/>
        </p:nvPicPr>
        <p:blipFill>
          <a:blip r:embed="rId2"/>
          <a:stretch>
            <a:fillRect/>
          </a:stretch>
        </p:blipFill>
        <p:spPr>
          <a:xfrm>
            <a:off x="3147463" y="1828479"/>
            <a:ext cx="6101250" cy="4114796"/>
          </a:xfrm>
          <a:prstGeom prst="rect">
            <a:avLst/>
          </a:prstGeom>
        </p:spPr>
      </p:pic>
      <p:sp>
        <p:nvSpPr>
          <p:cNvPr id="5" name="TextBox 4">
            <a:extLst>
              <a:ext uri="{FF2B5EF4-FFF2-40B4-BE49-F238E27FC236}">
                <a16:creationId xmlns:a16="http://schemas.microsoft.com/office/drawing/2014/main" id="{283F6F93-CBD6-4F87-AA6D-E348CE72DEF9}"/>
              </a:ext>
            </a:extLst>
          </p:cNvPr>
          <p:cNvSpPr txBox="1"/>
          <p:nvPr/>
        </p:nvSpPr>
        <p:spPr>
          <a:xfrm>
            <a:off x="789060" y="914725"/>
            <a:ext cx="10818057" cy="872483"/>
          </a:xfrm>
          <a:prstGeom prst="rect">
            <a:avLst/>
          </a:prstGeom>
          <a:noFill/>
        </p:spPr>
        <p:txBody>
          <a:bodyPr wrap="square" rtlCol="0">
            <a:spAutoFit/>
          </a:bodyPr>
          <a:lstStyle/>
          <a:p>
            <a:pPr>
              <a:lnSpc>
                <a:spcPct val="150000"/>
              </a:lnSpc>
            </a:pPr>
            <a:r>
              <a:rPr lang="en-IN" dirty="0"/>
              <a:t>This table tells us about the relationship between diabetes medications and glucose serum </a:t>
            </a:r>
          </a:p>
          <a:p>
            <a:pPr>
              <a:lnSpc>
                <a:spcPct val="150000"/>
              </a:lnSpc>
            </a:pPr>
            <a:r>
              <a:rPr lang="en-IN" dirty="0"/>
              <a:t>test results.</a:t>
            </a:r>
          </a:p>
        </p:txBody>
      </p:sp>
      <p:cxnSp>
        <p:nvCxnSpPr>
          <p:cNvPr id="6" name="Straight Connector 5">
            <a:extLst>
              <a:ext uri="{FF2B5EF4-FFF2-40B4-BE49-F238E27FC236}">
                <a16:creationId xmlns:a16="http://schemas.microsoft.com/office/drawing/2014/main" id="{42CF47D0-78D4-4B27-91DD-8B9042D6205A}"/>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330704F-CE32-4627-8455-CAC4BF5F5425}"/>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E9F259A-D257-4B9A-89B3-774ABF534CF7}"/>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081B482-992F-4A49-B697-905B6529E3D7}"/>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0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D4B5EC-6498-478C-8B2B-034697614C3E}"/>
              </a:ext>
            </a:extLst>
          </p:cNvPr>
          <p:cNvSpPr txBox="1"/>
          <p:nvPr/>
        </p:nvSpPr>
        <p:spPr>
          <a:xfrm>
            <a:off x="950209" y="1151416"/>
            <a:ext cx="10818057" cy="456985"/>
          </a:xfrm>
          <a:prstGeom prst="rect">
            <a:avLst/>
          </a:prstGeom>
          <a:noFill/>
        </p:spPr>
        <p:txBody>
          <a:bodyPr wrap="square" rtlCol="0">
            <a:spAutoFit/>
          </a:bodyPr>
          <a:lstStyle/>
          <a:p>
            <a:pPr>
              <a:lnSpc>
                <a:spcPct val="150000"/>
              </a:lnSpc>
            </a:pPr>
            <a:r>
              <a:rPr lang="en-IN" dirty="0"/>
              <a:t>This table tells us about the relationship between diabetes medications and Gender.</a:t>
            </a:r>
          </a:p>
        </p:txBody>
      </p:sp>
      <p:pic>
        <p:nvPicPr>
          <p:cNvPr id="8" name="Picture 7">
            <a:extLst>
              <a:ext uri="{FF2B5EF4-FFF2-40B4-BE49-F238E27FC236}">
                <a16:creationId xmlns:a16="http://schemas.microsoft.com/office/drawing/2014/main" id="{F92901A2-C1D7-49FF-A258-1CC5397E5F5E}"/>
              </a:ext>
            </a:extLst>
          </p:cNvPr>
          <p:cNvPicPr>
            <a:picLocks noChangeAspect="1"/>
          </p:cNvPicPr>
          <p:nvPr/>
        </p:nvPicPr>
        <p:blipFill>
          <a:blip r:embed="rId2"/>
          <a:stretch>
            <a:fillRect/>
          </a:stretch>
        </p:blipFill>
        <p:spPr>
          <a:xfrm>
            <a:off x="1448401" y="2431162"/>
            <a:ext cx="5365993" cy="3278475"/>
          </a:xfrm>
          <a:prstGeom prst="rect">
            <a:avLst/>
          </a:prstGeom>
        </p:spPr>
      </p:pic>
      <p:sp>
        <p:nvSpPr>
          <p:cNvPr id="9" name="TextBox 8">
            <a:extLst>
              <a:ext uri="{FF2B5EF4-FFF2-40B4-BE49-F238E27FC236}">
                <a16:creationId xmlns:a16="http://schemas.microsoft.com/office/drawing/2014/main" id="{09811EF8-B12C-43A2-B93C-0E7F470D2BAB}"/>
              </a:ext>
            </a:extLst>
          </p:cNvPr>
          <p:cNvSpPr txBox="1"/>
          <p:nvPr/>
        </p:nvSpPr>
        <p:spPr>
          <a:xfrm>
            <a:off x="7326884" y="2811316"/>
            <a:ext cx="3547766" cy="923330"/>
          </a:xfrm>
          <a:prstGeom prst="rect">
            <a:avLst/>
          </a:prstGeom>
          <a:noFill/>
        </p:spPr>
        <p:txBody>
          <a:bodyPr wrap="none" rtlCol="0">
            <a:spAutoFit/>
          </a:bodyPr>
          <a:lstStyle/>
          <a:p>
            <a:r>
              <a:rPr lang="en-IN" dirty="0"/>
              <a:t>By this table we can observe </a:t>
            </a:r>
          </a:p>
          <a:p>
            <a:r>
              <a:rPr lang="en-IN" dirty="0"/>
              <a:t>that females are  prone to have </a:t>
            </a:r>
          </a:p>
          <a:p>
            <a:r>
              <a:rPr lang="en-IN" dirty="0"/>
              <a:t>Diabetes compared to male.</a:t>
            </a:r>
          </a:p>
        </p:txBody>
      </p:sp>
      <p:cxnSp>
        <p:nvCxnSpPr>
          <p:cNvPr id="10" name="Straight Connector 9">
            <a:extLst>
              <a:ext uri="{FF2B5EF4-FFF2-40B4-BE49-F238E27FC236}">
                <a16:creationId xmlns:a16="http://schemas.microsoft.com/office/drawing/2014/main" id="{072F69A5-9B42-4D58-8C9A-AA62FFEDD134}"/>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C6B72C-6F09-4813-9B00-68A89D6ACEA4}"/>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5EA1BD-CD4D-4B4D-B04F-54D45C403D4B}"/>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1AA9C6-D284-4EA9-9FEF-70F1D07D83CB}"/>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8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A2F391-1609-4C47-9480-85B6C78F88A8}"/>
              </a:ext>
            </a:extLst>
          </p:cNvPr>
          <p:cNvPicPr>
            <a:picLocks noChangeAspect="1"/>
          </p:cNvPicPr>
          <p:nvPr/>
        </p:nvPicPr>
        <p:blipFill>
          <a:blip r:embed="rId2"/>
          <a:stretch>
            <a:fillRect/>
          </a:stretch>
        </p:blipFill>
        <p:spPr>
          <a:xfrm>
            <a:off x="562711" y="745991"/>
            <a:ext cx="9031452" cy="5141855"/>
          </a:xfrm>
          <a:prstGeom prst="rect">
            <a:avLst/>
          </a:prstGeom>
        </p:spPr>
      </p:pic>
      <p:sp>
        <p:nvSpPr>
          <p:cNvPr id="7" name="TextBox 6">
            <a:extLst>
              <a:ext uri="{FF2B5EF4-FFF2-40B4-BE49-F238E27FC236}">
                <a16:creationId xmlns:a16="http://schemas.microsoft.com/office/drawing/2014/main" id="{E6400D51-B0E5-4EBC-A63F-E644F7767DFE}"/>
              </a:ext>
            </a:extLst>
          </p:cNvPr>
          <p:cNvSpPr txBox="1"/>
          <p:nvPr/>
        </p:nvSpPr>
        <p:spPr>
          <a:xfrm>
            <a:off x="9769477" y="956604"/>
            <a:ext cx="2422523" cy="1754326"/>
          </a:xfrm>
          <a:prstGeom prst="rect">
            <a:avLst/>
          </a:prstGeom>
          <a:noFill/>
        </p:spPr>
        <p:txBody>
          <a:bodyPr wrap="none" rtlCol="0">
            <a:spAutoFit/>
          </a:bodyPr>
          <a:lstStyle/>
          <a:p>
            <a:r>
              <a:rPr lang="en-IN" dirty="0"/>
              <a:t>By this graph we</a:t>
            </a:r>
          </a:p>
          <a:p>
            <a:r>
              <a:rPr lang="en-IN" dirty="0"/>
              <a:t>can observe that </a:t>
            </a:r>
          </a:p>
          <a:p>
            <a:r>
              <a:rPr lang="en-IN" dirty="0"/>
              <a:t>there is a constant </a:t>
            </a:r>
          </a:p>
          <a:p>
            <a:r>
              <a:rPr lang="en-IN" dirty="0"/>
              <a:t>Increase the people </a:t>
            </a:r>
          </a:p>
          <a:p>
            <a:r>
              <a:rPr lang="en-IN" dirty="0"/>
              <a:t>With respect to their </a:t>
            </a:r>
          </a:p>
          <a:p>
            <a:r>
              <a:rPr lang="en-IN" dirty="0"/>
              <a:t>Ages till (70-80).</a:t>
            </a:r>
          </a:p>
        </p:txBody>
      </p:sp>
    </p:spTree>
    <p:extLst>
      <p:ext uri="{BB962C8B-B14F-4D97-AF65-F5344CB8AC3E}">
        <p14:creationId xmlns:p14="http://schemas.microsoft.com/office/powerpoint/2010/main" val="136973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F04FC-96F1-4C0C-A6C8-94DF4BC16F32}"/>
              </a:ext>
            </a:extLst>
          </p:cNvPr>
          <p:cNvPicPr>
            <a:picLocks noChangeAspect="1"/>
          </p:cNvPicPr>
          <p:nvPr/>
        </p:nvPicPr>
        <p:blipFill>
          <a:blip r:embed="rId2"/>
          <a:stretch>
            <a:fillRect/>
          </a:stretch>
        </p:blipFill>
        <p:spPr>
          <a:xfrm>
            <a:off x="1167027" y="1411915"/>
            <a:ext cx="5007583" cy="4493239"/>
          </a:xfrm>
          <a:prstGeom prst="rect">
            <a:avLst/>
          </a:prstGeom>
        </p:spPr>
      </p:pic>
      <p:sp>
        <p:nvSpPr>
          <p:cNvPr id="5" name="TextBox 4">
            <a:extLst>
              <a:ext uri="{FF2B5EF4-FFF2-40B4-BE49-F238E27FC236}">
                <a16:creationId xmlns:a16="http://schemas.microsoft.com/office/drawing/2014/main" id="{277BFA04-6E26-41E7-940A-48B34221ACBB}"/>
              </a:ext>
            </a:extLst>
          </p:cNvPr>
          <p:cNvSpPr txBox="1"/>
          <p:nvPr/>
        </p:nvSpPr>
        <p:spPr>
          <a:xfrm>
            <a:off x="6903621" y="2707719"/>
            <a:ext cx="3392339" cy="646331"/>
          </a:xfrm>
          <a:prstGeom prst="rect">
            <a:avLst/>
          </a:prstGeom>
          <a:noFill/>
        </p:spPr>
        <p:txBody>
          <a:bodyPr wrap="none" rtlCol="0">
            <a:spAutoFit/>
          </a:bodyPr>
          <a:lstStyle/>
          <a:p>
            <a:r>
              <a:rPr lang="en-IN" dirty="0"/>
              <a:t>Average time a patient spends </a:t>
            </a:r>
          </a:p>
          <a:p>
            <a:r>
              <a:rPr lang="en-IN" dirty="0"/>
              <a:t>In a hospital is 4-5 days  </a:t>
            </a:r>
          </a:p>
        </p:txBody>
      </p:sp>
      <p:cxnSp>
        <p:nvCxnSpPr>
          <p:cNvPr id="6" name="Straight Connector 5">
            <a:extLst>
              <a:ext uri="{FF2B5EF4-FFF2-40B4-BE49-F238E27FC236}">
                <a16:creationId xmlns:a16="http://schemas.microsoft.com/office/drawing/2014/main" id="{836B0775-7BA4-4E14-BD1F-18E56C9F79B1}"/>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D3FD1D-21FA-453D-AA76-B4DDFD96930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0F0785-1FCB-41B2-B2D8-F14055361ED3}"/>
              </a:ext>
            </a:extLst>
          </p:cNvPr>
          <p:cNvCxnSpPr>
            <a:cxnSpLocks/>
          </p:cNvCxnSpPr>
          <p:nvPr/>
        </p:nvCxnSpPr>
        <p:spPr>
          <a:xfrm>
            <a:off x="497500" y="4120523"/>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FF4A99-C819-46CF-AECF-A09311541700}"/>
              </a:ext>
            </a:extLst>
          </p:cNvPr>
          <p:cNvCxnSpPr>
            <a:cxnSpLocks/>
          </p:cNvCxnSpPr>
          <p:nvPr/>
        </p:nvCxnSpPr>
        <p:spPr>
          <a:xfrm flipV="1">
            <a:off x="128631" y="6281051"/>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1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solidFill>
                  <a:srgbClr val="FF0000"/>
                </a:solidFill>
              </a:rPr>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0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solidFill>
                  <a:srgbClr val="FF0000"/>
                </a:solidFill>
              </a:rPr>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16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74EEF0-CC06-4041-BC1F-EC74196B826D}"/>
              </a:ext>
            </a:extLst>
          </p:cNvPr>
          <p:cNvSpPr/>
          <p:nvPr/>
        </p:nvSpPr>
        <p:spPr>
          <a:xfrm>
            <a:off x="957619" y="714328"/>
            <a:ext cx="2029723" cy="707886"/>
          </a:xfrm>
          <a:prstGeom prst="rect">
            <a:avLst/>
          </a:prstGeom>
        </p:spPr>
        <p:txBody>
          <a:bodyPr wrap="none">
            <a:spAutoFit/>
          </a:bodyPr>
          <a:lstStyle/>
          <a:p>
            <a:pPr>
              <a:lnSpc>
                <a:spcPct val="200000"/>
              </a:lnSpc>
            </a:pPr>
            <a:r>
              <a:rPr lang="en-IN" sz="2000" dirty="0"/>
              <a:t>Model Building :</a:t>
            </a:r>
          </a:p>
        </p:txBody>
      </p:sp>
      <p:sp>
        <p:nvSpPr>
          <p:cNvPr id="5" name="TextBox 4">
            <a:extLst>
              <a:ext uri="{FF2B5EF4-FFF2-40B4-BE49-F238E27FC236}">
                <a16:creationId xmlns:a16="http://schemas.microsoft.com/office/drawing/2014/main" id="{9EFAF236-4BEC-4EAA-833B-C60089EF762D}"/>
              </a:ext>
            </a:extLst>
          </p:cNvPr>
          <p:cNvSpPr txBox="1"/>
          <p:nvPr/>
        </p:nvSpPr>
        <p:spPr>
          <a:xfrm>
            <a:off x="2381073" y="1763576"/>
            <a:ext cx="3449983" cy="3416320"/>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IN" dirty="0"/>
              <a:t>Logistic Regression</a:t>
            </a:r>
          </a:p>
          <a:p>
            <a:pPr marL="285750" indent="-285750">
              <a:lnSpc>
                <a:spcPct val="200000"/>
              </a:lnSpc>
              <a:buFont typeface="Wingdings" panose="05000000000000000000" pitchFamily="2" charset="2"/>
              <a:buChar char="Ø"/>
            </a:pPr>
            <a:r>
              <a:rPr lang="en-IN" dirty="0"/>
              <a:t>Decision Tree</a:t>
            </a:r>
          </a:p>
          <a:p>
            <a:pPr marL="285750" indent="-285750">
              <a:lnSpc>
                <a:spcPct val="200000"/>
              </a:lnSpc>
              <a:buFont typeface="Wingdings" panose="05000000000000000000" pitchFamily="2" charset="2"/>
              <a:buChar char="Ø"/>
            </a:pPr>
            <a:r>
              <a:rPr lang="en-IN" dirty="0"/>
              <a:t>Support Vector Machine</a:t>
            </a:r>
          </a:p>
          <a:p>
            <a:pPr marL="285750" indent="-285750">
              <a:lnSpc>
                <a:spcPct val="200000"/>
              </a:lnSpc>
              <a:buFont typeface="Wingdings" panose="05000000000000000000" pitchFamily="2" charset="2"/>
              <a:buChar char="Ø"/>
            </a:pPr>
            <a:r>
              <a:rPr lang="en-IN" dirty="0"/>
              <a:t>Random Forest</a:t>
            </a:r>
          </a:p>
          <a:p>
            <a:pPr marL="285750" indent="-285750">
              <a:lnSpc>
                <a:spcPct val="200000"/>
              </a:lnSpc>
              <a:buFont typeface="Wingdings" panose="05000000000000000000" pitchFamily="2" charset="2"/>
              <a:buChar char="Ø"/>
            </a:pPr>
            <a:r>
              <a:rPr lang="en-IN" dirty="0"/>
              <a:t>Gradient Boost Classification</a:t>
            </a:r>
          </a:p>
          <a:p>
            <a:pPr marL="285750" indent="-285750">
              <a:lnSpc>
                <a:spcPct val="200000"/>
              </a:lnSpc>
              <a:buFont typeface="Wingdings" panose="05000000000000000000" pitchFamily="2" charset="2"/>
              <a:buChar char="Ø"/>
            </a:pPr>
            <a:r>
              <a:rPr lang="en-IN" dirty="0"/>
              <a:t>Majority Voting</a:t>
            </a:r>
          </a:p>
        </p:txBody>
      </p:sp>
      <p:cxnSp>
        <p:nvCxnSpPr>
          <p:cNvPr id="6" name="Straight Connector 5">
            <a:extLst>
              <a:ext uri="{FF2B5EF4-FFF2-40B4-BE49-F238E27FC236}">
                <a16:creationId xmlns:a16="http://schemas.microsoft.com/office/drawing/2014/main" id="{365216EA-051A-4E18-96FE-974C1F509254}"/>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FE6561-C28E-48E9-BAD3-3B61436A1733}"/>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03B6EFB-959D-4CA2-A2AE-DCA349B0DD9A}"/>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26E17E-186B-4D5A-A5B1-1B54E3C6348E}"/>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03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592251-FD77-41D3-8DDE-A13364D313E1}"/>
              </a:ext>
            </a:extLst>
          </p:cNvPr>
          <p:cNvSpPr txBox="1"/>
          <p:nvPr/>
        </p:nvSpPr>
        <p:spPr>
          <a:xfrm>
            <a:off x="1114817" y="1027134"/>
            <a:ext cx="3119957" cy="400110"/>
          </a:xfrm>
          <a:prstGeom prst="rect">
            <a:avLst/>
          </a:prstGeom>
          <a:noFill/>
        </p:spPr>
        <p:txBody>
          <a:bodyPr wrap="none" rtlCol="0">
            <a:spAutoFit/>
          </a:bodyPr>
          <a:lstStyle/>
          <a:p>
            <a:r>
              <a:rPr lang="en-IN" sz="2000" b="1" dirty="0"/>
              <a:t>Train – Test – Validation :</a:t>
            </a:r>
          </a:p>
        </p:txBody>
      </p:sp>
      <p:sp>
        <p:nvSpPr>
          <p:cNvPr id="5" name="TextBox 4">
            <a:extLst>
              <a:ext uri="{FF2B5EF4-FFF2-40B4-BE49-F238E27FC236}">
                <a16:creationId xmlns:a16="http://schemas.microsoft.com/office/drawing/2014/main" id="{F548E5EC-4C7B-4C01-930D-BE3E280EFF74}"/>
              </a:ext>
            </a:extLst>
          </p:cNvPr>
          <p:cNvSpPr txBox="1"/>
          <p:nvPr/>
        </p:nvSpPr>
        <p:spPr>
          <a:xfrm>
            <a:off x="2267211" y="1954060"/>
            <a:ext cx="2176686" cy="1754326"/>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IN" dirty="0"/>
              <a:t>Train – 60 %</a:t>
            </a:r>
          </a:p>
          <a:p>
            <a:pPr marL="285750" indent="-285750">
              <a:lnSpc>
                <a:spcPct val="200000"/>
              </a:lnSpc>
              <a:buFont typeface="Wingdings" panose="05000000000000000000" pitchFamily="2" charset="2"/>
              <a:buChar char="Ø"/>
            </a:pPr>
            <a:r>
              <a:rPr lang="en-IN" dirty="0"/>
              <a:t>Validation – 20 %</a:t>
            </a:r>
          </a:p>
          <a:p>
            <a:pPr marL="285750" indent="-285750">
              <a:lnSpc>
                <a:spcPct val="200000"/>
              </a:lnSpc>
              <a:buFont typeface="Wingdings" panose="05000000000000000000" pitchFamily="2" charset="2"/>
              <a:buChar char="Ø"/>
            </a:pPr>
            <a:r>
              <a:rPr lang="en-IN" dirty="0"/>
              <a:t>Test – 20 %</a:t>
            </a:r>
          </a:p>
        </p:txBody>
      </p:sp>
      <p:cxnSp>
        <p:nvCxnSpPr>
          <p:cNvPr id="6" name="Straight Connector 5">
            <a:extLst>
              <a:ext uri="{FF2B5EF4-FFF2-40B4-BE49-F238E27FC236}">
                <a16:creationId xmlns:a16="http://schemas.microsoft.com/office/drawing/2014/main" id="{628AA668-3CCC-42DB-A562-E3AFA2F61088}"/>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9F3B8F5-2258-43CE-9C67-797CB8C5B682}"/>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5DC5E36-20AF-445A-B44C-0E4AB163895F}"/>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543BB7-733F-4B14-BF3E-539922F57C8E}"/>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838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F4F4B3-4E89-4681-A58A-2ED9EF235911}"/>
              </a:ext>
            </a:extLst>
          </p:cNvPr>
          <p:cNvSpPr/>
          <p:nvPr/>
        </p:nvSpPr>
        <p:spPr>
          <a:xfrm>
            <a:off x="981332" y="888728"/>
            <a:ext cx="1808508" cy="612925"/>
          </a:xfrm>
          <a:prstGeom prst="rect">
            <a:avLst/>
          </a:prstGeom>
        </p:spPr>
        <p:txBody>
          <a:bodyPr wrap="none">
            <a:spAutoFit/>
          </a:bodyPr>
          <a:lstStyle/>
          <a:p>
            <a:pPr>
              <a:lnSpc>
                <a:spcPct val="200000"/>
              </a:lnSpc>
            </a:pPr>
            <a:r>
              <a:rPr lang="en-IN" sz="2000" b="1" dirty="0"/>
              <a:t>Error Metric :</a:t>
            </a:r>
            <a:endParaRPr lang="en-IN" b="1" dirty="0"/>
          </a:p>
        </p:txBody>
      </p:sp>
      <p:sp>
        <p:nvSpPr>
          <p:cNvPr id="7" name="TextBox 6">
            <a:extLst>
              <a:ext uri="{FF2B5EF4-FFF2-40B4-BE49-F238E27FC236}">
                <a16:creationId xmlns:a16="http://schemas.microsoft.com/office/drawing/2014/main" id="{93FF7827-080F-4F03-AB75-756553735034}"/>
              </a:ext>
            </a:extLst>
          </p:cNvPr>
          <p:cNvSpPr txBox="1"/>
          <p:nvPr/>
        </p:nvSpPr>
        <p:spPr>
          <a:xfrm>
            <a:off x="1640910" y="2129631"/>
            <a:ext cx="9106980" cy="1754326"/>
          </a:xfrm>
          <a:prstGeom prst="rect">
            <a:avLst/>
          </a:prstGeom>
          <a:noFill/>
        </p:spPr>
        <p:txBody>
          <a:bodyPr wrap="none" rtlCol="0">
            <a:spAutoFit/>
          </a:bodyPr>
          <a:lstStyle/>
          <a:p>
            <a:r>
              <a:rPr lang="en-IN" dirty="0"/>
              <a:t>F1 Score =  2* (Recall * Precision) / Recall + Precision</a:t>
            </a:r>
          </a:p>
          <a:p>
            <a:endParaRPr lang="en-IN" dirty="0"/>
          </a:p>
          <a:p>
            <a:pPr marL="285750" indent="-285750">
              <a:lnSpc>
                <a:spcPct val="200000"/>
              </a:lnSpc>
              <a:buFont typeface="Wingdings" panose="05000000000000000000" pitchFamily="2" charset="2"/>
              <a:buChar char="Ø"/>
            </a:pPr>
            <a:r>
              <a:rPr lang="en-IN" dirty="0"/>
              <a:t>we cannot wrongly predict patient does not have diabetes </a:t>
            </a:r>
          </a:p>
          <a:p>
            <a:pPr marL="285750" indent="-285750">
              <a:lnSpc>
                <a:spcPct val="200000"/>
              </a:lnSpc>
              <a:buFont typeface="Wingdings" panose="05000000000000000000" pitchFamily="2" charset="2"/>
              <a:buChar char="Ø"/>
            </a:pPr>
            <a:r>
              <a:rPr lang="en-IN" dirty="0"/>
              <a:t>we cannot wrongly predict that patient have diabetes (they can have side effects).</a:t>
            </a:r>
          </a:p>
        </p:txBody>
      </p:sp>
      <p:cxnSp>
        <p:nvCxnSpPr>
          <p:cNvPr id="6" name="Straight Connector 5">
            <a:extLst>
              <a:ext uri="{FF2B5EF4-FFF2-40B4-BE49-F238E27FC236}">
                <a16:creationId xmlns:a16="http://schemas.microsoft.com/office/drawing/2014/main" id="{B4C993E6-C6A5-458C-97B7-4D017123C8E2}"/>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C20D64-615D-4530-8CDF-B23B905094C4}"/>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A9CA33-3D7F-42D0-A150-9391FB443675}"/>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68DA60-B83E-459E-B3AA-2EF2AE7CDE32}"/>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28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4FA0CEA-FEF1-454A-B2DC-BD47FC3068D4}"/>
              </a:ext>
            </a:extLst>
          </p:cNvPr>
          <p:cNvGraphicFramePr>
            <a:graphicFrameLocks noGrp="1"/>
          </p:cNvGraphicFramePr>
          <p:nvPr>
            <p:extLst>
              <p:ext uri="{D42A27DB-BD31-4B8C-83A1-F6EECF244321}">
                <p14:modId xmlns:p14="http://schemas.microsoft.com/office/powerpoint/2010/main" val="1405867650"/>
              </p:ext>
            </p:extLst>
          </p:nvPr>
        </p:nvGraphicFramePr>
        <p:xfrm>
          <a:off x="2031999" y="1793726"/>
          <a:ext cx="8139090" cy="2978689"/>
        </p:xfrm>
        <a:graphic>
          <a:graphicData uri="http://schemas.openxmlformats.org/drawingml/2006/table">
            <a:tbl>
              <a:tblPr firstRow="1" bandRow="1">
                <a:tableStyleId>{073A0DAA-6AF3-43AB-8588-CEC1D06C72B9}</a:tableStyleId>
              </a:tblPr>
              <a:tblGrid>
                <a:gridCol w="4069545">
                  <a:extLst>
                    <a:ext uri="{9D8B030D-6E8A-4147-A177-3AD203B41FA5}">
                      <a16:colId xmlns:a16="http://schemas.microsoft.com/office/drawing/2014/main" val="194519617"/>
                    </a:ext>
                  </a:extLst>
                </a:gridCol>
                <a:gridCol w="4069545">
                  <a:extLst>
                    <a:ext uri="{9D8B030D-6E8A-4147-A177-3AD203B41FA5}">
                      <a16:colId xmlns:a16="http://schemas.microsoft.com/office/drawing/2014/main" val="3575501030"/>
                    </a:ext>
                  </a:extLst>
                </a:gridCol>
              </a:tblGrid>
              <a:tr h="421347">
                <a:tc>
                  <a:txBody>
                    <a:bodyPr/>
                    <a:lstStyle/>
                    <a:p>
                      <a:pPr algn="ctr"/>
                      <a:r>
                        <a:rPr lang="en-IN" dirty="0"/>
                        <a:t>MODEL</a:t>
                      </a:r>
                    </a:p>
                  </a:txBody>
                  <a:tcPr/>
                </a:tc>
                <a:tc>
                  <a:txBody>
                    <a:bodyPr/>
                    <a:lstStyle/>
                    <a:p>
                      <a:pPr algn="ctr"/>
                      <a:r>
                        <a:rPr lang="en-IN" dirty="0"/>
                        <a:t>F1 SCORE</a:t>
                      </a:r>
                    </a:p>
                  </a:txBody>
                  <a:tcPr/>
                </a:tc>
                <a:extLst>
                  <a:ext uri="{0D108BD9-81ED-4DB2-BD59-A6C34878D82A}">
                    <a16:rowId xmlns:a16="http://schemas.microsoft.com/office/drawing/2014/main" val="37136289"/>
                  </a:ext>
                </a:extLst>
              </a:tr>
              <a:tr h="427199">
                <a:tc>
                  <a:txBody>
                    <a:bodyPr/>
                    <a:lstStyle/>
                    <a:p>
                      <a:pPr algn="ctr"/>
                      <a:r>
                        <a:rPr lang="en-IN" dirty="0"/>
                        <a:t>Logistic</a:t>
                      </a:r>
                    </a:p>
                  </a:txBody>
                  <a:tcPr/>
                </a:tc>
                <a:tc>
                  <a:txBody>
                    <a:bodyPr/>
                    <a:lstStyle/>
                    <a:p>
                      <a:pPr algn="ctr"/>
                      <a:r>
                        <a:rPr lang="en-IN" dirty="0"/>
                        <a:t>99.8%</a:t>
                      </a:r>
                    </a:p>
                  </a:txBody>
                  <a:tcPr/>
                </a:tc>
                <a:extLst>
                  <a:ext uri="{0D108BD9-81ED-4DB2-BD59-A6C34878D82A}">
                    <a16:rowId xmlns:a16="http://schemas.microsoft.com/office/drawing/2014/main" val="2212528664"/>
                  </a:ext>
                </a:extLst>
              </a:tr>
              <a:tr h="427199">
                <a:tc>
                  <a:txBody>
                    <a:bodyPr/>
                    <a:lstStyle/>
                    <a:p>
                      <a:pPr algn="ctr"/>
                      <a:r>
                        <a:rPr lang="en-IN" dirty="0"/>
                        <a:t>Decision Tree</a:t>
                      </a:r>
                    </a:p>
                  </a:txBody>
                  <a:tcPr/>
                </a:tc>
                <a:tc>
                  <a:txBody>
                    <a:bodyPr/>
                    <a:lstStyle/>
                    <a:p>
                      <a:pPr algn="ctr"/>
                      <a:r>
                        <a:rPr lang="en-IN" dirty="0"/>
                        <a:t>100%</a:t>
                      </a:r>
                    </a:p>
                  </a:txBody>
                  <a:tcPr/>
                </a:tc>
                <a:extLst>
                  <a:ext uri="{0D108BD9-81ED-4DB2-BD59-A6C34878D82A}">
                    <a16:rowId xmlns:a16="http://schemas.microsoft.com/office/drawing/2014/main" val="2631630865"/>
                  </a:ext>
                </a:extLst>
              </a:tr>
              <a:tr h="427199">
                <a:tc>
                  <a:txBody>
                    <a:bodyPr/>
                    <a:lstStyle/>
                    <a:p>
                      <a:pPr algn="ctr"/>
                      <a:r>
                        <a:rPr lang="en-IN" dirty="0"/>
                        <a:t>Support Vector Machine</a:t>
                      </a:r>
                    </a:p>
                  </a:txBody>
                  <a:tcPr/>
                </a:tc>
                <a:tc>
                  <a:txBody>
                    <a:bodyPr/>
                    <a:lstStyle/>
                    <a:p>
                      <a:pPr algn="ctr"/>
                      <a:r>
                        <a:rPr lang="en-IN" dirty="0"/>
                        <a:t>99.17%</a:t>
                      </a:r>
                    </a:p>
                  </a:txBody>
                  <a:tcPr/>
                </a:tc>
                <a:extLst>
                  <a:ext uri="{0D108BD9-81ED-4DB2-BD59-A6C34878D82A}">
                    <a16:rowId xmlns:a16="http://schemas.microsoft.com/office/drawing/2014/main" val="2590757866"/>
                  </a:ext>
                </a:extLst>
              </a:tr>
              <a:tr h="427199">
                <a:tc>
                  <a:txBody>
                    <a:bodyPr/>
                    <a:lstStyle/>
                    <a:p>
                      <a:pPr algn="ctr"/>
                      <a:r>
                        <a:rPr lang="en-IN" dirty="0"/>
                        <a:t>Random Forest</a:t>
                      </a:r>
                    </a:p>
                  </a:txBody>
                  <a:tcPr/>
                </a:tc>
                <a:tc>
                  <a:txBody>
                    <a:bodyPr/>
                    <a:lstStyle/>
                    <a:p>
                      <a:pPr algn="ctr"/>
                      <a:r>
                        <a:rPr lang="en-IN" dirty="0"/>
                        <a:t>99.9%</a:t>
                      </a:r>
                    </a:p>
                  </a:txBody>
                  <a:tcPr/>
                </a:tc>
                <a:extLst>
                  <a:ext uri="{0D108BD9-81ED-4DB2-BD59-A6C34878D82A}">
                    <a16:rowId xmlns:a16="http://schemas.microsoft.com/office/drawing/2014/main" val="1027997313"/>
                  </a:ext>
                </a:extLst>
              </a:tr>
              <a:tr h="421347">
                <a:tc>
                  <a:txBody>
                    <a:bodyPr/>
                    <a:lstStyle/>
                    <a:p>
                      <a:pPr algn="ctr"/>
                      <a:r>
                        <a:rPr lang="en-IN" dirty="0"/>
                        <a:t>Gradient boosting classifier</a:t>
                      </a:r>
                    </a:p>
                  </a:txBody>
                  <a:tcPr/>
                </a:tc>
                <a:tc>
                  <a:txBody>
                    <a:bodyPr/>
                    <a:lstStyle/>
                    <a:p>
                      <a:pPr algn="ctr"/>
                      <a:r>
                        <a:rPr lang="en-IN" dirty="0"/>
                        <a:t>99.5%</a:t>
                      </a:r>
                    </a:p>
                  </a:txBody>
                  <a:tcPr/>
                </a:tc>
                <a:extLst>
                  <a:ext uri="{0D108BD9-81ED-4DB2-BD59-A6C34878D82A}">
                    <a16:rowId xmlns:a16="http://schemas.microsoft.com/office/drawing/2014/main" val="2781242290"/>
                  </a:ext>
                </a:extLst>
              </a:tr>
              <a:tr h="427199">
                <a:tc>
                  <a:txBody>
                    <a:bodyPr/>
                    <a:lstStyle/>
                    <a:p>
                      <a:pPr algn="ctr"/>
                      <a:r>
                        <a:rPr lang="en-IN" dirty="0"/>
                        <a:t>Majority Voting</a:t>
                      </a:r>
                    </a:p>
                  </a:txBody>
                  <a:tcPr/>
                </a:tc>
                <a:tc>
                  <a:txBody>
                    <a:bodyPr/>
                    <a:lstStyle/>
                    <a:p>
                      <a:pPr algn="ctr"/>
                      <a:r>
                        <a:rPr lang="en-IN" dirty="0"/>
                        <a:t>99.8%</a:t>
                      </a:r>
                    </a:p>
                  </a:txBody>
                  <a:tcPr/>
                </a:tc>
                <a:extLst>
                  <a:ext uri="{0D108BD9-81ED-4DB2-BD59-A6C34878D82A}">
                    <a16:rowId xmlns:a16="http://schemas.microsoft.com/office/drawing/2014/main" val="906367387"/>
                  </a:ext>
                </a:extLst>
              </a:tr>
            </a:tbl>
          </a:graphicData>
        </a:graphic>
      </p:graphicFrame>
      <p:cxnSp>
        <p:nvCxnSpPr>
          <p:cNvPr id="5" name="Straight Connector 4">
            <a:extLst>
              <a:ext uri="{FF2B5EF4-FFF2-40B4-BE49-F238E27FC236}">
                <a16:creationId xmlns:a16="http://schemas.microsoft.com/office/drawing/2014/main" id="{0F3336DA-CA5A-451D-AE9D-34771136EBA8}"/>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028CBFD-C08A-44F7-9D9D-DC8F5182BD5D}"/>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E9D11B-B320-4434-824D-256EC717277F}"/>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D63E37-5F0A-41C4-8DF9-72E857D6F115}"/>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4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a:t>
            </a:r>
            <a:r>
              <a:rPr lang="en-IN" dirty="0">
                <a:solidFill>
                  <a:srgbClr val="FF0000"/>
                </a:solidFill>
              </a:rPr>
              <a:t>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932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74EEF0-CC06-4041-BC1F-EC74196B826D}"/>
              </a:ext>
            </a:extLst>
          </p:cNvPr>
          <p:cNvSpPr/>
          <p:nvPr/>
        </p:nvSpPr>
        <p:spPr>
          <a:xfrm>
            <a:off x="957619" y="714328"/>
            <a:ext cx="1584088" cy="612925"/>
          </a:xfrm>
          <a:prstGeom prst="rect">
            <a:avLst/>
          </a:prstGeom>
        </p:spPr>
        <p:txBody>
          <a:bodyPr wrap="none">
            <a:spAutoFit/>
          </a:bodyPr>
          <a:lstStyle/>
          <a:p>
            <a:pPr>
              <a:lnSpc>
                <a:spcPct val="200000"/>
              </a:lnSpc>
            </a:pPr>
            <a:r>
              <a:rPr lang="en-IN" sz="2000" dirty="0"/>
              <a:t>Conclusion :</a:t>
            </a:r>
          </a:p>
        </p:txBody>
      </p:sp>
      <p:sp>
        <p:nvSpPr>
          <p:cNvPr id="8" name="TextBox 7">
            <a:extLst>
              <a:ext uri="{FF2B5EF4-FFF2-40B4-BE49-F238E27FC236}">
                <a16:creationId xmlns:a16="http://schemas.microsoft.com/office/drawing/2014/main" id="{AE51E75E-178A-4CDC-9E36-192377015583}"/>
              </a:ext>
            </a:extLst>
          </p:cNvPr>
          <p:cNvSpPr txBox="1"/>
          <p:nvPr/>
        </p:nvSpPr>
        <p:spPr>
          <a:xfrm>
            <a:off x="1749663" y="1924505"/>
            <a:ext cx="8234883"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t>Decision Tree (</a:t>
            </a:r>
            <a:r>
              <a:rPr lang="en-IN" dirty="0">
                <a:solidFill>
                  <a:srgbClr val="FF0000"/>
                </a:solidFill>
              </a:rPr>
              <a:t>C</a:t>
            </a:r>
            <a:r>
              <a:rPr lang="en-IN" dirty="0"/>
              <a:t>lassification </a:t>
            </a:r>
            <a:r>
              <a:rPr lang="en-IN" dirty="0">
                <a:solidFill>
                  <a:srgbClr val="FF0000"/>
                </a:solidFill>
              </a:rPr>
              <a:t>A</a:t>
            </a:r>
            <a:r>
              <a:rPr lang="en-IN" dirty="0"/>
              <a:t>nd </a:t>
            </a:r>
            <a:r>
              <a:rPr lang="en-IN" dirty="0">
                <a:solidFill>
                  <a:srgbClr val="FF0000"/>
                </a:solidFill>
              </a:rPr>
              <a:t>R</a:t>
            </a:r>
            <a:r>
              <a:rPr lang="en-IN" dirty="0"/>
              <a:t>egression </a:t>
            </a:r>
            <a:r>
              <a:rPr lang="en-IN" dirty="0">
                <a:solidFill>
                  <a:srgbClr val="FF0000"/>
                </a:solidFill>
              </a:rPr>
              <a:t>T</a:t>
            </a:r>
            <a:r>
              <a:rPr lang="en-IN" dirty="0"/>
              <a:t>ree) is giving the best score.</a:t>
            </a:r>
          </a:p>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SVM with radial-Kernel is giving low score as it is overfitting, linear- Kernel</a:t>
            </a:r>
          </a:p>
          <a:p>
            <a:r>
              <a:rPr lang="en-IN" dirty="0"/>
              <a:t>    is better.</a:t>
            </a:r>
          </a:p>
          <a:p>
            <a:endParaRPr lang="en-IN" dirty="0"/>
          </a:p>
        </p:txBody>
      </p:sp>
      <p:cxnSp>
        <p:nvCxnSpPr>
          <p:cNvPr id="6" name="Straight Connector 5">
            <a:extLst>
              <a:ext uri="{FF2B5EF4-FFF2-40B4-BE49-F238E27FC236}">
                <a16:creationId xmlns:a16="http://schemas.microsoft.com/office/drawing/2014/main" id="{160AAB0E-9803-4AA0-A940-F1C5243E9FFC}"/>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957A2BC-8B53-466F-A0B3-5F129E75A9AB}"/>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8AB3C5-3723-4420-B5F7-5FA8DABA000B}"/>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60F0FD-C075-4972-B704-98D13025010C}"/>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900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733C0E-A678-4218-A4F0-D79A453790BF}"/>
              </a:ext>
            </a:extLst>
          </p:cNvPr>
          <p:cNvCxnSpPr>
            <a:cxnSpLocks/>
          </p:cNvCxnSpPr>
          <p:nvPr/>
        </p:nvCxnSpPr>
        <p:spPr>
          <a:xfrm>
            <a:off x="1427968" y="422917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0857D5F-B3D8-46E5-827F-718EB2F4EC2B}"/>
              </a:ext>
            </a:extLst>
          </p:cNvPr>
          <p:cNvCxnSpPr>
            <a:cxnSpLocks/>
          </p:cNvCxnSpPr>
          <p:nvPr/>
        </p:nvCxnSpPr>
        <p:spPr>
          <a:xfrm flipV="1">
            <a:off x="422027" y="6358597"/>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3289EC1-6CF0-4788-9D3C-764F9B6C11B0}"/>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0D8B7E-38E0-44A9-9C3A-413ADAD384E3}"/>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D74A5B-7D08-4421-9D84-3701ADB3DB86}"/>
              </a:ext>
            </a:extLst>
          </p:cNvPr>
          <p:cNvCxnSpPr/>
          <p:nvPr/>
        </p:nvCxnSpPr>
        <p:spPr>
          <a:xfrm>
            <a:off x="4807229" y="5185772"/>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41F5B5-EA26-4459-A0BB-40A318F28CE5}"/>
              </a:ext>
            </a:extLst>
          </p:cNvPr>
          <p:cNvCxnSpPr/>
          <p:nvPr/>
        </p:nvCxnSpPr>
        <p:spPr>
          <a:xfrm>
            <a:off x="4734161" y="5237964"/>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862FB3-CF17-45A0-B78B-1B7FB4AE58D1}"/>
              </a:ext>
            </a:extLst>
          </p:cNvPr>
          <p:cNvCxnSpPr/>
          <p:nvPr/>
        </p:nvCxnSpPr>
        <p:spPr>
          <a:xfrm>
            <a:off x="4661093" y="5302682"/>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3FBB18C-0AF8-4E07-B2B7-42299A6011B2}"/>
              </a:ext>
            </a:extLst>
          </p:cNvPr>
          <p:cNvCxnSpPr/>
          <p:nvPr/>
        </p:nvCxnSpPr>
        <p:spPr>
          <a:xfrm>
            <a:off x="4537921" y="5342348"/>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9BE60A-DB67-47D9-BB17-931D56132C64}"/>
              </a:ext>
            </a:extLst>
          </p:cNvPr>
          <p:cNvCxnSpPr/>
          <p:nvPr/>
        </p:nvCxnSpPr>
        <p:spPr>
          <a:xfrm>
            <a:off x="4402223" y="5394540"/>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EB75214-1318-4B28-B8CC-3738EE17F296}"/>
              </a:ext>
            </a:extLst>
          </p:cNvPr>
          <p:cNvCxnSpPr/>
          <p:nvPr/>
        </p:nvCxnSpPr>
        <p:spPr>
          <a:xfrm>
            <a:off x="5105767" y="5020848"/>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A26CC6-9CD1-457B-A3CA-E4CDFFC4C735}"/>
              </a:ext>
            </a:extLst>
          </p:cNvPr>
          <p:cNvCxnSpPr/>
          <p:nvPr/>
        </p:nvCxnSpPr>
        <p:spPr>
          <a:xfrm>
            <a:off x="5021555" y="5073040"/>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DAD512-57CF-4DBC-B4EF-8ECCB4E1C982}"/>
              </a:ext>
            </a:extLst>
          </p:cNvPr>
          <p:cNvCxnSpPr/>
          <p:nvPr/>
        </p:nvCxnSpPr>
        <p:spPr>
          <a:xfrm>
            <a:off x="4897001" y="5125232"/>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295100-9128-4EEC-A34D-7F29327A8D03}"/>
              </a:ext>
            </a:extLst>
          </p:cNvPr>
          <p:cNvSpPr txBox="1"/>
          <p:nvPr/>
        </p:nvSpPr>
        <p:spPr>
          <a:xfrm>
            <a:off x="4563263" y="2854166"/>
            <a:ext cx="2737031" cy="769441"/>
          </a:xfrm>
          <a:prstGeom prst="rect">
            <a:avLst/>
          </a:prstGeom>
          <a:noFill/>
        </p:spPr>
        <p:txBody>
          <a:bodyPr wrap="none" rtlCol="0">
            <a:spAutoFit/>
          </a:bodyPr>
          <a:lstStyle/>
          <a:p>
            <a:r>
              <a:rPr lang="en-IN" sz="4400" dirty="0"/>
              <a:t>Thank You</a:t>
            </a:r>
          </a:p>
        </p:txBody>
      </p:sp>
    </p:spTree>
    <p:extLst>
      <p:ext uri="{BB962C8B-B14F-4D97-AF65-F5344CB8AC3E}">
        <p14:creationId xmlns:p14="http://schemas.microsoft.com/office/powerpoint/2010/main" val="222321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99F2DF-19E7-4E65-8F79-6A8B01AB30B9}"/>
              </a:ext>
            </a:extLst>
          </p:cNvPr>
          <p:cNvSpPr/>
          <p:nvPr/>
        </p:nvSpPr>
        <p:spPr>
          <a:xfrm>
            <a:off x="1198098" y="1143759"/>
            <a:ext cx="9795804" cy="4693593"/>
          </a:xfrm>
          <a:prstGeom prst="rect">
            <a:avLst/>
          </a:prstGeom>
        </p:spPr>
        <p:txBody>
          <a:bodyPr wrap="square">
            <a:spAutoFit/>
          </a:bodyPr>
          <a:lstStyle/>
          <a:p>
            <a:pPr>
              <a:lnSpc>
                <a:spcPct val="150000"/>
              </a:lnSpc>
            </a:pPr>
            <a:r>
              <a:rPr lang="en-US" sz="2000" b="1" dirty="0">
                <a:solidFill>
                  <a:srgbClr val="FF0000"/>
                </a:solidFill>
                <a:cs typeface="Arial" panose="020B0604020202020204" pitchFamily="34" charset="0"/>
              </a:rPr>
              <a:t>Diabetes</a:t>
            </a:r>
            <a:r>
              <a:rPr lang="en-US" dirty="0">
                <a:solidFill>
                  <a:srgbClr val="575757"/>
                </a:solidFill>
                <a:cs typeface="Arial" panose="020B0604020202020204" pitchFamily="34" charset="0"/>
              </a:rPr>
              <a:t> is a disease that occurs when your blood glucose, also called blood sugar, is too high. Blood glucose is your main source of energy and comes from the food you eat. We have two types</a:t>
            </a:r>
          </a:p>
          <a:p>
            <a:pPr>
              <a:lnSpc>
                <a:spcPct val="150000"/>
              </a:lnSpc>
            </a:pPr>
            <a:endParaRPr lang="en-US" dirty="0">
              <a:solidFill>
                <a:srgbClr val="575757"/>
              </a:solidFill>
              <a:cs typeface="Arial" panose="020B0604020202020204" pitchFamily="34" charset="0"/>
            </a:endParaRPr>
          </a:p>
          <a:p>
            <a:pPr marL="285750" indent="-285750">
              <a:lnSpc>
                <a:spcPct val="200000"/>
              </a:lnSpc>
              <a:buFont typeface="Wingdings" panose="05000000000000000000" pitchFamily="2" charset="2"/>
              <a:buChar char="Ø"/>
            </a:pPr>
            <a:r>
              <a:rPr lang="en-IN" sz="2000" b="1" dirty="0"/>
              <a:t>Type 1 Diabetes :   </a:t>
            </a:r>
            <a:r>
              <a:rPr lang="en-US" dirty="0"/>
              <a:t>Glucose comes from the foods you eat. Insulin is a hormone that helps the glucose get into your cells to give them energy.  With type 1 diabetes, your body does not make insulin, also known as  prediabetes.</a:t>
            </a:r>
          </a:p>
          <a:p>
            <a:pPr marL="285750" indent="-285750">
              <a:lnSpc>
                <a:spcPct val="200000"/>
              </a:lnSpc>
              <a:buFont typeface="Wingdings" panose="05000000000000000000" pitchFamily="2" charset="2"/>
              <a:buChar char="Ø"/>
            </a:pPr>
            <a:r>
              <a:rPr lang="en-IN" sz="2000" b="1" dirty="0"/>
              <a:t>Type 2 Diabetes : </a:t>
            </a:r>
            <a:r>
              <a:rPr lang="en-US" dirty="0"/>
              <a:t>The more common type, your body does not make or use insulin well. Without enough insulin, the glucose stays in your blood. </a:t>
            </a:r>
            <a:endParaRPr lang="en-IN" b="1" dirty="0"/>
          </a:p>
        </p:txBody>
      </p:sp>
      <p:cxnSp>
        <p:nvCxnSpPr>
          <p:cNvPr id="6" name="Straight Connector 5">
            <a:extLst>
              <a:ext uri="{FF2B5EF4-FFF2-40B4-BE49-F238E27FC236}">
                <a16:creationId xmlns:a16="http://schemas.microsoft.com/office/drawing/2014/main" id="{BCC32C41-B482-473A-9D8C-A975649727F6}"/>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3CEAA0F-C04C-48AF-A605-9EE588A77289}"/>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4ACE3A-14B9-46FF-8B6A-DF1EDE034186}"/>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28033E-4C83-48EF-B2D1-4BCCBB73325D}"/>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1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E8F42-AE83-4569-847B-7E72EF4200CA}"/>
              </a:ext>
            </a:extLst>
          </p:cNvPr>
          <p:cNvSpPr/>
          <p:nvPr/>
        </p:nvSpPr>
        <p:spPr>
          <a:xfrm>
            <a:off x="1303342" y="1474135"/>
            <a:ext cx="9585316" cy="1269065"/>
          </a:xfrm>
          <a:prstGeom prst="rect">
            <a:avLst/>
          </a:prstGeom>
        </p:spPr>
        <p:txBody>
          <a:bodyPr wrap="none">
            <a:spAutoFit/>
          </a:bodyPr>
          <a:lstStyle/>
          <a:p>
            <a:pPr algn="just">
              <a:lnSpc>
                <a:spcPct val="115000"/>
              </a:lnSpc>
              <a:spcAft>
                <a:spcPts val="1000"/>
              </a:spcAft>
            </a:pPr>
            <a:r>
              <a:rPr lang="en-US" sz="2000" b="1" dirty="0">
                <a:solidFill>
                  <a:srgbClr val="000000"/>
                </a:solidFill>
                <a:latin typeface="+mj-lt"/>
                <a:ea typeface="Calibri" panose="020F0502020204030204" pitchFamily="34" charset="0"/>
                <a:cs typeface="Calibri" panose="020F0502020204030204" pitchFamily="34" charset="0"/>
              </a:rPr>
              <a:t>Glucose serum test result :</a:t>
            </a:r>
          </a:p>
          <a:p>
            <a:pPr algn="just">
              <a:lnSpc>
                <a:spcPct val="115000"/>
              </a:lnSpc>
              <a:spcAft>
                <a:spcPts val="1000"/>
              </a:spcAft>
            </a:pPr>
            <a:r>
              <a:rPr lang="en-US" dirty="0"/>
              <a:t>       The </a:t>
            </a:r>
            <a:r>
              <a:rPr lang="en-US" b="1" dirty="0"/>
              <a:t>results</a:t>
            </a:r>
            <a:r>
              <a:rPr lang="en-US" dirty="0"/>
              <a:t> of a fasting </a:t>
            </a:r>
            <a:r>
              <a:rPr lang="en-US" b="1" dirty="0"/>
              <a:t>test</a:t>
            </a:r>
            <a:r>
              <a:rPr lang="en-US" dirty="0"/>
              <a:t> with respect to </a:t>
            </a:r>
            <a:r>
              <a:rPr lang="en-US" b="1" dirty="0"/>
              <a:t>glucose levels</a:t>
            </a:r>
            <a:r>
              <a:rPr lang="en-US" dirty="0"/>
              <a:t> in the body are as follows: </a:t>
            </a:r>
          </a:p>
          <a:p>
            <a:pPr algn="just">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4C43730-DDEE-42DA-B81F-B595281E2FC9}"/>
              </a:ext>
            </a:extLst>
          </p:cNvPr>
          <p:cNvGraphicFramePr>
            <a:graphicFrameLocks noGrp="1"/>
          </p:cNvGraphicFramePr>
          <p:nvPr>
            <p:extLst>
              <p:ext uri="{D42A27DB-BD31-4B8C-83A1-F6EECF244321}">
                <p14:modId xmlns:p14="http://schemas.microsoft.com/office/powerpoint/2010/main" val="2633093374"/>
              </p:ext>
            </p:extLst>
          </p:nvPr>
        </p:nvGraphicFramePr>
        <p:xfrm>
          <a:off x="1516302" y="2743200"/>
          <a:ext cx="8596312" cy="1371600"/>
        </p:xfrm>
        <a:graphic>
          <a:graphicData uri="http://schemas.openxmlformats.org/drawingml/2006/table">
            <a:tbl>
              <a:tblPr/>
              <a:tblGrid>
                <a:gridCol w="4298156">
                  <a:extLst>
                    <a:ext uri="{9D8B030D-6E8A-4147-A177-3AD203B41FA5}">
                      <a16:colId xmlns:a16="http://schemas.microsoft.com/office/drawing/2014/main" val="2877324796"/>
                    </a:ext>
                  </a:extLst>
                </a:gridCol>
                <a:gridCol w="4298156">
                  <a:extLst>
                    <a:ext uri="{9D8B030D-6E8A-4147-A177-3AD203B41FA5}">
                      <a16:colId xmlns:a16="http://schemas.microsoft.com/office/drawing/2014/main" val="3827054171"/>
                    </a:ext>
                  </a:extLst>
                </a:gridCol>
              </a:tblGrid>
              <a:tr h="0">
                <a:tc>
                  <a:txBody>
                    <a:bodyPr/>
                    <a:lstStyle/>
                    <a:p>
                      <a:r>
                        <a:rPr lang="en-IN">
                          <a:effectLst/>
                        </a:rPr>
                        <a:t>Normal glucose reading</a:t>
                      </a:r>
                    </a:p>
                  </a:txBody>
                  <a:tcPr anchor="ctr">
                    <a:lnL>
                      <a:noFill/>
                    </a:lnL>
                    <a:lnR>
                      <a:noFill/>
                    </a:lnR>
                    <a:lnT>
                      <a:noFill/>
                    </a:lnT>
                    <a:lnB>
                      <a:noFill/>
                    </a:lnB>
                  </a:tcPr>
                </a:tc>
                <a:tc>
                  <a:txBody>
                    <a:bodyPr/>
                    <a:lstStyle/>
                    <a:p>
                      <a:r>
                        <a:rPr lang="en-IN" dirty="0">
                          <a:effectLst/>
                        </a:rPr>
                        <a:t>&lt; 140 mg/dL</a:t>
                      </a:r>
                    </a:p>
                  </a:txBody>
                  <a:tcPr anchor="ctr">
                    <a:lnL>
                      <a:noFill/>
                    </a:lnL>
                    <a:lnR>
                      <a:noFill/>
                    </a:lnR>
                    <a:lnT>
                      <a:noFill/>
                    </a:lnT>
                    <a:lnB>
                      <a:noFill/>
                    </a:lnB>
                  </a:tcPr>
                </a:tc>
                <a:extLst>
                  <a:ext uri="{0D108BD9-81ED-4DB2-BD59-A6C34878D82A}">
                    <a16:rowId xmlns:a16="http://schemas.microsoft.com/office/drawing/2014/main" val="811604451"/>
                  </a:ext>
                </a:extLst>
              </a:tr>
              <a:tr h="0">
                <a:tc>
                  <a:txBody>
                    <a:bodyPr/>
                    <a:lstStyle/>
                    <a:p>
                      <a:r>
                        <a:rPr lang="en-US" dirty="0">
                          <a:effectLst/>
                        </a:rPr>
                        <a:t>Chance of impaired glucose tolerance (prediabetes)</a:t>
                      </a:r>
                    </a:p>
                  </a:txBody>
                  <a:tcPr anchor="ctr">
                    <a:lnL>
                      <a:noFill/>
                    </a:lnL>
                    <a:lnR>
                      <a:noFill/>
                    </a:lnR>
                    <a:lnT>
                      <a:noFill/>
                    </a:lnT>
                    <a:lnB>
                      <a:noFill/>
                    </a:lnB>
                  </a:tcPr>
                </a:tc>
                <a:tc>
                  <a:txBody>
                    <a:bodyPr/>
                    <a:lstStyle/>
                    <a:p>
                      <a:r>
                        <a:rPr lang="en-US">
                          <a:effectLst/>
                        </a:rPr>
                        <a:t>140 mg/dL to 199 mg/dL</a:t>
                      </a:r>
                    </a:p>
                  </a:txBody>
                  <a:tcPr anchor="ctr">
                    <a:lnL>
                      <a:noFill/>
                    </a:lnL>
                    <a:lnR>
                      <a:noFill/>
                    </a:lnR>
                    <a:lnT>
                      <a:noFill/>
                    </a:lnT>
                    <a:lnB>
                      <a:noFill/>
                    </a:lnB>
                  </a:tcPr>
                </a:tc>
                <a:extLst>
                  <a:ext uri="{0D108BD9-81ED-4DB2-BD59-A6C34878D82A}">
                    <a16:rowId xmlns:a16="http://schemas.microsoft.com/office/drawing/2014/main" val="2133547121"/>
                  </a:ext>
                </a:extLst>
              </a:tr>
              <a:tr h="0">
                <a:tc>
                  <a:txBody>
                    <a:bodyPr/>
                    <a:lstStyle/>
                    <a:p>
                      <a:r>
                        <a:rPr lang="en-IN">
                          <a:effectLst/>
                        </a:rPr>
                        <a:t>Chance of diabetes</a:t>
                      </a:r>
                    </a:p>
                  </a:txBody>
                  <a:tcPr anchor="ctr">
                    <a:lnL>
                      <a:noFill/>
                    </a:lnL>
                    <a:lnR>
                      <a:noFill/>
                    </a:lnR>
                    <a:lnT>
                      <a:noFill/>
                    </a:lnT>
                    <a:lnB>
                      <a:noFill/>
                    </a:lnB>
                  </a:tcPr>
                </a:tc>
                <a:tc>
                  <a:txBody>
                    <a:bodyPr/>
                    <a:lstStyle/>
                    <a:p>
                      <a:r>
                        <a:rPr lang="en-IN" dirty="0">
                          <a:effectLst/>
                        </a:rPr>
                        <a:t>&gt; 200 mg/dL</a:t>
                      </a:r>
                    </a:p>
                  </a:txBody>
                  <a:tcPr anchor="ctr">
                    <a:lnL>
                      <a:noFill/>
                    </a:lnL>
                    <a:lnR>
                      <a:noFill/>
                    </a:lnR>
                    <a:lnT>
                      <a:noFill/>
                    </a:lnT>
                    <a:lnB>
                      <a:noFill/>
                    </a:lnB>
                  </a:tcPr>
                </a:tc>
                <a:extLst>
                  <a:ext uri="{0D108BD9-81ED-4DB2-BD59-A6C34878D82A}">
                    <a16:rowId xmlns:a16="http://schemas.microsoft.com/office/drawing/2014/main" val="3447511657"/>
                  </a:ext>
                </a:extLst>
              </a:tr>
            </a:tbl>
          </a:graphicData>
        </a:graphic>
      </p:graphicFrame>
      <p:cxnSp>
        <p:nvCxnSpPr>
          <p:cNvPr id="6" name="Straight Connector 5">
            <a:extLst>
              <a:ext uri="{FF2B5EF4-FFF2-40B4-BE49-F238E27FC236}">
                <a16:creationId xmlns:a16="http://schemas.microsoft.com/office/drawing/2014/main" id="{6DAF7174-0D87-48DF-A148-ECF833656110}"/>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58C32F0-B10E-4CC0-9E76-751B71218AA7}"/>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B97EA4-E19B-426C-9888-82C70E75FA5B}"/>
              </a:ext>
            </a:extLst>
          </p:cNvPr>
          <p:cNvCxnSpPr>
            <a:cxnSpLocks/>
          </p:cNvCxnSpPr>
          <p:nvPr/>
        </p:nvCxnSpPr>
        <p:spPr>
          <a:xfrm>
            <a:off x="910858" y="3995244"/>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017C3BD-4A2C-4046-BF96-50CAF4638C81}"/>
              </a:ext>
            </a:extLst>
          </p:cNvPr>
          <p:cNvCxnSpPr>
            <a:cxnSpLocks/>
          </p:cNvCxnSpPr>
          <p:nvPr/>
        </p:nvCxnSpPr>
        <p:spPr>
          <a:xfrm flipV="1">
            <a:off x="94179" y="6121489"/>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16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02F043-59CC-47DE-A1C1-ACDE9153C69A}"/>
              </a:ext>
            </a:extLst>
          </p:cNvPr>
          <p:cNvSpPr/>
          <p:nvPr/>
        </p:nvSpPr>
        <p:spPr>
          <a:xfrm>
            <a:off x="2169131" y="1642357"/>
            <a:ext cx="7150355" cy="1786643"/>
          </a:xfrm>
          <a:prstGeom prst="rect">
            <a:avLst/>
          </a:prstGeom>
        </p:spPr>
        <p:txBody>
          <a:bodyPr wrap="none">
            <a:spAutoFit/>
          </a:bodyPr>
          <a:lstStyle/>
          <a:p>
            <a:pPr algn="just">
              <a:lnSpc>
                <a:spcPct val="115000"/>
              </a:lnSpc>
              <a:spcAft>
                <a:spcPts val="1000"/>
              </a:spcAft>
            </a:pPr>
            <a:r>
              <a:rPr lang="en-US" sz="2000" b="1" dirty="0">
                <a:latin typeface="+mj-lt"/>
                <a:ea typeface="Calibri" panose="020F0502020204030204" pitchFamily="34" charset="0"/>
                <a:cs typeface="Times New Roman" panose="02020603050405020304" pitchFamily="18" charset="0"/>
              </a:rPr>
              <a:t>A1C test :</a:t>
            </a:r>
          </a:p>
          <a:p>
            <a:pPr marL="285750" indent="-285750" algn="just">
              <a:lnSpc>
                <a:spcPct val="115000"/>
              </a:lnSpc>
              <a:spcAft>
                <a:spcPts val="1000"/>
              </a:spcAft>
              <a:buFont typeface="Wingdings" panose="05000000000000000000" pitchFamily="2" charset="2"/>
              <a:buChar char="Ø"/>
            </a:pPr>
            <a:r>
              <a:rPr lang="en-US" dirty="0"/>
              <a:t>	An </a:t>
            </a:r>
            <a:r>
              <a:rPr lang="en-US" b="1" dirty="0"/>
              <a:t>A1C</a:t>
            </a:r>
            <a:r>
              <a:rPr lang="en-US" dirty="0"/>
              <a:t> level below 5.7 percent is considered normal.</a:t>
            </a:r>
          </a:p>
          <a:p>
            <a:pPr marL="285750" indent="-285750" algn="just">
              <a:lnSpc>
                <a:spcPct val="115000"/>
              </a:lnSpc>
              <a:spcAft>
                <a:spcPts val="1000"/>
              </a:spcAft>
              <a:buFont typeface="Wingdings" panose="05000000000000000000" pitchFamily="2" charset="2"/>
              <a:buChar char="Ø"/>
            </a:pPr>
            <a:r>
              <a:rPr lang="en-US" dirty="0"/>
              <a:t>	An </a:t>
            </a:r>
            <a:r>
              <a:rPr lang="en-US" b="1" dirty="0"/>
              <a:t>A1C</a:t>
            </a:r>
            <a:r>
              <a:rPr lang="en-US" dirty="0"/>
              <a:t> between 5.7 and 6.4 percent signals prediabetes.</a:t>
            </a:r>
          </a:p>
          <a:p>
            <a:pPr marL="285750" indent="-285750" algn="just">
              <a:lnSpc>
                <a:spcPct val="115000"/>
              </a:lnSpc>
              <a:spcAft>
                <a:spcPts val="1000"/>
              </a:spcAft>
              <a:buFont typeface="Wingdings" panose="05000000000000000000" pitchFamily="2" charset="2"/>
              <a:buChar char="Ø"/>
            </a:pPr>
            <a:r>
              <a:rPr lang="en-US" dirty="0"/>
              <a:t> 	Type 2 diabetes is diagnosed when the</a:t>
            </a:r>
            <a:r>
              <a:rPr lang="en-US" b="1" dirty="0"/>
              <a:t>A1C</a:t>
            </a:r>
            <a:r>
              <a:rPr lang="en-US" dirty="0"/>
              <a:t> is over 6.5 percent.</a:t>
            </a:r>
            <a:endParaRPr lang="en-IN" sz="1600" dirty="0">
              <a:effectLst/>
              <a:latin typeface="+mj-lt"/>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7CD8C17-1725-46EF-849A-DD954A8EB077}"/>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AA6C44-1502-4AB3-BD0A-CE357A7079EF}"/>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785BD9-FD57-431B-A139-2660FA226A36}"/>
              </a:ext>
            </a:extLst>
          </p:cNvPr>
          <p:cNvCxnSpPr>
            <a:cxnSpLocks/>
          </p:cNvCxnSpPr>
          <p:nvPr/>
        </p:nvCxnSpPr>
        <p:spPr>
          <a:xfrm>
            <a:off x="935910" y="3744724"/>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4C32AE6-45AD-4005-A720-55D9AA9E7775}"/>
              </a:ext>
            </a:extLst>
          </p:cNvPr>
          <p:cNvCxnSpPr>
            <a:cxnSpLocks/>
          </p:cNvCxnSpPr>
          <p:nvPr/>
        </p:nvCxnSpPr>
        <p:spPr>
          <a:xfrm flipV="1">
            <a:off x="119231" y="5870969"/>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71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solidFill>
                  <a:srgbClr val="FF0000"/>
                </a:solidFill>
              </a:rPr>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68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4EEC5-939C-41A6-BED7-DF3D16913217}"/>
              </a:ext>
            </a:extLst>
          </p:cNvPr>
          <p:cNvSpPr/>
          <p:nvPr/>
        </p:nvSpPr>
        <p:spPr>
          <a:xfrm>
            <a:off x="1192017" y="1203999"/>
            <a:ext cx="10040056" cy="2985433"/>
          </a:xfrm>
          <a:prstGeom prst="rect">
            <a:avLst/>
          </a:prstGeom>
        </p:spPr>
        <p:txBody>
          <a:bodyPr wrap="none">
            <a:spAutoFit/>
          </a:bodyPr>
          <a:lstStyle/>
          <a:p>
            <a:pPr>
              <a:lnSpc>
                <a:spcPct val="200000"/>
              </a:lnSpc>
            </a:pPr>
            <a:r>
              <a:rPr lang="en-IN" sz="2000" dirty="0"/>
              <a:t>Objective:</a:t>
            </a:r>
          </a:p>
          <a:p>
            <a:pPr>
              <a:lnSpc>
                <a:spcPct val="200000"/>
              </a:lnSpc>
            </a:pPr>
            <a:r>
              <a:rPr lang="en-IN" sz="2000" dirty="0"/>
              <a:t>		</a:t>
            </a:r>
            <a:r>
              <a:rPr lang="en-IN" dirty="0"/>
              <a:t>To Classify whether the patient should be prescribed with diabetes medication or not.</a:t>
            </a:r>
          </a:p>
          <a:p>
            <a:pPr>
              <a:lnSpc>
                <a:spcPct val="200000"/>
              </a:lnSpc>
            </a:pPr>
            <a:endParaRPr lang="en-IN" dirty="0"/>
          </a:p>
          <a:p>
            <a:pPr marL="742950" lvl="1" indent="-285750">
              <a:lnSpc>
                <a:spcPct val="200000"/>
              </a:lnSpc>
              <a:buFont typeface="Wingdings" panose="05000000000000000000" pitchFamily="2" charset="2"/>
              <a:buChar char="Ø"/>
            </a:pPr>
            <a:r>
              <a:rPr lang="en-IN" dirty="0">
                <a:latin typeface="Arial" panose="020B0604020202020204" pitchFamily="34" charset="0"/>
                <a:cs typeface="Arial" panose="020B0604020202020204" pitchFamily="34" charset="0"/>
              </a:rPr>
              <a:t> Diabetes is a serious disease and a diabetic person is more prone to illness.</a:t>
            </a:r>
          </a:p>
          <a:p>
            <a:pPr marL="742950" lvl="1" indent="-285750">
              <a:lnSpc>
                <a:spcPct val="200000"/>
              </a:lnSpc>
              <a:buFont typeface="Wingdings" panose="05000000000000000000" pitchFamily="2" charset="2"/>
              <a:buChar char="Ø"/>
            </a:pPr>
            <a:r>
              <a:rPr lang="en-IN" dirty="0">
                <a:latin typeface="Arial" panose="020B0604020202020204" pitchFamily="34" charset="0"/>
                <a:cs typeface="Arial" panose="020B0604020202020204" pitchFamily="34" charset="0"/>
              </a:rPr>
              <a:t>Better classification is essential as it may cost a person’s life.  </a:t>
            </a:r>
          </a:p>
        </p:txBody>
      </p:sp>
      <p:cxnSp>
        <p:nvCxnSpPr>
          <p:cNvPr id="5" name="Straight Connector 4">
            <a:extLst>
              <a:ext uri="{FF2B5EF4-FFF2-40B4-BE49-F238E27FC236}">
                <a16:creationId xmlns:a16="http://schemas.microsoft.com/office/drawing/2014/main" id="{2B7DD0A9-FEBC-48D0-89CC-0263CDAA4643}"/>
              </a:ext>
            </a:extLst>
          </p:cNvPr>
          <p:cNvCxnSpPr>
            <a:cxnSpLocks/>
          </p:cNvCxnSpPr>
          <p:nvPr/>
        </p:nvCxnSpPr>
        <p:spPr>
          <a:xfrm flipV="1">
            <a:off x="1213253"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4AE955C-6FC0-4522-BA13-85FCEF05182F}"/>
              </a:ext>
            </a:extLst>
          </p:cNvPr>
          <p:cNvCxnSpPr>
            <a:cxnSpLocks/>
          </p:cNvCxnSpPr>
          <p:nvPr/>
        </p:nvCxnSpPr>
        <p:spPr>
          <a:xfrm>
            <a:off x="11288018"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6598329-E2D8-47E5-9A8E-917FA00A92A6}"/>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86E4B2-7EBC-4D6C-8796-E7D47362DFAA}"/>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90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solidFill>
                  <a:srgbClr val="FF0000"/>
                </a:solidFill>
              </a:rPr>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76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1D21D6-42A3-4B16-9395-528225E0B788}"/>
              </a:ext>
            </a:extLst>
          </p:cNvPr>
          <p:cNvSpPr/>
          <p:nvPr/>
        </p:nvSpPr>
        <p:spPr>
          <a:xfrm>
            <a:off x="1222834" y="965368"/>
            <a:ext cx="2335896" cy="400110"/>
          </a:xfrm>
          <a:prstGeom prst="rect">
            <a:avLst/>
          </a:prstGeom>
        </p:spPr>
        <p:txBody>
          <a:bodyPr wrap="none">
            <a:spAutoFit/>
          </a:bodyPr>
          <a:lstStyle/>
          <a:p>
            <a:r>
              <a:rPr lang="en-IN" sz="2000" b="1" dirty="0"/>
              <a:t>Data Description :</a:t>
            </a:r>
          </a:p>
        </p:txBody>
      </p:sp>
      <p:sp>
        <p:nvSpPr>
          <p:cNvPr id="5" name="TextBox 4">
            <a:extLst>
              <a:ext uri="{FF2B5EF4-FFF2-40B4-BE49-F238E27FC236}">
                <a16:creationId xmlns:a16="http://schemas.microsoft.com/office/drawing/2014/main" id="{8C222F1B-52F4-4039-B9A8-D01225E4DC08}"/>
              </a:ext>
            </a:extLst>
          </p:cNvPr>
          <p:cNvSpPr txBox="1"/>
          <p:nvPr/>
        </p:nvSpPr>
        <p:spPr>
          <a:xfrm>
            <a:off x="1814732" y="1533378"/>
            <a:ext cx="8727069" cy="2308324"/>
          </a:xfrm>
          <a:prstGeom prst="rect">
            <a:avLst/>
          </a:prstGeom>
          <a:noFill/>
        </p:spPr>
        <p:txBody>
          <a:bodyPr wrap="none" rtlCol="0">
            <a:spAutoFit/>
          </a:bodyPr>
          <a:lstStyle/>
          <a:p>
            <a:pPr>
              <a:lnSpc>
                <a:spcPct val="200000"/>
              </a:lnSpc>
            </a:pPr>
            <a:r>
              <a:rPr lang="en-US" b="1" dirty="0"/>
              <a:t> </a:t>
            </a:r>
            <a:r>
              <a:rPr lang="en-US" dirty="0"/>
              <a:t>The dataset represents 10 years (1999-2008) of clinical care at 130 US hospitals.  </a:t>
            </a:r>
          </a:p>
          <a:p>
            <a:pPr>
              <a:lnSpc>
                <a:spcPct val="200000"/>
              </a:lnSpc>
            </a:pPr>
            <a:r>
              <a:rPr lang="en-US" dirty="0"/>
              <a:t>It includes over 50 features and 101766 records representing patient and hospital </a:t>
            </a:r>
          </a:p>
          <a:p>
            <a:pPr>
              <a:lnSpc>
                <a:spcPct val="200000"/>
              </a:lnSpc>
            </a:pPr>
            <a:r>
              <a:rPr lang="en-US" dirty="0"/>
              <a:t>outcomes.</a:t>
            </a:r>
            <a:endParaRPr lang="en-IN" dirty="0"/>
          </a:p>
          <a:p>
            <a:pPr>
              <a:lnSpc>
                <a:spcPct val="200000"/>
              </a:lnSpc>
            </a:pPr>
            <a:endParaRPr lang="en-IN" dirty="0"/>
          </a:p>
        </p:txBody>
      </p:sp>
      <p:graphicFrame>
        <p:nvGraphicFramePr>
          <p:cNvPr id="7" name="Table 6">
            <a:extLst>
              <a:ext uri="{FF2B5EF4-FFF2-40B4-BE49-F238E27FC236}">
                <a16:creationId xmlns:a16="http://schemas.microsoft.com/office/drawing/2014/main" id="{8A7BA013-D4CF-4F72-A5C0-6A14F20E6FF9}"/>
              </a:ext>
            </a:extLst>
          </p:cNvPr>
          <p:cNvGraphicFramePr>
            <a:graphicFrameLocks noGrp="1"/>
          </p:cNvGraphicFramePr>
          <p:nvPr>
            <p:extLst>
              <p:ext uri="{D42A27DB-BD31-4B8C-83A1-F6EECF244321}">
                <p14:modId xmlns:p14="http://schemas.microsoft.com/office/powerpoint/2010/main" val="438439808"/>
              </p:ext>
            </p:extLst>
          </p:nvPr>
        </p:nvGraphicFramePr>
        <p:xfrm>
          <a:off x="2032000" y="3841262"/>
          <a:ext cx="8128000" cy="14833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100443619"/>
                    </a:ext>
                  </a:extLst>
                </a:gridCol>
                <a:gridCol w="4064000">
                  <a:extLst>
                    <a:ext uri="{9D8B030D-6E8A-4147-A177-3AD203B41FA5}">
                      <a16:colId xmlns:a16="http://schemas.microsoft.com/office/drawing/2014/main" val="3160552141"/>
                    </a:ext>
                  </a:extLst>
                </a:gridCol>
              </a:tblGrid>
              <a:tr h="370840">
                <a:tc>
                  <a:txBody>
                    <a:bodyPr/>
                    <a:lstStyle/>
                    <a:p>
                      <a:r>
                        <a:rPr lang="en-IN" dirty="0"/>
                        <a:t>Number Of Attributes</a:t>
                      </a:r>
                    </a:p>
                  </a:txBody>
                  <a:tcPr/>
                </a:tc>
                <a:tc>
                  <a:txBody>
                    <a:bodyPr/>
                    <a:lstStyle/>
                    <a:p>
                      <a:r>
                        <a:rPr lang="en-IN" dirty="0"/>
                        <a:t>50</a:t>
                      </a:r>
                    </a:p>
                  </a:txBody>
                  <a:tcPr/>
                </a:tc>
                <a:extLst>
                  <a:ext uri="{0D108BD9-81ED-4DB2-BD59-A6C34878D82A}">
                    <a16:rowId xmlns:a16="http://schemas.microsoft.com/office/drawing/2014/main" val="1520690160"/>
                  </a:ext>
                </a:extLst>
              </a:tr>
              <a:tr h="370840">
                <a:tc>
                  <a:txBody>
                    <a:bodyPr/>
                    <a:lstStyle/>
                    <a:p>
                      <a:r>
                        <a:rPr lang="en-IN" dirty="0"/>
                        <a:t>Number Of Numerical Attributes</a:t>
                      </a:r>
                    </a:p>
                  </a:txBody>
                  <a:tcPr/>
                </a:tc>
                <a:tc>
                  <a:txBody>
                    <a:bodyPr/>
                    <a:lstStyle/>
                    <a:p>
                      <a:r>
                        <a:rPr lang="en-IN" dirty="0"/>
                        <a:t>11</a:t>
                      </a:r>
                    </a:p>
                  </a:txBody>
                  <a:tcPr/>
                </a:tc>
                <a:extLst>
                  <a:ext uri="{0D108BD9-81ED-4DB2-BD59-A6C34878D82A}">
                    <a16:rowId xmlns:a16="http://schemas.microsoft.com/office/drawing/2014/main" val="2157629349"/>
                  </a:ext>
                </a:extLst>
              </a:tr>
              <a:tr h="370840">
                <a:tc>
                  <a:txBody>
                    <a:bodyPr/>
                    <a:lstStyle/>
                    <a:p>
                      <a:r>
                        <a:rPr lang="en-IN" dirty="0"/>
                        <a:t>Number Of Categorical Attributes</a:t>
                      </a:r>
                    </a:p>
                  </a:txBody>
                  <a:tcPr/>
                </a:tc>
                <a:tc>
                  <a:txBody>
                    <a:bodyPr/>
                    <a:lstStyle/>
                    <a:p>
                      <a:r>
                        <a:rPr lang="en-IN" dirty="0"/>
                        <a:t>39</a:t>
                      </a:r>
                    </a:p>
                  </a:txBody>
                  <a:tcPr/>
                </a:tc>
                <a:extLst>
                  <a:ext uri="{0D108BD9-81ED-4DB2-BD59-A6C34878D82A}">
                    <a16:rowId xmlns:a16="http://schemas.microsoft.com/office/drawing/2014/main" val="3042664499"/>
                  </a:ext>
                </a:extLst>
              </a:tr>
              <a:tr h="370840">
                <a:tc>
                  <a:txBody>
                    <a:bodyPr/>
                    <a:lstStyle/>
                    <a:p>
                      <a:r>
                        <a:rPr lang="en-IN" dirty="0"/>
                        <a:t>Number of rows </a:t>
                      </a:r>
                    </a:p>
                  </a:txBody>
                  <a:tcPr/>
                </a:tc>
                <a:tc>
                  <a:txBody>
                    <a:bodyPr/>
                    <a:lstStyle/>
                    <a:p>
                      <a:r>
                        <a:rPr lang="en-IN" dirty="0"/>
                        <a:t>1,01,766</a:t>
                      </a:r>
                    </a:p>
                  </a:txBody>
                  <a:tcPr/>
                </a:tc>
                <a:extLst>
                  <a:ext uri="{0D108BD9-81ED-4DB2-BD59-A6C34878D82A}">
                    <a16:rowId xmlns:a16="http://schemas.microsoft.com/office/drawing/2014/main" val="3621115583"/>
                  </a:ext>
                </a:extLst>
              </a:tr>
            </a:tbl>
          </a:graphicData>
        </a:graphic>
      </p:graphicFrame>
      <p:cxnSp>
        <p:nvCxnSpPr>
          <p:cNvPr id="8" name="Straight Connector 7">
            <a:extLst>
              <a:ext uri="{FF2B5EF4-FFF2-40B4-BE49-F238E27FC236}">
                <a16:creationId xmlns:a16="http://schemas.microsoft.com/office/drawing/2014/main" id="{0CF7308B-FDB5-404B-AB20-0059E9DEB349}"/>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B736DA-E3BA-44E7-88CA-4BCF30FD2011}"/>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4654A2-1086-4936-9902-4E2CED4C396F}"/>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1CEAA2-F5B6-45E1-AA66-30F3C68289B5}"/>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7966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758</TotalTime>
  <Words>591</Words>
  <Application>Microsoft Office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karthikreddymathuru@gmail.com</dc:creator>
  <cp:lastModifiedBy>karthikreddymathuru@gmail.com</cp:lastModifiedBy>
  <cp:revision>44</cp:revision>
  <dcterms:created xsi:type="dcterms:W3CDTF">2017-12-11T04:29:43Z</dcterms:created>
  <dcterms:modified xsi:type="dcterms:W3CDTF">2017-12-11T17:42:59Z</dcterms:modified>
</cp:coreProperties>
</file>