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notesMasterIdLst>
    <p:notesMasterId r:id="rId30"/>
  </p:notesMasterIdLst>
  <p:sldIdLst>
    <p:sldId id="256" r:id="rId2"/>
    <p:sldId id="260" r:id="rId3"/>
    <p:sldId id="264" r:id="rId4"/>
    <p:sldId id="268" r:id="rId5"/>
    <p:sldId id="265" r:id="rId6"/>
    <p:sldId id="262" r:id="rId7"/>
    <p:sldId id="263" r:id="rId8"/>
    <p:sldId id="274" r:id="rId9"/>
    <p:sldId id="269" r:id="rId10"/>
    <p:sldId id="266" r:id="rId11"/>
    <p:sldId id="270" r:id="rId12"/>
    <p:sldId id="275" r:id="rId13"/>
    <p:sldId id="271" r:id="rId14"/>
    <p:sldId id="272" r:id="rId15"/>
    <p:sldId id="273" r:id="rId16"/>
    <p:sldId id="276" r:id="rId17"/>
    <p:sldId id="277" r:id="rId18"/>
    <p:sldId id="280" r:id="rId19"/>
    <p:sldId id="281" r:id="rId20"/>
    <p:sldId id="303" r:id="rId21"/>
    <p:sldId id="287" r:id="rId22"/>
    <p:sldId id="278" r:id="rId23"/>
    <p:sldId id="305" r:id="rId24"/>
    <p:sldId id="296" r:id="rId25"/>
    <p:sldId id="299" r:id="rId26"/>
    <p:sldId id="285"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244BA2-70A6-47F5-A771-952161348674}">
          <p14:sldIdLst>
            <p14:sldId id="256"/>
            <p14:sldId id="260"/>
            <p14:sldId id="264"/>
            <p14:sldId id="268"/>
            <p14:sldId id="265"/>
            <p14:sldId id="262"/>
            <p14:sldId id="263"/>
            <p14:sldId id="274"/>
            <p14:sldId id="269"/>
            <p14:sldId id="266"/>
            <p14:sldId id="270"/>
            <p14:sldId id="275"/>
            <p14:sldId id="271"/>
            <p14:sldId id="272"/>
            <p14:sldId id="273"/>
            <p14:sldId id="276"/>
            <p14:sldId id="277"/>
            <p14:sldId id="280"/>
            <p14:sldId id="281"/>
            <p14:sldId id="303"/>
            <p14:sldId id="287"/>
            <p14:sldId id="278"/>
            <p14:sldId id="305"/>
            <p14:sldId id="296"/>
            <p14:sldId id="299"/>
            <p14:sldId id="285"/>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52B19-449A-4423-A457-E4C9DA2C8ACD}" type="datetimeFigureOut">
              <a:rPr lang="en-IN" smtClean="0"/>
              <a:t>10-01-2018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C7A28-1B36-45C0-BD7D-42F3BE759F78}" type="slidenum">
              <a:rPr lang="en-IN" smtClean="0"/>
              <a:t>‹#›</a:t>
            </a:fld>
            <a:endParaRPr lang="en-IN"/>
          </a:p>
        </p:txBody>
      </p:sp>
    </p:spTree>
    <p:extLst>
      <p:ext uri="{BB962C8B-B14F-4D97-AF65-F5344CB8AC3E}">
        <p14:creationId xmlns:p14="http://schemas.microsoft.com/office/powerpoint/2010/main" val="3151133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0547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34395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85997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F54567-0DE4-3F47-BF90-CB84690072F9}" type="datetimeFigureOut">
              <a:rPr lang="en-US" smtClean="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6993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98868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03968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1011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95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642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35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042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03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40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3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1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18C79C5D-2A6F-F04D-97DA-BEF2467B64E4}" type="datetimeFigureOut">
              <a:rPr lang="en-US" smtClean="0"/>
              <a:pPr/>
              <a:t>1/10/2018</a:t>
            </a:fld>
            <a:endParaRPr lang="en-US" dirty="0"/>
          </a:p>
        </p:txBody>
      </p:sp>
    </p:spTree>
    <p:extLst>
      <p:ext uri="{BB962C8B-B14F-4D97-AF65-F5344CB8AC3E}">
        <p14:creationId xmlns:p14="http://schemas.microsoft.com/office/powerpoint/2010/main" val="409828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3000">
              <a:schemeClr val="bg2">
                <a:lumMod val="90000"/>
              </a:schemeClr>
            </a:gs>
            <a:gs pos="49000">
              <a:schemeClr val="bg1">
                <a:lumMod val="85000"/>
              </a:schemeClr>
            </a:gs>
            <a:gs pos="91500">
              <a:schemeClr val="bg2">
                <a:lumMod val="90000"/>
              </a:schemeClr>
            </a:gs>
            <a:gs pos="100000">
              <a:schemeClr val="bg2">
                <a:lumMod val="75000"/>
              </a:schemeClr>
            </a:gs>
          </a:gsLst>
          <a:lin ang="5400000" scaled="1"/>
          <a:tileRect/>
        </a:gra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1/10/2018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314648"/>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E9D0A7D-A2B6-49C7-BA55-A11AD64B5AFC}"/>
              </a:ext>
            </a:extLst>
          </p:cNvPr>
          <p:cNvSpPr/>
          <p:nvPr/>
        </p:nvSpPr>
        <p:spPr>
          <a:xfrm>
            <a:off x="1683195" y="828053"/>
            <a:ext cx="5519460"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Century" panose="02040604050505020304" pitchFamily="18" charset="0"/>
              </a:rPr>
              <a:t>Research </a:t>
            </a:r>
          </a:p>
          <a:p>
            <a:pPr algn="ctr"/>
            <a:r>
              <a:rPr lang="en-US" sz="5400" dirty="0">
                <a:ln w="0"/>
                <a:effectLst>
                  <a:outerShdw blurRad="38100" dist="19050" dir="2700000" algn="tl" rotWithShape="0">
                    <a:schemeClr val="dk1">
                      <a:alpha val="40000"/>
                    </a:schemeClr>
                  </a:outerShdw>
                </a:effectLst>
                <a:latin typeface="Century" panose="02040604050505020304" pitchFamily="18" charset="0"/>
              </a:rPr>
              <a:t>          </a:t>
            </a:r>
            <a:r>
              <a:rPr lang="en-US" sz="5400" b="0" cap="none" spc="0" dirty="0">
                <a:ln w="0"/>
                <a:solidFill>
                  <a:schemeClr val="tx1"/>
                </a:solidFill>
                <a:effectLst>
                  <a:outerShdw blurRad="38100" dist="19050" dir="2700000" algn="tl" rotWithShape="0">
                    <a:schemeClr val="dk1">
                      <a:alpha val="40000"/>
                    </a:schemeClr>
                  </a:outerShdw>
                </a:effectLst>
                <a:latin typeface="Century" panose="02040604050505020304" pitchFamily="18" charset="0"/>
              </a:rPr>
              <a:t>Internship</a:t>
            </a:r>
          </a:p>
        </p:txBody>
      </p:sp>
      <p:cxnSp>
        <p:nvCxnSpPr>
          <p:cNvPr id="8" name="Straight Connector 7">
            <a:extLst>
              <a:ext uri="{FF2B5EF4-FFF2-40B4-BE49-F238E27FC236}">
                <a16:creationId xmlns:a16="http://schemas.microsoft.com/office/drawing/2014/main" id="{DC9D3D34-F4B6-45CB-94EE-109AB094F0ED}"/>
              </a:ext>
            </a:extLst>
          </p:cNvPr>
          <p:cNvCxnSpPr/>
          <p:nvPr/>
        </p:nvCxnSpPr>
        <p:spPr>
          <a:xfrm>
            <a:off x="422027" y="1919749"/>
            <a:ext cx="26869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ED8227A-21B7-4F3E-9033-99F351721D87}"/>
              </a:ext>
            </a:extLst>
          </p:cNvPr>
          <p:cNvCxnSpPr/>
          <p:nvPr/>
        </p:nvCxnSpPr>
        <p:spPr>
          <a:xfrm>
            <a:off x="7202655" y="1919749"/>
            <a:ext cx="41781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2A64250-6BA2-4685-98BF-B828CBCB6E78}"/>
              </a:ext>
            </a:extLst>
          </p:cNvPr>
          <p:cNvSpPr/>
          <p:nvPr/>
        </p:nvSpPr>
        <p:spPr>
          <a:xfrm>
            <a:off x="8667305" y="5283870"/>
            <a:ext cx="3086101" cy="769441"/>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latin typeface="Century" panose="02040604050505020304" pitchFamily="18" charset="0"/>
              </a:rPr>
              <a:t>By</a:t>
            </a:r>
            <a:r>
              <a:rPr lang="en-US" sz="2400" dirty="0">
                <a:ln w="0"/>
                <a:effectLst>
                  <a:outerShdw blurRad="38100" dist="19050" dir="2700000" algn="tl" rotWithShape="0">
                    <a:schemeClr val="dk1">
                      <a:alpha val="40000"/>
                    </a:schemeClr>
                  </a:outerShdw>
                </a:effectLst>
                <a:latin typeface="Century" panose="02040604050505020304" pitchFamily="18" charset="0"/>
              </a:rPr>
              <a:t> </a:t>
            </a:r>
          </a:p>
          <a:p>
            <a:pPr algn="ctr"/>
            <a:r>
              <a:rPr lang="en-US" sz="2000" b="0" cap="none" spc="0" dirty="0">
                <a:ln w="0"/>
                <a:solidFill>
                  <a:schemeClr val="tx1"/>
                </a:solidFill>
                <a:effectLst>
                  <a:outerShdw blurRad="38100" dist="19050" dir="2700000" algn="tl" rotWithShape="0">
                    <a:schemeClr val="dk1">
                      <a:alpha val="40000"/>
                    </a:schemeClr>
                  </a:outerShdw>
                </a:effectLst>
                <a:latin typeface="Century" panose="02040604050505020304" pitchFamily="18" charset="0"/>
              </a:rPr>
              <a:t>Karthik Reddy Mathuru</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CBA803BF-3A34-4B5A-893B-982D3CC16002}"/>
              </a:ext>
            </a:extLst>
          </p:cNvPr>
          <p:cNvSpPr/>
          <p:nvPr/>
        </p:nvSpPr>
        <p:spPr>
          <a:xfrm>
            <a:off x="3441895" y="3501910"/>
            <a:ext cx="6096000" cy="800219"/>
          </a:xfrm>
          <a:prstGeom prst="rect">
            <a:avLst/>
          </a:prstGeom>
        </p:spPr>
        <p:txBody>
          <a:bodyPr>
            <a:spAutoFit/>
          </a:bodyPr>
          <a:lstStyle/>
          <a:p>
            <a:pPr algn="ctr"/>
            <a:r>
              <a:rPr lang="en-US" sz="2800" dirty="0">
                <a:ln w="0"/>
                <a:effectLst>
                  <a:outerShdw blurRad="38100" dist="19050" dir="2700000" algn="tl" rotWithShape="0">
                    <a:schemeClr val="dk1">
                      <a:alpha val="40000"/>
                    </a:schemeClr>
                  </a:outerShdw>
                </a:effectLst>
              </a:rPr>
              <a:t>Diabetes</a:t>
            </a:r>
          </a:p>
          <a:p>
            <a:pPr algn="ctr"/>
            <a:r>
              <a:rPr lang="en-US" dirty="0">
                <a:ln w="0"/>
                <a:effectLst>
                  <a:outerShdw blurRad="38100" dist="19050" dir="2700000" algn="tl" rotWithShape="0">
                    <a:schemeClr val="dk1">
                      <a:alpha val="40000"/>
                    </a:schemeClr>
                  </a:outerShdw>
                </a:effectLst>
                <a:latin typeface="Century" panose="02040604050505020304" pitchFamily="18" charset="0"/>
              </a:rPr>
              <a:t>(130 US Hospitals for years 1999-2008)</a:t>
            </a:r>
          </a:p>
        </p:txBody>
      </p:sp>
      <p:cxnSp>
        <p:nvCxnSpPr>
          <p:cNvPr id="14" name="Straight Connector 13">
            <a:extLst>
              <a:ext uri="{FF2B5EF4-FFF2-40B4-BE49-F238E27FC236}">
                <a16:creationId xmlns:a16="http://schemas.microsoft.com/office/drawing/2014/main" id="{F6D6D0B4-9C83-46E6-B534-5DAEC6FBB7A0}"/>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092B57F-5045-462B-9F79-7535A40ECCAE}"/>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983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2C1758-1643-4585-BC2F-6C520A96F790}"/>
              </a:ext>
            </a:extLst>
          </p:cNvPr>
          <p:cNvSpPr/>
          <p:nvPr/>
        </p:nvSpPr>
        <p:spPr>
          <a:xfrm>
            <a:off x="1100092" y="902934"/>
            <a:ext cx="2183611"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latin typeface="+mj-lt"/>
              </a:rPr>
              <a:t>Class Imbalance :</a:t>
            </a:r>
          </a:p>
        </p:txBody>
      </p:sp>
      <p:sp>
        <p:nvSpPr>
          <p:cNvPr id="4" name="TextBox 3">
            <a:extLst>
              <a:ext uri="{FF2B5EF4-FFF2-40B4-BE49-F238E27FC236}">
                <a16:creationId xmlns:a16="http://schemas.microsoft.com/office/drawing/2014/main" id="{E8D89DFB-18EA-45C9-BB00-FBECC04FC60B}"/>
              </a:ext>
            </a:extLst>
          </p:cNvPr>
          <p:cNvSpPr txBox="1"/>
          <p:nvPr/>
        </p:nvSpPr>
        <p:spPr>
          <a:xfrm>
            <a:off x="1615094" y="1657008"/>
            <a:ext cx="8961809" cy="1287981"/>
          </a:xfrm>
          <a:prstGeom prst="rect">
            <a:avLst/>
          </a:prstGeom>
          <a:noFill/>
        </p:spPr>
        <p:txBody>
          <a:bodyPr wrap="square" rtlCol="0">
            <a:spAutoFit/>
          </a:bodyPr>
          <a:lstStyle/>
          <a:p>
            <a:pPr>
              <a:lnSpc>
                <a:spcPct val="150000"/>
              </a:lnSpc>
            </a:pPr>
            <a:r>
              <a:rPr lang="en-IN" dirty="0"/>
              <a:t>SMOTE (</a:t>
            </a:r>
            <a:r>
              <a:rPr lang="en-IN" dirty="0">
                <a:solidFill>
                  <a:srgbClr val="FF0000"/>
                </a:solidFill>
              </a:rPr>
              <a:t>S</a:t>
            </a:r>
            <a:r>
              <a:rPr lang="en-IN" dirty="0"/>
              <a:t>ynthetic </a:t>
            </a:r>
            <a:r>
              <a:rPr lang="en-IN" dirty="0">
                <a:solidFill>
                  <a:srgbClr val="FF0000"/>
                </a:solidFill>
              </a:rPr>
              <a:t>M</a:t>
            </a:r>
            <a:r>
              <a:rPr lang="en-IN" dirty="0"/>
              <a:t>inority </a:t>
            </a:r>
            <a:r>
              <a:rPr lang="en-IN" dirty="0">
                <a:solidFill>
                  <a:srgbClr val="FF0000"/>
                </a:solidFill>
              </a:rPr>
              <a:t>O</a:t>
            </a:r>
            <a:r>
              <a:rPr lang="en-IN" dirty="0"/>
              <a:t>ver-sampling </a:t>
            </a:r>
            <a:r>
              <a:rPr lang="en-IN" dirty="0">
                <a:solidFill>
                  <a:srgbClr val="FF0000"/>
                </a:solidFill>
              </a:rPr>
              <a:t>Te</a:t>
            </a:r>
            <a:r>
              <a:rPr lang="en-IN" dirty="0"/>
              <a:t>chnique) is used to overcome class imbalance. It uses k-nearest neighbours and over samples records with high similarity.</a:t>
            </a:r>
          </a:p>
        </p:txBody>
      </p:sp>
      <p:cxnSp>
        <p:nvCxnSpPr>
          <p:cNvPr id="7" name="Straight Connector 6">
            <a:extLst>
              <a:ext uri="{FF2B5EF4-FFF2-40B4-BE49-F238E27FC236}">
                <a16:creationId xmlns:a16="http://schemas.microsoft.com/office/drawing/2014/main" id="{2069F85B-7742-4BFD-8E4E-5C9F8076B5D7}"/>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95F596-017A-477A-B43D-040FE4008C70}"/>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3475F85-2E87-462F-B798-6B014F0340F9}"/>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6B18490-8715-44ED-9BED-14AB12640C92}"/>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4947E77-0059-41C4-919A-460EDD121730}"/>
              </a:ext>
            </a:extLst>
          </p:cNvPr>
          <p:cNvPicPr>
            <a:picLocks noChangeAspect="1"/>
          </p:cNvPicPr>
          <p:nvPr/>
        </p:nvPicPr>
        <p:blipFill>
          <a:blip r:embed="rId2"/>
          <a:stretch>
            <a:fillRect/>
          </a:stretch>
        </p:blipFill>
        <p:spPr>
          <a:xfrm>
            <a:off x="2742370" y="3500491"/>
            <a:ext cx="6388460" cy="1831087"/>
          </a:xfrm>
          <a:prstGeom prst="rect">
            <a:avLst/>
          </a:prstGeom>
        </p:spPr>
      </p:pic>
    </p:spTree>
    <p:extLst>
      <p:ext uri="{BB962C8B-B14F-4D97-AF65-F5344CB8AC3E}">
        <p14:creationId xmlns:p14="http://schemas.microsoft.com/office/powerpoint/2010/main" val="137898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BF786C-0726-4F8A-8E0A-B4A9F2A241D6}"/>
              </a:ext>
            </a:extLst>
          </p:cNvPr>
          <p:cNvSpPr/>
          <p:nvPr/>
        </p:nvSpPr>
        <p:spPr>
          <a:xfrm>
            <a:off x="1377658" y="1446540"/>
            <a:ext cx="2659702" cy="707886"/>
          </a:xfrm>
          <a:prstGeom prst="rect">
            <a:avLst/>
          </a:prstGeom>
        </p:spPr>
        <p:txBody>
          <a:bodyPr wrap="none">
            <a:spAutoFit/>
          </a:bodyPr>
          <a:lstStyle/>
          <a:p>
            <a:pPr>
              <a:lnSpc>
                <a:spcPct val="200000"/>
              </a:lnSpc>
            </a:pPr>
            <a:r>
              <a:rPr lang="en-IN" sz="2000" dirty="0"/>
              <a:t>Feature Engineering :</a:t>
            </a:r>
          </a:p>
        </p:txBody>
      </p:sp>
      <p:sp>
        <p:nvSpPr>
          <p:cNvPr id="16" name="TextBox 15">
            <a:extLst>
              <a:ext uri="{FF2B5EF4-FFF2-40B4-BE49-F238E27FC236}">
                <a16:creationId xmlns:a16="http://schemas.microsoft.com/office/drawing/2014/main" id="{B8EB12D6-29F2-47FE-BDFA-5470AE5D2078}"/>
              </a:ext>
            </a:extLst>
          </p:cNvPr>
          <p:cNvSpPr txBox="1"/>
          <p:nvPr/>
        </p:nvSpPr>
        <p:spPr>
          <a:xfrm>
            <a:off x="2482041" y="3130041"/>
            <a:ext cx="2488182" cy="1200329"/>
          </a:xfrm>
          <a:prstGeom prst="rect">
            <a:avLst/>
          </a:prstGeom>
          <a:noFill/>
        </p:spPr>
        <p:txBody>
          <a:bodyPr wrap="none" rtlCol="0">
            <a:spAutoFit/>
          </a:bodyPr>
          <a:lstStyle/>
          <a:p>
            <a:pPr algn="ctr"/>
            <a:r>
              <a:rPr lang="en-IN" dirty="0"/>
              <a:t>Number of Lab</a:t>
            </a:r>
          </a:p>
          <a:p>
            <a:pPr algn="ctr"/>
            <a:r>
              <a:rPr lang="en-IN" dirty="0"/>
              <a:t>Procedures</a:t>
            </a:r>
          </a:p>
          <a:p>
            <a:pPr>
              <a:lnSpc>
                <a:spcPct val="200000"/>
              </a:lnSpc>
            </a:pPr>
            <a:r>
              <a:rPr lang="en-IN" dirty="0"/>
              <a:t>Number of procedures</a:t>
            </a:r>
          </a:p>
        </p:txBody>
      </p:sp>
      <p:cxnSp>
        <p:nvCxnSpPr>
          <p:cNvPr id="18" name="Straight Arrow Connector 17">
            <a:extLst>
              <a:ext uri="{FF2B5EF4-FFF2-40B4-BE49-F238E27FC236}">
                <a16:creationId xmlns:a16="http://schemas.microsoft.com/office/drawing/2014/main" id="{FCBB5A44-35DB-4C23-81A0-E21E2CFADF63}"/>
              </a:ext>
            </a:extLst>
          </p:cNvPr>
          <p:cNvCxnSpPr/>
          <p:nvPr/>
        </p:nvCxnSpPr>
        <p:spPr>
          <a:xfrm>
            <a:off x="4818859" y="3309774"/>
            <a:ext cx="1214511" cy="267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BEF6A6-819A-42EE-9030-4E3969C059CD}"/>
              </a:ext>
            </a:extLst>
          </p:cNvPr>
          <p:cNvCxnSpPr>
            <a:cxnSpLocks/>
          </p:cNvCxnSpPr>
          <p:nvPr/>
        </p:nvCxnSpPr>
        <p:spPr>
          <a:xfrm flipV="1">
            <a:off x="4971911" y="3816899"/>
            <a:ext cx="1061459" cy="2461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09AE2B3-0CED-4D57-BF97-B309B9B1A11F}"/>
              </a:ext>
            </a:extLst>
          </p:cNvPr>
          <p:cNvSpPr txBox="1"/>
          <p:nvPr/>
        </p:nvSpPr>
        <p:spPr>
          <a:xfrm>
            <a:off x="6087968" y="3496616"/>
            <a:ext cx="3344698" cy="369332"/>
          </a:xfrm>
          <a:prstGeom prst="rect">
            <a:avLst/>
          </a:prstGeom>
          <a:noFill/>
        </p:spPr>
        <p:txBody>
          <a:bodyPr wrap="none" rtlCol="0">
            <a:spAutoFit/>
          </a:bodyPr>
          <a:lstStyle/>
          <a:p>
            <a:pPr marL="285750" indent="-285750">
              <a:buFont typeface="Wingdings" panose="05000000000000000000" pitchFamily="2" charset="2"/>
              <a:buChar char="Ø"/>
            </a:pPr>
            <a:r>
              <a:rPr lang="en-IN" dirty="0"/>
              <a:t>Total Number of Procedures</a:t>
            </a:r>
          </a:p>
        </p:txBody>
      </p:sp>
      <p:cxnSp>
        <p:nvCxnSpPr>
          <p:cNvPr id="15" name="Straight Connector 14">
            <a:extLst>
              <a:ext uri="{FF2B5EF4-FFF2-40B4-BE49-F238E27FC236}">
                <a16:creationId xmlns:a16="http://schemas.microsoft.com/office/drawing/2014/main" id="{C7D185A1-C71C-43CF-B78A-F2E1E8DA01A5}"/>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3F72945-038A-40D6-A1D8-D174FDE5376D}"/>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7F51542-A2BA-42ED-9D27-508F1CD3451E}"/>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D3C5F8C-66D3-486D-8695-BFB7355D71F9}"/>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1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921D8-601B-4DD8-B75B-75EB0779754C}"/>
              </a:ext>
            </a:extLst>
          </p:cNvPr>
          <p:cNvSpPr/>
          <p:nvPr/>
        </p:nvSpPr>
        <p:spPr>
          <a:xfrm>
            <a:off x="651640" y="829045"/>
            <a:ext cx="2448107"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Agenda</a:t>
            </a:r>
          </a:p>
        </p:txBody>
      </p:sp>
      <p:cxnSp>
        <p:nvCxnSpPr>
          <p:cNvPr id="4" name="Straight Connector 3">
            <a:extLst>
              <a:ext uri="{FF2B5EF4-FFF2-40B4-BE49-F238E27FC236}">
                <a16:creationId xmlns:a16="http://schemas.microsoft.com/office/drawing/2014/main" id="{8AD40C67-3A39-4EDD-8828-D3443D035DD8}"/>
              </a:ext>
            </a:extLst>
          </p:cNvPr>
          <p:cNvCxnSpPr>
            <a:cxnSpLocks/>
          </p:cNvCxnSpPr>
          <p:nvPr/>
        </p:nvCxnSpPr>
        <p:spPr>
          <a:xfrm>
            <a:off x="1720949" y="1413820"/>
            <a:ext cx="920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A7AADE-8BBD-4289-B216-321547BEE5F7}"/>
              </a:ext>
            </a:extLst>
          </p:cNvPr>
          <p:cNvSpPr txBox="1"/>
          <p:nvPr/>
        </p:nvSpPr>
        <p:spPr>
          <a:xfrm>
            <a:off x="1478631" y="1972781"/>
            <a:ext cx="8523498" cy="4385816"/>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Objective</a:t>
            </a:r>
          </a:p>
          <a:p>
            <a:pPr marL="285750" indent="-285750">
              <a:lnSpc>
                <a:spcPct val="200000"/>
              </a:lnSpc>
              <a:buFont typeface="Wingdings" panose="05000000000000000000" pitchFamily="2" charset="2"/>
              <a:buChar char="Ø"/>
            </a:pPr>
            <a:r>
              <a:rPr lang="en-IN" dirty="0"/>
              <a:t>Data Description</a:t>
            </a:r>
          </a:p>
          <a:p>
            <a:pPr marL="285750" indent="-285750">
              <a:lnSpc>
                <a:spcPct val="200000"/>
              </a:lnSpc>
              <a:buFont typeface="Wingdings" panose="05000000000000000000" pitchFamily="2" charset="2"/>
              <a:buChar char="Ø"/>
            </a:pPr>
            <a:r>
              <a:rPr lang="en-IN" dirty="0"/>
              <a:t>Pre Processing</a:t>
            </a:r>
          </a:p>
          <a:p>
            <a:pPr marL="285750" indent="-285750">
              <a:lnSpc>
                <a:spcPct val="200000"/>
              </a:lnSpc>
              <a:buFont typeface="Wingdings" panose="05000000000000000000" pitchFamily="2" charset="2"/>
              <a:buChar char="Ø"/>
            </a:pPr>
            <a:r>
              <a:rPr lang="en-IN" dirty="0">
                <a:solidFill>
                  <a:srgbClr val="FF0000"/>
                </a:solidFill>
              </a:rPr>
              <a:t>Visualizations</a:t>
            </a:r>
          </a:p>
          <a:p>
            <a:pPr marL="285750" indent="-285750">
              <a:lnSpc>
                <a:spcPct val="200000"/>
              </a:lnSpc>
              <a:buFont typeface="Wingdings" panose="05000000000000000000" pitchFamily="2" charset="2"/>
              <a:buChar char="Ø"/>
            </a:pPr>
            <a:r>
              <a:rPr lang="en-IN" dirty="0"/>
              <a:t>Model Building</a:t>
            </a:r>
          </a:p>
          <a:p>
            <a:pPr marL="285750" indent="-285750">
              <a:lnSpc>
                <a:spcPct val="200000"/>
              </a:lnSpc>
              <a:buFont typeface="Wingdings" panose="05000000000000000000" pitchFamily="2" charset="2"/>
              <a:buChar char="Ø"/>
            </a:pPr>
            <a:r>
              <a:rPr lang="en-IN" dirty="0"/>
              <a:t> Conclusion</a:t>
            </a:r>
          </a:p>
          <a:p>
            <a:pPr>
              <a:lnSpc>
                <a:spcPct val="200000"/>
              </a:lnSpc>
            </a:pPr>
            <a:endParaRPr lang="en-IN" dirty="0"/>
          </a:p>
          <a:p>
            <a:pPr marL="285750" indent="-285750">
              <a:lnSpc>
                <a:spcPct val="150000"/>
              </a:lnSpc>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B7C8F572-6A9A-45FA-B0CA-13BD519F497D}"/>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2A7706-739B-4C5A-A2C6-F28428037207}"/>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167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2E1E87-36E9-4401-B147-25826D5368A3}"/>
              </a:ext>
            </a:extLst>
          </p:cNvPr>
          <p:cNvSpPr/>
          <p:nvPr/>
        </p:nvSpPr>
        <p:spPr>
          <a:xfrm>
            <a:off x="867116" y="797070"/>
            <a:ext cx="1996252" cy="612925"/>
          </a:xfrm>
          <a:prstGeom prst="rect">
            <a:avLst/>
          </a:prstGeom>
        </p:spPr>
        <p:txBody>
          <a:bodyPr wrap="none">
            <a:spAutoFit/>
          </a:bodyPr>
          <a:lstStyle/>
          <a:p>
            <a:pPr>
              <a:lnSpc>
                <a:spcPct val="200000"/>
              </a:lnSpc>
            </a:pPr>
            <a:r>
              <a:rPr lang="en-IN" sz="2000" b="1" dirty="0"/>
              <a:t>Visualizations :</a:t>
            </a:r>
          </a:p>
        </p:txBody>
      </p:sp>
      <p:sp>
        <p:nvSpPr>
          <p:cNvPr id="8" name="Rectangle 7">
            <a:extLst>
              <a:ext uri="{FF2B5EF4-FFF2-40B4-BE49-F238E27FC236}">
                <a16:creationId xmlns:a16="http://schemas.microsoft.com/office/drawing/2014/main" id="{97BB5DF2-2CB1-4E25-9A4A-D4EB90A5D934}"/>
              </a:ext>
            </a:extLst>
          </p:cNvPr>
          <p:cNvSpPr/>
          <p:nvPr/>
        </p:nvSpPr>
        <p:spPr>
          <a:xfrm>
            <a:off x="1337116" y="1795078"/>
            <a:ext cx="4191144" cy="1338828"/>
          </a:xfrm>
          <a:prstGeom prst="rect">
            <a:avLst/>
          </a:prstGeom>
        </p:spPr>
        <p:txBody>
          <a:bodyPr wrap="square">
            <a:spAutoFit/>
          </a:bodyPr>
          <a:lstStyle/>
          <a:p>
            <a:pPr>
              <a:lnSpc>
                <a:spcPct val="150000"/>
              </a:lnSpc>
            </a:pPr>
            <a:r>
              <a:rPr lang="en-IN" dirty="0"/>
              <a:t>This graph shows us about the relationship between change of medication and </a:t>
            </a:r>
            <a:r>
              <a:rPr lang="en-IN"/>
              <a:t>readmission rate.</a:t>
            </a:r>
            <a:endParaRPr lang="en-IN" dirty="0"/>
          </a:p>
        </p:txBody>
      </p:sp>
      <p:cxnSp>
        <p:nvCxnSpPr>
          <p:cNvPr id="9" name="Straight Connector 8">
            <a:extLst>
              <a:ext uri="{FF2B5EF4-FFF2-40B4-BE49-F238E27FC236}">
                <a16:creationId xmlns:a16="http://schemas.microsoft.com/office/drawing/2014/main" id="{EED8925D-EC08-4996-AA13-2079B6646AAE}"/>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E9BAA4-0AC0-4CFC-A544-AD8F97102473}"/>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BF3CEE-18AE-4594-879D-2EAA62F044B1}"/>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4F4BD12-236A-46E0-9F49-B1B26803008A}"/>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9642891-3025-45B2-BAD8-371DDC20D996}"/>
              </a:ext>
            </a:extLst>
          </p:cNvPr>
          <p:cNvPicPr/>
          <p:nvPr/>
        </p:nvPicPr>
        <p:blipFill>
          <a:blip r:embed="rId2"/>
          <a:stretch>
            <a:fillRect/>
          </a:stretch>
        </p:blipFill>
        <p:spPr>
          <a:xfrm>
            <a:off x="5528260" y="965746"/>
            <a:ext cx="5113655" cy="5021403"/>
          </a:xfrm>
          <a:prstGeom prst="rect">
            <a:avLst/>
          </a:prstGeom>
        </p:spPr>
      </p:pic>
    </p:spTree>
    <p:extLst>
      <p:ext uri="{BB962C8B-B14F-4D97-AF65-F5344CB8AC3E}">
        <p14:creationId xmlns:p14="http://schemas.microsoft.com/office/powerpoint/2010/main" val="575308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3F6F93-CBD6-4F87-AA6D-E348CE72DEF9}"/>
              </a:ext>
            </a:extLst>
          </p:cNvPr>
          <p:cNvSpPr txBox="1"/>
          <p:nvPr/>
        </p:nvSpPr>
        <p:spPr>
          <a:xfrm>
            <a:off x="1159031" y="1421488"/>
            <a:ext cx="2580359" cy="3365473"/>
          </a:xfrm>
          <a:prstGeom prst="rect">
            <a:avLst/>
          </a:prstGeom>
          <a:noFill/>
        </p:spPr>
        <p:txBody>
          <a:bodyPr wrap="square" rtlCol="0">
            <a:spAutoFit/>
          </a:bodyPr>
          <a:lstStyle/>
          <a:p>
            <a:pPr>
              <a:lnSpc>
                <a:spcPct val="150000"/>
              </a:lnSpc>
            </a:pPr>
            <a:r>
              <a:rPr lang="en-IN" dirty="0"/>
              <a:t>This table tells us about the relationship between diagnosis 1 and readmission rates, which shows that most of the patients have  the cause as  circulatory system.</a:t>
            </a:r>
          </a:p>
        </p:txBody>
      </p:sp>
      <p:cxnSp>
        <p:nvCxnSpPr>
          <p:cNvPr id="6" name="Straight Connector 5">
            <a:extLst>
              <a:ext uri="{FF2B5EF4-FFF2-40B4-BE49-F238E27FC236}">
                <a16:creationId xmlns:a16="http://schemas.microsoft.com/office/drawing/2014/main" id="{42CF47D0-78D4-4B27-91DD-8B9042D6205A}"/>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330704F-CE32-4627-8455-CAC4BF5F5425}"/>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E9F259A-D257-4B9A-89B3-774ABF534CF7}"/>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081B482-992F-4A49-B697-905B6529E3D7}"/>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B27A9C9-4878-41C1-B7D3-A11FA331D8BC}"/>
              </a:ext>
            </a:extLst>
          </p:cNvPr>
          <p:cNvPicPr/>
          <p:nvPr/>
        </p:nvPicPr>
        <p:blipFill>
          <a:blip r:embed="rId2"/>
          <a:stretch>
            <a:fillRect/>
          </a:stretch>
        </p:blipFill>
        <p:spPr>
          <a:xfrm>
            <a:off x="3837251" y="762004"/>
            <a:ext cx="7100039" cy="5333991"/>
          </a:xfrm>
          <a:prstGeom prst="rect">
            <a:avLst/>
          </a:prstGeom>
        </p:spPr>
      </p:pic>
    </p:spTree>
    <p:extLst>
      <p:ext uri="{BB962C8B-B14F-4D97-AF65-F5344CB8AC3E}">
        <p14:creationId xmlns:p14="http://schemas.microsoft.com/office/powerpoint/2010/main" val="370007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D4B5EC-6498-478C-8B2B-034697614C3E}"/>
              </a:ext>
            </a:extLst>
          </p:cNvPr>
          <p:cNvSpPr txBox="1"/>
          <p:nvPr/>
        </p:nvSpPr>
        <p:spPr>
          <a:xfrm>
            <a:off x="950207" y="1151416"/>
            <a:ext cx="2757497" cy="3416320"/>
          </a:xfrm>
          <a:prstGeom prst="rect">
            <a:avLst/>
          </a:prstGeom>
          <a:noFill/>
        </p:spPr>
        <p:txBody>
          <a:bodyPr wrap="square" rtlCol="0">
            <a:spAutoFit/>
          </a:bodyPr>
          <a:lstStyle/>
          <a:p>
            <a:pPr>
              <a:lnSpc>
                <a:spcPct val="150000"/>
              </a:lnSpc>
            </a:pPr>
            <a:r>
              <a:rPr lang="en-IN" dirty="0"/>
              <a:t>This graph tells us about the relationship between Age and readmission rates, which shows that there is a constant increase in readmission with respect to their age.  </a:t>
            </a:r>
          </a:p>
        </p:txBody>
      </p:sp>
      <p:cxnSp>
        <p:nvCxnSpPr>
          <p:cNvPr id="10" name="Straight Connector 9">
            <a:extLst>
              <a:ext uri="{FF2B5EF4-FFF2-40B4-BE49-F238E27FC236}">
                <a16:creationId xmlns:a16="http://schemas.microsoft.com/office/drawing/2014/main" id="{072F69A5-9B42-4D58-8C9A-AA62FFEDD134}"/>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8C6B72C-6F09-4813-9B00-68A89D6ACEA4}"/>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75EA1BD-CD4D-4B4D-B04F-54D45C403D4B}"/>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51AA9C6-D284-4EA9-9FEF-70F1D07D83CB}"/>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76651CD-FADC-42E9-BA6D-664871E87206}"/>
              </a:ext>
            </a:extLst>
          </p:cNvPr>
          <p:cNvPicPr/>
          <p:nvPr/>
        </p:nvPicPr>
        <p:blipFill>
          <a:blip r:embed="rId2">
            <a:extLst>
              <a:ext uri="{28A0092B-C50C-407E-A947-70E740481C1C}">
                <a14:useLocalDpi xmlns:a14="http://schemas.microsoft.com/office/drawing/2010/main" val="0"/>
              </a:ext>
            </a:extLst>
          </a:blip>
          <a:stretch>
            <a:fillRect/>
          </a:stretch>
        </p:blipFill>
        <p:spPr>
          <a:xfrm>
            <a:off x="3795397" y="877709"/>
            <a:ext cx="7016634" cy="4828875"/>
          </a:xfrm>
          <a:prstGeom prst="rect">
            <a:avLst/>
          </a:prstGeom>
        </p:spPr>
      </p:pic>
    </p:spTree>
    <p:extLst>
      <p:ext uri="{BB962C8B-B14F-4D97-AF65-F5344CB8AC3E}">
        <p14:creationId xmlns:p14="http://schemas.microsoft.com/office/powerpoint/2010/main" val="256588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BFD8B1-A521-4890-AAFB-AEDD973768DF}"/>
              </a:ext>
            </a:extLst>
          </p:cNvPr>
          <p:cNvPicPr>
            <a:picLocks noChangeAspect="1"/>
          </p:cNvPicPr>
          <p:nvPr/>
        </p:nvPicPr>
        <p:blipFill>
          <a:blip r:embed="rId2"/>
          <a:stretch>
            <a:fillRect/>
          </a:stretch>
        </p:blipFill>
        <p:spPr>
          <a:xfrm>
            <a:off x="1351779" y="723522"/>
            <a:ext cx="5430008" cy="5410955"/>
          </a:xfrm>
          <a:prstGeom prst="rect">
            <a:avLst/>
          </a:prstGeom>
        </p:spPr>
      </p:pic>
      <p:sp>
        <p:nvSpPr>
          <p:cNvPr id="3" name="TextBox 2">
            <a:extLst>
              <a:ext uri="{FF2B5EF4-FFF2-40B4-BE49-F238E27FC236}">
                <a16:creationId xmlns:a16="http://schemas.microsoft.com/office/drawing/2014/main" id="{D4ED3C4F-A0CC-4196-BF42-725B8DA82C24}"/>
              </a:ext>
            </a:extLst>
          </p:cNvPr>
          <p:cNvSpPr txBox="1"/>
          <p:nvPr/>
        </p:nvSpPr>
        <p:spPr>
          <a:xfrm>
            <a:off x="7941501" y="1240076"/>
            <a:ext cx="3795387" cy="1754326"/>
          </a:xfrm>
          <a:prstGeom prst="rect">
            <a:avLst/>
          </a:prstGeom>
          <a:noFill/>
        </p:spPr>
        <p:txBody>
          <a:bodyPr wrap="square" rtlCol="0">
            <a:spAutoFit/>
          </a:bodyPr>
          <a:lstStyle/>
          <a:p>
            <a:r>
              <a:rPr lang="en-IN" dirty="0"/>
              <a:t>By this graph, we know that patients prescribed ‘yes’ with  diabetes medication are readmitted most when compared to patients prescribed ‘no’ with diabetes medication.</a:t>
            </a:r>
          </a:p>
        </p:txBody>
      </p:sp>
    </p:spTree>
    <p:extLst>
      <p:ext uri="{BB962C8B-B14F-4D97-AF65-F5344CB8AC3E}">
        <p14:creationId xmlns:p14="http://schemas.microsoft.com/office/powerpoint/2010/main" val="1369737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7BFA04-6E26-41E7-940A-48B34221ACBB}"/>
              </a:ext>
            </a:extLst>
          </p:cNvPr>
          <p:cNvSpPr txBox="1"/>
          <p:nvPr/>
        </p:nvSpPr>
        <p:spPr>
          <a:xfrm>
            <a:off x="2696423" y="4646789"/>
            <a:ext cx="6200800" cy="369332"/>
          </a:xfrm>
          <a:prstGeom prst="rect">
            <a:avLst/>
          </a:prstGeom>
          <a:noFill/>
        </p:spPr>
        <p:txBody>
          <a:bodyPr wrap="none" rtlCol="0">
            <a:spAutoFit/>
          </a:bodyPr>
          <a:lstStyle/>
          <a:p>
            <a:r>
              <a:rPr lang="en-IN" dirty="0"/>
              <a:t>Average time spent by a patient in a hospital is  4-5 days  </a:t>
            </a:r>
          </a:p>
        </p:txBody>
      </p:sp>
      <p:cxnSp>
        <p:nvCxnSpPr>
          <p:cNvPr id="6" name="Straight Connector 5">
            <a:extLst>
              <a:ext uri="{FF2B5EF4-FFF2-40B4-BE49-F238E27FC236}">
                <a16:creationId xmlns:a16="http://schemas.microsoft.com/office/drawing/2014/main" id="{836B0775-7BA4-4E14-BD1F-18E56C9F79B1}"/>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9D3FD1D-21FA-453D-AA76-B4DDFD969300}"/>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30F0785-1FCB-41B2-B2D8-F14055361ED3}"/>
              </a:ext>
            </a:extLst>
          </p:cNvPr>
          <p:cNvCxnSpPr>
            <a:cxnSpLocks/>
          </p:cNvCxnSpPr>
          <p:nvPr/>
        </p:nvCxnSpPr>
        <p:spPr>
          <a:xfrm>
            <a:off x="497500" y="4120523"/>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FF4A99-C819-46CF-AECF-A09311541700}"/>
              </a:ext>
            </a:extLst>
          </p:cNvPr>
          <p:cNvCxnSpPr>
            <a:cxnSpLocks/>
          </p:cNvCxnSpPr>
          <p:nvPr/>
        </p:nvCxnSpPr>
        <p:spPr>
          <a:xfrm flipV="1">
            <a:off x="128631" y="6281051"/>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22EA2CC-9B9F-42C1-B4A9-3060623BE7F0}"/>
              </a:ext>
            </a:extLst>
          </p:cNvPr>
          <p:cNvPicPr>
            <a:picLocks noChangeAspect="1"/>
          </p:cNvPicPr>
          <p:nvPr/>
        </p:nvPicPr>
        <p:blipFill>
          <a:blip r:embed="rId2"/>
          <a:stretch>
            <a:fillRect/>
          </a:stretch>
        </p:blipFill>
        <p:spPr>
          <a:xfrm>
            <a:off x="1167027" y="2100646"/>
            <a:ext cx="9259592" cy="1823686"/>
          </a:xfrm>
          <a:prstGeom prst="rect">
            <a:avLst/>
          </a:prstGeom>
        </p:spPr>
      </p:pic>
    </p:spTree>
    <p:extLst>
      <p:ext uri="{BB962C8B-B14F-4D97-AF65-F5344CB8AC3E}">
        <p14:creationId xmlns:p14="http://schemas.microsoft.com/office/powerpoint/2010/main" val="4265817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921D8-601B-4DD8-B75B-75EB0779754C}"/>
              </a:ext>
            </a:extLst>
          </p:cNvPr>
          <p:cNvSpPr/>
          <p:nvPr/>
        </p:nvSpPr>
        <p:spPr>
          <a:xfrm>
            <a:off x="651640" y="829045"/>
            <a:ext cx="2448107"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Agenda</a:t>
            </a:r>
          </a:p>
        </p:txBody>
      </p:sp>
      <p:cxnSp>
        <p:nvCxnSpPr>
          <p:cNvPr id="4" name="Straight Connector 3">
            <a:extLst>
              <a:ext uri="{FF2B5EF4-FFF2-40B4-BE49-F238E27FC236}">
                <a16:creationId xmlns:a16="http://schemas.microsoft.com/office/drawing/2014/main" id="{8AD40C67-3A39-4EDD-8828-D3443D035DD8}"/>
              </a:ext>
            </a:extLst>
          </p:cNvPr>
          <p:cNvCxnSpPr>
            <a:cxnSpLocks/>
          </p:cNvCxnSpPr>
          <p:nvPr/>
        </p:nvCxnSpPr>
        <p:spPr>
          <a:xfrm>
            <a:off x="1720949" y="1413820"/>
            <a:ext cx="920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A7AADE-8BBD-4289-B216-321547BEE5F7}"/>
              </a:ext>
            </a:extLst>
          </p:cNvPr>
          <p:cNvSpPr txBox="1"/>
          <p:nvPr/>
        </p:nvSpPr>
        <p:spPr>
          <a:xfrm>
            <a:off x="1478631" y="1885101"/>
            <a:ext cx="8523498" cy="493981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Introduction to the problem</a:t>
            </a:r>
          </a:p>
          <a:p>
            <a:pPr marL="285750" indent="-285750">
              <a:lnSpc>
                <a:spcPct val="200000"/>
              </a:lnSpc>
              <a:buFont typeface="Wingdings" panose="05000000000000000000" pitchFamily="2" charset="2"/>
              <a:buChar char="Ø"/>
            </a:pPr>
            <a:r>
              <a:rPr lang="en-IN" dirty="0"/>
              <a:t>Objective</a:t>
            </a:r>
          </a:p>
          <a:p>
            <a:pPr marL="285750" indent="-285750">
              <a:lnSpc>
                <a:spcPct val="200000"/>
              </a:lnSpc>
              <a:buFont typeface="Wingdings" panose="05000000000000000000" pitchFamily="2" charset="2"/>
              <a:buChar char="Ø"/>
            </a:pPr>
            <a:r>
              <a:rPr lang="en-IN" dirty="0"/>
              <a:t>Data Description</a:t>
            </a:r>
          </a:p>
          <a:p>
            <a:pPr marL="285750" indent="-285750">
              <a:lnSpc>
                <a:spcPct val="200000"/>
              </a:lnSpc>
              <a:buFont typeface="Wingdings" panose="05000000000000000000" pitchFamily="2" charset="2"/>
              <a:buChar char="Ø"/>
            </a:pPr>
            <a:r>
              <a:rPr lang="en-IN" dirty="0"/>
              <a:t>Pre Processing</a:t>
            </a:r>
          </a:p>
          <a:p>
            <a:pPr marL="285750" indent="-285750">
              <a:lnSpc>
                <a:spcPct val="200000"/>
              </a:lnSpc>
              <a:buFont typeface="Wingdings" panose="05000000000000000000" pitchFamily="2" charset="2"/>
              <a:buChar char="Ø"/>
            </a:pPr>
            <a:r>
              <a:rPr lang="en-IN" dirty="0"/>
              <a:t>Visualizations</a:t>
            </a:r>
          </a:p>
          <a:p>
            <a:pPr marL="285750" indent="-285750">
              <a:lnSpc>
                <a:spcPct val="200000"/>
              </a:lnSpc>
              <a:buFont typeface="Wingdings" panose="05000000000000000000" pitchFamily="2" charset="2"/>
              <a:buChar char="Ø"/>
            </a:pPr>
            <a:r>
              <a:rPr lang="en-IN" dirty="0">
                <a:solidFill>
                  <a:srgbClr val="FF0000"/>
                </a:solidFill>
              </a:rPr>
              <a:t>Model Building</a:t>
            </a:r>
          </a:p>
          <a:p>
            <a:pPr marL="285750" indent="-285750">
              <a:lnSpc>
                <a:spcPct val="200000"/>
              </a:lnSpc>
              <a:buFont typeface="Wingdings" panose="05000000000000000000" pitchFamily="2" charset="2"/>
              <a:buChar char="Ø"/>
            </a:pPr>
            <a:r>
              <a:rPr lang="en-IN" dirty="0"/>
              <a:t> Conclusion</a:t>
            </a:r>
          </a:p>
          <a:p>
            <a:pPr>
              <a:lnSpc>
                <a:spcPct val="200000"/>
              </a:lnSpc>
            </a:pPr>
            <a:endParaRPr lang="en-IN" dirty="0"/>
          </a:p>
          <a:p>
            <a:pPr marL="285750" indent="-285750">
              <a:lnSpc>
                <a:spcPct val="150000"/>
              </a:lnSpc>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B7C8F572-6A9A-45FA-B0CA-13BD519F497D}"/>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2A7706-739B-4C5A-A2C6-F28428037207}"/>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16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592251-FD77-41D3-8DDE-A13364D313E1}"/>
              </a:ext>
            </a:extLst>
          </p:cNvPr>
          <p:cNvSpPr txBox="1"/>
          <p:nvPr/>
        </p:nvSpPr>
        <p:spPr>
          <a:xfrm>
            <a:off x="1114817" y="1027134"/>
            <a:ext cx="3119957" cy="400110"/>
          </a:xfrm>
          <a:prstGeom prst="rect">
            <a:avLst/>
          </a:prstGeom>
          <a:noFill/>
        </p:spPr>
        <p:txBody>
          <a:bodyPr wrap="none" rtlCol="0">
            <a:spAutoFit/>
          </a:bodyPr>
          <a:lstStyle/>
          <a:p>
            <a:r>
              <a:rPr lang="en-IN" sz="2000" b="1" dirty="0"/>
              <a:t>Train – Test – Validation :</a:t>
            </a:r>
          </a:p>
        </p:txBody>
      </p:sp>
      <p:sp>
        <p:nvSpPr>
          <p:cNvPr id="5" name="TextBox 4">
            <a:extLst>
              <a:ext uri="{FF2B5EF4-FFF2-40B4-BE49-F238E27FC236}">
                <a16:creationId xmlns:a16="http://schemas.microsoft.com/office/drawing/2014/main" id="{F548E5EC-4C7B-4C01-930D-BE3E280EFF74}"/>
              </a:ext>
            </a:extLst>
          </p:cNvPr>
          <p:cNvSpPr txBox="1"/>
          <p:nvPr/>
        </p:nvSpPr>
        <p:spPr>
          <a:xfrm>
            <a:off x="2267211" y="1954060"/>
            <a:ext cx="2176686" cy="1754326"/>
          </a:xfrm>
          <a:prstGeom prst="rect">
            <a:avLst/>
          </a:prstGeom>
          <a:noFill/>
        </p:spPr>
        <p:txBody>
          <a:bodyPr wrap="none" rtlCol="0">
            <a:spAutoFit/>
          </a:bodyPr>
          <a:lstStyle/>
          <a:p>
            <a:pPr marL="285750" indent="-285750">
              <a:lnSpc>
                <a:spcPct val="200000"/>
              </a:lnSpc>
              <a:buFont typeface="Wingdings" panose="05000000000000000000" pitchFamily="2" charset="2"/>
              <a:buChar char="Ø"/>
            </a:pPr>
            <a:r>
              <a:rPr lang="en-IN" dirty="0"/>
              <a:t>Train – 60 %</a:t>
            </a:r>
          </a:p>
          <a:p>
            <a:pPr marL="285750" indent="-285750">
              <a:lnSpc>
                <a:spcPct val="200000"/>
              </a:lnSpc>
              <a:buFont typeface="Wingdings" panose="05000000000000000000" pitchFamily="2" charset="2"/>
              <a:buChar char="Ø"/>
            </a:pPr>
            <a:r>
              <a:rPr lang="en-IN" dirty="0"/>
              <a:t>Validation – 20 %</a:t>
            </a:r>
          </a:p>
          <a:p>
            <a:pPr marL="285750" indent="-285750">
              <a:lnSpc>
                <a:spcPct val="200000"/>
              </a:lnSpc>
              <a:buFont typeface="Wingdings" panose="05000000000000000000" pitchFamily="2" charset="2"/>
              <a:buChar char="Ø"/>
            </a:pPr>
            <a:r>
              <a:rPr lang="en-IN" dirty="0"/>
              <a:t>Test – 20 %</a:t>
            </a:r>
          </a:p>
        </p:txBody>
      </p:sp>
      <p:cxnSp>
        <p:nvCxnSpPr>
          <p:cNvPr id="6" name="Straight Connector 5">
            <a:extLst>
              <a:ext uri="{FF2B5EF4-FFF2-40B4-BE49-F238E27FC236}">
                <a16:creationId xmlns:a16="http://schemas.microsoft.com/office/drawing/2014/main" id="{628AA668-3CCC-42DB-A562-E3AFA2F61088}"/>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9F3B8F5-2258-43CE-9C67-797CB8C5B682}"/>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5DC5E36-20AF-445A-B44C-0E4AB163895F}"/>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543BB7-733F-4B14-BF3E-539922F57C8E}"/>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83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921D8-601B-4DD8-B75B-75EB0779754C}"/>
              </a:ext>
            </a:extLst>
          </p:cNvPr>
          <p:cNvSpPr/>
          <p:nvPr/>
        </p:nvSpPr>
        <p:spPr>
          <a:xfrm>
            <a:off x="651640" y="829045"/>
            <a:ext cx="2448107"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Agenda</a:t>
            </a:r>
          </a:p>
        </p:txBody>
      </p:sp>
      <p:cxnSp>
        <p:nvCxnSpPr>
          <p:cNvPr id="4" name="Straight Connector 3">
            <a:extLst>
              <a:ext uri="{FF2B5EF4-FFF2-40B4-BE49-F238E27FC236}">
                <a16:creationId xmlns:a16="http://schemas.microsoft.com/office/drawing/2014/main" id="{8AD40C67-3A39-4EDD-8828-D3443D035DD8}"/>
              </a:ext>
            </a:extLst>
          </p:cNvPr>
          <p:cNvCxnSpPr>
            <a:cxnSpLocks/>
          </p:cNvCxnSpPr>
          <p:nvPr/>
        </p:nvCxnSpPr>
        <p:spPr>
          <a:xfrm>
            <a:off x="1720949" y="1413820"/>
            <a:ext cx="920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A7AADE-8BBD-4289-B216-321547BEE5F7}"/>
              </a:ext>
            </a:extLst>
          </p:cNvPr>
          <p:cNvSpPr txBox="1"/>
          <p:nvPr/>
        </p:nvSpPr>
        <p:spPr>
          <a:xfrm>
            <a:off x="1478631" y="1885101"/>
            <a:ext cx="8523498" cy="4385816"/>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solidFill>
                  <a:srgbClr val="FF0000"/>
                </a:solidFill>
              </a:rPr>
              <a:t>Objective</a:t>
            </a:r>
          </a:p>
          <a:p>
            <a:pPr marL="285750" indent="-285750">
              <a:lnSpc>
                <a:spcPct val="200000"/>
              </a:lnSpc>
              <a:buFont typeface="Wingdings" panose="05000000000000000000" pitchFamily="2" charset="2"/>
              <a:buChar char="Ø"/>
            </a:pPr>
            <a:r>
              <a:rPr lang="en-IN" dirty="0"/>
              <a:t>Data Description</a:t>
            </a:r>
          </a:p>
          <a:p>
            <a:pPr marL="285750" indent="-285750">
              <a:lnSpc>
                <a:spcPct val="200000"/>
              </a:lnSpc>
              <a:buFont typeface="Wingdings" panose="05000000000000000000" pitchFamily="2" charset="2"/>
              <a:buChar char="Ø"/>
            </a:pPr>
            <a:r>
              <a:rPr lang="en-IN" dirty="0"/>
              <a:t>Pre Processing</a:t>
            </a:r>
          </a:p>
          <a:p>
            <a:pPr marL="285750" indent="-285750">
              <a:lnSpc>
                <a:spcPct val="200000"/>
              </a:lnSpc>
              <a:buFont typeface="Wingdings" panose="05000000000000000000" pitchFamily="2" charset="2"/>
              <a:buChar char="Ø"/>
            </a:pPr>
            <a:r>
              <a:rPr lang="en-IN" dirty="0"/>
              <a:t>Visualizations</a:t>
            </a:r>
          </a:p>
          <a:p>
            <a:pPr marL="285750" indent="-285750">
              <a:lnSpc>
                <a:spcPct val="200000"/>
              </a:lnSpc>
              <a:buFont typeface="Wingdings" panose="05000000000000000000" pitchFamily="2" charset="2"/>
              <a:buChar char="Ø"/>
            </a:pPr>
            <a:r>
              <a:rPr lang="en-IN" dirty="0"/>
              <a:t>Model Building</a:t>
            </a:r>
          </a:p>
          <a:p>
            <a:pPr marL="285750" indent="-285750">
              <a:lnSpc>
                <a:spcPct val="200000"/>
              </a:lnSpc>
              <a:buFont typeface="Wingdings" panose="05000000000000000000" pitchFamily="2" charset="2"/>
              <a:buChar char="Ø"/>
            </a:pPr>
            <a:r>
              <a:rPr lang="en-IN" dirty="0"/>
              <a:t> Conclusion</a:t>
            </a:r>
          </a:p>
          <a:p>
            <a:pPr>
              <a:lnSpc>
                <a:spcPct val="200000"/>
              </a:lnSpc>
            </a:pPr>
            <a:endParaRPr lang="en-IN" dirty="0"/>
          </a:p>
          <a:p>
            <a:pPr marL="285750" indent="-285750">
              <a:lnSpc>
                <a:spcPct val="150000"/>
              </a:lnSpc>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B7C8F572-6A9A-45FA-B0CA-13BD519F497D}"/>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2A7706-739B-4C5A-A2C6-F28428037207}"/>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303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3336DA-CA5A-451D-AE9D-34771136EBA8}"/>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028CBFD-C08A-44F7-9D9D-DC8F5182BD5D}"/>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0E9D11B-B320-4434-824D-256EC717277F}"/>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D63E37-5F0A-41C4-8DF9-72E857D6F115}"/>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2BC22F3-661A-489D-9ABB-5C29E84A8D8D}"/>
              </a:ext>
            </a:extLst>
          </p:cNvPr>
          <p:cNvSpPr txBox="1"/>
          <p:nvPr/>
        </p:nvSpPr>
        <p:spPr>
          <a:xfrm>
            <a:off x="2135638" y="1445561"/>
            <a:ext cx="5653022" cy="2031325"/>
          </a:xfrm>
          <a:prstGeom prst="rect">
            <a:avLst/>
          </a:prstGeom>
          <a:noFill/>
        </p:spPr>
        <p:txBody>
          <a:bodyPr wrap="none" rtlCol="0">
            <a:spAutoFit/>
          </a:bodyPr>
          <a:lstStyle/>
          <a:p>
            <a:r>
              <a:rPr lang="en-IN" dirty="0"/>
              <a:t>Error Metric :</a:t>
            </a:r>
          </a:p>
          <a:p>
            <a:endParaRPr lang="en-IN" dirty="0"/>
          </a:p>
          <a:p>
            <a:r>
              <a:rPr lang="en-IN" dirty="0"/>
              <a:t>	Recall is the appropriate error metric</a:t>
            </a:r>
          </a:p>
          <a:p>
            <a:pPr>
              <a:lnSpc>
                <a:spcPct val="200000"/>
              </a:lnSpc>
            </a:pPr>
            <a:r>
              <a:rPr lang="en-IN" dirty="0"/>
              <a:t>             </a:t>
            </a:r>
          </a:p>
          <a:p>
            <a:pPr>
              <a:lnSpc>
                <a:spcPct val="200000"/>
              </a:lnSpc>
            </a:pPr>
            <a:r>
              <a:rPr lang="en-IN" dirty="0"/>
              <a:t>		  Recall = True Positive/Total Actual Positive</a:t>
            </a:r>
          </a:p>
        </p:txBody>
      </p:sp>
      <p:sp>
        <p:nvSpPr>
          <p:cNvPr id="11" name="TextBox 10">
            <a:extLst>
              <a:ext uri="{FF2B5EF4-FFF2-40B4-BE49-F238E27FC236}">
                <a16:creationId xmlns:a16="http://schemas.microsoft.com/office/drawing/2014/main" id="{A5A8D8DA-B4B5-4488-AB22-9FCC4E002D23}"/>
              </a:ext>
            </a:extLst>
          </p:cNvPr>
          <p:cNvSpPr txBox="1"/>
          <p:nvPr/>
        </p:nvSpPr>
        <p:spPr>
          <a:xfrm>
            <a:off x="1931098" y="4070400"/>
            <a:ext cx="8329803" cy="87248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We should correctly classify a patient’s readmission, so that right person gets the insurance with right plans/schemes.</a:t>
            </a:r>
            <a:endParaRPr lang="en-IN" dirty="0"/>
          </a:p>
        </p:txBody>
      </p:sp>
    </p:spTree>
    <p:extLst>
      <p:ext uri="{BB962C8B-B14F-4D97-AF65-F5344CB8AC3E}">
        <p14:creationId xmlns:p14="http://schemas.microsoft.com/office/powerpoint/2010/main" val="79636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36B0775-7BA4-4E14-BD1F-18E56C9F79B1}"/>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9D3FD1D-21FA-453D-AA76-B4DDFD969300}"/>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30F0785-1FCB-41B2-B2D8-F14055361ED3}"/>
              </a:ext>
            </a:extLst>
          </p:cNvPr>
          <p:cNvCxnSpPr>
            <a:cxnSpLocks/>
          </p:cNvCxnSpPr>
          <p:nvPr/>
        </p:nvCxnSpPr>
        <p:spPr>
          <a:xfrm>
            <a:off x="497500" y="4120523"/>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FF4A99-C819-46CF-AECF-A09311541700}"/>
              </a:ext>
            </a:extLst>
          </p:cNvPr>
          <p:cNvCxnSpPr>
            <a:cxnSpLocks/>
          </p:cNvCxnSpPr>
          <p:nvPr/>
        </p:nvCxnSpPr>
        <p:spPr>
          <a:xfrm flipV="1">
            <a:off x="128631" y="6281051"/>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595D4FD-0A0C-4DE2-82AB-722555E7200F}"/>
              </a:ext>
            </a:extLst>
          </p:cNvPr>
          <p:cNvSpPr/>
          <p:nvPr/>
        </p:nvSpPr>
        <p:spPr>
          <a:xfrm>
            <a:off x="1245310" y="990162"/>
            <a:ext cx="9252560" cy="3693319"/>
          </a:xfrm>
          <a:prstGeom prst="rect">
            <a:avLst/>
          </a:prstGeom>
        </p:spPr>
        <p:txBody>
          <a:bodyPr wrap="square">
            <a:spAutoFit/>
          </a:bodyPr>
          <a:lstStyle/>
          <a:p>
            <a:pPr>
              <a:lnSpc>
                <a:spcPct val="200000"/>
              </a:lnSpc>
            </a:pPr>
            <a:r>
              <a:rPr lang="en-IN" dirty="0"/>
              <a:t>Approach – 1 :</a:t>
            </a:r>
          </a:p>
          <a:p>
            <a:pPr>
              <a:lnSpc>
                <a:spcPct val="150000"/>
              </a:lnSpc>
            </a:pPr>
            <a:r>
              <a:rPr lang="en-IN" dirty="0"/>
              <a:t>		Handling the class imbalance using SMOTE, which over samples 					the minority class.</a:t>
            </a:r>
          </a:p>
          <a:p>
            <a:pPr>
              <a:lnSpc>
                <a:spcPct val="200000"/>
              </a:lnSpc>
            </a:pPr>
            <a:r>
              <a:rPr lang="en-IN" dirty="0"/>
              <a:t>Approach – 2 :</a:t>
            </a:r>
          </a:p>
          <a:p>
            <a:pPr>
              <a:lnSpc>
                <a:spcPct val="150000"/>
              </a:lnSpc>
            </a:pPr>
            <a:r>
              <a:rPr lang="en-IN" dirty="0"/>
              <a:t>		In this approach, only the important variables are taken into consideration 			and applied models on it.</a:t>
            </a:r>
          </a:p>
          <a:p>
            <a:pPr>
              <a:lnSpc>
                <a:spcPct val="150000"/>
              </a:lnSpc>
            </a:pPr>
            <a:endParaRPr lang="en-IN" dirty="0"/>
          </a:p>
          <a:p>
            <a:pPr>
              <a:lnSpc>
                <a:spcPct val="150000"/>
              </a:lnSpc>
            </a:pPr>
            <a:r>
              <a:rPr lang="en-IN" dirty="0"/>
              <a:t>  </a:t>
            </a:r>
          </a:p>
        </p:txBody>
      </p:sp>
      <p:sp>
        <p:nvSpPr>
          <p:cNvPr id="11" name="Rectangle 10">
            <a:extLst>
              <a:ext uri="{FF2B5EF4-FFF2-40B4-BE49-F238E27FC236}">
                <a16:creationId xmlns:a16="http://schemas.microsoft.com/office/drawing/2014/main" id="{82EADB42-6752-4CDB-BC6B-77F27A8533A1}"/>
              </a:ext>
            </a:extLst>
          </p:cNvPr>
          <p:cNvSpPr/>
          <p:nvPr/>
        </p:nvSpPr>
        <p:spPr>
          <a:xfrm>
            <a:off x="1245310" y="3950540"/>
            <a:ext cx="9622056" cy="2862322"/>
          </a:xfrm>
          <a:prstGeom prst="rect">
            <a:avLst/>
          </a:prstGeom>
        </p:spPr>
        <p:txBody>
          <a:bodyPr wrap="square">
            <a:spAutoFit/>
          </a:bodyPr>
          <a:lstStyle/>
          <a:p>
            <a:pPr>
              <a:lnSpc>
                <a:spcPct val="200000"/>
              </a:lnSpc>
            </a:pPr>
            <a:r>
              <a:rPr lang="en-IN" dirty="0"/>
              <a:t>Approach – 3 :</a:t>
            </a:r>
          </a:p>
          <a:p>
            <a:pPr>
              <a:lnSpc>
                <a:spcPct val="150000"/>
              </a:lnSpc>
            </a:pPr>
            <a:r>
              <a:rPr lang="en-IN" dirty="0"/>
              <a:t>		In this approach, target variable is made to binary class from multiclass </a:t>
            </a:r>
          </a:p>
          <a:p>
            <a:pPr marL="1657350" lvl="3" indent="-285750">
              <a:lnSpc>
                <a:spcPct val="200000"/>
              </a:lnSpc>
              <a:buFont typeface="Wingdings" panose="05000000000000000000" pitchFamily="2" charset="2"/>
              <a:buChar char="Ø"/>
            </a:pPr>
            <a:r>
              <a:rPr lang="en-IN" dirty="0"/>
              <a:t>Target as Yes or No.</a:t>
            </a:r>
          </a:p>
          <a:p>
            <a:pPr marL="1657350" lvl="3" indent="-285750">
              <a:lnSpc>
                <a:spcPct val="150000"/>
              </a:lnSpc>
              <a:buFont typeface="Wingdings" panose="05000000000000000000" pitchFamily="2" charset="2"/>
              <a:buChar char="Ø"/>
            </a:pPr>
            <a:r>
              <a:rPr lang="en-IN" dirty="0"/>
              <a:t>Target as &gt;30 or &lt;30.</a:t>
            </a:r>
          </a:p>
          <a:p>
            <a:pPr>
              <a:lnSpc>
                <a:spcPct val="150000"/>
              </a:lnSpc>
            </a:pPr>
            <a:r>
              <a:rPr lang="en-IN" dirty="0"/>
              <a:t> </a:t>
            </a:r>
          </a:p>
          <a:p>
            <a:pPr>
              <a:lnSpc>
                <a:spcPct val="150000"/>
              </a:lnSpc>
            </a:pPr>
            <a:r>
              <a:rPr lang="en-IN" dirty="0"/>
              <a:t>	     </a:t>
            </a:r>
          </a:p>
        </p:txBody>
      </p:sp>
    </p:spTree>
    <p:extLst>
      <p:ext uri="{BB962C8B-B14F-4D97-AF65-F5344CB8AC3E}">
        <p14:creationId xmlns:p14="http://schemas.microsoft.com/office/powerpoint/2010/main" val="42016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74EEF0-CC06-4041-BC1F-EC74196B826D}"/>
              </a:ext>
            </a:extLst>
          </p:cNvPr>
          <p:cNvSpPr/>
          <p:nvPr/>
        </p:nvSpPr>
        <p:spPr>
          <a:xfrm>
            <a:off x="1520752" y="1636512"/>
            <a:ext cx="9676967" cy="2554545"/>
          </a:xfrm>
          <a:prstGeom prst="rect">
            <a:avLst/>
          </a:prstGeom>
        </p:spPr>
        <p:txBody>
          <a:bodyPr wrap="square">
            <a:spAutoFit/>
          </a:bodyPr>
          <a:lstStyle/>
          <a:p>
            <a:pPr>
              <a:lnSpc>
                <a:spcPct val="200000"/>
              </a:lnSpc>
            </a:pPr>
            <a:r>
              <a:rPr lang="en-IN" sz="2000" dirty="0"/>
              <a:t>  </a:t>
            </a:r>
            <a:r>
              <a:rPr lang="en-IN" sz="2000" dirty="0">
                <a:solidFill>
                  <a:srgbClr val="FF0000"/>
                </a:solidFill>
              </a:rPr>
              <a:t>Approach – 1 :</a:t>
            </a:r>
          </a:p>
          <a:p>
            <a:pPr>
              <a:lnSpc>
                <a:spcPct val="150000"/>
              </a:lnSpc>
            </a:pPr>
            <a:r>
              <a:rPr lang="en-IN" sz="2000" dirty="0"/>
              <a:t>		Handling the class imbalance using SMOTE, which over samples 					the minority class.</a:t>
            </a:r>
          </a:p>
          <a:p>
            <a:pPr>
              <a:lnSpc>
                <a:spcPct val="150000"/>
              </a:lnSpc>
            </a:pPr>
            <a:endParaRPr lang="en-IN" sz="2000" dirty="0"/>
          </a:p>
          <a:p>
            <a:pPr>
              <a:lnSpc>
                <a:spcPct val="150000"/>
              </a:lnSpc>
            </a:pPr>
            <a:r>
              <a:rPr lang="en-IN" sz="2000" dirty="0"/>
              <a:t>  		When do you apply SMOTE, “before or after train-test split” ?</a:t>
            </a:r>
          </a:p>
        </p:txBody>
      </p:sp>
      <p:cxnSp>
        <p:nvCxnSpPr>
          <p:cNvPr id="6" name="Straight Connector 5">
            <a:extLst>
              <a:ext uri="{FF2B5EF4-FFF2-40B4-BE49-F238E27FC236}">
                <a16:creationId xmlns:a16="http://schemas.microsoft.com/office/drawing/2014/main" id="{365216EA-051A-4E18-96FE-974C1F509254}"/>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4FE6561-C28E-48E9-BAD3-3B61436A1733}"/>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03B6EFB-959D-4CA2-A2AE-DCA349B0DD9A}"/>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26E17E-186B-4D5A-A5B1-1B54E3C6348E}"/>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031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74EEF0-CC06-4041-BC1F-EC74196B826D}"/>
              </a:ext>
            </a:extLst>
          </p:cNvPr>
          <p:cNvSpPr/>
          <p:nvPr/>
        </p:nvSpPr>
        <p:spPr>
          <a:xfrm>
            <a:off x="1580373" y="1306927"/>
            <a:ext cx="9676967" cy="612925"/>
          </a:xfrm>
          <a:prstGeom prst="rect">
            <a:avLst/>
          </a:prstGeom>
        </p:spPr>
        <p:txBody>
          <a:bodyPr wrap="square">
            <a:spAutoFit/>
          </a:bodyPr>
          <a:lstStyle/>
          <a:p>
            <a:pPr>
              <a:lnSpc>
                <a:spcPct val="200000"/>
              </a:lnSpc>
            </a:pPr>
            <a:r>
              <a:rPr lang="en-IN" sz="2000" dirty="0"/>
              <a:t>The following are the models built using approach – 1 :</a:t>
            </a:r>
          </a:p>
        </p:txBody>
      </p:sp>
      <p:cxnSp>
        <p:nvCxnSpPr>
          <p:cNvPr id="6" name="Straight Connector 5">
            <a:extLst>
              <a:ext uri="{FF2B5EF4-FFF2-40B4-BE49-F238E27FC236}">
                <a16:creationId xmlns:a16="http://schemas.microsoft.com/office/drawing/2014/main" id="{365216EA-051A-4E18-96FE-974C1F509254}"/>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4FE6561-C28E-48E9-BAD3-3B61436A1733}"/>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03B6EFB-959D-4CA2-A2AE-DCA349B0DD9A}"/>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26E17E-186B-4D5A-A5B1-1B54E3C6348E}"/>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E3FEAA96-3181-41BF-B27B-E59E5C73BE38}"/>
              </a:ext>
            </a:extLst>
          </p:cNvPr>
          <p:cNvGraphicFramePr>
            <a:graphicFrameLocks noGrp="1"/>
          </p:cNvGraphicFramePr>
          <p:nvPr>
            <p:extLst>
              <p:ext uri="{D42A27DB-BD31-4B8C-83A1-F6EECF244321}">
                <p14:modId xmlns:p14="http://schemas.microsoft.com/office/powerpoint/2010/main" val="2194184901"/>
              </p:ext>
            </p:extLst>
          </p:nvPr>
        </p:nvGraphicFramePr>
        <p:xfrm>
          <a:off x="1634957" y="2473281"/>
          <a:ext cx="8603286" cy="2660241"/>
        </p:xfrm>
        <a:graphic>
          <a:graphicData uri="http://schemas.openxmlformats.org/drawingml/2006/table">
            <a:tbl>
              <a:tblPr firstRow="1" bandRow="1">
                <a:tableStyleId>{073A0DAA-6AF3-43AB-8588-CEC1D06C72B9}</a:tableStyleId>
              </a:tblPr>
              <a:tblGrid>
                <a:gridCol w="2706672">
                  <a:extLst>
                    <a:ext uri="{9D8B030D-6E8A-4147-A177-3AD203B41FA5}">
                      <a16:colId xmlns:a16="http://schemas.microsoft.com/office/drawing/2014/main" val="947895421"/>
                    </a:ext>
                  </a:extLst>
                </a:gridCol>
                <a:gridCol w="1598948">
                  <a:extLst>
                    <a:ext uri="{9D8B030D-6E8A-4147-A177-3AD203B41FA5}">
                      <a16:colId xmlns:a16="http://schemas.microsoft.com/office/drawing/2014/main" val="1026522378"/>
                    </a:ext>
                  </a:extLst>
                </a:gridCol>
                <a:gridCol w="1587016">
                  <a:extLst>
                    <a:ext uri="{9D8B030D-6E8A-4147-A177-3AD203B41FA5}">
                      <a16:colId xmlns:a16="http://schemas.microsoft.com/office/drawing/2014/main" val="66020857"/>
                    </a:ext>
                  </a:extLst>
                </a:gridCol>
                <a:gridCol w="1515421">
                  <a:extLst>
                    <a:ext uri="{9D8B030D-6E8A-4147-A177-3AD203B41FA5}">
                      <a16:colId xmlns:a16="http://schemas.microsoft.com/office/drawing/2014/main" val="1716792544"/>
                    </a:ext>
                  </a:extLst>
                </a:gridCol>
                <a:gridCol w="1195229">
                  <a:extLst>
                    <a:ext uri="{9D8B030D-6E8A-4147-A177-3AD203B41FA5}">
                      <a16:colId xmlns:a16="http://schemas.microsoft.com/office/drawing/2014/main" val="3927186752"/>
                    </a:ext>
                  </a:extLst>
                </a:gridCol>
              </a:tblGrid>
              <a:tr h="465681">
                <a:tc>
                  <a:txBody>
                    <a:bodyPr/>
                    <a:lstStyle/>
                    <a:p>
                      <a:pPr algn="ctr"/>
                      <a:r>
                        <a:rPr lang="en-IN" dirty="0"/>
                        <a:t>Model</a:t>
                      </a:r>
                    </a:p>
                  </a:txBody>
                  <a:tcPr/>
                </a:tc>
                <a:tc>
                  <a:txBody>
                    <a:bodyPr/>
                    <a:lstStyle/>
                    <a:p>
                      <a:pPr algn="ctr"/>
                      <a:r>
                        <a:rPr lang="en-IN" dirty="0"/>
                        <a:t>Accuracy </a:t>
                      </a:r>
                    </a:p>
                  </a:txBody>
                  <a:tcPr/>
                </a:tc>
                <a:tc>
                  <a:txBody>
                    <a:bodyPr/>
                    <a:lstStyle/>
                    <a:p>
                      <a:pPr algn="ctr"/>
                      <a:r>
                        <a:rPr lang="en-IN" dirty="0"/>
                        <a:t>Precision</a:t>
                      </a:r>
                    </a:p>
                  </a:txBody>
                  <a:tcPr/>
                </a:tc>
                <a:tc>
                  <a:txBody>
                    <a:bodyPr/>
                    <a:lstStyle/>
                    <a:p>
                      <a:pPr algn="ctr"/>
                      <a:r>
                        <a:rPr lang="en-IN" dirty="0"/>
                        <a:t>F1 – score</a:t>
                      </a:r>
                    </a:p>
                  </a:txBody>
                  <a:tcPr/>
                </a:tc>
                <a:tc>
                  <a:txBody>
                    <a:bodyPr/>
                    <a:lstStyle/>
                    <a:p>
                      <a:pPr algn="ctr"/>
                      <a:r>
                        <a:rPr lang="en-IN" dirty="0"/>
                        <a:t>Recall</a:t>
                      </a:r>
                    </a:p>
                  </a:txBody>
                  <a:tcPr/>
                </a:tc>
                <a:extLst>
                  <a:ext uri="{0D108BD9-81ED-4DB2-BD59-A6C34878D82A}">
                    <a16:rowId xmlns:a16="http://schemas.microsoft.com/office/drawing/2014/main" val="4218839361"/>
                  </a:ext>
                </a:extLst>
              </a:tr>
              <a:tr h="365760">
                <a:tc>
                  <a:txBody>
                    <a:bodyPr/>
                    <a:lstStyle/>
                    <a:p>
                      <a:pPr algn="ctr"/>
                      <a:r>
                        <a:rPr lang="en-IN" dirty="0"/>
                        <a:t>Logistic Regression</a:t>
                      </a:r>
                    </a:p>
                  </a:txBody>
                  <a:tcPr/>
                </a:tc>
                <a:tc>
                  <a:txBody>
                    <a:bodyPr/>
                    <a:lstStyle/>
                    <a:p>
                      <a:pPr algn="ctr"/>
                      <a:r>
                        <a:rPr lang="en-IN" dirty="0"/>
                        <a:t>47.5</a:t>
                      </a:r>
                    </a:p>
                  </a:txBody>
                  <a:tcPr/>
                </a:tc>
                <a:tc>
                  <a:txBody>
                    <a:bodyPr/>
                    <a:lstStyle/>
                    <a:p>
                      <a:pPr algn="ctr"/>
                      <a:r>
                        <a:rPr lang="en-IN" dirty="0"/>
                        <a:t>51</a:t>
                      </a:r>
                    </a:p>
                  </a:txBody>
                  <a:tcPr/>
                </a:tc>
                <a:tc>
                  <a:txBody>
                    <a:bodyPr/>
                    <a:lstStyle/>
                    <a:p>
                      <a:pPr algn="ctr"/>
                      <a:r>
                        <a:rPr lang="en-IN" dirty="0"/>
                        <a:t>48</a:t>
                      </a:r>
                    </a:p>
                  </a:txBody>
                  <a:tcPr/>
                </a:tc>
                <a:tc>
                  <a:txBody>
                    <a:bodyPr/>
                    <a:lstStyle/>
                    <a:p>
                      <a:pPr algn="ctr"/>
                      <a:r>
                        <a:rPr lang="en-IN" dirty="0"/>
                        <a:t>48</a:t>
                      </a:r>
                    </a:p>
                  </a:txBody>
                  <a:tcPr/>
                </a:tc>
                <a:extLst>
                  <a:ext uri="{0D108BD9-81ED-4DB2-BD59-A6C34878D82A}">
                    <a16:rowId xmlns:a16="http://schemas.microsoft.com/office/drawing/2014/main" val="2882495657"/>
                  </a:ext>
                </a:extLst>
              </a:tr>
              <a:tr h="365760">
                <a:tc>
                  <a:txBody>
                    <a:bodyPr/>
                    <a:lstStyle/>
                    <a:p>
                      <a:pPr algn="ctr"/>
                      <a:r>
                        <a:rPr lang="en-IN" dirty="0"/>
                        <a:t>Decision Tree</a:t>
                      </a:r>
                    </a:p>
                  </a:txBody>
                  <a:tcPr/>
                </a:tc>
                <a:tc>
                  <a:txBody>
                    <a:bodyPr/>
                    <a:lstStyle/>
                    <a:p>
                      <a:pPr algn="ctr"/>
                      <a:r>
                        <a:rPr lang="en-IN" dirty="0"/>
                        <a:t>52</a:t>
                      </a:r>
                    </a:p>
                  </a:txBody>
                  <a:tcPr/>
                </a:tc>
                <a:tc>
                  <a:txBody>
                    <a:bodyPr/>
                    <a:lstStyle/>
                    <a:p>
                      <a:pPr algn="ctr"/>
                      <a:r>
                        <a:rPr lang="en-IN" dirty="0"/>
                        <a:t>50 </a:t>
                      </a:r>
                    </a:p>
                  </a:txBody>
                  <a:tcPr/>
                </a:tc>
                <a:tc>
                  <a:txBody>
                    <a:bodyPr/>
                    <a:lstStyle/>
                    <a:p>
                      <a:pPr algn="ctr"/>
                      <a:r>
                        <a:rPr lang="en-IN" dirty="0"/>
                        <a:t>50</a:t>
                      </a:r>
                    </a:p>
                  </a:txBody>
                  <a:tcPr/>
                </a:tc>
                <a:tc>
                  <a:txBody>
                    <a:bodyPr/>
                    <a:lstStyle/>
                    <a:p>
                      <a:pPr algn="ctr"/>
                      <a:r>
                        <a:rPr lang="en-IN" dirty="0"/>
                        <a:t>52</a:t>
                      </a:r>
                    </a:p>
                  </a:txBody>
                  <a:tcPr/>
                </a:tc>
                <a:extLst>
                  <a:ext uri="{0D108BD9-81ED-4DB2-BD59-A6C34878D82A}">
                    <a16:rowId xmlns:a16="http://schemas.microsoft.com/office/drawing/2014/main" val="2342976292"/>
                  </a:ext>
                </a:extLst>
              </a:tr>
              <a:tr h="365760">
                <a:tc>
                  <a:txBody>
                    <a:bodyPr/>
                    <a:lstStyle/>
                    <a:p>
                      <a:pPr algn="ctr"/>
                      <a:r>
                        <a:rPr lang="en-IN" dirty="0"/>
                        <a:t>Random Forest</a:t>
                      </a:r>
                    </a:p>
                  </a:txBody>
                  <a:tcPr/>
                </a:tc>
                <a:tc>
                  <a:txBody>
                    <a:bodyPr/>
                    <a:lstStyle/>
                    <a:p>
                      <a:pPr algn="ctr"/>
                      <a:r>
                        <a:rPr lang="en-IN" dirty="0"/>
                        <a:t>58</a:t>
                      </a:r>
                    </a:p>
                  </a:txBody>
                  <a:tcPr/>
                </a:tc>
                <a:tc>
                  <a:txBody>
                    <a:bodyPr/>
                    <a:lstStyle/>
                    <a:p>
                      <a:pPr algn="ctr"/>
                      <a:r>
                        <a:rPr lang="en-IN" dirty="0"/>
                        <a:t>56</a:t>
                      </a:r>
                    </a:p>
                  </a:txBody>
                  <a:tcPr/>
                </a:tc>
                <a:tc>
                  <a:txBody>
                    <a:bodyPr/>
                    <a:lstStyle/>
                    <a:p>
                      <a:pPr algn="ctr"/>
                      <a:r>
                        <a:rPr lang="en-IN" dirty="0"/>
                        <a:t>52</a:t>
                      </a:r>
                    </a:p>
                  </a:txBody>
                  <a:tcPr/>
                </a:tc>
                <a:tc>
                  <a:txBody>
                    <a:bodyPr/>
                    <a:lstStyle/>
                    <a:p>
                      <a:pPr algn="ctr"/>
                      <a:r>
                        <a:rPr lang="en-IN" dirty="0"/>
                        <a:t>58</a:t>
                      </a:r>
                    </a:p>
                  </a:txBody>
                  <a:tcPr/>
                </a:tc>
                <a:extLst>
                  <a:ext uri="{0D108BD9-81ED-4DB2-BD59-A6C34878D82A}">
                    <a16:rowId xmlns:a16="http://schemas.microsoft.com/office/drawing/2014/main" val="1216709620"/>
                  </a:ext>
                </a:extLst>
              </a:tr>
              <a:tr h="365760">
                <a:tc>
                  <a:txBody>
                    <a:bodyPr/>
                    <a:lstStyle/>
                    <a:p>
                      <a:pPr algn="ctr"/>
                      <a:r>
                        <a:rPr lang="en-IN" dirty="0"/>
                        <a:t>XG Boost</a:t>
                      </a:r>
                    </a:p>
                  </a:txBody>
                  <a:tcPr/>
                </a:tc>
                <a:tc>
                  <a:txBody>
                    <a:bodyPr/>
                    <a:lstStyle/>
                    <a:p>
                      <a:pPr algn="ctr"/>
                      <a:r>
                        <a:rPr lang="en-IN" dirty="0"/>
                        <a:t>58</a:t>
                      </a:r>
                    </a:p>
                  </a:txBody>
                  <a:tcPr/>
                </a:tc>
                <a:tc>
                  <a:txBody>
                    <a:bodyPr/>
                    <a:lstStyle/>
                    <a:p>
                      <a:pPr algn="ctr"/>
                      <a:r>
                        <a:rPr lang="en-IN" dirty="0"/>
                        <a:t>54</a:t>
                      </a:r>
                    </a:p>
                  </a:txBody>
                  <a:tcPr/>
                </a:tc>
                <a:tc>
                  <a:txBody>
                    <a:bodyPr/>
                    <a:lstStyle/>
                    <a:p>
                      <a:pPr algn="ctr"/>
                      <a:r>
                        <a:rPr lang="en-IN" dirty="0"/>
                        <a:t>54</a:t>
                      </a:r>
                    </a:p>
                  </a:txBody>
                  <a:tcPr/>
                </a:tc>
                <a:tc>
                  <a:txBody>
                    <a:bodyPr/>
                    <a:lstStyle/>
                    <a:p>
                      <a:pPr algn="ctr"/>
                      <a:r>
                        <a:rPr lang="en-IN" dirty="0"/>
                        <a:t>58</a:t>
                      </a:r>
                    </a:p>
                  </a:txBody>
                  <a:tcPr/>
                </a:tc>
                <a:extLst>
                  <a:ext uri="{0D108BD9-81ED-4DB2-BD59-A6C34878D82A}">
                    <a16:rowId xmlns:a16="http://schemas.microsoft.com/office/drawing/2014/main" val="1226794044"/>
                  </a:ext>
                </a:extLst>
              </a:tr>
              <a:tr h="365760">
                <a:tc>
                  <a:txBody>
                    <a:bodyPr/>
                    <a:lstStyle/>
                    <a:p>
                      <a:pPr algn="ctr"/>
                      <a:r>
                        <a:rPr lang="en-IN" dirty="0"/>
                        <a:t>Majority Voting</a:t>
                      </a:r>
                    </a:p>
                  </a:txBody>
                  <a:tcPr/>
                </a:tc>
                <a:tc>
                  <a:txBody>
                    <a:bodyPr/>
                    <a:lstStyle/>
                    <a:p>
                      <a:pPr algn="ctr"/>
                      <a:r>
                        <a:rPr lang="en-IN" dirty="0"/>
                        <a:t>52</a:t>
                      </a:r>
                    </a:p>
                  </a:txBody>
                  <a:tcPr/>
                </a:tc>
                <a:tc>
                  <a:txBody>
                    <a:bodyPr/>
                    <a:lstStyle/>
                    <a:p>
                      <a:pPr algn="ctr"/>
                      <a:r>
                        <a:rPr lang="en-IN" dirty="0"/>
                        <a:t>53</a:t>
                      </a:r>
                    </a:p>
                  </a:txBody>
                  <a:tcPr/>
                </a:tc>
                <a:tc>
                  <a:txBody>
                    <a:bodyPr/>
                    <a:lstStyle/>
                    <a:p>
                      <a:pPr algn="ctr"/>
                      <a:r>
                        <a:rPr lang="en-IN" dirty="0"/>
                        <a:t>50</a:t>
                      </a:r>
                    </a:p>
                  </a:txBody>
                  <a:tcPr/>
                </a:tc>
                <a:tc>
                  <a:txBody>
                    <a:bodyPr/>
                    <a:lstStyle/>
                    <a:p>
                      <a:pPr algn="ctr"/>
                      <a:r>
                        <a:rPr lang="en-IN" dirty="0"/>
                        <a:t>52</a:t>
                      </a:r>
                    </a:p>
                  </a:txBody>
                  <a:tcPr/>
                </a:tc>
                <a:extLst>
                  <a:ext uri="{0D108BD9-81ED-4DB2-BD59-A6C34878D82A}">
                    <a16:rowId xmlns:a16="http://schemas.microsoft.com/office/drawing/2014/main" val="1328850534"/>
                  </a:ext>
                </a:extLst>
              </a:tr>
              <a:tr h="365760">
                <a:tc>
                  <a:txBody>
                    <a:bodyPr/>
                    <a:lstStyle/>
                    <a:p>
                      <a:pPr algn="ctr"/>
                      <a:r>
                        <a:rPr lang="en-IN" dirty="0"/>
                        <a:t>Stacking</a:t>
                      </a:r>
                    </a:p>
                  </a:txBody>
                  <a:tcPr/>
                </a:tc>
                <a:tc>
                  <a:txBody>
                    <a:bodyPr/>
                    <a:lstStyle/>
                    <a:p>
                      <a:pPr algn="ctr"/>
                      <a:r>
                        <a:rPr lang="en-IN" dirty="0"/>
                        <a:t>58</a:t>
                      </a:r>
                    </a:p>
                  </a:txBody>
                  <a:tcPr/>
                </a:tc>
                <a:tc>
                  <a:txBody>
                    <a:bodyPr/>
                    <a:lstStyle/>
                    <a:p>
                      <a:pPr algn="ctr"/>
                      <a:r>
                        <a:rPr lang="en-IN" dirty="0"/>
                        <a:t>70</a:t>
                      </a:r>
                    </a:p>
                  </a:txBody>
                  <a:tcPr/>
                </a:tc>
                <a:tc>
                  <a:txBody>
                    <a:bodyPr/>
                    <a:lstStyle/>
                    <a:p>
                      <a:pPr algn="ctr"/>
                      <a:r>
                        <a:rPr lang="en-IN" dirty="0"/>
                        <a:t>62</a:t>
                      </a:r>
                    </a:p>
                  </a:txBody>
                  <a:tcPr/>
                </a:tc>
                <a:tc>
                  <a:txBody>
                    <a:bodyPr/>
                    <a:lstStyle/>
                    <a:p>
                      <a:pPr algn="ctr"/>
                      <a:r>
                        <a:rPr lang="en-IN" dirty="0"/>
                        <a:t>58</a:t>
                      </a:r>
                    </a:p>
                  </a:txBody>
                  <a:tcPr/>
                </a:tc>
                <a:extLst>
                  <a:ext uri="{0D108BD9-81ED-4DB2-BD59-A6C34878D82A}">
                    <a16:rowId xmlns:a16="http://schemas.microsoft.com/office/drawing/2014/main" val="2899553435"/>
                  </a:ext>
                </a:extLst>
              </a:tr>
            </a:tbl>
          </a:graphicData>
        </a:graphic>
      </p:graphicFrame>
    </p:spTree>
    <p:extLst>
      <p:ext uri="{BB962C8B-B14F-4D97-AF65-F5344CB8AC3E}">
        <p14:creationId xmlns:p14="http://schemas.microsoft.com/office/powerpoint/2010/main" val="2723354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36B0775-7BA4-4E14-BD1F-18E56C9F79B1}"/>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9D3FD1D-21FA-453D-AA76-B4DDFD969300}"/>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30F0785-1FCB-41B2-B2D8-F14055361ED3}"/>
              </a:ext>
            </a:extLst>
          </p:cNvPr>
          <p:cNvCxnSpPr>
            <a:cxnSpLocks/>
          </p:cNvCxnSpPr>
          <p:nvPr/>
        </p:nvCxnSpPr>
        <p:spPr>
          <a:xfrm>
            <a:off x="497500" y="4120523"/>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FF4A99-C819-46CF-AECF-A09311541700}"/>
              </a:ext>
            </a:extLst>
          </p:cNvPr>
          <p:cNvCxnSpPr>
            <a:cxnSpLocks/>
          </p:cNvCxnSpPr>
          <p:nvPr/>
        </p:nvCxnSpPr>
        <p:spPr>
          <a:xfrm flipV="1">
            <a:off x="128631" y="6281051"/>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6D29950-941B-4018-AF49-0A378084A56D}"/>
              </a:ext>
            </a:extLst>
          </p:cNvPr>
          <p:cNvSpPr txBox="1"/>
          <p:nvPr/>
        </p:nvSpPr>
        <p:spPr>
          <a:xfrm>
            <a:off x="1542808" y="1591395"/>
            <a:ext cx="6685100" cy="1200329"/>
          </a:xfrm>
          <a:prstGeom prst="rect">
            <a:avLst/>
          </a:prstGeom>
          <a:noFill/>
        </p:spPr>
        <p:txBody>
          <a:bodyPr wrap="none" rtlCol="0">
            <a:spAutoFit/>
          </a:bodyPr>
          <a:lstStyle/>
          <a:p>
            <a:r>
              <a:rPr lang="en-IN" dirty="0"/>
              <a:t>Results of the models built using approach – 2 are as following </a:t>
            </a:r>
          </a:p>
          <a:p>
            <a:endParaRPr lang="en-IN" u="sng" dirty="0"/>
          </a:p>
          <a:p>
            <a:r>
              <a:rPr lang="en-IN" dirty="0"/>
              <a:t>		</a:t>
            </a:r>
            <a:endParaRPr lang="en-IN" u="sng" dirty="0"/>
          </a:p>
          <a:p>
            <a:endParaRPr lang="en-IN" dirty="0"/>
          </a:p>
        </p:txBody>
      </p:sp>
      <p:graphicFrame>
        <p:nvGraphicFramePr>
          <p:cNvPr id="10" name="Table 9">
            <a:extLst>
              <a:ext uri="{FF2B5EF4-FFF2-40B4-BE49-F238E27FC236}">
                <a16:creationId xmlns:a16="http://schemas.microsoft.com/office/drawing/2014/main" id="{F507C629-C06B-46AF-8D79-8CAEF3C38DBD}"/>
              </a:ext>
            </a:extLst>
          </p:cNvPr>
          <p:cNvGraphicFramePr>
            <a:graphicFrameLocks noGrp="1"/>
          </p:cNvGraphicFramePr>
          <p:nvPr>
            <p:extLst>
              <p:ext uri="{D42A27DB-BD31-4B8C-83A1-F6EECF244321}">
                <p14:modId xmlns:p14="http://schemas.microsoft.com/office/powerpoint/2010/main" val="3107129475"/>
              </p:ext>
            </p:extLst>
          </p:nvPr>
        </p:nvGraphicFramePr>
        <p:xfrm>
          <a:off x="2169110" y="2795555"/>
          <a:ext cx="8039599" cy="1266889"/>
        </p:xfrm>
        <a:graphic>
          <a:graphicData uri="http://schemas.openxmlformats.org/drawingml/2006/table">
            <a:tbl>
              <a:tblPr firstRow="1" bandRow="1">
                <a:tableStyleId>{073A0DAA-6AF3-43AB-8588-CEC1D06C72B9}</a:tableStyleId>
              </a:tblPr>
              <a:tblGrid>
                <a:gridCol w="2202474">
                  <a:extLst>
                    <a:ext uri="{9D8B030D-6E8A-4147-A177-3AD203B41FA5}">
                      <a16:colId xmlns:a16="http://schemas.microsoft.com/office/drawing/2014/main" val="2883741843"/>
                    </a:ext>
                  </a:extLst>
                </a:gridCol>
                <a:gridCol w="1453020">
                  <a:extLst>
                    <a:ext uri="{9D8B030D-6E8A-4147-A177-3AD203B41FA5}">
                      <a16:colId xmlns:a16="http://schemas.microsoft.com/office/drawing/2014/main" val="1823098577"/>
                    </a:ext>
                  </a:extLst>
                </a:gridCol>
                <a:gridCol w="1340284">
                  <a:extLst>
                    <a:ext uri="{9D8B030D-6E8A-4147-A177-3AD203B41FA5}">
                      <a16:colId xmlns:a16="http://schemas.microsoft.com/office/drawing/2014/main" val="1566165057"/>
                    </a:ext>
                  </a:extLst>
                </a:gridCol>
                <a:gridCol w="1628384">
                  <a:extLst>
                    <a:ext uri="{9D8B030D-6E8A-4147-A177-3AD203B41FA5}">
                      <a16:colId xmlns:a16="http://schemas.microsoft.com/office/drawing/2014/main" val="2505651159"/>
                    </a:ext>
                  </a:extLst>
                </a:gridCol>
                <a:gridCol w="1415437">
                  <a:extLst>
                    <a:ext uri="{9D8B030D-6E8A-4147-A177-3AD203B41FA5}">
                      <a16:colId xmlns:a16="http://schemas.microsoft.com/office/drawing/2014/main" val="4006900966"/>
                    </a:ext>
                  </a:extLst>
                </a:gridCol>
              </a:tblGrid>
              <a:tr h="415087">
                <a:tc>
                  <a:txBody>
                    <a:bodyPr/>
                    <a:lstStyle/>
                    <a:p>
                      <a:r>
                        <a:rPr lang="en-IN" dirty="0"/>
                        <a:t>Model</a:t>
                      </a:r>
                    </a:p>
                  </a:txBody>
                  <a:tcPr/>
                </a:tc>
                <a:tc>
                  <a:txBody>
                    <a:bodyPr/>
                    <a:lstStyle/>
                    <a:p>
                      <a:r>
                        <a:rPr lang="en-IN" dirty="0"/>
                        <a:t>Accuracy</a:t>
                      </a:r>
                    </a:p>
                  </a:txBody>
                  <a:tcPr/>
                </a:tc>
                <a:tc>
                  <a:txBody>
                    <a:bodyPr/>
                    <a:lstStyle/>
                    <a:p>
                      <a:r>
                        <a:rPr lang="en-IN" dirty="0"/>
                        <a:t>Precision</a:t>
                      </a:r>
                    </a:p>
                  </a:txBody>
                  <a:tcPr/>
                </a:tc>
                <a:tc>
                  <a:txBody>
                    <a:bodyPr/>
                    <a:lstStyle/>
                    <a:p>
                      <a:r>
                        <a:rPr lang="en-IN" dirty="0"/>
                        <a:t>F1 – score</a:t>
                      </a:r>
                    </a:p>
                  </a:txBody>
                  <a:tcPr/>
                </a:tc>
                <a:tc>
                  <a:txBody>
                    <a:bodyPr/>
                    <a:lstStyle/>
                    <a:p>
                      <a:r>
                        <a:rPr lang="en-IN" dirty="0"/>
                        <a:t>Recall</a:t>
                      </a:r>
                    </a:p>
                  </a:txBody>
                  <a:tcPr/>
                </a:tc>
                <a:extLst>
                  <a:ext uri="{0D108BD9-81ED-4DB2-BD59-A6C34878D82A}">
                    <a16:rowId xmlns:a16="http://schemas.microsoft.com/office/drawing/2014/main" val="2133339946"/>
                  </a:ext>
                </a:extLst>
              </a:tr>
              <a:tr h="436715">
                <a:tc>
                  <a:txBody>
                    <a:bodyPr/>
                    <a:lstStyle/>
                    <a:p>
                      <a:pPr algn="ctr"/>
                      <a:r>
                        <a:rPr lang="en-IN" dirty="0"/>
                        <a:t>Logistic Regression</a:t>
                      </a:r>
                    </a:p>
                  </a:txBody>
                  <a:tcPr/>
                </a:tc>
                <a:tc>
                  <a:txBody>
                    <a:bodyPr/>
                    <a:lstStyle/>
                    <a:p>
                      <a:pPr algn="ctr"/>
                      <a:r>
                        <a:rPr lang="en-IN" dirty="0"/>
                        <a:t>48</a:t>
                      </a:r>
                    </a:p>
                  </a:txBody>
                  <a:tcPr/>
                </a:tc>
                <a:tc>
                  <a:txBody>
                    <a:bodyPr/>
                    <a:lstStyle/>
                    <a:p>
                      <a:pPr algn="ctr"/>
                      <a:r>
                        <a:rPr lang="en-IN" dirty="0"/>
                        <a:t>51</a:t>
                      </a:r>
                    </a:p>
                  </a:txBody>
                  <a:tcPr/>
                </a:tc>
                <a:tc>
                  <a:txBody>
                    <a:bodyPr/>
                    <a:lstStyle/>
                    <a:p>
                      <a:pPr algn="ctr"/>
                      <a:r>
                        <a:rPr lang="en-IN" dirty="0"/>
                        <a:t>48</a:t>
                      </a:r>
                    </a:p>
                  </a:txBody>
                  <a:tcPr/>
                </a:tc>
                <a:tc>
                  <a:txBody>
                    <a:bodyPr/>
                    <a:lstStyle/>
                    <a:p>
                      <a:pPr algn="ctr"/>
                      <a:r>
                        <a:rPr lang="en-IN" dirty="0"/>
                        <a:t>48</a:t>
                      </a:r>
                    </a:p>
                  </a:txBody>
                  <a:tcPr/>
                </a:tc>
                <a:extLst>
                  <a:ext uri="{0D108BD9-81ED-4DB2-BD59-A6C34878D82A}">
                    <a16:rowId xmlns:a16="http://schemas.microsoft.com/office/drawing/2014/main" val="2826390060"/>
                  </a:ext>
                </a:extLst>
              </a:tr>
              <a:tr h="415087">
                <a:tc>
                  <a:txBody>
                    <a:bodyPr/>
                    <a:lstStyle/>
                    <a:p>
                      <a:pPr algn="ctr"/>
                      <a:r>
                        <a:rPr lang="en-IN" dirty="0"/>
                        <a:t>XG - Boost</a:t>
                      </a:r>
                    </a:p>
                  </a:txBody>
                  <a:tcPr/>
                </a:tc>
                <a:tc>
                  <a:txBody>
                    <a:bodyPr/>
                    <a:lstStyle/>
                    <a:p>
                      <a:pPr algn="ctr"/>
                      <a:r>
                        <a:rPr lang="en-IN" dirty="0"/>
                        <a:t>59</a:t>
                      </a:r>
                    </a:p>
                  </a:txBody>
                  <a:tcPr/>
                </a:tc>
                <a:tc>
                  <a:txBody>
                    <a:bodyPr/>
                    <a:lstStyle/>
                    <a:p>
                      <a:pPr algn="ctr"/>
                      <a:r>
                        <a:rPr lang="en-IN" dirty="0"/>
                        <a:t>71</a:t>
                      </a:r>
                    </a:p>
                  </a:txBody>
                  <a:tcPr/>
                </a:tc>
                <a:tc>
                  <a:txBody>
                    <a:bodyPr/>
                    <a:lstStyle/>
                    <a:p>
                      <a:pPr algn="ctr"/>
                      <a:r>
                        <a:rPr lang="en-IN" dirty="0"/>
                        <a:t>63</a:t>
                      </a:r>
                    </a:p>
                  </a:txBody>
                  <a:tcPr/>
                </a:tc>
                <a:tc>
                  <a:txBody>
                    <a:bodyPr/>
                    <a:lstStyle/>
                    <a:p>
                      <a:pPr algn="ctr"/>
                      <a:r>
                        <a:rPr lang="en-IN" dirty="0"/>
                        <a:t>59</a:t>
                      </a:r>
                    </a:p>
                  </a:txBody>
                  <a:tcPr/>
                </a:tc>
                <a:extLst>
                  <a:ext uri="{0D108BD9-81ED-4DB2-BD59-A6C34878D82A}">
                    <a16:rowId xmlns:a16="http://schemas.microsoft.com/office/drawing/2014/main" val="3447056521"/>
                  </a:ext>
                </a:extLst>
              </a:tr>
            </a:tbl>
          </a:graphicData>
        </a:graphic>
      </p:graphicFrame>
    </p:spTree>
    <p:extLst>
      <p:ext uri="{BB962C8B-B14F-4D97-AF65-F5344CB8AC3E}">
        <p14:creationId xmlns:p14="http://schemas.microsoft.com/office/powerpoint/2010/main" val="2682966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36B0775-7BA4-4E14-BD1F-18E56C9F79B1}"/>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9D3FD1D-21FA-453D-AA76-B4DDFD969300}"/>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30F0785-1FCB-41B2-B2D8-F14055361ED3}"/>
              </a:ext>
            </a:extLst>
          </p:cNvPr>
          <p:cNvCxnSpPr>
            <a:cxnSpLocks/>
          </p:cNvCxnSpPr>
          <p:nvPr/>
        </p:nvCxnSpPr>
        <p:spPr>
          <a:xfrm>
            <a:off x="497500" y="4120523"/>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FF4A99-C819-46CF-AECF-A09311541700}"/>
              </a:ext>
            </a:extLst>
          </p:cNvPr>
          <p:cNvCxnSpPr>
            <a:cxnSpLocks/>
          </p:cNvCxnSpPr>
          <p:nvPr/>
        </p:nvCxnSpPr>
        <p:spPr>
          <a:xfrm flipV="1">
            <a:off x="128631" y="6281051"/>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BB9C86D-3CB4-4886-A462-D1FB7EEB38E8}"/>
              </a:ext>
            </a:extLst>
          </p:cNvPr>
          <p:cNvSpPr txBox="1"/>
          <p:nvPr/>
        </p:nvSpPr>
        <p:spPr>
          <a:xfrm>
            <a:off x="6651312" y="814198"/>
            <a:ext cx="550151" cy="1477328"/>
          </a:xfrm>
          <a:prstGeom prst="rect">
            <a:avLst/>
          </a:prstGeom>
          <a:noFill/>
        </p:spPr>
        <p:txBody>
          <a:bodyPr wrap="square" rtlCol="0">
            <a:spAutoFit/>
          </a:bodyPr>
          <a:lstStyle/>
          <a:p>
            <a:r>
              <a:rPr lang="en-IN" dirty="0"/>
              <a:t>&gt;30</a:t>
            </a:r>
          </a:p>
          <a:p>
            <a:endParaRPr lang="en-IN" dirty="0"/>
          </a:p>
          <a:p>
            <a:r>
              <a:rPr lang="en-IN" dirty="0"/>
              <a:t>&lt;30</a:t>
            </a:r>
          </a:p>
          <a:p>
            <a:endParaRPr lang="en-IN" dirty="0"/>
          </a:p>
          <a:p>
            <a:r>
              <a:rPr lang="en-IN" dirty="0"/>
              <a:t> No</a:t>
            </a:r>
          </a:p>
        </p:txBody>
      </p:sp>
      <p:sp>
        <p:nvSpPr>
          <p:cNvPr id="3" name="Right Brace 2">
            <a:extLst>
              <a:ext uri="{FF2B5EF4-FFF2-40B4-BE49-F238E27FC236}">
                <a16:creationId xmlns:a16="http://schemas.microsoft.com/office/drawing/2014/main" id="{CBE463D5-CFCD-4600-BE8C-94CC46477790}"/>
              </a:ext>
            </a:extLst>
          </p:cNvPr>
          <p:cNvSpPr/>
          <p:nvPr/>
        </p:nvSpPr>
        <p:spPr>
          <a:xfrm>
            <a:off x="7201463" y="923600"/>
            <a:ext cx="450937" cy="667592"/>
          </a:xfrm>
          <a:prstGeom prst="rightBrace">
            <a:avLst>
              <a:gd name="adj1" fmla="val 0"/>
              <a:gd name="adj2" fmla="val 50000"/>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TextBox 3">
            <a:extLst>
              <a:ext uri="{FF2B5EF4-FFF2-40B4-BE49-F238E27FC236}">
                <a16:creationId xmlns:a16="http://schemas.microsoft.com/office/drawing/2014/main" id="{002D1741-3EC1-49F2-9A22-076DEE3927CB}"/>
              </a:ext>
            </a:extLst>
          </p:cNvPr>
          <p:cNvSpPr txBox="1"/>
          <p:nvPr/>
        </p:nvSpPr>
        <p:spPr>
          <a:xfrm>
            <a:off x="7751614" y="1067403"/>
            <a:ext cx="511487" cy="369332"/>
          </a:xfrm>
          <a:prstGeom prst="rect">
            <a:avLst/>
          </a:prstGeom>
          <a:noFill/>
        </p:spPr>
        <p:txBody>
          <a:bodyPr wrap="none" rtlCol="0">
            <a:spAutoFit/>
          </a:bodyPr>
          <a:lstStyle/>
          <a:p>
            <a:r>
              <a:rPr lang="en-IN" dirty="0"/>
              <a:t>Yes</a:t>
            </a:r>
          </a:p>
        </p:txBody>
      </p:sp>
      <p:cxnSp>
        <p:nvCxnSpPr>
          <p:cNvPr id="11" name="Straight Arrow Connector 10">
            <a:extLst>
              <a:ext uri="{FF2B5EF4-FFF2-40B4-BE49-F238E27FC236}">
                <a16:creationId xmlns:a16="http://schemas.microsoft.com/office/drawing/2014/main" id="{E3039763-E9C9-4EEB-8883-03D5B5B738E0}"/>
              </a:ext>
            </a:extLst>
          </p:cNvPr>
          <p:cNvCxnSpPr>
            <a:stCxn id="4" idx="3"/>
          </p:cNvCxnSpPr>
          <p:nvPr/>
        </p:nvCxnSpPr>
        <p:spPr>
          <a:xfrm>
            <a:off x="8263101" y="1252069"/>
            <a:ext cx="843316" cy="18466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8805BCF-0BA7-40FA-B692-FBA70D7E79B7}"/>
              </a:ext>
            </a:extLst>
          </p:cNvPr>
          <p:cNvCxnSpPr>
            <a:cxnSpLocks/>
          </p:cNvCxnSpPr>
          <p:nvPr/>
        </p:nvCxnSpPr>
        <p:spPr>
          <a:xfrm flipV="1">
            <a:off x="7201463" y="1552862"/>
            <a:ext cx="1904954" cy="56404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E09B462-6072-4CE2-982D-DB283C800894}"/>
              </a:ext>
            </a:extLst>
          </p:cNvPr>
          <p:cNvCxnSpPr>
            <a:cxnSpLocks/>
          </p:cNvCxnSpPr>
          <p:nvPr/>
        </p:nvCxnSpPr>
        <p:spPr>
          <a:xfrm flipH="1">
            <a:off x="5511447" y="994140"/>
            <a:ext cx="1139866" cy="462635"/>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1F8BD9-0201-4186-AD6A-36E246A9AC28}"/>
              </a:ext>
            </a:extLst>
          </p:cNvPr>
          <p:cNvCxnSpPr>
            <a:stCxn id="2" idx="1"/>
          </p:cNvCxnSpPr>
          <p:nvPr/>
        </p:nvCxnSpPr>
        <p:spPr>
          <a:xfrm flipH="1">
            <a:off x="5511447" y="1552862"/>
            <a:ext cx="1139865"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4BA1181-B381-46B0-BC4B-739DBEB96237}"/>
              </a:ext>
            </a:extLst>
          </p:cNvPr>
          <p:cNvSpPr txBox="1"/>
          <p:nvPr/>
        </p:nvSpPr>
        <p:spPr>
          <a:xfrm>
            <a:off x="4543489" y="1344402"/>
            <a:ext cx="835613" cy="369332"/>
          </a:xfrm>
          <a:prstGeom prst="rect">
            <a:avLst/>
          </a:prstGeom>
          <a:noFill/>
        </p:spPr>
        <p:txBody>
          <a:bodyPr wrap="none" rtlCol="0">
            <a:spAutoFit/>
          </a:bodyPr>
          <a:lstStyle/>
          <a:p>
            <a:r>
              <a:rPr lang="en-IN" dirty="0"/>
              <a:t>Target</a:t>
            </a:r>
          </a:p>
        </p:txBody>
      </p:sp>
      <p:sp>
        <p:nvSpPr>
          <p:cNvPr id="21" name="TextBox 20">
            <a:extLst>
              <a:ext uri="{FF2B5EF4-FFF2-40B4-BE49-F238E27FC236}">
                <a16:creationId xmlns:a16="http://schemas.microsoft.com/office/drawing/2014/main" id="{CEAE7AD5-8B08-44EA-80DE-8AF75F7DB952}"/>
              </a:ext>
            </a:extLst>
          </p:cNvPr>
          <p:cNvSpPr txBox="1"/>
          <p:nvPr/>
        </p:nvSpPr>
        <p:spPr>
          <a:xfrm>
            <a:off x="9130093" y="1308912"/>
            <a:ext cx="835613" cy="369332"/>
          </a:xfrm>
          <a:prstGeom prst="rect">
            <a:avLst/>
          </a:prstGeom>
          <a:noFill/>
        </p:spPr>
        <p:txBody>
          <a:bodyPr wrap="none" rtlCol="0">
            <a:spAutoFit/>
          </a:bodyPr>
          <a:lstStyle/>
          <a:p>
            <a:r>
              <a:rPr lang="en-IN" dirty="0"/>
              <a:t>Target</a:t>
            </a:r>
          </a:p>
        </p:txBody>
      </p:sp>
      <p:sp>
        <p:nvSpPr>
          <p:cNvPr id="5" name="TextBox 4">
            <a:extLst>
              <a:ext uri="{FF2B5EF4-FFF2-40B4-BE49-F238E27FC236}">
                <a16:creationId xmlns:a16="http://schemas.microsoft.com/office/drawing/2014/main" id="{D2A681E6-C052-416A-AACC-8F18A4912F5D}"/>
              </a:ext>
            </a:extLst>
          </p:cNvPr>
          <p:cNvSpPr txBox="1"/>
          <p:nvPr/>
        </p:nvSpPr>
        <p:spPr>
          <a:xfrm>
            <a:off x="1456884" y="1105642"/>
            <a:ext cx="1582484" cy="923330"/>
          </a:xfrm>
          <a:prstGeom prst="rect">
            <a:avLst/>
          </a:prstGeom>
          <a:noFill/>
        </p:spPr>
        <p:txBody>
          <a:bodyPr wrap="none" rtlCol="0">
            <a:spAutoFit/>
          </a:bodyPr>
          <a:lstStyle/>
          <a:p>
            <a:r>
              <a:rPr lang="en-IN" u="sng" dirty="0"/>
              <a:t>Approach – 3:</a:t>
            </a:r>
          </a:p>
          <a:p>
            <a:endParaRPr lang="en-IN" u="sng" dirty="0"/>
          </a:p>
          <a:p>
            <a:endParaRPr lang="en-IN" dirty="0"/>
          </a:p>
        </p:txBody>
      </p:sp>
      <p:graphicFrame>
        <p:nvGraphicFramePr>
          <p:cNvPr id="10" name="Table 9">
            <a:extLst>
              <a:ext uri="{FF2B5EF4-FFF2-40B4-BE49-F238E27FC236}">
                <a16:creationId xmlns:a16="http://schemas.microsoft.com/office/drawing/2014/main" id="{75B94F1D-9F8F-41B7-8724-414D34D6276E}"/>
              </a:ext>
            </a:extLst>
          </p:cNvPr>
          <p:cNvGraphicFramePr>
            <a:graphicFrameLocks noGrp="1"/>
          </p:cNvGraphicFramePr>
          <p:nvPr>
            <p:extLst>
              <p:ext uri="{D42A27DB-BD31-4B8C-83A1-F6EECF244321}">
                <p14:modId xmlns:p14="http://schemas.microsoft.com/office/powerpoint/2010/main" val="9680662"/>
              </p:ext>
            </p:extLst>
          </p:nvPr>
        </p:nvGraphicFramePr>
        <p:xfrm>
          <a:off x="1837706" y="2658234"/>
          <a:ext cx="8128000" cy="1107440"/>
        </p:xfrm>
        <a:graphic>
          <a:graphicData uri="http://schemas.openxmlformats.org/drawingml/2006/table">
            <a:tbl>
              <a:tblPr firstRow="1" bandRow="1">
                <a:tableStyleId>{073A0DAA-6AF3-43AB-8588-CEC1D06C72B9}</a:tableStyleId>
              </a:tblPr>
              <a:tblGrid>
                <a:gridCol w="2239375">
                  <a:extLst>
                    <a:ext uri="{9D8B030D-6E8A-4147-A177-3AD203B41FA5}">
                      <a16:colId xmlns:a16="http://schemas.microsoft.com/office/drawing/2014/main" val="2748123647"/>
                    </a:ext>
                  </a:extLst>
                </a:gridCol>
                <a:gridCol w="1277655">
                  <a:extLst>
                    <a:ext uri="{9D8B030D-6E8A-4147-A177-3AD203B41FA5}">
                      <a16:colId xmlns:a16="http://schemas.microsoft.com/office/drawing/2014/main" val="1751190680"/>
                    </a:ext>
                  </a:extLst>
                </a:gridCol>
                <a:gridCol w="1359770">
                  <a:extLst>
                    <a:ext uri="{9D8B030D-6E8A-4147-A177-3AD203B41FA5}">
                      <a16:colId xmlns:a16="http://schemas.microsoft.com/office/drawing/2014/main" val="4217784168"/>
                    </a:ext>
                  </a:extLst>
                </a:gridCol>
                <a:gridCol w="1625600">
                  <a:extLst>
                    <a:ext uri="{9D8B030D-6E8A-4147-A177-3AD203B41FA5}">
                      <a16:colId xmlns:a16="http://schemas.microsoft.com/office/drawing/2014/main" val="161202108"/>
                    </a:ext>
                  </a:extLst>
                </a:gridCol>
                <a:gridCol w="1625600">
                  <a:extLst>
                    <a:ext uri="{9D8B030D-6E8A-4147-A177-3AD203B41FA5}">
                      <a16:colId xmlns:a16="http://schemas.microsoft.com/office/drawing/2014/main" val="3055681998"/>
                    </a:ext>
                  </a:extLst>
                </a:gridCol>
              </a:tblGrid>
              <a:tr h="0">
                <a:tc>
                  <a:txBody>
                    <a:bodyPr/>
                    <a:lstStyle/>
                    <a:p>
                      <a:pPr algn="ctr"/>
                      <a:r>
                        <a:rPr lang="en-IN" dirty="0"/>
                        <a:t>Model</a:t>
                      </a:r>
                    </a:p>
                  </a:txBody>
                  <a:tcPr/>
                </a:tc>
                <a:tc>
                  <a:txBody>
                    <a:bodyPr/>
                    <a:lstStyle/>
                    <a:p>
                      <a:r>
                        <a:rPr lang="en-IN" dirty="0"/>
                        <a:t>Accuracy</a:t>
                      </a:r>
                    </a:p>
                  </a:txBody>
                  <a:tcPr/>
                </a:tc>
                <a:tc>
                  <a:txBody>
                    <a:bodyPr/>
                    <a:lstStyle/>
                    <a:p>
                      <a:r>
                        <a:rPr lang="en-IN" dirty="0"/>
                        <a:t>Precision</a:t>
                      </a:r>
                    </a:p>
                  </a:txBody>
                  <a:tcPr/>
                </a:tc>
                <a:tc>
                  <a:txBody>
                    <a:bodyPr/>
                    <a:lstStyle/>
                    <a:p>
                      <a:r>
                        <a:rPr lang="en-IN" dirty="0"/>
                        <a:t>F1 – score</a:t>
                      </a:r>
                    </a:p>
                  </a:txBody>
                  <a:tcPr/>
                </a:tc>
                <a:tc>
                  <a:txBody>
                    <a:bodyPr/>
                    <a:lstStyle/>
                    <a:p>
                      <a:r>
                        <a:rPr lang="en-IN" dirty="0"/>
                        <a:t>Recall</a:t>
                      </a:r>
                    </a:p>
                  </a:txBody>
                  <a:tcPr/>
                </a:tc>
                <a:extLst>
                  <a:ext uri="{0D108BD9-81ED-4DB2-BD59-A6C34878D82A}">
                    <a16:rowId xmlns:a16="http://schemas.microsoft.com/office/drawing/2014/main" val="250763868"/>
                  </a:ext>
                </a:extLst>
              </a:tr>
              <a:tr h="370840">
                <a:tc>
                  <a:txBody>
                    <a:bodyPr/>
                    <a:lstStyle/>
                    <a:p>
                      <a:pPr algn="ctr"/>
                      <a:r>
                        <a:rPr lang="en-IN" dirty="0"/>
                        <a:t>Logistic Regression</a:t>
                      </a:r>
                    </a:p>
                  </a:txBody>
                  <a:tcPr/>
                </a:tc>
                <a:tc>
                  <a:txBody>
                    <a:bodyPr/>
                    <a:lstStyle/>
                    <a:p>
                      <a:pPr algn="ctr"/>
                      <a:r>
                        <a:rPr lang="en-IN" dirty="0"/>
                        <a:t>60</a:t>
                      </a:r>
                    </a:p>
                  </a:txBody>
                  <a:tcPr/>
                </a:tc>
                <a:tc>
                  <a:txBody>
                    <a:bodyPr/>
                    <a:lstStyle/>
                    <a:p>
                      <a:pPr algn="ctr"/>
                      <a:r>
                        <a:rPr lang="en-IN" dirty="0"/>
                        <a:t>62</a:t>
                      </a:r>
                    </a:p>
                  </a:txBody>
                  <a:tcPr/>
                </a:tc>
                <a:tc>
                  <a:txBody>
                    <a:bodyPr/>
                    <a:lstStyle/>
                    <a:p>
                      <a:pPr algn="ctr"/>
                      <a:r>
                        <a:rPr lang="en-IN" dirty="0"/>
                        <a:t>59</a:t>
                      </a:r>
                    </a:p>
                  </a:txBody>
                  <a:tcPr/>
                </a:tc>
                <a:tc>
                  <a:txBody>
                    <a:bodyPr/>
                    <a:lstStyle/>
                    <a:p>
                      <a:pPr algn="ctr"/>
                      <a:r>
                        <a:rPr lang="en-IN" dirty="0"/>
                        <a:t>61</a:t>
                      </a:r>
                    </a:p>
                  </a:txBody>
                  <a:tcPr/>
                </a:tc>
                <a:extLst>
                  <a:ext uri="{0D108BD9-81ED-4DB2-BD59-A6C34878D82A}">
                    <a16:rowId xmlns:a16="http://schemas.microsoft.com/office/drawing/2014/main" val="2355408292"/>
                  </a:ext>
                </a:extLst>
              </a:tr>
              <a:tr h="370840">
                <a:tc>
                  <a:txBody>
                    <a:bodyPr/>
                    <a:lstStyle/>
                    <a:p>
                      <a:pPr algn="ctr"/>
                      <a:r>
                        <a:rPr lang="en-IN" dirty="0"/>
                        <a:t>Random Forest</a:t>
                      </a:r>
                    </a:p>
                  </a:txBody>
                  <a:tcPr/>
                </a:tc>
                <a:tc>
                  <a:txBody>
                    <a:bodyPr/>
                    <a:lstStyle/>
                    <a:p>
                      <a:pPr algn="ctr"/>
                      <a:r>
                        <a:rPr lang="en-IN" dirty="0"/>
                        <a:t>62</a:t>
                      </a:r>
                    </a:p>
                  </a:txBody>
                  <a:tcPr/>
                </a:tc>
                <a:tc>
                  <a:txBody>
                    <a:bodyPr/>
                    <a:lstStyle/>
                    <a:p>
                      <a:pPr algn="ctr"/>
                      <a:r>
                        <a:rPr lang="en-IN" dirty="0"/>
                        <a:t>60</a:t>
                      </a:r>
                    </a:p>
                  </a:txBody>
                  <a:tcPr/>
                </a:tc>
                <a:tc>
                  <a:txBody>
                    <a:bodyPr/>
                    <a:lstStyle/>
                    <a:p>
                      <a:pPr algn="ctr"/>
                      <a:r>
                        <a:rPr lang="en-IN" dirty="0"/>
                        <a:t>61</a:t>
                      </a:r>
                    </a:p>
                  </a:txBody>
                  <a:tcPr/>
                </a:tc>
                <a:tc>
                  <a:txBody>
                    <a:bodyPr/>
                    <a:lstStyle/>
                    <a:p>
                      <a:pPr algn="ctr"/>
                      <a:r>
                        <a:rPr lang="en-IN" dirty="0"/>
                        <a:t>62</a:t>
                      </a:r>
                    </a:p>
                  </a:txBody>
                  <a:tcPr/>
                </a:tc>
                <a:extLst>
                  <a:ext uri="{0D108BD9-81ED-4DB2-BD59-A6C34878D82A}">
                    <a16:rowId xmlns:a16="http://schemas.microsoft.com/office/drawing/2014/main" val="49966302"/>
                  </a:ext>
                </a:extLst>
              </a:tr>
            </a:tbl>
          </a:graphicData>
        </a:graphic>
      </p:graphicFrame>
      <p:graphicFrame>
        <p:nvGraphicFramePr>
          <p:cNvPr id="12" name="Table 11">
            <a:extLst>
              <a:ext uri="{FF2B5EF4-FFF2-40B4-BE49-F238E27FC236}">
                <a16:creationId xmlns:a16="http://schemas.microsoft.com/office/drawing/2014/main" id="{020A1725-1364-457B-ACD0-086A2B516953}"/>
              </a:ext>
            </a:extLst>
          </p:cNvPr>
          <p:cNvGraphicFramePr>
            <a:graphicFrameLocks noGrp="1"/>
          </p:cNvGraphicFramePr>
          <p:nvPr>
            <p:extLst>
              <p:ext uri="{D42A27DB-BD31-4B8C-83A1-F6EECF244321}">
                <p14:modId xmlns:p14="http://schemas.microsoft.com/office/powerpoint/2010/main" val="1972399156"/>
              </p:ext>
            </p:extLst>
          </p:nvPr>
        </p:nvGraphicFramePr>
        <p:xfrm>
          <a:off x="1837706" y="4635965"/>
          <a:ext cx="8128000" cy="1112520"/>
        </p:xfrm>
        <a:graphic>
          <a:graphicData uri="http://schemas.openxmlformats.org/drawingml/2006/table">
            <a:tbl>
              <a:tblPr firstRow="1" bandRow="1">
                <a:tableStyleId>{073A0DAA-6AF3-43AB-8588-CEC1D06C72B9}</a:tableStyleId>
              </a:tblPr>
              <a:tblGrid>
                <a:gridCol w="2220727">
                  <a:extLst>
                    <a:ext uri="{9D8B030D-6E8A-4147-A177-3AD203B41FA5}">
                      <a16:colId xmlns:a16="http://schemas.microsoft.com/office/drawing/2014/main" val="3731915053"/>
                    </a:ext>
                  </a:extLst>
                </a:gridCol>
                <a:gridCol w="1340285">
                  <a:extLst>
                    <a:ext uri="{9D8B030D-6E8A-4147-A177-3AD203B41FA5}">
                      <a16:colId xmlns:a16="http://schemas.microsoft.com/office/drawing/2014/main" val="3357106361"/>
                    </a:ext>
                  </a:extLst>
                </a:gridCol>
                <a:gridCol w="1315788">
                  <a:extLst>
                    <a:ext uri="{9D8B030D-6E8A-4147-A177-3AD203B41FA5}">
                      <a16:colId xmlns:a16="http://schemas.microsoft.com/office/drawing/2014/main" val="1714236980"/>
                    </a:ext>
                  </a:extLst>
                </a:gridCol>
                <a:gridCol w="1625600">
                  <a:extLst>
                    <a:ext uri="{9D8B030D-6E8A-4147-A177-3AD203B41FA5}">
                      <a16:colId xmlns:a16="http://schemas.microsoft.com/office/drawing/2014/main" val="1392589055"/>
                    </a:ext>
                  </a:extLst>
                </a:gridCol>
                <a:gridCol w="1625600">
                  <a:extLst>
                    <a:ext uri="{9D8B030D-6E8A-4147-A177-3AD203B41FA5}">
                      <a16:colId xmlns:a16="http://schemas.microsoft.com/office/drawing/2014/main" val="1947144584"/>
                    </a:ext>
                  </a:extLst>
                </a:gridCol>
              </a:tblGrid>
              <a:tr h="370840">
                <a:tc>
                  <a:txBody>
                    <a:bodyPr/>
                    <a:lstStyle/>
                    <a:p>
                      <a:pPr algn="ctr"/>
                      <a:r>
                        <a:rPr lang="en-IN" dirty="0"/>
                        <a:t>Model</a:t>
                      </a:r>
                    </a:p>
                  </a:txBody>
                  <a:tcPr/>
                </a:tc>
                <a:tc>
                  <a:txBody>
                    <a:bodyPr/>
                    <a:lstStyle/>
                    <a:p>
                      <a:r>
                        <a:rPr lang="en-IN" dirty="0"/>
                        <a:t>Accuracy</a:t>
                      </a:r>
                    </a:p>
                  </a:txBody>
                  <a:tcPr/>
                </a:tc>
                <a:tc>
                  <a:txBody>
                    <a:bodyPr/>
                    <a:lstStyle/>
                    <a:p>
                      <a:r>
                        <a:rPr lang="en-IN" dirty="0"/>
                        <a:t>Precision</a:t>
                      </a:r>
                    </a:p>
                  </a:txBody>
                  <a:tcPr/>
                </a:tc>
                <a:tc>
                  <a:txBody>
                    <a:bodyPr/>
                    <a:lstStyle/>
                    <a:p>
                      <a:r>
                        <a:rPr lang="en-IN" dirty="0"/>
                        <a:t>F1 – score</a:t>
                      </a:r>
                    </a:p>
                  </a:txBody>
                  <a:tcPr/>
                </a:tc>
                <a:tc>
                  <a:txBody>
                    <a:bodyPr/>
                    <a:lstStyle/>
                    <a:p>
                      <a:r>
                        <a:rPr lang="en-IN" dirty="0"/>
                        <a:t>Recall</a:t>
                      </a:r>
                    </a:p>
                  </a:txBody>
                  <a:tcPr/>
                </a:tc>
                <a:extLst>
                  <a:ext uri="{0D108BD9-81ED-4DB2-BD59-A6C34878D82A}">
                    <a16:rowId xmlns:a16="http://schemas.microsoft.com/office/drawing/2014/main" val="980640379"/>
                  </a:ext>
                </a:extLst>
              </a:tr>
              <a:tr h="370840">
                <a:tc>
                  <a:txBody>
                    <a:bodyPr/>
                    <a:lstStyle/>
                    <a:p>
                      <a:pPr algn="ctr"/>
                      <a:r>
                        <a:rPr lang="en-IN" dirty="0"/>
                        <a:t>Logistic Regression</a:t>
                      </a:r>
                    </a:p>
                  </a:txBody>
                  <a:tcPr/>
                </a:tc>
                <a:tc>
                  <a:txBody>
                    <a:bodyPr/>
                    <a:lstStyle/>
                    <a:p>
                      <a:pPr algn="ctr"/>
                      <a:r>
                        <a:rPr lang="en-IN" dirty="0"/>
                        <a:t>76</a:t>
                      </a:r>
                    </a:p>
                  </a:txBody>
                  <a:tcPr/>
                </a:tc>
                <a:tc>
                  <a:txBody>
                    <a:bodyPr/>
                    <a:lstStyle/>
                    <a:p>
                      <a:pPr algn="ctr"/>
                      <a:r>
                        <a:rPr lang="en-IN" dirty="0"/>
                        <a:t>93</a:t>
                      </a:r>
                    </a:p>
                  </a:txBody>
                  <a:tcPr/>
                </a:tc>
                <a:tc>
                  <a:txBody>
                    <a:bodyPr/>
                    <a:lstStyle/>
                    <a:p>
                      <a:pPr algn="ctr"/>
                      <a:r>
                        <a:rPr lang="en-IN" dirty="0"/>
                        <a:t>86</a:t>
                      </a:r>
                    </a:p>
                  </a:txBody>
                  <a:tcPr/>
                </a:tc>
                <a:tc>
                  <a:txBody>
                    <a:bodyPr/>
                    <a:lstStyle/>
                    <a:p>
                      <a:pPr algn="ctr"/>
                      <a:r>
                        <a:rPr lang="en-IN" dirty="0"/>
                        <a:t>76</a:t>
                      </a:r>
                    </a:p>
                  </a:txBody>
                  <a:tcPr/>
                </a:tc>
                <a:extLst>
                  <a:ext uri="{0D108BD9-81ED-4DB2-BD59-A6C34878D82A}">
                    <a16:rowId xmlns:a16="http://schemas.microsoft.com/office/drawing/2014/main" val="3712297098"/>
                  </a:ext>
                </a:extLst>
              </a:tr>
              <a:tr h="370840">
                <a:tc>
                  <a:txBody>
                    <a:bodyPr/>
                    <a:lstStyle/>
                    <a:p>
                      <a:pPr algn="ctr"/>
                      <a:r>
                        <a:rPr lang="en-IN" dirty="0"/>
                        <a:t>Random Forest</a:t>
                      </a:r>
                    </a:p>
                  </a:txBody>
                  <a:tcPr/>
                </a:tc>
                <a:tc>
                  <a:txBody>
                    <a:bodyPr/>
                    <a:lstStyle/>
                    <a:p>
                      <a:pPr algn="ctr"/>
                      <a:r>
                        <a:rPr lang="en-IN" dirty="0"/>
                        <a:t>77</a:t>
                      </a:r>
                    </a:p>
                  </a:txBody>
                  <a:tcPr/>
                </a:tc>
                <a:tc>
                  <a:txBody>
                    <a:bodyPr/>
                    <a:lstStyle/>
                    <a:p>
                      <a:pPr algn="ctr"/>
                      <a:r>
                        <a:rPr lang="en-IN" dirty="0"/>
                        <a:t>95</a:t>
                      </a:r>
                    </a:p>
                  </a:txBody>
                  <a:tcPr/>
                </a:tc>
                <a:tc>
                  <a:txBody>
                    <a:bodyPr/>
                    <a:lstStyle/>
                    <a:p>
                      <a:pPr algn="ctr"/>
                      <a:r>
                        <a:rPr lang="en-IN" dirty="0"/>
                        <a:t>87</a:t>
                      </a:r>
                    </a:p>
                  </a:txBody>
                  <a:tcPr/>
                </a:tc>
                <a:tc>
                  <a:txBody>
                    <a:bodyPr/>
                    <a:lstStyle/>
                    <a:p>
                      <a:pPr algn="ctr"/>
                      <a:r>
                        <a:rPr lang="en-IN" dirty="0"/>
                        <a:t>77</a:t>
                      </a:r>
                    </a:p>
                  </a:txBody>
                  <a:tcPr/>
                </a:tc>
                <a:extLst>
                  <a:ext uri="{0D108BD9-81ED-4DB2-BD59-A6C34878D82A}">
                    <a16:rowId xmlns:a16="http://schemas.microsoft.com/office/drawing/2014/main" val="1249812515"/>
                  </a:ext>
                </a:extLst>
              </a:tr>
            </a:tbl>
          </a:graphicData>
        </a:graphic>
      </p:graphicFrame>
      <p:sp>
        <p:nvSpPr>
          <p:cNvPr id="14" name="TextBox 13">
            <a:extLst>
              <a:ext uri="{FF2B5EF4-FFF2-40B4-BE49-F238E27FC236}">
                <a16:creationId xmlns:a16="http://schemas.microsoft.com/office/drawing/2014/main" id="{15DFC22A-16B7-4DBD-B681-BF325B688B9E}"/>
              </a:ext>
            </a:extLst>
          </p:cNvPr>
          <p:cNvSpPr txBox="1"/>
          <p:nvPr/>
        </p:nvSpPr>
        <p:spPr>
          <a:xfrm>
            <a:off x="1954060" y="2116905"/>
            <a:ext cx="1980607" cy="369332"/>
          </a:xfrm>
          <a:prstGeom prst="rect">
            <a:avLst/>
          </a:prstGeom>
          <a:noFill/>
        </p:spPr>
        <p:txBody>
          <a:bodyPr wrap="none" rtlCol="0">
            <a:spAutoFit/>
          </a:bodyPr>
          <a:lstStyle/>
          <a:p>
            <a:r>
              <a:rPr lang="en-IN" u="sng" dirty="0"/>
              <a:t>Target – Yes / No </a:t>
            </a:r>
          </a:p>
        </p:txBody>
      </p:sp>
      <p:sp>
        <p:nvSpPr>
          <p:cNvPr id="15" name="TextBox 14">
            <a:extLst>
              <a:ext uri="{FF2B5EF4-FFF2-40B4-BE49-F238E27FC236}">
                <a16:creationId xmlns:a16="http://schemas.microsoft.com/office/drawing/2014/main" id="{22F4876E-0ACE-48EF-B423-367F3D276175}"/>
              </a:ext>
            </a:extLst>
          </p:cNvPr>
          <p:cNvSpPr txBox="1"/>
          <p:nvPr/>
        </p:nvSpPr>
        <p:spPr>
          <a:xfrm>
            <a:off x="1954060" y="4011783"/>
            <a:ext cx="2049087" cy="369332"/>
          </a:xfrm>
          <a:prstGeom prst="rect">
            <a:avLst/>
          </a:prstGeom>
          <a:noFill/>
        </p:spPr>
        <p:txBody>
          <a:bodyPr wrap="none" rtlCol="0">
            <a:spAutoFit/>
          </a:bodyPr>
          <a:lstStyle/>
          <a:p>
            <a:r>
              <a:rPr lang="en-IN" u="sng" dirty="0"/>
              <a:t>Target - &gt;30 / &lt;30</a:t>
            </a:r>
          </a:p>
        </p:txBody>
      </p:sp>
    </p:spTree>
    <p:extLst>
      <p:ext uri="{BB962C8B-B14F-4D97-AF65-F5344CB8AC3E}">
        <p14:creationId xmlns:p14="http://schemas.microsoft.com/office/powerpoint/2010/main" val="573643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921D8-601B-4DD8-B75B-75EB0779754C}"/>
              </a:ext>
            </a:extLst>
          </p:cNvPr>
          <p:cNvSpPr/>
          <p:nvPr/>
        </p:nvSpPr>
        <p:spPr>
          <a:xfrm>
            <a:off x="651640" y="829045"/>
            <a:ext cx="2448107"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Agenda</a:t>
            </a:r>
          </a:p>
        </p:txBody>
      </p:sp>
      <p:cxnSp>
        <p:nvCxnSpPr>
          <p:cNvPr id="4" name="Straight Connector 3">
            <a:extLst>
              <a:ext uri="{FF2B5EF4-FFF2-40B4-BE49-F238E27FC236}">
                <a16:creationId xmlns:a16="http://schemas.microsoft.com/office/drawing/2014/main" id="{8AD40C67-3A39-4EDD-8828-D3443D035DD8}"/>
              </a:ext>
            </a:extLst>
          </p:cNvPr>
          <p:cNvCxnSpPr>
            <a:cxnSpLocks/>
          </p:cNvCxnSpPr>
          <p:nvPr/>
        </p:nvCxnSpPr>
        <p:spPr>
          <a:xfrm>
            <a:off x="1720949" y="1413820"/>
            <a:ext cx="920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A7AADE-8BBD-4289-B216-321547BEE5F7}"/>
              </a:ext>
            </a:extLst>
          </p:cNvPr>
          <p:cNvSpPr txBox="1"/>
          <p:nvPr/>
        </p:nvSpPr>
        <p:spPr>
          <a:xfrm>
            <a:off x="1478631" y="1885101"/>
            <a:ext cx="8523498" cy="4385816"/>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Objective</a:t>
            </a:r>
          </a:p>
          <a:p>
            <a:pPr marL="285750" indent="-285750">
              <a:lnSpc>
                <a:spcPct val="200000"/>
              </a:lnSpc>
              <a:buFont typeface="Wingdings" panose="05000000000000000000" pitchFamily="2" charset="2"/>
              <a:buChar char="Ø"/>
            </a:pPr>
            <a:r>
              <a:rPr lang="en-IN" dirty="0"/>
              <a:t>Data Description</a:t>
            </a:r>
          </a:p>
          <a:p>
            <a:pPr marL="285750" indent="-285750">
              <a:lnSpc>
                <a:spcPct val="200000"/>
              </a:lnSpc>
              <a:buFont typeface="Wingdings" panose="05000000000000000000" pitchFamily="2" charset="2"/>
              <a:buChar char="Ø"/>
            </a:pPr>
            <a:r>
              <a:rPr lang="en-IN" dirty="0"/>
              <a:t>Pre Processing</a:t>
            </a:r>
          </a:p>
          <a:p>
            <a:pPr marL="285750" indent="-285750">
              <a:lnSpc>
                <a:spcPct val="200000"/>
              </a:lnSpc>
              <a:buFont typeface="Wingdings" panose="05000000000000000000" pitchFamily="2" charset="2"/>
              <a:buChar char="Ø"/>
            </a:pPr>
            <a:r>
              <a:rPr lang="en-IN" dirty="0"/>
              <a:t>Visualizations</a:t>
            </a:r>
          </a:p>
          <a:p>
            <a:pPr marL="285750" indent="-285750">
              <a:lnSpc>
                <a:spcPct val="200000"/>
              </a:lnSpc>
              <a:buFont typeface="Wingdings" panose="05000000000000000000" pitchFamily="2" charset="2"/>
              <a:buChar char="Ø"/>
            </a:pPr>
            <a:r>
              <a:rPr lang="en-IN" dirty="0"/>
              <a:t>Model Building</a:t>
            </a:r>
          </a:p>
          <a:p>
            <a:pPr marL="285750" indent="-285750">
              <a:lnSpc>
                <a:spcPct val="200000"/>
              </a:lnSpc>
              <a:buFont typeface="Wingdings" panose="05000000000000000000" pitchFamily="2" charset="2"/>
              <a:buChar char="Ø"/>
            </a:pPr>
            <a:r>
              <a:rPr lang="en-IN" dirty="0"/>
              <a:t> </a:t>
            </a:r>
            <a:r>
              <a:rPr lang="en-IN" dirty="0">
                <a:solidFill>
                  <a:srgbClr val="FF0000"/>
                </a:solidFill>
              </a:rPr>
              <a:t>Conclusion</a:t>
            </a:r>
          </a:p>
          <a:p>
            <a:pPr>
              <a:lnSpc>
                <a:spcPct val="200000"/>
              </a:lnSpc>
            </a:pPr>
            <a:endParaRPr lang="en-IN" dirty="0"/>
          </a:p>
          <a:p>
            <a:pPr marL="285750" indent="-285750">
              <a:lnSpc>
                <a:spcPct val="150000"/>
              </a:lnSpc>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B7C8F572-6A9A-45FA-B0CA-13BD519F497D}"/>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2A7706-739B-4C5A-A2C6-F28428037207}"/>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932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74EEF0-CC06-4041-BC1F-EC74196B826D}"/>
              </a:ext>
            </a:extLst>
          </p:cNvPr>
          <p:cNvSpPr/>
          <p:nvPr/>
        </p:nvSpPr>
        <p:spPr>
          <a:xfrm>
            <a:off x="1258244" y="1027478"/>
            <a:ext cx="9679046" cy="1938992"/>
          </a:xfrm>
          <a:prstGeom prst="rect">
            <a:avLst/>
          </a:prstGeom>
        </p:spPr>
        <p:txBody>
          <a:bodyPr wrap="square">
            <a:spAutoFit/>
          </a:bodyPr>
          <a:lstStyle/>
          <a:p>
            <a:pPr>
              <a:lnSpc>
                <a:spcPct val="200000"/>
              </a:lnSpc>
            </a:pPr>
            <a:r>
              <a:rPr lang="en-IN" sz="2000" dirty="0"/>
              <a:t>Conclusion :</a:t>
            </a:r>
          </a:p>
          <a:p>
            <a:pPr>
              <a:lnSpc>
                <a:spcPct val="200000"/>
              </a:lnSpc>
            </a:pPr>
            <a:r>
              <a:rPr lang="en-IN" sz="2000" dirty="0"/>
              <a:t>Based on the approaches made during model building, it can be concluded that these models can be used by the client to predict hospital readmission 			</a:t>
            </a:r>
          </a:p>
        </p:txBody>
      </p:sp>
      <p:cxnSp>
        <p:nvCxnSpPr>
          <p:cNvPr id="6" name="Straight Connector 5">
            <a:extLst>
              <a:ext uri="{FF2B5EF4-FFF2-40B4-BE49-F238E27FC236}">
                <a16:creationId xmlns:a16="http://schemas.microsoft.com/office/drawing/2014/main" id="{160AAB0E-9803-4AA0-A940-F1C5243E9FFC}"/>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957A2BC-8B53-466F-A0B3-5F129E75A9AB}"/>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8AB3C5-3723-4420-B5F7-5FA8DABA000B}"/>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60F0FD-C075-4972-B704-98D13025010C}"/>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6C1714C-51C3-42AE-9F06-FD8C93C58885}"/>
              </a:ext>
            </a:extLst>
          </p:cNvPr>
          <p:cNvPicPr>
            <a:picLocks noChangeAspect="1"/>
          </p:cNvPicPr>
          <p:nvPr/>
        </p:nvPicPr>
        <p:blipFill>
          <a:blip r:embed="rId2"/>
          <a:stretch>
            <a:fillRect/>
          </a:stretch>
        </p:blipFill>
        <p:spPr>
          <a:xfrm>
            <a:off x="1878950" y="3582023"/>
            <a:ext cx="8115300" cy="1885950"/>
          </a:xfrm>
          <a:prstGeom prst="rect">
            <a:avLst/>
          </a:prstGeom>
        </p:spPr>
      </p:pic>
    </p:spTree>
    <p:extLst>
      <p:ext uri="{BB962C8B-B14F-4D97-AF65-F5344CB8AC3E}">
        <p14:creationId xmlns:p14="http://schemas.microsoft.com/office/powerpoint/2010/main" val="2640900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733C0E-A678-4218-A4F0-D79A453790BF}"/>
              </a:ext>
            </a:extLst>
          </p:cNvPr>
          <p:cNvCxnSpPr>
            <a:cxnSpLocks/>
          </p:cNvCxnSpPr>
          <p:nvPr/>
        </p:nvCxnSpPr>
        <p:spPr>
          <a:xfrm>
            <a:off x="1427968" y="422917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0857D5F-B3D8-46E5-827F-718EB2F4EC2B}"/>
              </a:ext>
            </a:extLst>
          </p:cNvPr>
          <p:cNvCxnSpPr>
            <a:cxnSpLocks/>
          </p:cNvCxnSpPr>
          <p:nvPr/>
        </p:nvCxnSpPr>
        <p:spPr>
          <a:xfrm flipV="1">
            <a:off x="422027" y="6358597"/>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3289EC1-6CF0-4788-9D3C-764F9B6C11B0}"/>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70D8B7E-38E0-44A9-9C3A-413ADAD384E3}"/>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D74A5B-7D08-4421-9D84-3701ADB3DB86}"/>
              </a:ext>
            </a:extLst>
          </p:cNvPr>
          <p:cNvCxnSpPr/>
          <p:nvPr/>
        </p:nvCxnSpPr>
        <p:spPr>
          <a:xfrm>
            <a:off x="4807229" y="5185772"/>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C41F5B5-EA26-4459-A0BB-40A318F28CE5}"/>
              </a:ext>
            </a:extLst>
          </p:cNvPr>
          <p:cNvCxnSpPr/>
          <p:nvPr/>
        </p:nvCxnSpPr>
        <p:spPr>
          <a:xfrm>
            <a:off x="4734161" y="5237964"/>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B862FB3-CF17-45A0-B78B-1B7FB4AE58D1}"/>
              </a:ext>
            </a:extLst>
          </p:cNvPr>
          <p:cNvCxnSpPr/>
          <p:nvPr/>
        </p:nvCxnSpPr>
        <p:spPr>
          <a:xfrm>
            <a:off x="4661093" y="5302682"/>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3FBB18C-0AF8-4E07-B2B7-42299A6011B2}"/>
              </a:ext>
            </a:extLst>
          </p:cNvPr>
          <p:cNvCxnSpPr/>
          <p:nvPr/>
        </p:nvCxnSpPr>
        <p:spPr>
          <a:xfrm>
            <a:off x="4537921" y="5342348"/>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59BE60A-DB67-47D9-BB17-931D56132C64}"/>
              </a:ext>
            </a:extLst>
          </p:cNvPr>
          <p:cNvCxnSpPr/>
          <p:nvPr/>
        </p:nvCxnSpPr>
        <p:spPr>
          <a:xfrm>
            <a:off x="4402223" y="5394540"/>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EB75214-1318-4B28-B8CC-3738EE17F296}"/>
              </a:ext>
            </a:extLst>
          </p:cNvPr>
          <p:cNvCxnSpPr/>
          <p:nvPr/>
        </p:nvCxnSpPr>
        <p:spPr>
          <a:xfrm>
            <a:off x="5105767" y="5020848"/>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A26CC6-9CD1-457B-A3CA-E4CDFFC4C735}"/>
              </a:ext>
            </a:extLst>
          </p:cNvPr>
          <p:cNvCxnSpPr/>
          <p:nvPr/>
        </p:nvCxnSpPr>
        <p:spPr>
          <a:xfrm>
            <a:off x="5021555" y="5073040"/>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DAD512-57CF-4DBC-B4EF-8ECCB4E1C982}"/>
              </a:ext>
            </a:extLst>
          </p:cNvPr>
          <p:cNvCxnSpPr/>
          <p:nvPr/>
        </p:nvCxnSpPr>
        <p:spPr>
          <a:xfrm>
            <a:off x="4897001" y="5125232"/>
            <a:ext cx="20695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F295100-9128-4EEC-A34D-7F29327A8D03}"/>
              </a:ext>
            </a:extLst>
          </p:cNvPr>
          <p:cNvSpPr txBox="1"/>
          <p:nvPr/>
        </p:nvSpPr>
        <p:spPr>
          <a:xfrm>
            <a:off x="4563263" y="2854166"/>
            <a:ext cx="2737031" cy="769441"/>
          </a:xfrm>
          <a:prstGeom prst="rect">
            <a:avLst/>
          </a:prstGeom>
          <a:noFill/>
        </p:spPr>
        <p:txBody>
          <a:bodyPr wrap="none" rtlCol="0">
            <a:spAutoFit/>
          </a:bodyPr>
          <a:lstStyle/>
          <a:p>
            <a:r>
              <a:rPr lang="en-IN" sz="4400" dirty="0"/>
              <a:t>Thank You</a:t>
            </a:r>
          </a:p>
        </p:txBody>
      </p:sp>
    </p:spTree>
    <p:extLst>
      <p:ext uri="{BB962C8B-B14F-4D97-AF65-F5344CB8AC3E}">
        <p14:creationId xmlns:p14="http://schemas.microsoft.com/office/powerpoint/2010/main" val="222321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4EEC5-939C-41A6-BED7-DF3D16913217}"/>
              </a:ext>
            </a:extLst>
          </p:cNvPr>
          <p:cNvSpPr/>
          <p:nvPr/>
        </p:nvSpPr>
        <p:spPr>
          <a:xfrm>
            <a:off x="1213253" y="823420"/>
            <a:ext cx="9645028" cy="5232202"/>
          </a:xfrm>
          <a:prstGeom prst="rect">
            <a:avLst/>
          </a:prstGeom>
        </p:spPr>
        <p:txBody>
          <a:bodyPr wrap="square">
            <a:spAutoFit/>
          </a:bodyPr>
          <a:lstStyle/>
          <a:p>
            <a:pPr>
              <a:lnSpc>
                <a:spcPct val="200000"/>
              </a:lnSpc>
            </a:pPr>
            <a:r>
              <a:rPr lang="en-IN" sz="2400" b="1" dirty="0"/>
              <a:t>Objective:</a:t>
            </a:r>
          </a:p>
          <a:p>
            <a:pPr>
              <a:lnSpc>
                <a:spcPct val="200000"/>
              </a:lnSpc>
            </a:pPr>
            <a:r>
              <a:rPr lang="en-IN" sz="2000" dirty="0"/>
              <a:t>Problem Statement:</a:t>
            </a:r>
          </a:p>
          <a:p>
            <a:pPr marL="342900" indent="-342900">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To predict, whether a patient is readmitted to hospital or not with respect to various factors.</a:t>
            </a:r>
            <a:endParaRPr lang="en-IN" dirty="0">
              <a:latin typeface="Arial" panose="020B0604020202020204" pitchFamily="34" charset="0"/>
              <a:cs typeface="Arial" panose="020B0604020202020204" pitchFamily="34" charset="0"/>
            </a:endParaRPr>
          </a:p>
          <a:p>
            <a:pPr>
              <a:lnSpc>
                <a:spcPct val="150000"/>
              </a:lnSpc>
            </a:pPr>
            <a:endParaRPr lang="en-IN" dirty="0">
              <a:latin typeface="Arial" panose="020B0604020202020204" pitchFamily="34" charset="0"/>
              <a:cs typeface="Arial" panose="020B0604020202020204" pitchFamily="34" charset="0"/>
            </a:endParaRPr>
          </a:p>
          <a:p>
            <a:pPr>
              <a:lnSpc>
                <a:spcPct val="150000"/>
              </a:lnSpc>
            </a:pPr>
            <a:r>
              <a:rPr lang="en-IN" sz="2000" dirty="0">
                <a:latin typeface="+mj-lt"/>
                <a:cs typeface="Arial" panose="020B0604020202020204" pitchFamily="34" charset="0"/>
              </a:rPr>
              <a:t>Business Problem:</a:t>
            </a:r>
          </a:p>
          <a:p>
            <a:pPr marL="285750" indent="-285750">
              <a:lnSpc>
                <a:spcPct val="150000"/>
              </a:lnSpc>
              <a:buFont typeface="Wingdings" panose="05000000000000000000" pitchFamily="2" charset="2"/>
              <a:buChar char="Ø"/>
            </a:pPr>
            <a:r>
              <a:rPr lang="en-IN" dirty="0">
                <a:latin typeface="Arial" panose="020B0604020202020204" pitchFamily="34" charset="0"/>
                <a:cs typeface="Arial" panose="020B0604020202020204" pitchFamily="34" charset="0"/>
              </a:rPr>
              <a:t>Main problem of insurance company in this case is to know whether readmission of patient is fraud or not. This model helps insurance companies to solve this problem, which saves  lot of money and time.  </a:t>
            </a:r>
          </a:p>
          <a:p>
            <a:pPr marL="285750" indent="-285750">
              <a:lnSpc>
                <a:spcPct val="150000"/>
              </a:lnSpc>
              <a:buFont typeface="Wingdings" panose="05000000000000000000" pitchFamily="2" charset="2"/>
              <a:buChar char="Ø"/>
            </a:pPr>
            <a:r>
              <a:rPr lang="en-IN" dirty="0">
                <a:latin typeface="Arial" panose="020B0604020202020204" pitchFamily="34" charset="0"/>
                <a:cs typeface="Arial" panose="020B0604020202020204" pitchFamily="34" charset="0"/>
              </a:rPr>
              <a:t>Analysis also helps them in their medical aid schemes.</a:t>
            </a:r>
          </a:p>
          <a:p>
            <a:pPr>
              <a:lnSpc>
                <a:spcPct val="150000"/>
              </a:lnSpc>
            </a:pPr>
            <a:endParaRPr lang="en-IN"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2B7DD0A9-FEBC-48D0-89CC-0263CDAA4643}"/>
              </a:ext>
            </a:extLst>
          </p:cNvPr>
          <p:cNvCxnSpPr>
            <a:cxnSpLocks/>
          </p:cNvCxnSpPr>
          <p:nvPr/>
        </p:nvCxnSpPr>
        <p:spPr>
          <a:xfrm flipV="1">
            <a:off x="1213253"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4AE955C-6FC0-4522-BA13-85FCEF05182F}"/>
              </a:ext>
            </a:extLst>
          </p:cNvPr>
          <p:cNvCxnSpPr>
            <a:cxnSpLocks/>
          </p:cNvCxnSpPr>
          <p:nvPr/>
        </p:nvCxnSpPr>
        <p:spPr>
          <a:xfrm>
            <a:off x="11288018"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6598329-E2D8-47E5-9A8E-917FA00A92A6}"/>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F86E4B2-7EBC-4D6C-8796-E7D47362DFAA}"/>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90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921D8-601B-4DD8-B75B-75EB0779754C}"/>
              </a:ext>
            </a:extLst>
          </p:cNvPr>
          <p:cNvSpPr/>
          <p:nvPr/>
        </p:nvSpPr>
        <p:spPr>
          <a:xfrm>
            <a:off x="651640" y="829045"/>
            <a:ext cx="2448107"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Agenda</a:t>
            </a:r>
          </a:p>
        </p:txBody>
      </p:sp>
      <p:cxnSp>
        <p:nvCxnSpPr>
          <p:cNvPr id="4" name="Straight Connector 3">
            <a:extLst>
              <a:ext uri="{FF2B5EF4-FFF2-40B4-BE49-F238E27FC236}">
                <a16:creationId xmlns:a16="http://schemas.microsoft.com/office/drawing/2014/main" id="{8AD40C67-3A39-4EDD-8828-D3443D035DD8}"/>
              </a:ext>
            </a:extLst>
          </p:cNvPr>
          <p:cNvCxnSpPr>
            <a:cxnSpLocks/>
          </p:cNvCxnSpPr>
          <p:nvPr/>
        </p:nvCxnSpPr>
        <p:spPr>
          <a:xfrm>
            <a:off x="1720949" y="1413820"/>
            <a:ext cx="920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A7AADE-8BBD-4289-B216-321547BEE5F7}"/>
              </a:ext>
            </a:extLst>
          </p:cNvPr>
          <p:cNvSpPr txBox="1"/>
          <p:nvPr/>
        </p:nvSpPr>
        <p:spPr>
          <a:xfrm>
            <a:off x="1491337" y="1413820"/>
            <a:ext cx="8523498" cy="4939814"/>
          </a:xfrm>
          <a:prstGeom prst="rect">
            <a:avLst/>
          </a:prstGeom>
          <a:noFill/>
        </p:spPr>
        <p:txBody>
          <a:bodyPr wrap="square" rtlCol="0">
            <a:spAutoFit/>
          </a:bodyPr>
          <a:lstStyle/>
          <a:p>
            <a:pPr>
              <a:lnSpc>
                <a:spcPct val="200000"/>
              </a:lnSpc>
            </a:pPr>
            <a:endParaRPr lang="en-IN" dirty="0"/>
          </a:p>
          <a:p>
            <a:pPr marL="285750" indent="-285750">
              <a:lnSpc>
                <a:spcPct val="200000"/>
              </a:lnSpc>
              <a:buFont typeface="Wingdings" panose="05000000000000000000" pitchFamily="2" charset="2"/>
              <a:buChar char="Ø"/>
            </a:pPr>
            <a:r>
              <a:rPr lang="en-IN" dirty="0"/>
              <a:t>Objective</a:t>
            </a:r>
          </a:p>
          <a:p>
            <a:pPr marL="285750" indent="-285750">
              <a:lnSpc>
                <a:spcPct val="200000"/>
              </a:lnSpc>
              <a:buFont typeface="Wingdings" panose="05000000000000000000" pitchFamily="2" charset="2"/>
              <a:buChar char="Ø"/>
            </a:pPr>
            <a:r>
              <a:rPr lang="en-IN" dirty="0">
                <a:solidFill>
                  <a:srgbClr val="FF0000"/>
                </a:solidFill>
              </a:rPr>
              <a:t>Data Description</a:t>
            </a:r>
          </a:p>
          <a:p>
            <a:pPr marL="285750" indent="-285750">
              <a:lnSpc>
                <a:spcPct val="200000"/>
              </a:lnSpc>
              <a:buFont typeface="Wingdings" panose="05000000000000000000" pitchFamily="2" charset="2"/>
              <a:buChar char="Ø"/>
            </a:pPr>
            <a:r>
              <a:rPr lang="en-IN" dirty="0"/>
              <a:t>Pre Processing</a:t>
            </a:r>
          </a:p>
          <a:p>
            <a:pPr marL="285750" indent="-285750">
              <a:lnSpc>
                <a:spcPct val="200000"/>
              </a:lnSpc>
              <a:buFont typeface="Wingdings" panose="05000000000000000000" pitchFamily="2" charset="2"/>
              <a:buChar char="Ø"/>
            </a:pPr>
            <a:r>
              <a:rPr lang="en-IN" dirty="0"/>
              <a:t>Visualizations</a:t>
            </a:r>
          </a:p>
          <a:p>
            <a:pPr marL="285750" indent="-285750">
              <a:lnSpc>
                <a:spcPct val="200000"/>
              </a:lnSpc>
              <a:buFont typeface="Wingdings" panose="05000000000000000000" pitchFamily="2" charset="2"/>
              <a:buChar char="Ø"/>
            </a:pPr>
            <a:r>
              <a:rPr lang="en-IN" dirty="0"/>
              <a:t>Model Building</a:t>
            </a:r>
          </a:p>
          <a:p>
            <a:pPr marL="285750" indent="-285750">
              <a:lnSpc>
                <a:spcPct val="200000"/>
              </a:lnSpc>
              <a:buFont typeface="Wingdings" panose="05000000000000000000" pitchFamily="2" charset="2"/>
              <a:buChar char="Ø"/>
            </a:pPr>
            <a:r>
              <a:rPr lang="en-IN" dirty="0"/>
              <a:t> Conclusion</a:t>
            </a:r>
          </a:p>
          <a:p>
            <a:pPr>
              <a:lnSpc>
                <a:spcPct val="200000"/>
              </a:lnSpc>
            </a:pPr>
            <a:endParaRPr lang="en-IN" dirty="0"/>
          </a:p>
          <a:p>
            <a:pPr marL="285750" indent="-285750">
              <a:lnSpc>
                <a:spcPct val="150000"/>
              </a:lnSpc>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B7C8F572-6A9A-45FA-B0CA-13BD519F497D}"/>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2A7706-739B-4C5A-A2C6-F28428037207}"/>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76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1D21D6-42A3-4B16-9395-528225E0B788}"/>
              </a:ext>
            </a:extLst>
          </p:cNvPr>
          <p:cNvSpPr/>
          <p:nvPr/>
        </p:nvSpPr>
        <p:spPr>
          <a:xfrm>
            <a:off x="1222834" y="965368"/>
            <a:ext cx="2335896" cy="400110"/>
          </a:xfrm>
          <a:prstGeom prst="rect">
            <a:avLst/>
          </a:prstGeom>
        </p:spPr>
        <p:txBody>
          <a:bodyPr wrap="none">
            <a:spAutoFit/>
          </a:bodyPr>
          <a:lstStyle/>
          <a:p>
            <a:r>
              <a:rPr lang="en-IN" sz="2000" b="1" dirty="0"/>
              <a:t>Data Description :</a:t>
            </a:r>
          </a:p>
        </p:txBody>
      </p:sp>
      <p:sp>
        <p:nvSpPr>
          <p:cNvPr id="5" name="TextBox 4">
            <a:extLst>
              <a:ext uri="{FF2B5EF4-FFF2-40B4-BE49-F238E27FC236}">
                <a16:creationId xmlns:a16="http://schemas.microsoft.com/office/drawing/2014/main" id="{8C222F1B-52F4-4039-B9A8-D01225E4DC08}"/>
              </a:ext>
            </a:extLst>
          </p:cNvPr>
          <p:cNvSpPr txBox="1"/>
          <p:nvPr/>
        </p:nvSpPr>
        <p:spPr>
          <a:xfrm>
            <a:off x="1814732" y="1533378"/>
            <a:ext cx="8727069" cy="2308324"/>
          </a:xfrm>
          <a:prstGeom prst="rect">
            <a:avLst/>
          </a:prstGeom>
          <a:noFill/>
        </p:spPr>
        <p:txBody>
          <a:bodyPr wrap="none" rtlCol="0">
            <a:spAutoFit/>
          </a:bodyPr>
          <a:lstStyle/>
          <a:p>
            <a:pPr>
              <a:lnSpc>
                <a:spcPct val="200000"/>
              </a:lnSpc>
            </a:pPr>
            <a:r>
              <a:rPr lang="en-US" b="1" dirty="0"/>
              <a:t> </a:t>
            </a:r>
            <a:r>
              <a:rPr lang="en-US" dirty="0"/>
              <a:t>The dataset represents 10 years (1999-2008) of clinical care at 130 US hospitals.  </a:t>
            </a:r>
          </a:p>
          <a:p>
            <a:pPr>
              <a:lnSpc>
                <a:spcPct val="200000"/>
              </a:lnSpc>
            </a:pPr>
            <a:r>
              <a:rPr lang="en-US" dirty="0"/>
              <a:t>It includes over 50 features and 101766 records representing patient and hospital </a:t>
            </a:r>
          </a:p>
          <a:p>
            <a:pPr>
              <a:lnSpc>
                <a:spcPct val="200000"/>
              </a:lnSpc>
            </a:pPr>
            <a:r>
              <a:rPr lang="en-US" dirty="0"/>
              <a:t>outcomes.</a:t>
            </a:r>
            <a:endParaRPr lang="en-IN" dirty="0"/>
          </a:p>
          <a:p>
            <a:pPr>
              <a:lnSpc>
                <a:spcPct val="200000"/>
              </a:lnSpc>
            </a:pPr>
            <a:endParaRPr lang="en-IN" dirty="0"/>
          </a:p>
        </p:txBody>
      </p:sp>
      <p:graphicFrame>
        <p:nvGraphicFramePr>
          <p:cNvPr id="7" name="Table 6">
            <a:extLst>
              <a:ext uri="{FF2B5EF4-FFF2-40B4-BE49-F238E27FC236}">
                <a16:creationId xmlns:a16="http://schemas.microsoft.com/office/drawing/2014/main" id="{8A7BA013-D4CF-4F72-A5C0-6A14F20E6FF9}"/>
              </a:ext>
            </a:extLst>
          </p:cNvPr>
          <p:cNvGraphicFramePr>
            <a:graphicFrameLocks noGrp="1"/>
          </p:cNvGraphicFramePr>
          <p:nvPr>
            <p:extLst>
              <p:ext uri="{D42A27DB-BD31-4B8C-83A1-F6EECF244321}">
                <p14:modId xmlns:p14="http://schemas.microsoft.com/office/powerpoint/2010/main" val="920677674"/>
              </p:ext>
            </p:extLst>
          </p:nvPr>
        </p:nvGraphicFramePr>
        <p:xfrm>
          <a:off x="2032000" y="3841262"/>
          <a:ext cx="8128000" cy="1665328"/>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100443619"/>
                    </a:ext>
                  </a:extLst>
                </a:gridCol>
                <a:gridCol w="4064000">
                  <a:extLst>
                    <a:ext uri="{9D8B030D-6E8A-4147-A177-3AD203B41FA5}">
                      <a16:colId xmlns:a16="http://schemas.microsoft.com/office/drawing/2014/main" val="3160552141"/>
                    </a:ext>
                  </a:extLst>
                </a:gridCol>
              </a:tblGrid>
              <a:tr h="416332">
                <a:tc>
                  <a:txBody>
                    <a:bodyPr/>
                    <a:lstStyle/>
                    <a:p>
                      <a:r>
                        <a:rPr lang="en-IN" dirty="0">
                          <a:solidFill>
                            <a:schemeClr val="tx1"/>
                          </a:solidFill>
                        </a:rPr>
                        <a:t>Number Of Attributes</a:t>
                      </a:r>
                    </a:p>
                  </a:txBody>
                  <a:tcPr>
                    <a:solidFill>
                      <a:schemeClr val="bg1">
                        <a:lumMod val="50000"/>
                      </a:schemeClr>
                    </a:solidFill>
                  </a:tcPr>
                </a:tc>
                <a:tc>
                  <a:txBody>
                    <a:bodyPr/>
                    <a:lstStyle/>
                    <a:p>
                      <a:r>
                        <a:rPr lang="en-IN" dirty="0">
                          <a:solidFill>
                            <a:schemeClr val="tx1"/>
                          </a:solidFill>
                        </a:rPr>
                        <a:t>50</a:t>
                      </a:r>
                    </a:p>
                  </a:txBody>
                  <a:tcPr>
                    <a:solidFill>
                      <a:schemeClr val="bg1">
                        <a:lumMod val="50000"/>
                      </a:schemeClr>
                    </a:solidFill>
                  </a:tcPr>
                </a:tc>
                <a:extLst>
                  <a:ext uri="{0D108BD9-81ED-4DB2-BD59-A6C34878D82A}">
                    <a16:rowId xmlns:a16="http://schemas.microsoft.com/office/drawing/2014/main" val="1520690160"/>
                  </a:ext>
                </a:extLst>
              </a:tr>
              <a:tr h="416332">
                <a:tc>
                  <a:txBody>
                    <a:bodyPr/>
                    <a:lstStyle/>
                    <a:p>
                      <a:r>
                        <a:rPr lang="en-IN" dirty="0"/>
                        <a:t>Number Of Numerical Attributes</a:t>
                      </a:r>
                    </a:p>
                  </a:txBody>
                  <a:tcPr/>
                </a:tc>
                <a:tc>
                  <a:txBody>
                    <a:bodyPr/>
                    <a:lstStyle/>
                    <a:p>
                      <a:r>
                        <a:rPr lang="en-IN" dirty="0"/>
                        <a:t>11</a:t>
                      </a:r>
                    </a:p>
                  </a:txBody>
                  <a:tcPr/>
                </a:tc>
                <a:extLst>
                  <a:ext uri="{0D108BD9-81ED-4DB2-BD59-A6C34878D82A}">
                    <a16:rowId xmlns:a16="http://schemas.microsoft.com/office/drawing/2014/main" val="2157629349"/>
                  </a:ext>
                </a:extLst>
              </a:tr>
              <a:tr h="416332">
                <a:tc>
                  <a:txBody>
                    <a:bodyPr/>
                    <a:lstStyle/>
                    <a:p>
                      <a:r>
                        <a:rPr lang="en-IN" dirty="0"/>
                        <a:t>Number Of Categorical Attributes</a:t>
                      </a:r>
                    </a:p>
                  </a:txBody>
                  <a:tcPr/>
                </a:tc>
                <a:tc>
                  <a:txBody>
                    <a:bodyPr/>
                    <a:lstStyle/>
                    <a:p>
                      <a:r>
                        <a:rPr lang="en-IN" dirty="0"/>
                        <a:t>39</a:t>
                      </a:r>
                    </a:p>
                  </a:txBody>
                  <a:tcPr/>
                </a:tc>
                <a:extLst>
                  <a:ext uri="{0D108BD9-81ED-4DB2-BD59-A6C34878D82A}">
                    <a16:rowId xmlns:a16="http://schemas.microsoft.com/office/drawing/2014/main" val="3042664499"/>
                  </a:ext>
                </a:extLst>
              </a:tr>
              <a:tr h="416332">
                <a:tc>
                  <a:txBody>
                    <a:bodyPr/>
                    <a:lstStyle/>
                    <a:p>
                      <a:r>
                        <a:rPr lang="en-IN" dirty="0"/>
                        <a:t>Number of rows </a:t>
                      </a:r>
                    </a:p>
                  </a:txBody>
                  <a:tcPr/>
                </a:tc>
                <a:tc>
                  <a:txBody>
                    <a:bodyPr/>
                    <a:lstStyle/>
                    <a:p>
                      <a:r>
                        <a:rPr lang="en-IN" dirty="0"/>
                        <a:t>1,01,766</a:t>
                      </a:r>
                    </a:p>
                  </a:txBody>
                  <a:tcPr/>
                </a:tc>
                <a:extLst>
                  <a:ext uri="{0D108BD9-81ED-4DB2-BD59-A6C34878D82A}">
                    <a16:rowId xmlns:a16="http://schemas.microsoft.com/office/drawing/2014/main" val="3621115583"/>
                  </a:ext>
                </a:extLst>
              </a:tr>
            </a:tbl>
          </a:graphicData>
        </a:graphic>
      </p:graphicFrame>
      <p:cxnSp>
        <p:nvCxnSpPr>
          <p:cNvPr id="8" name="Straight Connector 7">
            <a:extLst>
              <a:ext uri="{FF2B5EF4-FFF2-40B4-BE49-F238E27FC236}">
                <a16:creationId xmlns:a16="http://schemas.microsoft.com/office/drawing/2014/main" id="{0CF7308B-FDB5-404B-AB20-0059E9DEB349}"/>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7B736DA-E3BA-44E7-88CA-4BCF30FD2011}"/>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4654A2-1086-4936-9902-4E2CED4C396F}"/>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91CEAA2-F5B6-45E1-AA66-30F3C68289B5}"/>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79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DAF7174-0D87-48DF-A148-ECF833656110}"/>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58C32F0-B10E-4CC0-9E76-751B71218AA7}"/>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B97EA4-E19B-426C-9888-82C70E75FA5B}"/>
              </a:ext>
            </a:extLst>
          </p:cNvPr>
          <p:cNvCxnSpPr>
            <a:cxnSpLocks/>
          </p:cNvCxnSpPr>
          <p:nvPr/>
        </p:nvCxnSpPr>
        <p:spPr>
          <a:xfrm>
            <a:off x="910858" y="3995244"/>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017C3BD-4A2C-4046-BF96-50CAF4638C81}"/>
              </a:ext>
            </a:extLst>
          </p:cNvPr>
          <p:cNvCxnSpPr>
            <a:cxnSpLocks/>
          </p:cNvCxnSpPr>
          <p:nvPr/>
        </p:nvCxnSpPr>
        <p:spPr>
          <a:xfrm flipV="1">
            <a:off x="94179" y="6121489"/>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4C3B352-DB80-49F6-B4C4-923824151E52}"/>
              </a:ext>
            </a:extLst>
          </p:cNvPr>
          <p:cNvSpPr txBox="1"/>
          <p:nvPr/>
        </p:nvSpPr>
        <p:spPr>
          <a:xfrm>
            <a:off x="1929008" y="1230391"/>
            <a:ext cx="3379451" cy="1334148"/>
          </a:xfrm>
          <a:prstGeom prst="rect">
            <a:avLst/>
          </a:prstGeom>
          <a:noFill/>
        </p:spPr>
        <p:txBody>
          <a:bodyPr wrap="none" rtlCol="0">
            <a:spAutoFit/>
          </a:bodyPr>
          <a:lstStyle/>
          <a:p>
            <a:pPr>
              <a:lnSpc>
                <a:spcPct val="150000"/>
              </a:lnSpc>
            </a:pPr>
            <a:r>
              <a:rPr lang="en-IN" sz="2000" u="sng" dirty="0"/>
              <a:t>Tests</a:t>
            </a:r>
            <a:r>
              <a:rPr lang="en-IN" sz="2000" dirty="0"/>
              <a:t>:</a:t>
            </a:r>
          </a:p>
          <a:p>
            <a:pPr marL="742950" lvl="1" indent="-285750">
              <a:lnSpc>
                <a:spcPct val="150000"/>
              </a:lnSpc>
              <a:buFont typeface="Wingdings" panose="05000000000000000000" pitchFamily="2" charset="2"/>
              <a:buChar char="Ø"/>
            </a:pPr>
            <a:r>
              <a:rPr lang="en-IN" dirty="0"/>
              <a:t>Max Glucose serum test</a:t>
            </a:r>
          </a:p>
          <a:p>
            <a:pPr marL="742950" lvl="1" indent="-285750">
              <a:lnSpc>
                <a:spcPct val="150000"/>
              </a:lnSpc>
              <a:buFont typeface="Wingdings" panose="05000000000000000000" pitchFamily="2" charset="2"/>
              <a:buChar char="Ø"/>
            </a:pPr>
            <a:r>
              <a:rPr lang="en-IN" dirty="0"/>
              <a:t>A1C test </a:t>
            </a:r>
          </a:p>
        </p:txBody>
      </p:sp>
      <p:sp>
        <p:nvSpPr>
          <p:cNvPr id="5" name="TextBox 4">
            <a:extLst>
              <a:ext uri="{FF2B5EF4-FFF2-40B4-BE49-F238E27FC236}">
                <a16:creationId xmlns:a16="http://schemas.microsoft.com/office/drawing/2014/main" id="{689A2FBC-6A90-4DAA-AD93-48D1736B0199}"/>
              </a:ext>
            </a:extLst>
          </p:cNvPr>
          <p:cNvSpPr txBox="1"/>
          <p:nvPr/>
        </p:nvSpPr>
        <p:spPr>
          <a:xfrm>
            <a:off x="1929008" y="2883352"/>
            <a:ext cx="7733848" cy="2585323"/>
          </a:xfrm>
          <a:prstGeom prst="rect">
            <a:avLst/>
          </a:prstGeom>
          <a:noFill/>
        </p:spPr>
        <p:txBody>
          <a:bodyPr wrap="none" rtlCol="0">
            <a:spAutoFit/>
          </a:bodyPr>
          <a:lstStyle/>
          <a:p>
            <a:r>
              <a:rPr lang="en-IN" sz="2000" u="sng" dirty="0"/>
              <a:t>Medications</a:t>
            </a:r>
            <a:r>
              <a:rPr lang="en-IN" sz="2000" dirty="0"/>
              <a:t>:</a:t>
            </a:r>
          </a:p>
          <a:p>
            <a:pPr>
              <a:lnSpc>
                <a:spcPct val="200000"/>
              </a:lnSpc>
            </a:pPr>
            <a:r>
              <a:rPr lang="en-IN" dirty="0"/>
              <a:t>	We have 24 medications, </a:t>
            </a:r>
            <a:r>
              <a:rPr lang="en-US" dirty="0"/>
              <a:t>during the encounter these are values in it</a:t>
            </a:r>
            <a:endParaRPr lang="en-IN" dirty="0"/>
          </a:p>
          <a:p>
            <a:pPr marL="1200150" lvl="2" indent="-285750">
              <a:lnSpc>
                <a:spcPct val="150000"/>
              </a:lnSpc>
              <a:buFont typeface="Wingdings" panose="05000000000000000000" pitchFamily="2" charset="2"/>
              <a:buChar char="Ø"/>
            </a:pPr>
            <a:r>
              <a:rPr lang="en-US" dirty="0"/>
              <a:t>“up” if the dosage was increased </a:t>
            </a:r>
          </a:p>
          <a:p>
            <a:pPr marL="1200150" lvl="2" indent="-285750">
              <a:lnSpc>
                <a:spcPct val="150000"/>
              </a:lnSpc>
              <a:buFont typeface="Wingdings" panose="05000000000000000000" pitchFamily="2" charset="2"/>
              <a:buChar char="Ø"/>
            </a:pPr>
            <a:r>
              <a:rPr lang="en-US" dirty="0"/>
              <a:t>“down” if the dosage was decreased</a:t>
            </a:r>
          </a:p>
          <a:p>
            <a:pPr marL="1200150" lvl="2" indent="-285750">
              <a:lnSpc>
                <a:spcPct val="150000"/>
              </a:lnSpc>
              <a:buFont typeface="Wingdings" panose="05000000000000000000" pitchFamily="2" charset="2"/>
              <a:buChar char="Ø"/>
            </a:pPr>
            <a:r>
              <a:rPr lang="en-US" dirty="0"/>
              <a:t>“steady” if the dosage did not change</a:t>
            </a:r>
          </a:p>
          <a:p>
            <a:pPr marL="1200150" lvl="2" indent="-285750">
              <a:lnSpc>
                <a:spcPct val="150000"/>
              </a:lnSpc>
              <a:buFont typeface="Wingdings" panose="05000000000000000000" pitchFamily="2" charset="2"/>
              <a:buChar char="Ø"/>
            </a:pPr>
            <a:r>
              <a:rPr lang="en-US" dirty="0"/>
              <a:t>“no” if the drug was not prescribed</a:t>
            </a:r>
            <a:r>
              <a:rPr lang="en-IN" dirty="0"/>
              <a:t> </a:t>
            </a:r>
          </a:p>
        </p:txBody>
      </p:sp>
    </p:spTree>
    <p:extLst>
      <p:ext uri="{BB962C8B-B14F-4D97-AF65-F5344CB8AC3E}">
        <p14:creationId xmlns:p14="http://schemas.microsoft.com/office/powerpoint/2010/main" val="412616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7CD8C17-1725-46EF-849A-DD954A8EB077}"/>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AAA6C44-1502-4AB3-BD0A-CE357A7079EF}"/>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785BD9-FD57-431B-A139-2660FA226A36}"/>
              </a:ext>
            </a:extLst>
          </p:cNvPr>
          <p:cNvCxnSpPr>
            <a:cxnSpLocks/>
          </p:cNvCxnSpPr>
          <p:nvPr/>
        </p:nvCxnSpPr>
        <p:spPr>
          <a:xfrm>
            <a:off x="935910" y="3744724"/>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4C32AE6-45AD-4005-A720-55D9AA9E7775}"/>
              </a:ext>
            </a:extLst>
          </p:cNvPr>
          <p:cNvCxnSpPr>
            <a:cxnSpLocks/>
          </p:cNvCxnSpPr>
          <p:nvPr/>
        </p:nvCxnSpPr>
        <p:spPr>
          <a:xfrm flipV="1">
            <a:off x="119231" y="5870969"/>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9007DB-3802-4E57-8C92-A3B6EC1CCBDE}"/>
              </a:ext>
            </a:extLst>
          </p:cNvPr>
          <p:cNvSpPr txBox="1"/>
          <p:nvPr/>
        </p:nvSpPr>
        <p:spPr>
          <a:xfrm>
            <a:off x="1512868" y="1224428"/>
            <a:ext cx="9166263" cy="3970318"/>
          </a:xfrm>
          <a:prstGeom prst="rect">
            <a:avLst/>
          </a:prstGeom>
          <a:noFill/>
        </p:spPr>
        <p:txBody>
          <a:bodyPr wrap="square" rtlCol="0">
            <a:spAutoFit/>
          </a:bodyPr>
          <a:lstStyle/>
          <a:p>
            <a:pPr>
              <a:lnSpc>
                <a:spcPct val="250000"/>
              </a:lnSpc>
            </a:pPr>
            <a:r>
              <a:rPr lang="en-IN" u="sng" dirty="0"/>
              <a:t>Diagnosis:</a:t>
            </a:r>
          </a:p>
          <a:p>
            <a:pPr>
              <a:lnSpc>
                <a:spcPct val="150000"/>
              </a:lnSpc>
            </a:pPr>
            <a:r>
              <a:rPr lang="en-IN" dirty="0"/>
              <a:t>           Tells about the cause of the disease, there are three diagnosis done for each 	     and every patient, they are diagnosis -1,diagnosis -2, diagnosis -3.</a:t>
            </a:r>
          </a:p>
          <a:p>
            <a:pPr>
              <a:lnSpc>
                <a:spcPct val="200000"/>
              </a:lnSpc>
            </a:pPr>
            <a:endParaRPr lang="en-IN" u="sng" dirty="0"/>
          </a:p>
          <a:p>
            <a:pPr>
              <a:lnSpc>
                <a:spcPct val="200000"/>
              </a:lnSpc>
            </a:pPr>
            <a:r>
              <a:rPr lang="en-IN" u="sng" dirty="0"/>
              <a:t>Readmitted</a:t>
            </a:r>
            <a:r>
              <a:rPr lang="en-IN" dirty="0"/>
              <a:t> :</a:t>
            </a:r>
            <a:endParaRPr lang="en-US" dirty="0"/>
          </a:p>
          <a:p>
            <a:pPr marL="742950" lvl="1" indent="-285750">
              <a:lnSpc>
                <a:spcPct val="150000"/>
              </a:lnSpc>
              <a:buFont typeface="Wingdings" panose="05000000000000000000" pitchFamily="2" charset="2"/>
              <a:buChar char="Ø"/>
            </a:pPr>
            <a:r>
              <a:rPr lang="en-US" dirty="0"/>
              <a:t> “&lt;30” if the patient was readmitted in less than 30 days.</a:t>
            </a:r>
          </a:p>
          <a:p>
            <a:pPr marL="742950" lvl="1" indent="-285750">
              <a:lnSpc>
                <a:spcPct val="150000"/>
              </a:lnSpc>
              <a:buFont typeface="Wingdings" panose="05000000000000000000" pitchFamily="2" charset="2"/>
              <a:buChar char="Ø"/>
            </a:pPr>
            <a:r>
              <a:rPr lang="en-US" dirty="0"/>
              <a:t> “&gt;30” if the patient was readmitted in more than 30 days.</a:t>
            </a:r>
          </a:p>
          <a:p>
            <a:pPr marL="742950" lvl="1" indent="-285750">
              <a:lnSpc>
                <a:spcPct val="150000"/>
              </a:lnSpc>
              <a:buFont typeface="Wingdings" panose="05000000000000000000" pitchFamily="2" charset="2"/>
              <a:buChar char="Ø"/>
            </a:pPr>
            <a:r>
              <a:rPr lang="en-US" dirty="0"/>
              <a:t> “No” for no record of readmission.	</a:t>
            </a:r>
            <a:r>
              <a:rPr lang="en-IN" dirty="0"/>
              <a:t> </a:t>
            </a:r>
          </a:p>
        </p:txBody>
      </p:sp>
    </p:spTree>
    <p:extLst>
      <p:ext uri="{BB962C8B-B14F-4D97-AF65-F5344CB8AC3E}">
        <p14:creationId xmlns:p14="http://schemas.microsoft.com/office/powerpoint/2010/main" val="119771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9921D8-601B-4DD8-B75B-75EB0779754C}"/>
              </a:ext>
            </a:extLst>
          </p:cNvPr>
          <p:cNvSpPr/>
          <p:nvPr/>
        </p:nvSpPr>
        <p:spPr>
          <a:xfrm>
            <a:off x="651640" y="829045"/>
            <a:ext cx="2448107"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Agenda</a:t>
            </a:r>
          </a:p>
        </p:txBody>
      </p:sp>
      <p:cxnSp>
        <p:nvCxnSpPr>
          <p:cNvPr id="4" name="Straight Connector 3">
            <a:extLst>
              <a:ext uri="{FF2B5EF4-FFF2-40B4-BE49-F238E27FC236}">
                <a16:creationId xmlns:a16="http://schemas.microsoft.com/office/drawing/2014/main" id="{8AD40C67-3A39-4EDD-8828-D3443D035DD8}"/>
              </a:ext>
            </a:extLst>
          </p:cNvPr>
          <p:cNvCxnSpPr>
            <a:cxnSpLocks/>
          </p:cNvCxnSpPr>
          <p:nvPr/>
        </p:nvCxnSpPr>
        <p:spPr>
          <a:xfrm>
            <a:off x="1720949" y="1413820"/>
            <a:ext cx="9209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A7AADE-8BBD-4289-B216-321547BEE5F7}"/>
              </a:ext>
            </a:extLst>
          </p:cNvPr>
          <p:cNvSpPr txBox="1"/>
          <p:nvPr/>
        </p:nvSpPr>
        <p:spPr>
          <a:xfrm>
            <a:off x="1478631" y="1885101"/>
            <a:ext cx="8523498" cy="493981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Introduction to the problem</a:t>
            </a:r>
          </a:p>
          <a:p>
            <a:pPr marL="285750" indent="-285750">
              <a:lnSpc>
                <a:spcPct val="200000"/>
              </a:lnSpc>
              <a:buFont typeface="Wingdings" panose="05000000000000000000" pitchFamily="2" charset="2"/>
              <a:buChar char="Ø"/>
            </a:pPr>
            <a:r>
              <a:rPr lang="en-IN" dirty="0"/>
              <a:t>Objective</a:t>
            </a:r>
          </a:p>
          <a:p>
            <a:pPr marL="285750" indent="-285750">
              <a:lnSpc>
                <a:spcPct val="200000"/>
              </a:lnSpc>
              <a:buFont typeface="Wingdings" panose="05000000000000000000" pitchFamily="2" charset="2"/>
              <a:buChar char="Ø"/>
            </a:pPr>
            <a:r>
              <a:rPr lang="en-IN" dirty="0"/>
              <a:t>Data Description</a:t>
            </a:r>
          </a:p>
          <a:p>
            <a:pPr marL="285750" indent="-285750">
              <a:lnSpc>
                <a:spcPct val="200000"/>
              </a:lnSpc>
              <a:buFont typeface="Wingdings" panose="05000000000000000000" pitchFamily="2" charset="2"/>
              <a:buChar char="Ø"/>
            </a:pPr>
            <a:r>
              <a:rPr lang="en-IN" dirty="0">
                <a:solidFill>
                  <a:srgbClr val="C00000"/>
                </a:solidFill>
              </a:rPr>
              <a:t>Pre Processing</a:t>
            </a:r>
          </a:p>
          <a:p>
            <a:pPr marL="285750" indent="-285750">
              <a:lnSpc>
                <a:spcPct val="200000"/>
              </a:lnSpc>
              <a:buFont typeface="Wingdings" panose="05000000000000000000" pitchFamily="2" charset="2"/>
              <a:buChar char="Ø"/>
            </a:pPr>
            <a:r>
              <a:rPr lang="en-IN" dirty="0"/>
              <a:t>Visualizations</a:t>
            </a:r>
          </a:p>
          <a:p>
            <a:pPr marL="285750" indent="-285750">
              <a:lnSpc>
                <a:spcPct val="200000"/>
              </a:lnSpc>
              <a:buFont typeface="Wingdings" panose="05000000000000000000" pitchFamily="2" charset="2"/>
              <a:buChar char="Ø"/>
            </a:pPr>
            <a:r>
              <a:rPr lang="en-IN" dirty="0"/>
              <a:t>Model Building</a:t>
            </a:r>
          </a:p>
          <a:p>
            <a:pPr marL="285750" indent="-285750">
              <a:lnSpc>
                <a:spcPct val="200000"/>
              </a:lnSpc>
              <a:buFont typeface="Wingdings" panose="05000000000000000000" pitchFamily="2" charset="2"/>
              <a:buChar char="Ø"/>
            </a:pPr>
            <a:r>
              <a:rPr lang="en-IN" dirty="0"/>
              <a:t> Conclusion</a:t>
            </a:r>
          </a:p>
          <a:p>
            <a:pPr>
              <a:lnSpc>
                <a:spcPct val="200000"/>
              </a:lnSpc>
            </a:pPr>
            <a:endParaRPr lang="en-IN" dirty="0"/>
          </a:p>
          <a:p>
            <a:pPr marL="285750" indent="-285750">
              <a:lnSpc>
                <a:spcPct val="150000"/>
              </a:lnSpc>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B7C8F572-6A9A-45FA-B0CA-13BD519F497D}"/>
              </a:ext>
            </a:extLst>
          </p:cNvPr>
          <p:cNvCxnSpPr/>
          <p:nvPr/>
        </p:nvCxnSpPr>
        <p:spPr>
          <a:xfrm>
            <a:off x="422027" y="4825218"/>
            <a:ext cx="0" cy="1533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2A7706-739B-4C5A-A2C6-F28428037207}"/>
              </a:ext>
            </a:extLst>
          </p:cNvPr>
          <p:cNvCxnSpPr/>
          <p:nvPr/>
        </p:nvCxnSpPr>
        <p:spPr>
          <a:xfrm>
            <a:off x="422027" y="6372665"/>
            <a:ext cx="4079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76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631958-1C3D-48D4-84F9-0DC98C5772A7}"/>
              </a:ext>
            </a:extLst>
          </p:cNvPr>
          <p:cNvSpPr/>
          <p:nvPr/>
        </p:nvSpPr>
        <p:spPr>
          <a:xfrm>
            <a:off x="1214820" y="911279"/>
            <a:ext cx="1986378" cy="612925"/>
          </a:xfrm>
          <a:prstGeom prst="rect">
            <a:avLst/>
          </a:prstGeom>
        </p:spPr>
        <p:txBody>
          <a:bodyPr wrap="none">
            <a:spAutoFit/>
          </a:bodyPr>
          <a:lstStyle/>
          <a:p>
            <a:pPr>
              <a:lnSpc>
                <a:spcPct val="200000"/>
              </a:lnSpc>
            </a:pPr>
            <a:r>
              <a:rPr lang="en-IN" sz="2000" dirty="0"/>
              <a:t>Pre Processing :</a:t>
            </a:r>
          </a:p>
        </p:txBody>
      </p:sp>
      <p:sp>
        <p:nvSpPr>
          <p:cNvPr id="5" name="TextBox 4">
            <a:extLst>
              <a:ext uri="{FF2B5EF4-FFF2-40B4-BE49-F238E27FC236}">
                <a16:creationId xmlns:a16="http://schemas.microsoft.com/office/drawing/2014/main" id="{0E0B50A0-1771-44B7-8016-F3F01EB8E80D}"/>
              </a:ext>
            </a:extLst>
          </p:cNvPr>
          <p:cNvSpPr txBox="1"/>
          <p:nvPr/>
        </p:nvSpPr>
        <p:spPr>
          <a:xfrm>
            <a:off x="1752590" y="1877208"/>
            <a:ext cx="9334495" cy="369331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Changed the attributes to relevant data types (Numeric, categorical, string …)</a:t>
            </a:r>
          </a:p>
          <a:p>
            <a:pPr marL="285750" indent="-285750">
              <a:lnSpc>
                <a:spcPct val="200000"/>
              </a:lnSpc>
              <a:buFont typeface="Wingdings" panose="05000000000000000000" pitchFamily="2" charset="2"/>
              <a:buChar char="Ø"/>
            </a:pPr>
            <a:r>
              <a:rPr lang="en-IN" dirty="0"/>
              <a:t>There are 3 variables which has </a:t>
            </a:r>
            <a:r>
              <a:rPr lang="en-IN" dirty="0">
                <a:solidFill>
                  <a:srgbClr val="FF0000"/>
                </a:solidFill>
              </a:rPr>
              <a:t>NA’s</a:t>
            </a:r>
            <a:r>
              <a:rPr lang="en-IN" dirty="0"/>
              <a:t> (Null/Missing Values) greater than 50 % and 2 Variables which has no variance. So, omitted these columns.</a:t>
            </a:r>
          </a:p>
          <a:p>
            <a:pPr marL="285750" indent="-285750">
              <a:lnSpc>
                <a:spcPct val="200000"/>
              </a:lnSpc>
              <a:buFont typeface="Wingdings" panose="05000000000000000000" pitchFamily="2" charset="2"/>
              <a:buChar char="Ø"/>
            </a:pPr>
            <a:r>
              <a:rPr lang="en-IN" dirty="0"/>
              <a:t>As we have huge data omitting the NA values (which are of less than 2% )is the best thing to do.</a:t>
            </a:r>
          </a:p>
          <a:p>
            <a:pPr marL="285750" indent="-285750">
              <a:lnSpc>
                <a:spcPct val="200000"/>
              </a:lnSpc>
              <a:buFont typeface="Wingdings" panose="05000000000000000000" pitchFamily="2" charset="2"/>
              <a:buChar char="Ø"/>
            </a:pPr>
            <a:r>
              <a:rPr lang="en-IN" dirty="0"/>
              <a:t>Standardization was required, as we require all numeric attributes on same scale.</a:t>
            </a:r>
          </a:p>
          <a:p>
            <a:pPr marL="285750" indent="-285750">
              <a:buFont typeface="Wingdings" panose="05000000000000000000" pitchFamily="2" charset="2"/>
              <a:buChar char="Ø"/>
            </a:pPr>
            <a:endParaRPr lang="en-IN" dirty="0"/>
          </a:p>
        </p:txBody>
      </p:sp>
      <p:cxnSp>
        <p:nvCxnSpPr>
          <p:cNvPr id="6" name="Straight Connector 5">
            <a:extLst>
              <a:ext uri="{FF2B5EF4-FFF2-40B4-BE49-F238E27FC236}">
                <a16:creationId xmlns:a16="http://schemas.microsoft.com/office/drawing/2014/main" id="{39454157-AC50-4CAD-B3C2-97D333FAE420}"/>
              </a:ext>
            </a:extLst>
          </p:cNvPr>
          <p:cNvCxnSpPr>
            <a:cxnSpLocks/>
          </p:cNvCxnSpPr>
          <p:nvPr/>
        </p:nvCxnSpPr>
        <p:spPr>
          <a:xfrm flipV="1">
            <a:off x="950207" y="66135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360D8E7-319A-4CCA-A02E-7425B65A0470}"/>
              </a:ext>
            </a:extLst>
          </p:cNvPr>
          <p:cNvCxnSpPr>
            <a:cxnSpLocks/>
          </p:cNvCxnSpPr>
          <p:nvPr/>
        </p:nvCxnSpPr>
        <p:spPr>
          <a:xfrm>
            <a:off x="11024972" y="185362"/>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E531179-7A2A-41CC-8B20-68E50E2C9099}"/>
              </a:ext>
            </a:extLst>
          </p:cNvPr>
          <p:cNvCxnSpPr>
            <a:cxnSpLocks/>
          </p:cNvCxnSpPr>
          <p:nvPr/>
        </p:nvCxnSpPr>
        <p:spPr>
          <a:xfrm>
            <a:off x="935910" y="4070400"/>
            <a:ext cx="0" cy="2522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6AB1FE-1C19-4C55-8D98-F21AA53FAC6B}"/>
              </a:ext>
            </a:extLst>
          </p:cNvPr>
          <p:cNvCxnSpPr>
            <a:cxnSpLocks/>
          </p:cNvCxnSpPr>
          <p:nvPr/>
        </p:nvCxnSpPr>
        <p:spPr>
          <a:xfrm flipV="1">
            <a:off x="119231" y="6196645"/>
            <a:ext cx="10818059" cy="14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8880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10696</TotalTime>
  <Words>692</Words>
  <Application>Microsoft Office PowerPoint</Application>
  <PresentationFormat>Widescreen</PresentationFormat>
  <Paragraphs>228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karthikreddymathuru@gmail.com</dc:creator>
  <cp:lastModifiedBy>karthikreddymathuru@gmail.com</cp:lastModifiedBy>
  <cp:revision>118</cp:revision>
  <dcterms:created xsi:type="dcterms:W3CDTF">2017-12-11T04:29:43Z</dcterms:created>
  <dcterms:modified xsi:type="dcterms:W3CDTF">2018-01-10T07:38:35Z</dcterms:modified>
</cp:coreProperties>
</file>