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>
        <p:scale>
          <a:sx n="89" d="100"/>
          <a:sy n="89" d="100"/>
        </p:scale>
        <p:origin x="14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9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s233/CVS/tree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01549-C963-DF77-7110-9E7A6D5D5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981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79DBA8-8119-1E11-85C9-384CC948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Cvs</a:t>
            </a:r>
            <a:r>
              <a:rPr lang="en-US" dirty="0"/>
              <a:t> database design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781C-2271-9364-532D-1E676768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97A5-7015-79EE-8596-40EEECDB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Medication Stock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 create a procedure that can be called to check the remaining stock of the given product, we can achieve this by using the command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CheckMedicationStock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(‘Toothpaste’)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 New Medication</a:t>
            </a:r>
            <a:endParaRPr 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We create a procedure that can be called to add a new product, we can achieve this by using the command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ddNewMedication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5,'rosewater','cleans face','beauty',100,25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dirty="0"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01C148-AB93-E55F-2861-D1CD9FF5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036" y="3141091"/>
            <a:ext cx="1665288" cy="1161829"/>
          </a:xfrm>
          <a:prstGeom prst="rect">
            <a:avLst/>
          </a:prstGeom>
        </p:spPr>
      </p:pic>
      <p:pic>
        <p:nvPicPr>
          <p:cNvPr id="5" name="Picture 4" descr="A black and white chart with white text&#10;&#10;Description automatically generated">
            <a:extLst>
              <a:ext uri="{FF2B5EF4-FFF2-40B4-BE49-F238E27FC236}">
                <a16:creationId xmlns:a16="http://schemas.microsoft.com/office/drawing/2014/main" id="{124BEEB7-181B-6619-BC22-A5234DEB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23" y="5715333"/>
            <a:ext cx="8176902" cy="11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8066-A6EF-9617-4479-28E5CAC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A9B4-40EE-76D3-AD49-12FD406F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to Calculate Total Sales for a Given Date Range: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('2022-04-23','2022-06-23');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to Retrieve Patient Age: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patientage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0FCD66E0-8F9E-5521-E59F-D048A4C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582693"/>
            <a:ext cx="4819650" cy="1472671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2F3A2F1-8E68-F29C-903F-3DA22E3A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5192838"/>
            <a:ext cx="1468120" cy="11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2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1D7B-01E5-F98B-E12A-FA064CF1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1631-9ECC-2BCB-B730-98AE226A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ALL PRIVILEGES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.*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SELECT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mydb.transaction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SELECT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mydb.product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GRANT ALL PRIVILEGES ON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mydb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.* TO '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manager'@'localhost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’;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Flush privileges;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4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896-3F91-CB9C-7D5B-31034B4C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AE78-8328-5476-D9A4-8F4A3C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Backedup</a:t>
            </a:r>
            <a:r>
              <a:rPr lang="en-US" dirty="0"/>
              <a:t> Data = </a:t>
            </a:r>
            <a:r>
              <a:rPr lang="en-US" sz="4000" b="1" dirty="0">
                <a:hlinkClick r:id="rId2"/>
              </a:rPr>
              <a:t>Github</a:t>
            </a:r>
            <a:r>
              <a:rPr lang="en-US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01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AAA1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3486-81D5-CBAB-CF20-DCE168F6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BF9F6"/>
                </a:solidFill>
              </a:rPr>
              <a:t>Thank you </a:t>
            </a:r>
            <a:r>
              <a:rPr lang="en-US" sz="8000" dirty="0">
                <a:solidFill>
                  <a:srgbClr val="FBF9F6"/>
                </a:solidFill>
                <a:sym typeface="Wingdings" pitchFamily="2" charset="2"/>
              </a:rPr>
              <a:t></a:t>
            </a:r>
            <a:endParaRPr lang="en-US" sz="8000" dirty="0">
              <a:solidFill>
                <a:srgbClr val="FBF9F6"/>
              </a:solidFill>
            </a:endParaRPr>
          </a:p>
        </p:txBody>
      </p:sp>
      <p:pic>
        <p:nvPicPr>
          <p:cNvPr id="5" name="Content Placeholder 4" descr="Database with solid fill">
            <a:extLst>
              <a:ext uri="{FF2B5EF4-FFF2-40B4-BE49-F238E27FC236}">
                <a16:creationId xmlns:a16="http://schemas.microsoft.com/office/drawing/2014/main" id="{B411D1AA-86E4-349C-38BA-C7B668B1D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27432"/>
          </a:xfrm>
          <a:custGeom>
            <a:avLst/>
            <a:gdLst>
              <a:gd name="connsiteX0" fmla="*/ 0 w 5303520"/>
              <a:gd name="connsiteY0" fmla="*/ 0 h 27432"/>
              <a:gd name="connsiteX1" fmla="*/ 556870 w 5303520"/>
              <a:gd name="connsiteY1" fmla="*/ 0 h 27432"/>
              <a:gd name="connsiteX2" fmla="*/ 1272845 w 5303520"/>
              <a:gd name="connsiteY2" fmla="*/ 0 h 27432"/>
              <a:gd name="connsiteX3" fmla="*/ 1882750 w 5303520"/>
              <a:gd name="connsiteY3" fmla="*/ 0 h 27432"/>
              <a:gd name="connsiteX4" fmla="*/ 2439619 w 5303520"/>
              <a:gd name="connsiteY4" fmla="*/ 0 h 27432"/>
              <a:gd name="connsiteX5" fmla="*/ 3155594 w 5303520"/>
              <a:gd name="connsiteY5" fmla="*/ 0 h 27432"/>
              <a:gd name="connsiteX6" fmla="*/ 3818534 w 5303520"/>
              <a:gd name="connsiteY6" fmla="*/ 0 h 27432"/>
              <a:gd name="connsiteX7" fmla="*/ 4481474 w 5303520"/>
              <a:gd name="connsiteY7" fmla="*/ 0 h 27432"/>
              <a:gd name="connsiteX8" fmla="*/ 5303520 w 5303520"/>
              <a:gd name="connsiteY8" fmla="*/ 0 h 27432"/>
              <a:gd name="connsiteX9" fmla="*/ 5303520 w 5303520"/>
              <a:gd name="connsiteY9" fmla="*/ 27432 h 27432"/>
              <a:gd name="connsiteX10" fmla="*/ 4746650 w 5303520"/>
              <a:gd name="connsiteY10" fmla="*/ 27432 h 27432"/>
              <a:gd name="connsiteX11" fmla="*/ 4242816 w 5303520"/>
              <a:gd name="connsiteY11" fmla="*/ 27432 h 27432"/>
              <a:gd name="connsiteX12" fmla="*/ 3526841 w 5303520"/>
              <a:gd name="connsiteY12" fmla="*/ 27432 h 27432"/>
              <a:gd name="connsiteX13" fmla="*/ 2969971 w 5303520"/>
              <a:gd name="connsiteY13" fmla="*/ 27432 h 27432"/>
              <a:gd name="connsiteX14" fmla="*/ 2253996 w 5303520"/>
              <a:gd name="connsiteY14" fmla="*/ 27432 h 27432"/>
              <a:gd name="connsiteX15" fmla="*/ 1484986 w 5303520"/>
              <a:gd name="connsiteY15" fmla="*/ 27432 h 27432"/>
              <a:gd name="connsiteX16" fmla="*/ 875081 w 5303520"/>
              <a:gd name="connsiteY16" fmla="*/ 27432 h 27432"/>
              <a:gd name="connsiteX17" fmla="*/ 0 w 5303520"/>
              <a:gd name="connsiteY17" fmla="*/ 27432 h 27432"/>
              <a:gd name="connsiteX18" fmla="*/ 0 w 530352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27432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3593" y="13343"/>
                  <a:pt x="5303797" y="14402"/>
                  <a:pt x="5303520" y="27432"/>
                </a:cubicBezTo>
                <a:cubicBezTo>
                  <a:pt x="5132450" y="9645"/>
                  <a:pt x="4953391" y="27858"/>
                  <a:pt x="4746650" y="27432"/>
                </a:cubicBezTo>
                <a:cubicBezTo>
                  <a:pt x="4539909" y="27007"/>
                  <a:pt x="4361261" y="16312"/>
                  <a:pt x="4242816" y="27432"/>
                </a:cubicBezTo>
                <a:cubicBezTo>
                  <a:pt x="4124371" y="38552"/>
                  <a:pt x="3754907" y="30170"/>
                  <a:pt x="3526841" y="27432"/>
                </a:cubicBezTo>
                <a:cubicBezTo>
                  <a:pt x="3298775" y="24694"/>
                  <a:pt x="3164473" y="13057"/>
                  <a:pt x="2969971" y="27432"/>
                </a:cubicBezTo>
                <a:cubicBezTo>
                  <a:pt x="2775469" y="41808"/>
                  <a:pt x="2608536" y="11194"/>
                  <a:pt x="2253996" y="27432"/>
                </a:cubicBezTo>
                <a:cubicBezTo>
                  <a:pt x="1899456" y="43670"/>
                  <a:pt x="1752044" y="37933"/>
                  <a:pt x="1484986" y="27432"/>
                </a:cubicBezTo>
                <a:cubicBezTo>
                  <a:pt x="1217928" y="16932"/>
                  <a:pt x="1060609" y="4360"/>
                  <a:pt x="875081" y="27432"/>
                </a:cubicBezTo>
                <a:cubicBezTo>
                  <a:pt x="689553" y="50504"/>
                  <a:pt x="188846" y="34372"/>
                  <a:pt x="0" y="27432"/>
                </a:cubicBezTo>
                <a:cubicBezTo>
                  <a:pt x="-1027" y="16774"/>
                  <a:pt x="589" y="8401"/>
                  <a:pt x="0" y="0"/>
                </a:cubicBezTo>
                <a:close/>
              </a:path>
              <a:path w="5303520" h="27432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3295" y="13080"/>
                  <a:pt x="5304172" y="14823"/>
                  <a:pt x="5303520" y="27432"/>
                </a:cubicBezTo>
                <a:cubicBezTo>
                  <a:pt x="5082751" y="27600"/>
                  <a:pt x="4993374" y="33244"/>
                  <a:pt x="4746650" y="27432"/>
                </a:cubicBezTo>
                <a:cubicBezTo>
                  <a:pt x="4499926" y="21621"/>
                  <a:pt x="4368648" y="1957"/>
                  <a:pt x="4083710" y="27432"/>
                </a:cubicBezTo>
                <a:cubicBezTo>
                  <a:pt x="3798772" y="52907"/>
                  <a:pt x="3729434" y="14645"/>
                  <a:pt x="3473806" y="27432"/>
                </a:cubicBezTo>
                <a:cubicBezTo>
                  <a:pt x="3218178" y="40219"/>
                  <a:pt x="3056855" y="39147"/>
                  <a:pt x="2704795" y="27432"/>
                </a:cubicBezTo>
                <a:cubicBezTo>
                  <a:pt x="2352735" y="15717"/>
                  <a:pt x="2319447" y="38401"/>
                  <a:pt x="1935785" y="27432"/>
                </a:cubicBezTo>
                <a:cubicBezTo>
                  <a:pt x="1552123" y="16464"/>
                  <a:pt x="1532619" y="8678"/>
                  <a:pt x="1378915" y="27432"/>
                </a:cubicBezTo>
                <a:cubicBezTo>
                  <a:pt x="1225211" y="46187"/>
                  <a:pt x="1038692" y="43452"/>
                  <a:pt x="715975" y="27432"/>
                </a:cubicBezTo>
                <a:cubicBezTo>
                  <a:pt x="393258" y="11412"/>
                  <a:pt x="303768" y="36088"/>
                  <a:pt x="0" y="27432"/>
                </a:cubicBezTo>
                <a:cubicBezTo>
                  <a:pt x="151" y="17585"/>
                  <a:pt x="-198" y="13251"/>
                  <a:pt x="0" y="0"/>
                </a:cubicBezTo>
                <a:close/>
              </a:path>
            </a:pathLst>
          </a:custGeom>
          <a:solidFill>
            <a:srgbClr val="FBF9F6"/>
          </a:solidFill>
          <a:ln w="41275" cap="rnd">
            <a:solidFill>
              <a:srgbClr val="FBF9F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0670-6E88-231A-288F-31D05351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DA75-5070-6C42-8A1B-D345534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and develop a comprehensive database solution for CVS Health to streamline data management, improve operational efficiency, and enhance decision-making processes across the organization's diverse healthcare services and retail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7C2D-D2CC-F390-A1EC-374988B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31DC-C626-51A7-D7C3-74876A0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Employees</a:t>
            </a:r>
            <a:r>
              <a:rPr lang="en-US" sz="4000" dirty="0">
                <a:ea typeface="Calibri" panose="020F0502020204030204" pitchFamily="34" charset="0"/>
              </a:rPr>
              <a:t>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'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employee'@'localhost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IDENTIFIED BY '12345’;</a:t>
            </a:r>
          </a:p>
          <a:p>
            <a:r>
              <a:rPr lang="en-US" sz="4000" dirty="0"/>
              <a:t>Administrator: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‘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administrator@localhost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identified by ‘54321’;</a:t>
            </a:r>
          </a:p>
          <a:p>
            <a:r>
              <a:rPr lang="en-US" sz="4000" dirty="0"/>
              <a:t>Manager: 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USER '</a:t>
            </a:r>
            <a:r>
              <a:rPr lang="en-US" sz="4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Manager'@'localhost</a:t>
            </a:r>
            <a:r>
              <a:rPr lang="en-US" sz="4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IDENTIFIED BY '13579';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7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F48B-B376-1BF6-8260-373605E6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C27B-85BE-7F1D-DFC6-3CCFBA40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• Customer • Transaction • Employee • Insurance • Prescription • Location • Product • Appointments • Cart • Contract • Departments • Distributor • Doctor • </a:t>
            </a:r>
            <a:r>
              <a:rPr lang="en-US" b="1" i="0" dirty="0" err="1">
                <a:effectLst/>
              </a:rPr>
              <a:t>Doctor_has_Hospital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DoctorCheck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EmployeeRole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FullTime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HealthRecords</a:t>
            </a:r>
            <a:r>
              <a:rPr lang="en-US" b="1" i="0" dirty="0">
                <a:effectLst/>
              </a:rPr>
              <a:t> • Hospital • </a:t>
            </a:r>
            <a:r>
              <a:rPr lang="en-US" b="1" i="0" dirty="0" err="1">
                <a:effectLst/>
              </a:rPr>
              <a:t>InPerson</a:t>
            </a:r>
            <a:r>
              <a:rPr lang="en-US" b="1" i="0" dirty="0">
                <a:effectLst/>
              </a:rPr>
              <a:t> • </a:t>
            </a:r>
            <a:r>
              <a:rPr lang="en-US" b="1" i="0" dirty="0" err="1">
                <a:effectLst/>
              </a:rPr>
              <a:t>InStore</a:t>
            </a:r>
            <a:r>
              <a:rPr lang="en-US" b="1" i="0" dirty="0">
                <a:effectLst/>
              </a:rPr>
              <a:t> • Insurance • Location • </a:t>
            </a:r>
            <a:r>
              <a:rPr lang="en-US" b="1" i="0" dirty="0" err="1">
                <a:effectLst/>
              </a:rPr>
              <a:t>LocationHasProduct</a:t>
            </a:r>
            <a:r>
              <a:rPr lang="en-US" b="1" i="0" dirty="0">
                <a:effectLst/>
              </a:rPr>
              <a:t> • Manufacturer • Online • </a:t>
            </a:r>
            <a:r>
              <a:rPr lang="en-US" b="1" i="0" dirty="0" err="1">
                <a:effectLst/>
              </a:rPr>
              <a:t>PartTime</a:t>
            </a:r>
            <a:r>
              <a:rPr lang="en-US" b="1" i="0" dirty="0">
                <a:effectLst/>
              </a:rPr>
              <a:t> • PayPal • Prescription • Product • Savings • </a:t>
            </a:r>
            <a:r>
              <a:rPr lang="en-US" b="1" i="0" dirty="0" err="1">
                <a:effectLst/>
              </a:rPr>
              <a:t>WorkHistory</a:t>
            </a:r>
            <a:endParaRPr lang="en-US" b="1" i="0" dirty="0"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Each entity has either one-to-one, one-to-many, many-to-one, many to many cardinalities with the other entities as given in the Project Report.</a:t>
            </a:r>
          </a:p>
        </p:txBody>
      </p:sp>
    </p:spTree>
    <p:extLst>
      <p:ext uri="{BB962C8B-B14F-4D97-AF65-F5344CB8AC3E}">
        <p14:creationId xmlns:p14="http://schemas.microsoft.com/office/powerpoint/2010/main" val="212366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B44-225B-E8B7-B533-30735EC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EFD-DF45-4420-6424-269CBC0C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Normalization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F804520-477D-4329-6C5C-4F2F0A1C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13" y="2298065"/>
            <a:ext cx="6970712" cy="46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58A9-7C75-07F6-270D-C1B4C42B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D07B-C772-3CF8-66CC-344609C1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Normalizing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4737AEA-050E-9178-1371-FFEE971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4" y="1714753"/>
            <a:ext cx="7199314" cy="51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B0E0-16EB-AEA5-C3A9-8013452E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440A-038F-0FA8-F6D1-C4724B21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employees from Marketing Department from department table and employee table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EDCA495-8DD9-85E4-5609-5977904E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22" y="3113087"/>
            <a:ext cx="6548755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572-1F00-40FB-7837-F1CE62B2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7B57-E5C6-5A99-1A5A-5AC02EBC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customers who purchased one time from customer and transaction tables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89F98BB0-493E-4D88-95B7-ACF011FE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82" y="3429000"/>
            <a:ext cx="4623435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37A-CC78-8852-B8AD-BD6884B2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B4A3-51F6-6995-6730-D66F56AC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 deleting customers record with a transaction pending</a:t>
            </a: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 this by creating a trigger which checks for pending transaction associated with a customer before deleting the customer record from the database</a:t>
            </a:r>
          </a:p>
          <a:p>
            <a:pPr marL="0" indent="0">
              <a:buNone/>
            </a:pP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 inserting transaction with total amount lesser than or equal to zero</a:t>
            </a:r>
          </a:p>
          <a:p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achieve this by creating a trigger which checks the transaction amount before logging the transaction to make sure the total amount of purchase is not zero or negative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08561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443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The Hand Bold</vt:lpstr>
      <vt:lpstr>The Serif Hand Black</vt:lpstr>
      <vt:lpstr>Times New Roman</vt:lpstr>
      <vt:lpstr>SketchyVTI</vt:lpstr>
      <vt:lpstr>Cvs database design</vt:lpstr>
      <vt:lpstr>Problem statement</vt:lpstr>
      <vt:lpstr>Users</vt:lpstr>
      <vt:lpstr>Entities and relationships</vt:lpstr>
      <vt:lpstr>EERD</vt:lpstr>
      <vt:lpstr>EERD</vt:lpstr>
      <vt:lpstr>Views</vt:lpstr>
      <vt:lpstr>VIEWS</vt:lpstr>
      <vt:lpstr>triggers</vt:lpstr>
      <vt:lpstr>Procedures</vt:lpstr>
      <vt:lpstr>Functions</vt:lpstr>
      <vt:lpstr>Privileges</vt:lpstr>
      <vt:lpstr>Backup data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database design</dc:title>
  <dc:creator>Karthik Raja</dc:creator>
  <cp:lastModifiedBy>Karthik Raja</cp:lastModifiedBy>
  <cp:revision>3</cp:revision>
  <dcterms:created xsi:type="dcterms:W3CDTF">2024-04-25T02:44:46Z</dcterms:created>
  <dcterms:modified xsi:type="dcterms:W3CDTF">2024-04-25T03:41:25Z</dcterms:modified>
</cp:coreProperties>
</file>