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4" d="100"/>
          <a:sy n="94" d="100"/>
        </p:scale>
        <p:origin x="10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669A-0D0B-DF53-E4E5-124657C8B6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3FB596-4B4E-C39D-CA27-FD027BB0E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647447-B20E-31F1-B4BD-60582929B5C9}"/>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5" name="Footer Placeholder 4">
            <a:extLst>
              <a:ext uri="{FF2B5EF4-FFF2-40B4-BE49-F238E27FC236}">
                <a16:creationId xmlns:a16="http://schemas.microsoft.com/office/drawing/2014/main" id="{805A460B-50A4-AC8B-6799-0230F2A26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68AD9-10D7-F116-177B-1C7A2C74D944}"/>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428978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EB5F-4F6A-1D2E-D799-1FB85573A9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A1492D-F13B-336F-4753-9A6C09ADC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848D6-05C5-601E-3046-86837E572623}"/>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5" name="Footer Placeholder 4">
            <a:extLst>
              <a:ext uri="{FF2B5EF4-FFF2-40B4-BE49-F238E27FC236}">
                <a16:creationId xmlns:a16="http://schemas.microsoft.com/office/drawing/2014/main" id="{8A1CDBFF-01FE-33F2-FE58-C0A00F023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CE30A-3093-F5A2-89F6-20093C152741}"/>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153251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979FB6-43A8-5EEF-B23E-5C08B54E39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010E4A-8F8A-4777-320C-DC80FBC57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B2901-3338-A54D-0C1D-CA54CB0F665D}"/>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5" name="Footer Placeholder 4">
            <a:extLst>
              <a:ext uri="{FF2B5EF4-FFF2-40B4-BE49-F238E27FC236}">
                <a16:creationId xmlns:a16="http://schemas.microsoft.com/office/drawing/2014/main" id="{6AC22508-BDDA-F96E-0A59-1B20A8E35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4B6F7-D722-C24B-5FFC-1FCE40310F42}"/>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37479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DFDA-AD07-00E5-825E-E9E08EB034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B6A7F4-7552-56CE-AE8E-73D711FF3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DECA66-9513-16C8-2E19-746EF838685D}"/>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5" name="Footer Placeholder 4">
            <a:extLst>
              <a:ext uri="{FF2B5EF4-FFF2-40B4-BE49-F238E27FC236}">
                <a16:creationId xmlns:a16="http://schemas.microsoft.com/office/drawing/2014/main" id="{9685BF10-29D1-3FBF-6EA3-726E1FE13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50DDCB-BBBA-5E53-7E20-951E412791D2}"/>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189956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9005-3073-7E8D-9AAC-C77298B54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E59369-31D8-38BB-3EF5-135D3CBB6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550839-935B-2F01-E7FC-86BB6F6763D2}"/>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5" name="Footer Placeholder 4">
            <a:extLst>
              <a:ext uri="{FF2B5EF4-FFF2-40B4-BE49-F238E27FC236}">
                <a16:creationId xmlns:a16="http://schemas.microsoft.com/office/drawing/2014/main" id="{2B3E3A2E-D4C8-5012-7D5D-2D0C2626F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A8A46-CF1D-A93F-BE01-AD252FDF72EF}"/>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24791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6EFE-A751-37D6-8031-61F72F6C4D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267FF-1B3A-36AA-2C89-E642ED9BAD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D52DE0-A8D3-CFDB-E424-2C62F99DFC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B69A19-152B-E134-CBD5-2F650107A484}"/>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6" name="Footer Placeholder 5">
            <a:extLst>
              <a:ext uri="{FF2B5EF4-FFF2-40B4-BE49-F238E27FC236}">
                <a16:creationId xmlns:a16="http://schemas.microsoft.com/office/drawing/2014/main" id="{32B0FB97-2A4C-4940-BEB5-D7B408506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AEB1E-5E54-8238-AA6D-8DE971A87C81}"/>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194467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D1EF-A397-8439-294B-2C36A1165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E063F3-7F33-C6FC-B0C9-6573312C0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5FE1D2-F891-0EF8-8504-25D349752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794298-250A-2DBE-DBA7-1D8D82DF4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7C9965-38AE-9D55-9041-8437872698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8DD177-88C9-E1AD-BAC1-315E78429B8F}"/>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8" name="Footer Placeholder 7">
            <a:extLst>
              <a:ext uri="{FF2B5EF4-FFF2-40B4-BE49-F238E27FC236}">
                <a16:creationId xmlns:a16="http://schemas.microsoft.com/office/drawing/2014/main" id="{20D2004E-CC34-3036-45AA-3BFE3DA646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5C362E-CBFA-21F4-A62B-4F28A61A571F}"/>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07198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1943-4157-B84F-8030-3A2DE840F4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765927-1688-5145-AD17-F85A97123B5D}"/>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4" name="Footer Placeholder 3">
            <a:extLst>
              <a:ext uri="{FF2B5EF4-FFF2-40B4-BE49-F238E27FC236}">
                <a16:creationId xmlns:a16="http://schemas.microsoft.com/office/drawing/2014/main" id="{3DCD1CBC-0496-ED2C-ED98-A8419B0DB9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6073FA-EF65-D340-C5F6-25CA1C783F23}"/>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206015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AA4EE-7B60-26CF-9A99-FFBD31C64970}"/>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3" name="Footer Placeholder 2">
            <a:extLst>
              <a:ext uri="{FF2B5EF4-FFF2-40B4-BE49-F238E27FC236}">
                <a16:creationId xmlns:a16="http://schemas.microsoft.com/office/drawing/2014/main" id="{A98F7BB5-F9E4-0E37-38FD-0130B9F8A4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A33681-D42D-02B7-90EA-514C308E00FE}"/>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25801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950E-565F-294D-F30C-C5E1D92AD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FAA337-5ACE-3DC0-E501-9F0C77D10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04C1AC-580D-C461-3AD7-40B860949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42BD-97FC-A450-82C2-FF4C8270D91B}"/>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6" name="Footer Placeholder 5">
            <a:extLst>
              <a:ext uri="{FF2B5EF4-FFF2-40B4-BE49-F238E27FC236}">
                <a16:creationId xmlns:a16="http://schemas.microsoft.com/office/drawing/2014/main" id="{F9513EEB-387A-BF7F-2714-06A383496C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96C361-FDB6-DA1B-0879-82FD5A2540CF}"/>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168537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AB34-9D91-8B95-835D-8858EF79A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E10F87-856E-E04E-A585-1A3A87BB2E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FB55CC-B3E3-A723-82E3-75E6B255C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F621E-9FC1-664A-330A-4B2970595BA8}"/>
              </a:ext>
            </a:extLst>
          </p:cNvPr>
          <p:cNvSpPr>
            <a:spLocks noGrp="1"/>
          </p:cNvSpPr>
          <p:nvPr>
            <p:ph type="dt" sz="half" idx="10"/>
          </p:nvPr>
        </p:nvSpPr>
        <p:spPr/>
        <p:txBody>
          <a:bodyPr/>
          <a:lstStyle/>
          <a:p>
            <a:fld id="{FAB3EFA4-16C1-4DD1-814E-230AD7548557}" type="datetimeFigureOut">
              <a:rPr lang="en-IN" smtClean="0"/>
              <a:t>21-04-2024</a:t>
            </a:fld>
            <a:endParaRPr lang="en-IN"/>
          </a:p>
        </p:txBody>
      </p:sp>
      <p:sp>
        <p:nvSpPr>
          <p:cNvPr id="6" name="Footer Placeholder 5">
            <a:extLst>
              <a:ext uri="{FF2B5EF4-FFF2-40B4-BE49-F238E27FC236}">
                <a16:creationId xmlns:a16="http://schemas.microsoft.com/office/drawing/2014/main" id="{6C92AC67-2E98-BFA6-30D7-9689AE171B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68F83F-3208-5A06-1D3B-C42B40DBB334}"/>
              </a:ext>
            </a:extLst>
          </p:cNvPr>
          <p:cNvSpPr>
            <a:spLocks noGrp="1"/>
          </p:cNvSpPr>
          <p:nvPr>
            <p:ph type="sldNum" sz="quarter" idx="12"/>
          </p:nvPr>
        </p:nvSpPr>
        <p:spPr/>
        <p:txBody>
          <a:bodyPr/>
          <a:lstStyle/>
          <a:p>
            <a:fld id="{D411BBFD-373E-433F-A18D-2577CFB971DD}" type="slidenum">
              <a:rPr lang="en-IN" smtClean="0"/>
              <a:t>‹#›</a:t>
            </a:fld>
            <a:endParaRPr lang="en-IN"/>
          </a:p>
        </p:txBody>
      </p:sp>
    </p:spTree>
    <p:extLst>
      <p:ext uri="{BB962C8B-B14F-4D97-AF65-F5344CB8AC3E}">
        <p14:creationId xmlns:p14="http://schemas.microsoft.com/office/powerpoint/2010/main" val="390347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D71D64-00FA-C5AB-EEF6-654C687EC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D38EA6-03CB-C891-25BD-C2130AAEC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CEBDD-AA90-6BA3-A8B5-E28D23CF7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3EFA4-16C1-4DD1-814E-230AD7548557}" type="datetimeFigureOut">
              <a:rPr lang="en-IN" smtClean="0"/>
              <a:t>21-04-2024</a:t>
            </a:fld>
            <a:endParaRPr lang="en-IN"/>
          </a:p>
        </p:txBody>
      </p:sp>
      <p:sp>
        <p:nvSpPr>
          <p:cNvPr id="5" name="Footer Placeholder 4">
            <a:extLst>
              <a:ext uri="{FF2B5EF4-FFF2-40B4-BE49-F238E27FC236}">
                <a16:creationId xmlns:a16="http://schemas.microsoft.com/office/drawing/2014/main" id="{969D1971-3E15-6739-FF24-1C70D23C1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1D5312-9287-46E1-7087-67ECF9054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1BBFD-373E-433F-A18D-2577CFB971DD}" type="slidenum">
              <a:rPr lang="en-IN" smtClean="0"/>
              <a:t>‹#›</a:t>
            </a:fld>
            <a:endParaRPr lang="en-IN"/>
          </a:p>
        </p:txBody>
      </p:sp>
    </p:spTree>
    <p:extLst>
      <p:ext uri="{BB962C8B-B14F-4D97-AF65-F5344CB8AC3E}">
        <p14:creationId xmlns:p14="http://schemas.microsoft.com/office/powerpoint/2010/main" val="2079853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D6F2C75-417C-D5E7-0B38-D979A0569C6B}"/>
              </a:ext>
            </a:extLst>
          </p:cNvPr>
          <p:cNvSpPr/>
          <p:nvPr/>
        </p:nvSpPr>
        <p:spPr>
          <a:xfrm>
            <a:off x="206149" y="440871"/>
            <a:ext cx="6349772" cy="10531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     MALWARE ANALYSIS TOOL</a:t>
            </a:r>
            <a:endParaRPr lang="en-IN" sz="3600" dirty="0"/>
          </a:p>
        </p:txBody>
      </p:sp>
      <p:pic>
        <p:nvPicPr>
          <p:cNvPr id="8" name="Picture 7">
            <a:extLst>
              <a:ext uri="{FF2B5EF4-FFF2-40B4-BE49-F238E27FC236}">
                <a16:creationId xmlns:a16="http://schemas.microsoft.com/office/drawing/2014/main" id="{929BFA3D-ADE1-D0D5-EC8B-D3223AB1D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671" y="2392136"/>
            <a:ext cx="5121728" cy="3486148"/>
          </a:xfrm>
          <a:prstGeom prst="rect">
            <a:avLst/>
          </a:prstGeom>
        </p:spPr>
      </p:pic>
      <p:sp>
        <p:nvSpPr>
          <p:cNvPr id="2" name="Rectangle: Top Corners Rounded 1">
            <a:extLst>
              <a:ext uri="{FF2B5EF4-FFF2-40B4-BE49-F238E27FC236}">
                <a16:creationId xmlns:a16="http://schemas.microsoft.com/office/drawing/2014/main" id="{B0ADA38F-9CD6-410C-6400-21B1811EC06B}"/>
              </a:ext>
            </a:extLst>
          </p:cNvPr>
          <p:cNvSpPr/>
          <p:nvPr/>
        </p:nvSpPr>
        <p:spPr>
          <a:xfrm>
            <a:off x="359229" y="3367385"/>
            <a:ext cx="4073979" cy="751115"/>
          </a:xfrm>
          <a:prstGeom prst="round2Same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Team Malware Mavericks</a:t>
            </a:r>
            <a:endParaRPr lang="en-IN" sz="2400" dirty="0"/>
          </a:p>
        </p:txBody>
      </p:sp>
      <p:sp>
        <p:nvSpPr>
          <p:cNvPr id="3" name="TextBox 2">
            <a:extLst>
              <a:ext uri="{FF2B5EF4-FFF2-40B4-BE49-F238E27FC236}">
                <a16:creationId xmlns:a16="http://schemas.microsoft.com/office/drawing/2014/main" id="{97F5CB4E-A6AC-63FB-5639-8BA77A100868}"/>
              </a:ext>
            </a:extLst>
          </p:cNvPr>
          <p:cNvSpPr txBox="1"/>
          <p:nvPr/>
        </p:nvSpPr>
        <p:spPr>
          <a:xfrm>
            <a:off x="359229" y="2653393"/>
            <a:ext cx="3804557" cy="461665"/>
          </a:xfrm>
          <a:prstGeom prst="rect">
            <a:avLst/>
          </a:prstGeom>
          <a:noFill/>
        </p:spPr>
        <p:txBody>
          <a:bodyPr wrap="square" rtlCol="0">
            <a:spAutoFit/>
          </a:bodyPr>
          <a:lstStyle/>
          <a:p>
            <a:r>
              <a:rPr lang="en-US" sz="2400" b="1" dirty="0"/>
              <a:t>PRESENTED BY:</a:t>
            </a:r>
            <a:endParaRPr lang="en-IN" sz="2400" b="1" dirty="0"/>
          </a:p>
        </p:txBody>
      </p:sp>
    </p:spTree>
    <p:extLst>
      <p:ext uri="{BB962C8B-B14F-4D97-AF65-F5344CB8AC3E}">
        <p14:creationId xmlns:p14="http://schemas.microsoft.com/office/powerpoint/2010/main" val="409662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49BB713-BA35-4BAC-6F7F-75FD84D6A359}"/>
              </a:ext>
            </a:extLst>
          </p:cNvPr>
          <p:cNvSpPr/>
          <p:nvPr/>
        </p:nvSpPr>
        <p:spPr>
          <a:xfrm>
            <a:off x="261257" y="342900"/>
            <a:ext cx="2718707" cy="742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Conclusion</a:t>
            </a:r>
            <a:endParaRPr lang="en-IN" sz="2400" dirty="0"/>
          </a:p>
        </p:txBody>
      </p:sp>
      <p:sp>
        <p:nvSpPr>
          <p:cNvPr id="6" name="TextBox 5">
            <a:extLst>
              <a:ext uri="{FF2B5EF4-FFF2-40B4-BE49-F238E27FC236}">
                <a16:creationId xmlns:a16="http://schemas.microsoft.com/office/drawing/2014/main" id="{B9BA7F8F-9A62-DC49-0F01-48731C5AC549}"/>
              </a:ext>
            </a:extLst>
          </p:cNvPr>
          <p:cNvSpPr txBox="1"/>
          <p:nvPr/>
        </p:nvSpPr>
        <p:spPr>
          <a:xfrm>
            <a:off x="367393" y="1567543"/>
            <a:ext cx="8792936" cy="3816429"/>
          </a:xfrm>
          <a:prstGeom prst="rect">
            <a:avLst/>
          </a:prstGeom>
          <a:noFill/>
        </p:spPr>
        <p:txBody>
          <a:bodyPr wrap="square" rtlCol="0">
            <a:spAutoFit/>
          </a:bodyPr>
          <a:lstStyle/>
          <a:p>
            <a:pPr marL="285750" indent="-285750">
              <a:buFont typeface="Arial" panose="020B0604020202020204" pitchFamily="34" charset="0"/>
              <a:buChar char="•"/>
            </a:pPr>
            <a:r>
              <a:rPr lang="en-US" sz="2200" dirty="0"/>
              <a:t>In conclusion, we are going to develop a tool that uses the Volatility memory forensics framework to extract various features from memory dumps of a target system. Our tool can analyze memory dumps from Windows systems and extract a wide range of information, such as running processes, network connections.</a:t>
            </a:r>
          </a:p>
          <a:p>
            <a:endParaRPr lang="en-US" sz="2200" dirty="0"/>
          </a:p>
          <a:p>
            <a:pPr marL="285750" indent="-285750">
              <a:buFont typeface="Arial" panose="020B0604020202020204" pitchFamily="34" charset="0"/>
              <a:buChar char="•"/>
            </a:pPr>
            <a:r>
              <a:rPr lang="en-US" sz="2200" dirty="0"/>
              <a:t>We believe that this tool will be useful to the individuals to check whether their system is infected with the file-less malware or not.</a:t>
            </a:r>
          </a:p>
          <a:p>
            <a:endParaRPr lang="en-US" sz="2200" dirty="0"/>
          </a:p>
          <a:p>
            <a:pPr marL="285750" indent="-285750">
              <a:buFont typeface="Arial" panose="020B0604020202020204" pitchFamily="34" charset="0"/>
              <a:buChar char="•"/>
            </a:pPr>
            <a:r>
              <a:rPr lang="en-US" sz="2200" dirty="0"/>
              <a:t>We plan to continue developing this tool and adding new features in the future. </a:t>
            </a:r>
            <a:endParaRPr lang="en-IN" sz="2200" dirty="0"/>
          </a:p>
        </p:txBody>
      </p:sp>
      <p:pic>
        <p:nvPicPr>
          <p:cNvPr id="8" name="Picture 7">
            <a:extLst>
              <a:ext uri="{FF2B5EF4-FFF2-40B4-BE49-F238E27FC236}">
                <a16:creationId xmlns:a16="http://schemas.microsoft.com/office/drawing/2014/main" id="{0210D171-3A19-B257-9B0E-33E137683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7479" y="1961810"/>
            <a:ext cx="2403361" cy="2324440"/>
          </a:xfrm>
          <a:prstGeom prst="rect">
            <a:avLst/>
          </a:prstGeom>
        </p:spPr>
      </p:pic>
    </p:spTree>
    <p:extLst>
      <p:ext uri="{BB962C8B-B14F-4D97-AF65-F5344CB8AC3E}">
        <p14:creationId xmlns:p14="http://schemas.microsoft.com/office/powerpoint/2010/main" val="33418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6C7519C-9012-8925-8409-F39E640974C4}"/>
              </a:ext>
            </a:extLst>
          </p:cNvPr>
          <p:cNvSpPr/>
          <p:nvPr/>
        </p:nvSpPr>
        <p:spPr>
          <a:xfrm>
            <a:off x="552659" y="653143"/>
            <a:ext cx="3094893" cy="733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CONTENTS:</a:t>
            </a:r>
            <a:endParaRPr lang="en-IN" sz="2400" dirty="0"/>
          </a:p>
        </p:txBody>
      </p:sp>
      <p:sp>
        <p:nvSpPr>
          <p:cNvPr id="3" name="TextBox 2">
            <a:extLst>
              <a:ext uri="{FF2B5EF4-FFF2-40B4-BE49-F238E27FC236}">
                <a16:creationId xmlns:a16="http://schemas.microsoft.com/office/drawing/2014/main" id="{28341074-DC45-64E2-6CDA-24F8EFB86BC2}"/>
              </a:ext>
            </a:extLst>
          </p:cNvPr>
          <p:cNvSpPr txBox="1"/>
          <p:nvPr/>
        </p:nvSpPr>
        <p:spPr>
          <a:xfrm>
            <a:off x="622998" y="1939332"/>
            <a:ext cx="6933362"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Problem Statement</a:t>
            </a:r>
          </a:p>
          <a:p>
            <a:pPr marL="285750" indent="-285750">
              <a:buFont typeface="Arial" panose="020B0604020202020204" pitchFamily="34" charset="0"/>
              <a:buChar char="•"/>
            </a:pPr>
            <a:r>
              <a:rPr lang="en-US" sz="3200" dirty="0"/>
              <a:t>Abstract</a:t>
            </a:r>
          </a:p>
          <a:p>
            <a:pPr marL="285750" indent="-285750">
              <a:buFont typeface="Arial" panose="020B0604020202020204" pitchFamily="34" charset="0"/>
              <a:buChar char="•"/>
            </a:pPr>
            <a:r>
              <a:rPr lang="en-US" sz="3200" dirty="0"/>
              <a:t>Introduction</a:t>
            </a:r>
          </a:p>
          <a:p>
            <a:pPr marL="285750" indent="-285750">
              <a:buFont typeface="Arial" panose="020B0604020202020204" pitchFamily="34" charset="0"/>
              <a:buChar char="•"/>
            </a:pPr>
            <a:r>
              <a:rPr lang="en-US" sz="3200" dirty="0"/>
              <a:t>Tools and Technologies</a:t>
            </a:r>
          </a:p>
          <a:p>
            <a:pPr marL="285750" indent="-285750">
              <a:buFont typeface="Arial" panose="020B0604020202020204" pitchFamily="34" charset="0"/>
              <a:buChar char="•"/>
            </a:pPr>
            <a:r>
              <a:rPr lang="en-US" sz="3200" dirty="0"/>
              <a:t>Methodology</a:t>
            </a:r>
          </a:p>
          <a:p>
            <a:pPr marL="285750" indent="-285750">
              <a:buFont typeface="Arial" panose="020B0604020202020204" pitchFamily="34" charset="0"/>
              <a:buChar char="•"/>
            </a:pPr>
            <a:r>
              <a:rPr lang="en-US" sz="3200" dirty="0"/>
              <a:t>Conclusion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0156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6D0CCB-404F-F4CB-2B2F-F073EC96BA95}"/>
              </a:ext>
            </a:extLst>
          </p:cNvPr>
          <p:cNvSpPr/>
          <p:nvPr/>
        </p:nvSpPr>
        <p:spPr>
          <a:xfrm>
            <a:off x="440872" y="416379"/>
            <a:ext cx="4392386" cy="82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Problem Statement</a:t>
            </a:r>
            <a:endParaRPr lang="en-IN" sz="3200" dirty="0"/>
          </a:p>
        </p:txBody>
      </p:sp>
      <p:sp>
        <p:nvSpPr>
          <p:cNvPr id="5" name="TextBox 4">
            <a:extLst>
              <a:ext uri="{FF2B5EF4-FFF2-40B4-BE49-F238E27FC236}">
                <a16:creationId xmlns:a16="http://schemas.microsoft.com/office/drawing/2014/main" id="{184A6218-2BC2-3EFD-73D6-A2F6D09CC5BC}"/>
              </a:ext>
            </a:extLst>
          </p:cNvPr>
          <p:cNvSpPr txBox="1"/>
          <p:nvPr/>
        </p:nvSpPr>
        <p:spPr>
          <a:xfrm>
            <a:off x="375558" y="2228671"/>
            <a:ext cx="10727871" cy="1200329"/>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dirty="0">
                <a:effectLst/>
                <a:latin typeface="Arial" panose="020B0604020202020204" pitchFamily="34" charset="0"/>
              </a:rPr>
              <a:t>Develop a malware analysis tool that can detect and analyze fileless malware. The tool would be easy to use and individuals will be better equipped to defend against the growing threat of file-less malware.</a:t>
            </a:r>
            <a:endParaRPr lang="en-IN" sz="2400" dirty="0"/>
          </a:p>
        </p:txBody>
      </p:sp>
    </p:spTree>
    <p:extLst>
      <p:ext uri="{BB962C8B-B14F-4D97-AF65-F5344CB8AC3E}">
        <p14:creationId xmlns:p14="http://schemas.microsoft.com/office/powerpoint/2010/main" val="267846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D7BCB26-580E-AE23-4865-35EC57E4FD6E}"/>
              </a:ext>
            </a:extLst>
          </p:cNvPr>
          <p:cNvSpPr/>
          <p:nvPr/>
        </p:nvSpPr>
        <p:spPr>
          <a:xfrm>
            <a:off x="408214" y="498021"/>
            <a:ext cx="3404507"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Abstract</a:t>
            </a:r>
            <a:endParaRPr lang="en-IN" sz="3200" dirty="0"/>
          </a:p>
        </p:txBody>
      </p:sp>
      <p:sp>
        <p:nvSpPr>
          <p:cNvPr id="5" name="TextBox 4">
            <a:extLst>
              <a:ext uri="{FF2B5EF4-FFF2-40B4-BE49-F238E27FC236}">
                <a16:creationId xmlns:a16="http://schemas.microsoft.com/office/drawing/2014/main" id="{242CAA72-0790-06E6-5A23-868DA35CBC37}"/>
              </a:ext>
            </a:extLst>
          </p:cNvPr>
          <p:cNvSpPr txBox="1"/>
          <p:nvPr/>
        </p:nvSpPr>
        <p:spPr>
          <a:xfrm>
            <a:off x="514350" y="1706337"/>
            <a:ext cx="10972800" cy="3477875"/>
          </a:xfrm>
          <a:prstGeom prst="rect">
            <a:avLst/>
          </a:prstGeom>
          <a:noFill/>
        </p:spPr>
        <p:txBody>
          <a:bodyPr wrap="square" rtlCol="0">
            <a:spAutoFit/>
          </a:bodyPr>
          <a:lstStyle/>
          <a:p>
            <a:pPr marL="285750" indent="-285750">
              <a:buFont typeface="Arial" panose="020B0604020202020204" pitchFamily="34" charset="0"/>
              <a:buChar char="•"/>
            </a:pPr>
            <a:r>
              <a:rPr lang="en-US" sz="2200" b="0" i="0" u="none" strike="noStrike" dirty="0">
                <a:solidFill>
                  <a:srgbClr val="333333"/>
                </a:solidFill>
                <a:effectLst/>
                <a:latin typeface="Arial" panose="020B0604020202020204" pitchFamily="34" charset="0"/>
              </a:rPr>
              <a:t>Fileless malware does not use traditional executables to carry-out its activities. So, it does not use the file system, thereby evading signature-based detection system. The fileless malware attack is catastrophic for any enterprise because of its persistence, and power to evade any anti-virus solutions.</a:t>
            </a:r>
          </a:p>
          <a:p>
            <a:endParaRPr lang="en-US" sz="2200" b="0" i="0" u="none" strike="noStrike" dirty="0">
              <a:solidFill>
                <a:srgbClr val="333333"/>
              </a:solidFill>
              <a:effectLst/>
              <a:latin typeface="Arial" panose="020B0604020202020204" pitchFamily="34" charset="0"/>
            </a:endParaRPr>
          </a:p>
          <a:p>
            <a:pPr marL="285750" indent="-285750">
              <a:buFont typeface="Arial" panose="020B0604020202020204" pitchFamily="34" charset="0"/>
              <a:buChar char="•"/>
            </a:pPr>
            <a:r>
              <a:rPr lang="en-US" sz="2200" b="0" i="0" u="none" strike="noStrike" dirty="0">
                <a:solidFill>
                  <a:srgbClr val="333333"/>
                </a:solidFill>
                <a:effectLst/>
                <a:latin typeface="Arial" panose="020B0604020202020204" pitchFamily="34" charset="0"/>
              </a:rPr>
              <a:t> To analyze such malware, security professionals use forensic tools to trace the attacker, whereas the attacker might use anti-forensics tools to erase their traces.</a:t>
            </a:r>
          </a:p>
          <a:p>
            <a:endParaRPr lang="en-US" sz="2200" b="0" i="0" u="none" strike="noStrike" dirty="0">
              <a:solidFill>
                <a:srgbClr val="333333"/>
              </a:solidFill>
              <a:effectLst/>
              <a:latin typeface="Arial" panose="020B0604020202020204" pitchFamily="34" charset="0"/>
            </a:endParaRPr>
          </a:p>
          <a:p>
            <a:pPr marL="285750" indent="-285750">
              <a:buFont typeface="Arial" panose="020B0604020202020204" pitchFamily="34" charset="0"/>
              <a:buChar char="•"/>
            </a:pPr>
            <a:r>
              <a:rPr lang="en-US" sz="2200" b="0" i="0" u="none" strike="noStrike" dirty="0">
                <a:solidFill>
                  <a:srgbClr val="333333"/>
                </a:solidFill>
                <a:effectLst/>
                <a:latin typeface="Arial" panose="020B0604020202020204" pitchFamily="34" charset="0"/>
              </a:rPr>
              <a:t> We present a process model to handle fileless malware attacks in the incident response process.</a:t>
            </a:r>
            <a:endParaRPr lang="en-IN" sz="2200" dirty="0"/>
          </a:p>
        </p:txBody>
      </p:sp>
    </p:spTree>
    <p:extLst>
      <p:ext uri="{BB962C8B-B14F-4D97-AF65-F5344CB8AC3E}">
        <p14:creationId xmlns:p14="http://schemas.microsoft.com/office/powerpoint/2010/main" val="226082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29CF8EC-A8DB-8160-6352-23FCBEED3C0A}"/>
              </a:ext>
            </a:extLst>
          </p:cNvPr>
          <p:cNvSpPr/>
          <p:nvPr/>
        </p:nvSpPr>
        <p:spPr>
          <a:xfrm>
            <a:off x="457200" y="473529"/>
            <a:ext cx="3404507" cy="718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Introduction</a:t>
            </a:r>
            <a:endParaRPr lang="en-IN" sz="2800" dirty="0"/>
          </a:p>
        </p:txBody>
      </p:sp>
      <p:sp>
        <p:nvSpPr>
          <p:cNvPr id="5" name="TextBox 4">
            <a:extLst>
              <a:ext uri="{FF2B5EF4-FFF2-40B4-BE49-F238E27FC236}">
                <a16:creationId xmlns:a16="http://schemas.microsoft.com/office/drawing/2014/main" id="{F05161D4-B5DD-8402-E133-3344DC4C6F6C}"/>
              </a:ext>
            </a:extLst>
          </p:cNvPr>
          <p:cNvSpPr txBox="1"/>
          <p:nvPr/>
        </p:nvSpPr>
        <p:spPr>
          <a:xfrm>
            <a:off x="395152" y="1698172"/>
            <a:ext cx="8708026" cy="4154984"/>
          </a:xfrm>
          <a:prstGeom prst="rect">
            <a:avLst/>
          </a:prstGeom>
          <a:noFill/>
        </p:spPr>
        <p:txBody>
          <a:bodyPr wrap="square" rtlCol="0">
            <a:spAutoFit/>
          </a:bodyPr>
          <a:lstStyle/>
          <a:p>
            <a:pPr marL="285750" indent="-285750">
              <a:buFont typeface="Arial" panose="020B0604020202020204" pitchFamily="34" charset="0"/>
              <a:buChar char="•"/>
            </a:pPr>
            <a:r>
              <a:rPr lang="en-US" sz="2200" b="0" i="0" u="none" strike="noStrike" dirty="0">
                <a:solidFill>
                  <a:srgbClr val="595959"/>
                </a:solidFill>
                <a:effectLst/>
                <a:latin typeface="Arial" panose="020B0604020202020204" pitchFamily="34" charset="0"/>
              </a:rPr>
              <a:t>The motivation behind our malware analysis tool project could be to address the growing threat of malware in the digital world. Malware is becoming more sophisticated and can cause significant damage to computer systems and networks, resulting in financial losses.</a:t>
            </a:r>
          </a:p>
          <a:p>
            <a:endParaRPr lang="en-US" sz="2200" b="0" i="0" u="none" strike="noStrike" dirty="0">
              <a:solidFill>
                <a:srgbClr val="595959"/>
              </a:solidFill>
              <a:effectLst/>
              <a:latin typeface="Arial" panose="020B0604020202020204" pitchFamily="34" charset="0"/>
            </a:endParaRPr>
          </a:p>
          <a:p>
            <a:pPr marL="285750" indent="-285750">
              <a:buFont typeface="Arial" panose="020B0604020202020204" pitchFamily="34" charset="0"/>
              <a:buChar char="•"/>
            </a:pPr>
            <a:r>
              <a:rPr lang="en-US" sz="2200" b="0" i="0" u="none" strike="noStrike" dirty="0">
                <a:solidFill>
                  <a:srgbClr val="595959"/>
                </a:solidFill>
                <a:effectLst/>
                <a:latin typeface="Arial" panose="020B0604020202020204" pitchFamily="34" charset="0"/>
              </a:rPr>
              <a:t>Our project can aim to help individuals identify, analyze, and mitigate malware threats by developing a tool that can detect, analyze, and classify malware samples. This tool could save time and resources by providing a more efficient method for malware analysis compared to manual analysis, which can be time-consuming.</a:t>
            </a:r>
            <a:endParaRPr lang="en-IN" sz="2200" dirty="0"/>
          </a:p>
        </p:txBody>
      </p:sp>
    </p:spTree>
    <p:extLst>
      <p:ext uri="{BB962C8B-B14F-4D97-AF65-F5344CB8AC3E}">
        <p14:creationId xmlns:p14="http://schemas.microsoft.com/office/powerpoint/2010/main" val="266488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52B8E27-B09D-1E30-9D89-C5597A2D3DF3}"/>
              </a:ext>
            </a:extLst>
          </p:cNvPr>
          <p:cNvSpPr/>
          <p:nvPr/>
        </p:nvSpPr>
        <p:spPr>
          <a:xfrm>
            <a:off x="334736" y="195943"/>
            <a:ext cx="4923064" cy="10042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Tools and Technologies</a:t>
            </a:r>
            <a:endParaRPr lang="en-IN" sz="2800" dirty="0"/>
          </a:p>
        </p:txBody>
      </p:sp>
      <p:sp>
        <p:nvSpPr>
          <p:cNvPr id="5" name="TextBox 4">
            <a:extLst>
              <a:ext uri="{FF2B5EF4-FFF2-40B4-BE49-F238E27FC236}">
                <a16:creationId xmlns:a16="http://schemas.microsoft.com/office/drawing/2014/main" id="{1414900E-912C-1C40-5A8E-0207D73ABACD}"/>
              </a:ext>
            </a:extLst>
          </p:cNvPr>
          <p:cNvSpPr txBox="1"/>
          <p:nvPr/>
        </p:nvSpPr>
        <p:spPr>
          <a:xfrm>
            <a:off x="481693" y="1632857"/>
            <a:ext cx="9209314" cy="4524315"/>
          </a:xfrm>
          <a:prstGeom prst="rect">
            <a:avLst/>
          </a:prstGeom>
          <a:noFill/>
        </p:spPr>
        <p:txBody>
          <a:bodyPr wrap="square" rtlCol="0">
            <a:spAutoFit/>
          </a:bodyPr>
          <a:lstStyle/>
          <a:p>
            <a:r>
              <a:rPr lang="en-US" sz="1800" b="1" i="0" u="none" strike="noStrike" dirty="0" err="1">
                <a:solidFill>
                  <a:srgbClr val="595959"/>
                </a:solidFill>
                <a:effectLst/>
                <a:latin typeface="Arial" panose="020B0604020202020204" pitchFamily="34" charset="0"/>
              </a:rPr>
              <a:t>PyQt</a:t>
            </a:r>
            <a:r>
              <a:rPr lang="en-US" sz="1800" b="1" i="0" u="none" strike="noStrike" dirty="0">
                <a:solidFill>
                  <a:srgbClr val="595959"/>
                </a:solidFill>
                <a:effectLst/>
                <a:latin typeface="Arial" panose="020B0604020202020204" pitchFamily="34" charset="0"/>
              </a:rPr>
              <a:t> :</a:t>
            </a:r>
            <a:r>
              <a:rPr lang="en-US" sz="1800" b="0" i="0" u="none" strike="noStrike" dirty="0">
                <a:solidFill>
                  <a:srgbClr val="595959"/>
                </a:solidFill>
                <a:effectLst/>
                <a:latin typeface="Arial" panose="020B0604020202020204" pitchFamily="34" charset="0"/>
              </a:rPr>
              <a:t>  We use </a:t>
            </a:r>
            <a:r>
              <a:rPr lang="en-US" sz="1800" b="0" i="0" u="none" strike="noStrike" dirty="0" err="1">
                <a:solidFill>
                  <a:srgbClr val="595959"/>
                </a:solidFill>
                <a:effectLst/>
                <a:latin typeface="Arial" panose="020B0604020202020204" pitchFamily="34" charset="0"/>
              </a:rPr>
              <a:t>PyQt</a:t>
            </a:r>
            <a:r>
              <a:rPr lang="en-US" sz="1800" b="0" i="0" u="none" strike="noStrike" dirty="0">
                <a:solidFill>
                  <a:srgbClr val="595959"/>
                </a:solidFill>
                <a:effectLst/>
                <a:latin typeface="Arial" panose="020B0604020202020204" pitchFamily="34" charset="0"/>
              </a:rPr>
              <a:t> to create a user-friendly and intuitive interface that allows users to interact with your tool and analyze malware samples easily. For example, you can create a file browser widget that lets users navigate through their file system and select a malware sample to analyze, or you can create a visual display that shows the results of the analysis in a clear and understandable way.</a:t>
            </a:r>
          </a:p>
          <a:p>
            <a:endParaRPr lang="en-US" dirty="0">
              <a:solidFill>
                <a:srgbClr val="595959"/>
              </a:solidFill>
              <a:latin typeface="Arial" panose="020B0604020202020204" pitchFamily="34" charset="0"/>
            </a:endParaRPr>
          </a:p>
          <a:p>
            <a:r>
              <a:rPr lang="en-US" sz="1800" b="1" i="0" u="none" strike="noStrike" dirty="0">
                <a:solidFill>
                  <a:srgbClr val="595959"/>
                </a:solidFill>
                <a:effectLst/>
                <a:latin typeface="Arial" panose="020B0604020202020204" pitchFamily="34" charset="0"/>
              </a:rPr>
              <a:t>FTK Imager</a:t>
            </a:r>
            <a:r>
              <a:rPr lang="en-US" sz="1800" b="0" i="0" u="none" strike="noStrike" dirty="0">
                <a:solidFill>
                  <a:srgbClr val="595959"/>
                </a:solidFill>
                <a:effectLst/>
                <a:latin typeface="Arial" panose="020B0604020202020204" pitchFamily="34" charset="0"/>
              </a:rPr>
              <a:t> : We have an option for </a:t>
            </a:r>
            <a:r>
              <a:rPr lang="en-US" sz="1800" b="0" i="1" u="none" strike="noStrike" dirty="0">
                <a:solidFill>
                  <a:srgbClr val="595959"/>
                </a:solidFill>
                <a:effectLst/>
                <a:latin typeface="Arial" panose="020B0604020202020204" pitchFamily="34" charset="0"/>
              </a:rPr>
              <a:t>Ram dump capture</a:t>
            </a:r>
            <a:r>
              <a:rPr lang="en-US" sz="1800" b="0" i="0" u="none" strike="noStrike" dirty="0">
                <a:solidFill>
                  <a:srgbClr val="595959"/>
                </a:solidFill>
                <a:effectLst/>
                <a:latin typeface="Arial" panose="020B0604020202020204" pitchFamily="34" charset="0"/>
              </a:rPr>
              <a:t> for user to take Ram dump and give the Ram dump as an input to the tool. User can able to take Ram dump using this FTK Imager tool.</a:t>
            </a:r>
          </a:p>
          <a:p>
            <a:endParaRPr lang="en-US" dirty="0">
              <a:solidFill>
                <a:srgbClr val="595959"/>
              </a:solidFill>
              <a:latin typeface="Arial" panose="020B0604020202020204" pitchFamily="34" charset="0"/>
            </a:endParaRPr>
          </a:p>
          <a:p>
            <a:endParaRPr lang="en-US" dirty="0">
              <a:solidFill>
                <a:srgbClr val="595959"/>
              </a:solidFill>
              <a:latin typeface="Arial" panose="020B0604020202020204" pitchFamily="34" charset="0"/>
            </a:endParaRPr>
          </a:p>
          <a:p>
            <a:r>
              <a:rPr lang="en-US" sz="1800" b="1" i="0" u="none" strike="noStrike" dirty="0">
                <a:solidFill>
                  <a:srgbClr val="595959"/>
                </a:solidFill>
                <a:effectLst/>
                <a:latin typeface="Arial" panose="020B0604020202020204" pitchFamily="34" charset="0"/>
              </a:rPr>
              <a:t>Volatility : </a:t>
            </a:r>
            <a:r>
              <a:rPr lang="en-US" sz="1800" b="0" i="0" u="none" strike="noStrike" dirty="0">
                <a:solidFill>
                  <a:srgbClr val="595959"/>
                </a:solidFill>
                <a:effectLst/>
                <a:latin typeface="Arial" panose="020B0604020202020204" pitchFamily="34" charset="0"/>
              </a:rPr>
              <a:t>This tool is very important and has a very big hand in this project. Volatility helps to extract features and analyze the memory dump of a system that has been infected by the Malware. Volatility provides a wide range of plugins and modules that allow you to analyze various aspects of the system's memory, such as running processes, network connections, registry keys, and much more.</a:t>
            </a:r>
            <a:endParaRPr lang="en-IN" dirty="0"/>
          </a:p>
        </p:txBody>
      </p:sp>
      <p:pic>
        <p:nvPicPr>
          <p:cNvPr id="7" name="Picture 6">
            <a:extLst>
              <a:ext uri="{FF2B5EF4-FFF2-40B4-BE49-F238E27FC236}">
                <a16:creationId xmlns:a16="http://schemas.microsoft.com/office/drawing/2014/main" id="{885DC353-9789-0D70-8B20-D1F4AE5C0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157" y="1436914"/>
            <a:ext cx="1341664" cy="1398685"/>
          </a:xfrm>
          <a:prstGeom prst="rect">
            <a:avLst/>
          </a:prstGeom>
        </p:spPr>
      </p:pic>
      <p:pic>
        <p:nvPicPr>
          <p:cNvPr id="9" name="Picture 8">
            <a:extLst>
              <a:ext uri="{FF2B5EF4-FFF2-40B4-BE49-F238E27FC236}">
                <a16:creationId xmlns:a16="http://schemas.microsoft.com/office/drawing/2014/main" id="{AE6AF870-A487-EDD2-1C13-538E35C6B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1443" y="3309965"/>
            <a:ext cx="1961469" cy="1106913"/>
          </a:xfrm>
          <a:prstGeom prst="rect">
            <a:avLst/>
          </a:prstGeom>
        </p:spPr>
      </p:pic>
      <p:pic>
        <p:nvPicPr>
          <p:cNvPr id="11" name="Picture 10">
            <a:extLst>
              <a:ext uri="{FF2B5EF4-FFF2-40B4-BE49-F238E27FC236}">
                <a16:creationId xmlns:a16="http://schemas.microsoft.com/office/drawing/2014/main" id="{499915D7-C86A-66A3-ED1F-008DCDBFAE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1443" y="4746171"/>
            <a:ext cx="1975590" cy="1564822"/>
          </a:xfrm>
          <a:prstGeom prst="rect">
            <a:avLst/>
          </a:prstGeom>
        </p:spPr>
      </p:pic>
    </p:spTree>
    <p:extLst>
      <p:ext uri="{BB962C8B-B14F-4D97-AF65-F5344CB8AC3E}">
        <p14:creationId xmlns:p14="http://schemas.microsoft.com/office/powerpoint/2010/main" val="322967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EB449E-B875-7F8A-0A73-D15D5A2C9061}"/>
              </a:ext>
            </a:extLst>
          </p:cNvPr>
          <p:cNvSpPr txBox="1"/>
          <p:nvPr/>
        </p:nvSpPr>
        <p:spPr>
          <a:xfrm>
            <a:off x="391886" y="334736"/>
            <a:ext cx="8882743" cy="5663089"/>
          </a:xfrm>
          <a:prstGeom prst="rect">
            <a:avLst/>
          </a:prstGeom>
          <a:noFill/>
        </p:spPr>
        <p:txBody>
          <a:bodyPr wrap="square" rtlCol="0">
            <a:spAutoFit/>
          </a:bodyPr>
          <a:lstStyle/>
          <a:p>
            <a:pPr rtl="0">
              <a:spcBef>
                <a:spcPts val="0"/>
              </a:spcBef>
              <a:spcAft>
                <a:spcPts val="1200"/>
              </a:spcAft>
            </a:pPr>
            <a:r>
              <a:rPr lang="en-US" sz="2000" b="1" i="0" u="none" strike="noStrike" dirty="0">
                <a:solidFill>
                  <a:srgbClr val="595959"/>
                </a:solidFill>
                <a:effectLst/>
                <a:latin typeface="Arial" panose="020B0604020202020204" pitchFamily="34" charset="0"/>
              </a:rPr>
              <a:t>Machine Learning</a:t>
            </a:r>
            <a:r>
              <a:rPr lang="en-US" sz="2000" b="0" i="0" u="none" strike="noStrike" dirty="0">
                <a:solidFill>
                  <a:srgbClr val="595959"/>
                </a:solidFill>
                <a:effectLst/>
                <a:latin typeface="Arial" panose="020B0604020202020204" pitchFamily="34" charset="0"/>
              </a:rPr>
              <a:t>: We build a Machine Learning model from a dataset, the dataset contains attributes like </a:t>
            </a:r>
            <a:r>
              <a:rPr lang="en-US" sz="2000" b="0" i="0" u="none" strike="noStrike" dirty="0" err="1">
                <a:solidFill>
                  <a:srgbClr val="595959"/>
                </a:solidFill>
                <a:effectLst/>
                <a:latin typeface="Arial" panose="020B0604020202020204" pitchFamily="34" charset="0"/>
              </a:rPr>
              <a:t>pslist</a:t>
            </a:r>
            <a:r>
              <a:rPr lang="en-US" sz="2000" b="0" i="0" u="none" strike="noStrike" dirty="0">
                <a:solidFill>
                  <a:srgbClr val="595959"/>
                </a:solidFill>
                <a:effectLst/>
                <a:latin typeface="Arial" panose="020B0604020202020204" pitchFamily="34" charset="0"/>
              </a:rPr>
              <a:t>, </a:t>
            </a:r>
            <a:r>
              <a:rPr lang="en-US" sz="2000" b="0" i="0" u="none" strike="noStrike" dirty="0" err="1">
                <a:solidFill>
                  <a:srgbClr val="595959"/>
                </a:solidFill>
                <a:effectLst/>
                <a:latin typeface="Arial" panose="020B0604020202020204" pitchFamily="34" charset="0"/>
              </a:rPr>
              <a:t>dlllist</a:t>
            </a:r>
            <a:r>
              <a:rPr lang="en-US" sz="2000" dirty="0">
                <a:solidFill>
                  <a:srgbClr val="595959"/>
                </a:solidFill>
                <a:latin typeface="Arial" panose="020B0604020202020204" pitchFamily="34" charset="0"/>
              </a:rPr>
              <a:t>, </a:t>
            </a:r>
            <a:r>
              <a:rPr lang="en-US" sz="2000" dirty="0" err="1">
                <a:solidFill>
                  <a:srgbClr val="595959"/>
                </a:solidFill>
                <a:latin typeface="Arial" panose="020B0604020202020204" pitchFamily="34" charset="0"/>
              </a:rPr>
              <a:t>malfind</a:t>
            </a:r>
            <a:r>
              <a:rPr lang="en-US" sz="2000" dirty="0">
                <a:solidFill>
                  <a:srgbClr val="595959"/>
                </a:solidFill>
                <a:latin typeface="Arial" panose="020B0604020202020204" pitchFamily="34" charset="0"/>
              </a:rPr>
              <a:t>, </a:t>
            </a:r>
            <a:r>
              <a:rPr lang="en-US" sz="2000" dirty="0" err="1">
                <a:solidFill>
                  <a:srgbClr val="595959"/>
                </a:solidFill>
                <a:latin typeface="Arial" panose="020B0604020202020204" pitchFamily="34" charset="0"/>
              </a:rPr>
              <a:t>psxview</a:t>
            </a:r>
            <a:r>
              <a:rPr lang="en-US" sz="2000" dirty="0">
                <a:solidFill>
                  <a:srgbClr val="595959"/>
                </a:solidFill>
                <a:latin typeface="Arial" panose="020B0604020202020204" pitchFamily="34" charset="0"/>
              </a:rPr>
              <a:t>, class(Malware or Benign). We use the above attributes as plugins to extract features from volatility, So this dataset would be appropriate to use and build a model from it.</a:t>
            </a:r>
          </a:p>
          <a:p>
            <a:pPr rtl="0">
              <a:spcBef>
                <a:spcPts val="0"/>
              </a:spcBef>
              <a:spcAft>
                <a:spcPts val="1200"/>
              </a:spcAft>
            </a:pPr>
            <a:endParaRPr lang="en-US" dirty="0">
              <a:solidFill>
                <a:srgbClr val="595959"/>
              </a:solidFill>
              <a:latin typeface="Arial" panose="020B0604020202020204" pitchFamily="34" charset="0"/>
            </a:endParaRPr>
          </a:p>
          <a:p>
            <a:pPr rtl="0">
              <a:spcBef>
                <a:spcPts val="0"/>
              </a:spcBef>
              <a:spcAft>
                <a:spcPts val="1200"/>
              </a:spcAft>
            </a:pPr>
            <a:r>
              <a:rPr lang="en-US" sz="2000" b="1" i="0" u="none" strike="noStrike" dirty="0" err="1">
                <a:solidFill>
                  <a:srgbClr val="595959"/>
                </a:solidFill>
                <a:effectLst/>
                <a:latin typeface="Arial" panose="020B0604020202020204" pitchFamily="34" charset="0"/>
              </a:rPr>
              <a:t>PyInstaller</a:t>
            </a:r>
            <a:r>
              <a:rPr lang="en-US" sz="2000" b="1" i="0" u="none" strike="noStrike" dirty="0">
                <a:solidFill>
                  <a:srgbClr val="595959"/>
                </a:solidFill>
                <a:effectLst/>
                <a:latin typeface="Arial" panose="020B0604020202020204" pitchFamily="34" charset="0"/>
              </a:rPr>
              <a:t> : </a:t>
            </a:r>
            <a:r>
              <a:rPr lang="en-US" sz="2000" b="0" i="0" u="none" strike="noStrike" dirty="0">
                <a:solidFill>
                  <a:srgbClr val="595959"/>
                </a:solidFill>
                <a:effectLst/>
                <a:latin typeface="Arial" panose="020B0604020202020204" pitchFamily="34" charset="0"/>
              </a:rPr>
              <a:t>By using </a:t>
            </a:r>
            <a:r>
              <a:rPr lang="en-US" sz="2000" b="0" i="0" u="none" strike="noStrike" dirty="0" err="1">
                <a:solidFill>
                  <a:srgbClr val="595959"/>
                </a:solidFill>
                <a:effectLst/>
                <a:latin typeface="Arial" panose="020B0604020202020204" pitchFamily="34" charset="0"/>
              </a:rPr>
              <a:t>PyInstaller</a:t>
            </a:r>
            <a:r>
              <a:rPr lang="en-US" sz="2000" b="0" i="0" u="none" strike="noStrike" dirty="0">
                <a:solidFill>
                  <a:srgbClr val="595959"/>
                </a:solidFill>
                <a:effectLst/>
                <a:latin typeface="Arial" panose="020B0604020202020204" pitchFamily="34" charset="0"/>
              </a:rPr>
              <a:t>, we can package your malware analysis tool into a standalone executable that can be run on different platforms, such as Windows, Linux, and macOS. This can make it easier for users to use your tool without having to install Python or any additional dependencies.</a:t>
            </a:r>
          </a:p>
          <a:p>
            <a:pPr rtl="0">
              <a:spcBef>
                <a:spcPts val="0"/>
              </a:spcBef>
              <a:spcAft>
                <a:spcPts val="1200"/>
              </a:spcAft>
            </a:pPr>
            <a:endParaRPr lang="en-US" dirty="0">
              <a:solidFill>
                <a:srgbClr val="595959"/>
              </a:solidFill>
              <a:latin typeface="Arial" panose="020B0604020202020204" pitchFamily="34" charset="0"/>
            </a:endParaRPr>
          </a:p>
          <a:p>
            <a:pPr rtl="0">
              <a:spcBef>
                <a:spcPts val="0"/>
              </a:spcBef>
              <a:spcAft>
                <a:spcPts val="1200"/>
              </a:spcAft>
            </a:pPr>
            <a:endParaRPr lang="en-US" sz="2000" dirty="0">
              <a:solidFill>
                <a:srgbClr val="595959"/>
              </a:solidFill>
              <a:latin typeface="Arial" panose="020B0604020202020204" pitchFamily="34" charset="0"/>
            </a:endParaRPr>
          </a:p>
          <a:p>
            <a:pPr rtl="0">
              <a:spcBef>
                <a:spcPts val="0"/>
              </a:spcBef>
              <a:spcAft>
                <a:spcPts val="1200"/>
              </a:spcAft>
            </a:pPr>
            <a:r>
              <a:rPr lang="en-US" sz="2000" b="1" i="0" u="none" strike="noStrike" dirty="0">
                <a:solidFill>
                  <a:srgbClr val="595959"/>
                </a:solidFill>
                <a:effectLst/>
                <a:latin typeface="Arial" panose="020B0604020202020204" pitchFamily="34" charset="0"/>
              </a:rPr>
              <a:t>AWS : </a:t>
            </a:r>
            <a:r>
              <a:rPr lang="en-US" sz="2000" b="0" i="0" u="none" strike="noStrike" dirty="0">
                <a:solidFill>
                  <a:srgbClr val="595959"/>
                </a:solidFill>
                <a:effectLst/>
                <a:latin typeface="Arial" panose="020B0604020202020204" pitchFamily="34" charset="0"/>
              </a:rPr>
              <a:t>We use AWS S3 Bucket to store the user input and run the Virtual Machine to analyze the memory dump.</a:t>
            </a:r>
            <a:br>
              <a:rPr lang="en-US" dirty="0"/>
            </a:br>
            <a:br>
              <a:rPr lang="en-US" dirty="0"/>
            </a:br>
            <a:endParaRPr lang="en-IN" dirty="0"/>
          </a:p>
        </p:txBody>
      </p:sp>
      <p:pic>
        <p:nvPicPr>
          <p:cNvPr id="6" name="Picture 5">
            <a:extLst>
              <a:ext uri="{FF2B5EF4-FFF2-40B4-BE49-F238E27FC236}">
                <a16:creationId xmlns:a16="http://schemas.microsoft.com/office/drawing/2014/main" id="{96322921-D409-DBCB-6A2D-FEB203F7C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629" y="390703"/>
            <a:ext cx="2694213" cy="1355633"/>
          </a:xfrm>
          <a:prstGeom prst="rect">
            <a:avLst/>
          </a:prstGeom>
        </p:spPr>
      </p:pic>
      <p:pic>
        <p:nvPicPr>
          <p:cNvPr id="8" name="Picture 7">
            <a:extLst>
              <a:ext uri="{FF2B5EF4-FFF2-40B4-BE49-F238E27FC236}">
                <a16:creationId xmlns:a16="http://schemas.microsoft.com/office/drawing/2014/main" id="{3BCAE0FC-3945-3CD8-E27C-20434DEC4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629" y="2375807"/>
            <a:ext cx="2917371" cy="1641021"/>
          </a:xfrm>
          <a:prstGeom prst="rect">
            <a:avLst/>
          </a:prstGeom>
        </p:spPr>
      </p:pic>
      <p:pic>
        <p:nvPicPr>
          <p:cNvPr id="10" name="Picture 9">
            <a:extLst>
              <a:ext uri="{FF2B5EF4-FFF2-40B4-BE49-F238E27FC236}">
                <a16:creationId xmlns:a16="http://schemas.microsoft.com/office/drawing/2014/main" id="{BBA23FE6-B9CE-E1F1-02FD-2AEEA565A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138" y="4889823"/>
            <a:ext cx="2608704" cy="1561146"/>
          </a:xfrm>
          <a:prstGeom prst="rect">
            <a:avLst/>
          </a:prstGeom>
        </p:spPr>
      </p:pic>
    </p:spTree>
    <p:extLst>
      <p:ext uri="{BB962C8B-B14F-4D97-AF65-F5344CB8AC3E}">
        <p14:creationId xmlns:p14="http://schemas.microsoft.com/office/powerpoint/2010/main" val="178895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EADD7FF-A047-AA6F-A90D-3FCE7A3F74F6}"/>
              </a:ext>
            </a:extLst>
          </p:cNvPr>
          <p:cNvSpPr/>
          <p:nvPr/>
        </p:nvSpPr>
        <p:spPr>
          <a:xfrm>
            <a:off x="408214" y="334736"/>
            <a:ext cx="3037115" cy="767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Methodology</a:t>
            </a:r>
            <a:endParaRPr lang="en-IN" sz="2400" dirty="0"/>
          </a:p>
        </p:txBody>
      </p:sp>
      <p:sp>
        <p:nvSpPr>
          <p:cNvPr id="5" name="TextBox 4">
            <a:extLst>
              <a:ext uri="{FF2B5EF4-FFF2-40B4-BE49-F238E27FC236}">
                <a16:creationId xmlns:a16="http://schemas.microsoft.com/office/drawing/2014/main" id="{A6C21852-A507-8FA8-41E0-B2A19EF1CB91}"/>
              </a:ext>
            </a:extLst>
          </p:cNvPr>
          <p:cNvSpPr txBox="1"/>
          <p:nvPr/>
        </p:nvSpPr>
        <p:spPr>
          <a:xfrm>
            <a:off x="571500" y="1624693"/>
            <a:ext cx="9274629"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tool takes memory dump as input, If the user does not have memory dump, we pack </a:t>
            </a:r>
            <a:r>
              <a:rPr lang="en-US" sz="2000" b="1" dirty="0"/>
              <a:t>FTK Imager </a:t>
            </a:r>
            <a:r>
              <a:rPr lang="en-US" sz="2000" dirty="0"/>
              <a:t>with our tool to have the privilege for the user to take the Memory Dump.</a:t>
            </a:r>
          </a:p>
          <a:p>
            <a:pPr marL="285750" indent="-285750">
              <a:buFont typeface="Arial" panose="020B0604020202020204" pitchFamily="34" charset="0"/>
              <a:buChar char="•"/>
            </a:pPr>
            <a:r>
              <a:rPr lang="en-US" sz="2000" dirty="0"/>
              <a:t>We have option as Capture Memory in the tool, If the user captures the Memory dump, We automatically send the Memory Dump to the AWS.</a:t>
            </a:r>
          </a:p>
          <a:p>
            <a:pPr marL="285750" indent="-285750">
              <a:buFont typeface="Arial" panose="020B0604020202020204" pitchFamily="34" charset="0"/>
              <a:buChar char="•"/>
            </a:pPr>
            <a:r>
              <a:rPr lang="en-US" sz="2000" dirty="0"/>
              <a:t>As the AWS Stores the Memory dump in its S3 bucket Storage, We use AWS Virtual Machine to analyze and extract the features from the Memory dump using Volatility.</a:t>
            </a:r>
          </a:p>
          <a:p>
            <a:pPr marL="285750" indent="-285750">
              <a:buFont typeface="Arial" panose="020B0604020202020204" pitchFamily="34" charset="0"/>
              <a:buChar char="•"/>
            </a:pPr>
            <a:r>
              <a:rPr lang="en-US" sz="2000" dirty="0"/>
              <a:t>Analyzing the Memory dump and extracting the features, this process will be </a:t>
            </a:r>
            <a:r>
              <a:rPr lang="en-US" sz="2000" b="1" dirty="0"/>
              <a:t>automated</a:t>
            </a:r>
            <a:r>
              <a:rPr lang="en-US" sz="2000" dirty="0"/>
              <a:t> using </a:t>
            </a:r>
            <a:r>
              <a:rPr lang="en-US" sz="2000" b="1" dirty="0"/>
              <a:t>lambda</a:t>
            </a:r>
            <a:r>
              <a:rPr lang="en-US" sz="2000" dirty="0"/>
              <a:t> service provided by AWS.</a:t>
            </a:r>
          </a:p>
          <a:p>
            <a:pPr marL="285750" indent="-285750">
              <a:buFont typeface="Arial" panose="020B0604020202020204" pitchFamily="34" charset="0"/>
              <a:buChar char="•"/>
            </a:pPr>
            <a:r>
              <a:rPr lang="en-US" sz="2000" dirty="0"/>
              <a:t>We write the code in a way that it uses volatility and extract features using some plugins and output the information into a </a:t>
            </a:r>
            <a:r>
              <a:rPr lang="en-US" sz="2000" b="1" dirty="0"/>
              <a:t>CSV file</a:t>
            </a:r>
            <a:r>
              <a:rPr lang="en-US" sz="2000" dirty="0"/>
              <a:t>.</a:t>
            </a:r>
          </a:p>
          <a:p>
            <a:pPr marL="285750" indent="-285750">
              <a:buFont typeface="Arial" panose="020B0604020202020204" pitchFamily="34" charset="0"/>
              <a:buChar char="•"/>
            </a:pPr>
            <a:r>
              <a:rPr lang="en-US" sz="2000" dirty="0"/>
              <a:t>We build a ML Model from an existing dataset(Stored in S3 bucket) and test the model with our output information, if the Model finds the extracted features are malicious,  Our tool alerts that their memory is infected.</a:t>
            </a:r>
          </a:p>
          <a:p>
            <a:endParaRPr lang="en-IN" dirty="0"/>
          </a:p>
        </p:txBody>
      </p:sp>
    </p:spTree>
    <p:extLst>
      <p:ext uri="{BB962C8B-B14F-4D97-AF65-F5344CB8AC3E}">
        <p14:creationId xmlns:p14="http://schemas.microsoft.com/office/powerpoint/2010/main" val="369989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A44B2E2-15DF-AABC-3625-3C3B22A87A6D}"/>
              </a:ext>
            </a:extLst>
          </p:cNvPr>
          <p:cNvSpPr/>
          <p:nvPr/>
        </p:nvSpPr>
        <p:spPr>
          <a:xfrm>
            <a:off x="244930" y="269421"/>
            <a:ext cx="2857500" cy="742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Flow Chart</a:t>
            </a:r>
            <a:endParaRPr lang="en-IN" sz="2400" dirty="0"/>
          </a:p>
        </p:txBody>
      </p:sp>
      <p:pic>
        <p:nvPicPr>
          <p:cNvPr id="6" name="Picture 5">
            <a:extLst>
              <a:ext uri="{FF2B5EF4-FFF2-40B4-BE49-F238E27FC236}">
                <a16:creationId xmlns:a16="http://schemas.microsoft.com/office/drawing/2014/main" id="{504E09BA-5056-5F7D-C28A-E56C9B157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430" y="403276"/>
            <a:ext cx="4490356" cy="6699652"/>
          </a:xfrm>
          <a:prstGeom prst="rect">
            <a:avLst/>
          </a:prstGeom>
        </p:spPr>
      </p:pic>
    </p:spTree>
    <p:extLst>
      <p:ext uri="{BB962C8B-B14F-4D97-AF65-F5344CB8AC3E}">
        <p14:creationId xmlns:p14="http://schemas.microsoft.com/office/powerpoint/2010/main" val="2107013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TotalTime>
  <Words>871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 Kumar Reddy</dc:creator>
  <cp:lastModifiedBy>Tarun Kumar Reddy</cp:lastModifiedBy>
  <cp:revision>2</cp:revision>
  <dcterms:created xsi:type="dcterms:W3CDTF">2023-05-02T07:24:12Z</dcterms:created>
  <dcterms:modified xsi:type="dcterms:W3CDTF">2024-04-21T11:47:32Z</dcterms:modified>
</cp:coreProperties>
</file>