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15"/>
  </p:normalViewPr>
  <p:slideViewPr>
    <p:cSldViewPr snapToGrid="0">
      <p:cViewPr varScale="1">
        <p:scale>
          <a:sx n="118" d="100"/>
          <a:sy n="11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D03F-B57A-5090-084E-715C771F2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15A8-E718-2811-C1BC-EA83EBD33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5D16-E360-7375-F545-3E11905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3EA1-E353-1014-E299-6A8DE5FA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2D09-4156-6076-5411-DE6778B8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86A8-9D50-91CB-373D-F5581A77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3075A-92D4-5538-9323-7E9666B95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9926-BABE-3E0C-1072-4586DCBA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2D72-C50C-D38B-1FEA-696C5864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386E-C8F8-9049-3CFB-D38785D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BBF9F-18CC-76BA-617C-65505D6D7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408DE-1EE6-42D8-72DE-94C0EF9A6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FEB3-C962-8764-3061-F8F50DBC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4326-4F09-AEF9-871A-3252439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1118-63A5-60A6-A957-D928088F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C89-64CC-2FDC-1F6C-90B2FE03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01BD-F9C0-A936-A58C-9D801DF6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7155-DB7F-C07A-60A6-4BD92156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B068-C70F-C4C4-F03C-9FF65564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615F-3429-F953-5B15-49C739B2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043-0788-84E9-15AF-DDA7EEB2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602F-3A4A-5D22-0D6D-8A73E4171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72D7-1CD1-FE18-3DAB-984E037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6A5C-EAA3-7A24-C390-B85A58E7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085C-9D39-DB53-B76E-9643F7A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6A09-E1E7-7DE5-0D5B-8AACCF70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D6D2-211B-BB29-2296-BFE7E5274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C2FCD-28E6-7ADE-1419-E84DA60A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7F9D1-0CD6-09D7-51F3-C6B2E120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50F9-03D3-5971-1A7B-70DAAFE0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5F93-7FBD-1C71-5089-6061638B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7796-9388-5E87-92FF-97500F6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F8D2-45F9-967D-4D28-A8FADED2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24D9-F134-DACB-A415-71F07196E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6DE16-6CD9-D21E-E61E-35160CD18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BF009-DC8C-BEB5-2B10-3A7B7CE05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9FC11-7AE1-BFB2-0F06-DB3822D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E452D-872B-7C5D-98C8-28C41F74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8A21A-1AC0-1153-E672-66B1480F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0264-0FBF-C9B3-0D7E-B51D1C5C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AD0CE-AE72-8413-FAB1-84644D13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8EC12-C483-06F8-45E6-7A04643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A97F1-AFC5-93A8-689A-CF7A0052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8447A-B1F8-AB38-1D70-1CD484FA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13452-F75C-3CFB-DB69-C01EDE6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53119-984A-EBF0-72D5-5E7A551B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443A-E7CD-BD87-1D72-13946A1A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02E6-2C5F-36B2-B864-F0F79100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2112C-F75C-2D5E-1705-F9A54C7C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56078-37BF-C178-CD85-B70566C4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FE9A8-24BF-1336-E08A-97222BE6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B0869-5EC3-FF6E-F4B5-A5FA65EC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A42B-5EF7-7922-993F-7962BFBC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E9B8C-3A5F-9D7B-9F5A-AC3A3372D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96F47-993E-A28C-EF64-A5A7BB7D4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E148C-E2B0-8A78-53B2-C72CFF3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2B8DF-36B6-CE94-02B3-DAF2578B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D08A-C33A-56B6-4348-9811BF7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32C93-B3C0-C5BE-B6A1-8EDEC3DC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B34D-CA80-7380-6F63-CBF7F9621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2D14-9F87-762A-87A5-88DC364EE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0815F-AC05-CC4D-87CC-A73B5F237EC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9818E-FD78-686E-9033-7A2AEFB9A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92EA-2C67-C742-7FFF-4139CC498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0A68C-4AA2-E346-8CBB-841A990D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First Class Review: London Heathrow to ...">
            <a:extLst>
              <a:ext uri="{FF2B5EF4-FFF2-40B4-BE49-F238E27FC236}">
                <a16:creationId xmlns:a16="http://schemas.microsoft.com/office/drawing/2014/main" id="{30240548-3AE3-6425-A648-F3C91291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79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7" y="-586581"/>
            <a:ext cx="9144000" cy="2387600"/>
          </a:xfrm>
        </p:spPr>
        <p:txBody>
          <a:bodyPr>
            <a:normAutofit/>
          </a:bodyPr>
          <a:lstStyle/>
          <a:p>
            <a:r>
              <a:rPr lang="en-GB" sz="8000" b="1" dirty="0">
                <a:solidFill>
                  <a:schemeClr val="bg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603011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Review Insights of British Airways on Trustpilot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E394-64CB-D30A-EE94-317C74E2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4"/>
            <a:ext cx="12192000" cy="84076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/>
              <a:t>British Airways: Trustpilot Review Insights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1E253-D7CD-5AEE-C726-EF6B5B4EF513}"/>
              </a:ext>
            </a:extLst>
          </p:cNvPr>
          <p:cNvSpPr txBox="1"/>
          <p:nvPr/>
        </p:nvSpPr>
        <p:spPr>
          <a:xfrm>
            <a:off x="1301747" y="846277"/>
            <a:ext cx="375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Word Cloud: Frequent Review Terms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82460-7A63-20DE-1D18-5111F272E943}"/>
              </a:ext>
            </a:extLst>
          </p:cNvPr>
          <p:cNvSpPr txBox="1"/>
          <p:nvPr/>
        </p:nvSpPr>
        <p:spPr>
          <a:xfrm>
            <a:off x="7436624" y="846277"/>
            <a:ext cx="375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Sentiment Distribution Overview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86A79-8889-CBA7-F874-A2A28AE9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6" y="1215609"/>
            <a:ext cx="4961965" cy="2243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B11E9-DD4D-CD94-B1F7-EEDECD3D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90" y="1212230"/>
            <a:ext cx="5548522" cy="2361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B579EA-B4BF-AB67-4CB0-4A748EEB8861}"/>
              </a:ext>
            </a:extLst>
          </p:cNvPr>
          <p:cNvSpPr txBox="1"/>
          <p:nvPr/>
        </p:nvSpPr>
        <p:spPr>
          <a:xfrm>
            <a:off x="244201" y="3853753"/>
            <a:ext cx="562728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1.    Top Review Topics</a:t>
            </a:r>
            <a:endParaRPr lang="en-IN" sz="1400" b="0" i="0" dirty="0">
              <a:solidFill>
                <a:srgbClr val="404040"/>
              </a:solidFill>
              <a:effectLst/>
              <a:latin typeface="Aptos" panose="020B0004020202020204" pitchFamily="34" charset="0"/>
            </a:endParaRPr>
          </a:p>
          <a:p>
            <a:pPr marL="742950" lvl="1" indent="-285750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Frequent Terms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: “Seat”, “Food”, “Service”, “Flight”, “Crew” (75%+ reviews).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Pain Points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: Delays at </a:t>
            </a: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London Heathrow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 (28% of negatives).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Premium Praise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: “Lounge”, “Business Class”, “Cabin Crew” (40%+ reviews).</a:t>
            </a:r>
          </a:p>
          <a:p>
            <a:pPr>
              <a:buNone/>
            </a:pPr>
            <a:endParaRPr lang="en-IN" sz="14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  <a:spcAft>
                <a:spcPts val="1029"/>
              </a:spcAft>
            </a:pPr>
            <a:endParaRPr lang="en-IN" sz="1400" b="0" i="0" dirty="0">
              <a:solidFill>
                <a:srgbClr val="404040"/>
              </a:solidFill>
              <a:effectLst/>
              <a:latin typeface="Aptos" panose="020B0004020202020204" pitchFamily="34" charset="0"/>
            </a:endParaRPr>
          </a:p>
          <a:p>
            <a:pPr lvl="1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404040"/>
              </a:solidFill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85523-CFB3-8020-9D75-208DE21DF431}"/>
              </a:ext>
            </a:extLst>
          </p:cNvPr>
          <p:cNvSpPr txBox="1"/>
          <p:nvPr/>
        </p:nvSpPr>
        <p:spPr>
          <a:xfrm>
            <a:off x="224516" y="3381921"/>
            <a:ext cx="6810934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Key Insights from Review Analysis: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14E10-FE4A-36E1-243A-95E5E9B6F006}"/>
              </a:ext>
            </a:extLst>
          </p:cNvPr>
          <p:cNvSpPr txBox="1"/>
          <p:nvPr/>
        </p:nvSpPr>
        <p:spPr>
          <a:xfrm>
            <a:off x="6284890" y="3841491"/>
            <a:ext cx="5871484" cy="2141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sz="1400" b="1" dirty="0">
                <a:solidFill>
                  <a:srgbClr val="40404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. Sentiment Trends</a:t>
            </a:r>
            <a:endParaRPr lang="en-IN" sz="1400" b="0" i="0" dirty="0">
              <a:solidFill>
                <a:srgbClr val="404040"/>
              </a:solidFill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   60% Positive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 → High satisfaction with service quality.</a:t>
            </a:r>
          </a:p>
          <a:p>
            <a:pPr lvl="1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   35% Negative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 → Dominated by delays (28%) and staff responsiveness.</a:t>
            </a:r>
          </a:p>
          <a:p>
            <a:pPr lvl="1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   &lt;5% Neutral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 → Minimal ambivalence in feedback.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40404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2A1966-8D04-E4AD-021E-BFABE18B54AE}"/>
              </a:ext>
            </a:extLst>
          </p:cNvPr>
          <p:cNvSpPr txBox="1"/>
          <p:nvPr/>
        </p:nvSpPr>
        <p:spPr>
          <a:xfrm>
            <a:off x="224516" y="5883076"/>
            <a:ext cx="117232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3. Actionable Takeaways</a:t>
            </a:r>
            <a:r>
              <a:rPr lang="en-IN" sz="1400" dirty="0">
                <a:solidFill>
                  <a:srgbClr val="404040"/>
                </a:solidFill>
                <a:latin typeface="Aptos" panose="020B0004020202020204" pitchFamily="34" charset="0"/>
              </a:rPr>
              <a:t>:</a:t>
            </a:r>
          </a:p>
          <a:p>
            <a:pPr marL="285750" indent="-285750" algn="l">
              <a:spcBef>
                <a:spcPts val="1372"/>
              </a:spcBef>
              <a:spcAft>
                <a:spcPts val="1029"/>
              </a:spcAft>
              <a:buFont typeface="Wingdings" pitchFamily="2" charset="2"/>
              <a:buChar char="Ø"/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Urgent Fixes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: Reduce delays &amp; improve Heathrow operations.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9BA2D4-2EF7-F86C-DFC7-CC87E482D5ED}"/>
              </a:ext>
            </a:extLst>
          </p:cNvPr>
          <p:cNvSpPr txBox="1"/>
          <p:nvPr/>
        </p:nvSpPr>
        <p:spPr>
          <a:xfrm>
            <a:off x="5310427" y="6393910"/>
            <a:ext cx="6976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1372"/>
              </a:spcBef>
              <a:spcAft>
                <a:spcPts val="1029"/>
              </a:spcAft>
              <a:buFont typeface="Wingdings" pitchFamily="2" charset="2"/>
              <a:buChar char="Ø"/>
            </a:pPr>
            <a:r>
              <a:rPr lang="en-IN" sz="1400" b="1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Enhancements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: Scale premium service to economy &amp; train staff for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427416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159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British Airways</vt:lpstr>
      <vt:lpstr>British Airways: Trustpilot Review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22261A6656 Sirimilla Karthik Balaji</dc:creator>
  <cp:lastModifiedBy>22261A6656 Sirimilla Karthik Balaji</cp:lastModifiedBy>
  <cp:revision>2</cp:revision>
  <dcterms:created xsi:type="dcterms:W3CDTF">2025-04-30T03:06:43Z</dcterms:created>
  <dcterms:modified xsi:type="dcterms:W3CDTF">2025-05-01T09:05:31Z</dcterms:modified>
</cp:coreProperties>
</file>