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89" r:id="rId4"/>
    <p:sldId id="276" r:id="rId5"/>
    <p:sldId id="291" r:id="rId6"/>
    <p:sldId id="287" r:id="rId7"/>
    <p:sldId id="277" r:id="rId8"/>
    <p:sldId id="286" r:id="rId9"/>
    <p:sldId id="278" r:id="rId10"/>
    <p:sldId id="279" r:id="rId11"/>
    <p:sldId id="281" r:id="rId12"/>
    <p:sldId id="292" r:id="rId13"/>
    <p:sldId id="293" r:id="rId14"/>
    <p:sldId id="284" r:id="rId15"/>
    <p:sldId id="294" r:id="rId16"/>
    <p:sldId id="290" r:id="rId17"/>
    <p:sldId id="271" r:id="rId18"/>
    <p:sldId id="257" r:id="rId19"/>
    <p:sldId id="283" r:id="rId20"/>
    <p:sldId id="258" r:id="rId21"/>
    <p:sldId id="272" r:id="rId22"/>
    <p:sldId id="263" r:id="rId23"/>
    <p:sldId id="288"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169839-3DA5-4412-863A-5D419E0B71E8}" v="34" dt="2025-05-26T01:55:10.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056" autoAdjust="0"/>
  </p:normalViewPr>
  <p:slideViewPr>
    <p:cSldViewPr snapToGrid="0">
      <p:cViewPr varScale="1">
        <p:scale>
          <a:sx n="66" d="100"/>
          <a:sy n="66" d="100"/>
        </p:scale>
        <p:origin x="133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3A97E-593E-4F74-ADB8-05FF817217D9}"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371610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3A97E-593E-4F74-ADB8-05FF817217D9}"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34356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3A97E-593E-4F74-ADB8-05FF817217D9}"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317767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3A97E-593E-4F74-ADB8-05FF817217D9}"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177107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3A97E-593E-4F74-ADB8-05FF817217D9}"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121332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3A97E-593E-4F74-ADB8-05FF817217D9}"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411136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C3A97E-593E-4F74-ADB8-05FF817217D9}" type="datetimeFigureOut">
              <a:rPr lang="en-IN" smtClean="0"/>
              <a:t>03-06-2025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4232804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C3A97E-593E-4F74-ADB8-05FF817217D9}" type="datetimeFigureOut">
              <a:rPr lang="en-IN" smtClean="0"/>
              <a:t>03-06-2025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345826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3A97E-593E-4F74-ADB8-05FF817217D9}" type="datetimeFigureOut">
              <a:rPr lang="en-IN" smtClean="0"/>
              <a:t>03-06-2025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151155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3A97E-593E-4F74-ADB8-05FF817217D9}"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337824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3A97E-593E-4F74-ADB8-05FF817217D9}"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AD8CC6-EA9E-457C-B5E6-5867A21D3D6E}" type="slidenum">
              <a:rPr lang="en-IN" smtClean="0"/>
              <a:t>‹#›</a:t>
            </a:fld>
            <a:endParaRPr lang="en-IN"/>
          </a:p>
        </p:txBody>
      </p:sp>
    </p:spTree>
    <p:extLst>
      <p:ext uri="{BB962C8B-B14F-4D97-AF65-F5344CB8AC3E}">
        <p14:creationId xmlns:p14="http://schemas.microsoft.com/office/powerpoint/2010/main" val="83208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3A97E-593E-4F74-ADB8-05FF817217D9}" type="datetimeFigureOut">
              <a:rPr lang="en-IN" smtClean="0"/>
              <a:t>03-06-2025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D8CC6-EA9E-457C-B5E6-5867A21D3D6E}" type="slidenum">
              <a:rPr lang="en-IN" smtClean="0"/>
              <a:t>‹#›</a:t>
            </a:fld>
            <a:endParaRPr lang="en-IN"/>
          </a:p>
        </p:txBody>
      </p:sp>
    </p:spTree>
    <p:extLst>
      <p:ext uri="{BB962C8B-B14F-4D97-AF65-F5344CB8AC3E}">
        <p14:creationId xmlns:p14="http://schemas.microsoft.com/office/powerpoint/2010/main" val="255332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white-airliner-on-airport-virgin-sky-flight-airplane-aviation-wallpaper-ukchd/download/3840x216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lane in the sky&#10;&#10;AI-generated content may be incorrect.">
            <a:extLst>
              <a:ext uri="{FF2B5EF4-FFF2-40B4-BE49-F238E27FC236}">
                <a16:creationId xmlns:a16="http://schemas.microsoft.com/office/drawing/2014/main" id="{885B8F85-6487-3D40-FB08-E78DB2FE4557}"/>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01670" y="3116344"/>
            <a:ext cx="6585112" cy="1485595"/>
          </a:xfrm>
          <a:prstGeom prst="rect">
            <a:avLst/>
          </a:prstGeom>
        </p:spPr>
      </p:pic>
      <p:sp>
        <p:nvSpPr>
          <p:cNvPr id="5" name="TextBox 4">
            <a:extLst>
              <a:ext uri="{FF2B5EF4-FFF2-40B4-BE49-F238E27FC236}">
                <a16:creationId xmlns:a16="http://schemas.microsoft.com/office/drawing/2014/main" id="{D7F7481A-8E19-7E5E-840A-81C808043309}"/>
              </a:ext>
            </a:extLst>
          </p:cNvPr>
          <p:cNvSpPr txBox="1"/>
          <p:nvPr/>
        </p:nvSpPr>
        <p:spPr>
          <a:xfrm>
            <a:off x="2580609" y="2157215"/>
            <a:ext cx="7027235" cy="1077218"/>
          </a:xfrm>
          <a:prstGeom prst="rect">
            <a:avLst/>
          </a:prstGeom>
          <a:noFill/>
        </p:spPr>
        <p:txBody>
          <a:bodyPr wrap="square">
            <a:spAutoFit/>
          </a:bodyPr>
          <a:lstStyle/>
          <a:p>
            <a:pPr algn="ctr"/>
            <a:r>
              <a:rPr lang="en-GB" sz="3200" b="1" i="0" dirty="0">
                <a:solidFill>
                  <a:schemeClr val="accent1">
                    <a:lumMod val="75000"/>
                  </a:schemeClr>
                </a:solidFill>
                <a:effectLst/>
                <a:latin typeface="Manrope"/>
              </a:rPr>
              <a:t>Exploratory Data Analysis of US American Airlines Financial Performance</a:t>
            </a:r>
            <a:endParaRPr lang="en-IN" sz="3200" dirty="0">
              <a:solidFill>
                <a:schemeClr val="accent1">
                  <a:lumMod val="75000"/>
                </a:schemeClr>
              </a:solidFill>
            </a:endParaRPr>
          </a:p>
        </p:txBody>
      </p:sp>
      <p:sp>
        <p:nvSpPr>
          <p:cNvPr id="7" name="TextBox 6">
            <a:extLst>
              <a:ext uri="{FF2B5EF4-FFF2-40B4-BE49-F238E27FC236}">
                <a16:creationId xmlns:a16="http://schemas.microsoft.com/office/drawing/2014/main" id="{1990590C-5121-8EFA-9CA2-383B44163B44}"/>
              </a:ext>
            </a:extLst>
          </p:cNvPr>
          <p:cNvSpPr txBox="1"/>
          <p:nvPr/>
        </p:nvSpPr>
        <p:spPr>
          <a:xfrm>
            <a:off x="3045340" y="3596700"/>
            <a:ext cx="6097772" cy="369332"/>
          </a:xfrm>
          <a:prstGeom prst="rect">
            <a:avLst/>
          </a:prstGeom>
          <a:noFill/>
        </p:spPr>
        <p:txBody>
          <a:bodyPr wrap="square">
            <a:spAutoFit/>
          </a:bodyPr>
          <a:lstStyle/>
          <a:p>
            <a:r>
              <a:rPr lang="en-GB" b="0" i="0" dirty="0">
                <a:solidFill>
                  <a:schemeClr val="accent2">
                    <a:lumMod val="50000"/>
                  </a:schemeClr>
                </a:solidFill>
                <a:effectLst/>
                <a:latin typeface="Manrope"/>
              </a:rPr>
              <a:t>A comprehensive analysis of financial trends from 2000 to 2019</a:t>
            </a:r>
            <a:endParaRPr lang="en-IN" dirty="0">
              <a:solidFill>
                <a:schemeClr val="accent2">
                  <a:lumMod val="50000"/>
                </a:schemeClr>
              </a:solidFill>
            </a:endParaRPr>
          </a:p>
        </p:txBody>
      </p:sp>
    </p:spTree>
    <p:extLst>
      <p:ext uri="{BB962C8B-B14F-4D97-AF65-F5344CB8AC3E}">
        <p14:creationId xmlns:p14="http://schemas.microsoft.com/office/powerpoint/2010/main" val="232945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489AE-849E-56A7-B0C7-919FF66E07A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FB0D5C2-E001-6CB2-DA84-983EA1B4D10C}"/>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Quarterly Profit/Loss Trend Analysis</a:t>
            </a:r>
            <a:endParaRPr lang="en-IN" sz="2400" b="1" dirty="0">
              <a:solidFill>
                <a:schemeClr val="accent2"/>
              </a:solidFill>
              <a:latin typeface="Hanken Grotesk"/>
            </a:endParaRPr>
          </a:p>
        </p:txBody>
      </p:sp>
      <p:pic>
        <p:nvPicPr>
          <p:cNvPr id="3" name="Picture 2">
            <a:extLst>
              <a:ext uri="{FF2B5EF4-FFF2-40B4-BE49-F238E27FC236}">
                <a16:creationId xmlns:a16="http://schemas.microsoft.com/office/drawing/2014/main" id="{0DD1458A-2DC3-78E2-097F-5743B86AC949}"/>
              </a:ext>
            </a:extLst>
          </p:cNvPr>
          <p:cNvPicPr>
            <a:picLocks noChangeAspect="1"/>
          </p:cNvPicPr>
          <p:nvPr/>
        </p:nvPicPr>
        <p:blipFill>
          <a:blip r:embed="rId2"/>
          <a:srcRect t="5462" b="1666"/>
          <a:stretch/>
        </p:blipFill>
        <p:spPr>
          <a:xfrm>
            <a:off x="1474069" y="1007323"/>
            <a:ext cx="9243861" cy="5234857"/>
          </a:xfrm>
          <a:prstGeom prst="rect">
            <a:avLst/>
          </a:prstGeom>
        </p:spPr>
      </p:pic>
    </p:spTree>
    <p:extLst>
      <p:ext uri="{BB962C8B-B14F-4D97-AF65-F5344CB8AC3E}">
        <p14:creationId xmlns:p14="http://schemas.microsoft.com/office/powerpoint/2010/main" val="141759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D2601-56DF-1E30-2BAF-8EF288BF69E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5DF7A15-A281-A052-9F37-387505FB0722}"/>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Profit Margin Analysis</a:t>
            </a:r>
            <a:endParaRPr lang="en-IN" sz="2400" b="1" dirty="0">
              <a:solidFill>
                <a:schemeClr val="accent2"/>
              </a:solidFill>
              <a:latin typeface="Hanken Grotesk"/>
            </a:endParaRPr>
          </a:p>
        </p:txBody>
      </p:sp>
      <p:pic>
        <p:nvPicPr>
          <p:cNvPr id="3" name="Picture 2">
            <a:extLst>
              <a:ext uri="{FF2B5EF4-FFF2-40B4-BE49-F238E27FC236}">
                <a16:creationId xmlns:a16="http://schemas.microsoft.com/office/drawing/2014/main" id="{EE8C2993-3B25-64CC-76C6-03484F5EC126}"/>
              </a:ext>
            </a:extLst>
          </p:cNvPr>
          <p:cNvPicPr>
            <a:picLocks noChangeAspect="1"/>
          </p:cNvPicPr>
          <p:nvPr/>
        </p:nvPicPr>
        <p:blipFill>
          <a:blip r:embed="rId2"/>
          <a:stretch>
            <a:fillRect/>
          </a:stretch>
        </p:blipFill>
        <p:spPr>
          <a:xfrm>
            <a:off x="1013366" y="1481921"/>
            <a:ext cx="4930533" cy="3332675"/>
          </a:xfrm>
          <a:prstGeom prst="rect">
            <a:avLst/>
          </a:prstGeom>
        </p:spPr>
      </p:pic>
      <p:sp>
        <p:nvSpPr>
          <p:cNvPr id="4" name="Rectangle 1">
            <a:extLst>
              <a:ext uri="{FF2B5EF4-FFF2-40B4-BE49-F238E27FC236}">
                <a16:creationId xmlns:a16="http://schemas.microsoft.com/office/drawing/2014/main" id="{4B271DAC-6341-2C03-13E5-4549F8EA8262}"/>
              </a:ext>
            </a:extLst>
          </p:cNvPr>
          <p:cNvSpPr>
            <a:spLocks noChangeArrowheads="1"/>
          </p:cNvSpPr>
          <p:nvPr/>
        </p:nvSpPr>
        <p:spPr bwMode="auto">
          <a:xfrm>
            <a:off x="6248103" y="1025827"/>
            <a:ext cx="539309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profit margin showed a steady increase, peaking at around 18% in 2015. This suggests a period of strong industry performance, possibly due to cost efficiencies or increased demand or operational strategies.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upward trend was consistent, with notable growth from 2006 (around 0%) to 2010 (around 6%), and continued acceleration through 2015.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0" i="0" u="none" strike="noStrike" cap="none" normalizeH="0" baseline="0" dirty="0">
                <a:ln>
                  <a:noFill/>
                </a:ln>
                <a:solidFill>
                  <a:schemeClr val="tx1"/>
                </a:solidFill>
                <a:effectLst/>
                <a:latin typeface="Arial" panose="020B0604020202020204" pitchFamily="34" charset="0"/>
              </a:rPr>
              <a:t>After reaching its peak in 2015, the profit margin declined sharply to around 9% by 2016, then stabilized with slight fluctuations, ending at approximately 12% in 2019.</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532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8799-B686-37AE-F447-4C4DE488722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BD83C40-336A-6D8D-CF41-46AB98E7D38C}"/>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Key Highlights </a:t>
            </a:r>
            <a:endParaRPr lang="en-IN" sz="2400" b="1" dirty="0">
              <a:solidFill>
                <a:schemeClr val="accent2"/>
              </a:solidFill>
              <a:latin typeface="Hanken Grotesk"/>
            </a:endParaRPr>
          </a:p>
        </p:txBody>
      </p:sp>
      <p:sp>
        <p:nvSpPr>
          <p:cNvPr id="5" name="TextBox 4">
            <a:extLst>
              <a:ext uri="{FF2B5EF4-FFF2-40B4-BE49-F238E27FC236}">
                <a16:creationId xmlns:a16="http://schemas.microsoft.com/office/drawing/2014/main" id="{D8C14DAB-C2ED-1529-7F17-95B05B636913}"/>
              </a:ext>
            </a:extLst>
          </p:cNvPr>
          <p:cNvSpPr txBox="1"/>
          <p:nvPr/>
        </p:nvSpPr>
        <p:spPr>
          <a:xfrm>
            <a:off x="1108787" y="1491335"/>
            <a:ext cx="9974425" cy="4031873"/>
          </a:xfrm>
          <a:prstGeom prst="rect">
            <a:avLst/>
          </a:prstGeom>
          <a:noFill/>
        </p:spPr>
        <p:txBody>
          <a:bodyPr wrap="square">
            <a:spAutoFit/>
          </a:bodyPr>
          <a:lstStyle/>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Google Sans"/>
              </a:rPr>
              <a:t>Revenue Growth: </a:t>
            </a:r>
            <a:r>
              <a:rPr kumimoji="0" lang="en-US" altLang="en-US" sz="1600" i="0" u="none" strike="noStrike" cap="none" normalizeH="0" baseline="0" dirty="0">
                <a:ln>
                  <a:noFill/>
                </a:ln>
                <a:solidFill>
                  <a:schemeClr val="tx1"/>
                </a:solidFill>
                <a:effectLst/>
                <a:latin typeface="Google Sans"/>
              </a:rPr>
              <a:t>Delta’s leading revenue aligns with the EDA’s finding of significant revenue growth (e.g., from $2.15B in Q4 2001 to $7.87B in Q4 2018), driven by consolidation and ancillary revenues like baggage fees. </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1600" i="0" u="none" strike="noStrike" cap="none" normalizeH="0" baseline="0" dirty="0">
              <a:ln>
                <a:noFill/>
              </a:ln>
              <a:solidFill>
                <a:schemeClr val="tx1"/>
              </a:solidFill>
              <a:effectLst/>
              <a:latin typeface="Google Sans"/>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Google Sans"/>
              </a:rPr>
              <a:t>Cargo Strength: </a:t>
            </a:r>
            <a:r>
              <a:rPr kumimoji="0" lang="en-US" altLang="en-US" sz="1600" i="0" u="none" strike="noStrike" cap="none" normalizeH="0" baseline="0" dirty="0">
                <a:ln>
                  <a:noFill/>
                </a:ln>
                <a:solidFill>
                  <a:schemeClr val="tx1"/>
                </a:solidFill>
                <a:effectLst/>
                <a:latin typeface="Google Sans"/>
              </a:rPr>
              <a:t>Federal Express’s ranking matches the EDA’s observation of high freight revenue, a stable source compared to passenger revenue volatility. </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1600" i="0" u="none" strike="noStrike" cap="none" normalizeH="0" baseline="0" dirty="0">
              <a:ln>
                <a:noFill/>
              </a:ln>
              <a:solidFill>
                <a:schemeClr val="tx1"/>
              </a:solidFill>
              <a:effectLst/>
              <a:latin typeface="Google Sans"/>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Google Sans"/>
              </a:rPr>
              <a:t>Low-Cost Performance: </a:t>
            </a:r>
            <a:r>
              <a:rPr kumimoji="0" lang="en-US" altLang="en-US" sz="1600" i="0" u="none" strike="noStrike" cap="none" normalizeH="0" baseline="0" dirty="0">
                <a:ln>
                  <a:noFill/>
                </a:ln>
                <a:solidFill>
                  <a:schemeClr val="tx1"/>
                </a:solidFill>
                <a:effectLst/>
                <a:latin typeface="Google Sans"/>
              </a:rPr>
              <a:t>Southwest’s revenue reflects its steady growth (e.g., $1.01B profit in Q4 2015), supporting the EDA’s insight into low-cost carriers’ profitability. </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1600" i="0" u="none" strike="noStrike" cap="none" normalizeH="0" baseline="0" dirty="0">
              <a:ln>
                <a:noFill/>
              </a:ln>
              <a:solidFill>
                <a:schemeClr val="tx1"/>
              </a:solidFill>
              <a:effectLst/>
              <a:latin typeface="Google Sans"/>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Google Sans"/>
              </a:rPr>
              <a:t>Profit Margin: </a:t>
            </a:r>
            <a:r>
              <a:rPr kumimoji="0" lang="en-US" altLang="en-US" sz="1600" i="0" u="none" strike="noStrike" cap="none" normalizeH="0" baseline="0" dirty="0">
                <a:ln>
                  <a:noFill/>
                </a:ln>
                <a:solidFill>
                  <a:schemeClr val="tx1"/>
                </a:solidFill>
                <a:effectLst/>
                <a:latin typeface="Google Sans"/>
              </a:rPr>
              <a:t>The gap between revenue and expenses is narrow throughout, indicating tight margins, a common trait in the airline industry.  Profits are minimal even during growth years (2015–2018), suggesting high operating costs (e.g., flying operations, as noted in the EDA) offset revenue gains. </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1600" i="0" u="none" strike="noStrike" cap="none" normalizeH="0" baseline="0" dirty="0">
              <a:ln>
                <a:noFill/>
              </a:ln>
              <a:solidFill>
                <a:schemeClr val="tx1"/>
              </a:solidFill>
              <a:effectLst/>
              <a:latin typeface="Google Sans"/>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lang="en-US" altLang="en-US" sz="1600" b="1" dirty="0">
                <a:latin typeface="Google Sans"/>
              </a:rPr>
              <a:t>Possible External Impacts:</a:t>
            </a:r>
            <a:r>
              <a:rPr lang="en-US" altLang="en-US" sz="1600" dirty="0">
                <a:latin typeface="Google Sans"/>
              </a:rPr>
              <a:t> </a:t>
            </a:r>
            <a:r>
              <a:rPr kumimoji="0" lang="en-US" altLang="en-US" sz="1600" i="0" u="none" strike="noStrike" cap="none" normalizeH="0" baseline="0" dirty="0">
                <a:ln>
                  <a:noFill/>
                </a:ln>
                <a:solidFill>
                  <a:schemeClr val="tx1"/>
                </a:solidFill>
                <a:effectLst/>
                <a:latin typeface="Google Sans"/>
              </a:rPr>
              <a:t>Losses are most pronounced during major disruptions (2001, 2008), aligning with the findings of could be the external impacts like 9/11, the financial crisis</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sz="1600" dirty="0">
              <a:latin typeface="Google Sans"/>
            </a:endParaRPr>
          </a:p>
        </p:txBody>
      </p:sp>
    </p:spTree>
    <p:extLst>
      <p:ext uri="{BB962C8B-B14F-4D97-AF65-F5344CB8AC3E}">
        <p14:creationId xmlns:p14="http://schemas.microsoft.com/office/powerpoint/2010/main" val="191052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96104-50A3-8FB4-4712-AE2411635F4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97254A7-7769-217C-C23F-7C850E66540F}"/>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Brief Overview of Scenario 2</a:t>
            </a:r>
            <a:endParaRPr lang="en-IN" sz="2400" b="1" dirty="0">
              <a:solidFill>
                <a:schemeClr val="accent2"/>
              </a:solidFill>
              <a:latin typeface="Hanken Grotesk"/>
            </a:endParaRPr>
          </a:p>
        </p:txBody>
      </p:sp>
      <p:sp>
        <p:nvSpPr>
          <p:cNvPr id="2" name="TextBox 1">
            <a:extLst>
              <a:ext uri="{FF2B5EF4-FFF2-40B4-BE49-F238E27FC236}">
                <a16:creationId xmlns:a16="http://schemas.microsoft.com/office/drawing/2014/main" id="{E8BEFD2B-361B-BF7A-441B-4B0151ABF244}"/>
              </a:ext>
            </a:extLst>
          </p:cNvPr>
          <p:cNvSpPr txBox="1"/>
          <p:nvPr/>
        </p:nvSpPr>
        <p:spPr>
          <a:xfrm>
            <a:off x="1901897" y="993920"/>
            <a:ext cx="7902649" cy="369332"/>
          </a:xfrm>
          <a:prstGeom prst="rect">
            <a:avLst/>
          </a:prstGeom>
          <a:noFill/>
        </p:spPr>
        <p:txBody>
          <a:bodyPr wrap="square">
            <a:spAutoFit/>
          </a:bodyPr>
          <a:lstStyle/>
          <a:p>
            <a:pPr algn="ctr"/>
            <a:r>
              <a:rPr lang="en-IN" b="0" i="0" dirty="0">
                <a:solidFill>
                  <a:srgbClr val="455154"/>
                </a:solidFill>
                <a:effectLst/>
                <a:latin typeface="Manrope"/>
              </a:rPr>
              <a:t>Carrier: American Airlines Inc.</a:t>
            </a:r>
          </a:p>
        </p:txBody>
      </p:sp>
      <p:sp>
        <p:nvSpPr>
          <p:cNvPr id="4" name="TextBox 3">
            <a:extLst>
              <a:ext uri="{FF2B5EF4-FFF2-40B4-BE49-F238E27FC236}">
                <a16:creationId xmlns:a16="http://schemas.microsoft.com/office/drawing/2014/main" id="{C20E188D-B7D9-F986-5702-33ED9F017033}"/>
              </a:ext>
            </a:extLst>
          </p:cNvPr>
          <p:cNvSpPr txBox="1"/>
          <p:nvPr/>
        </p:nvSpPr>
        <p:spPr>
          <a:xfrm>
            <a:off x="8902108" y="1691189"/>
            <a:ext cx="2824058" cy="1200329"/>
          </a:xfrm>
          <a:prstGeom prst="rect">
            <a:avLst/>
          </a:prstGeom>
          <a:noFill/>
        </p:spPr>
        <p:txBody>
          <a:bodyPr wrap="square">
            <a:spAutoFit/>
          </a:bodyPr>
          <a:lstStyle/>
          <a:p>
            <a:pPr algn="ctr"/>
            <a:r>
              <a:rPr lang="en-GB" dirty="0">
                <a:solidFill>
                  <a:srgbClr val="455154"/>
                </a:solidFill>
                <a:latin typeface="Manrope"/>
              </a:rPr>
              <a:t>Expense breakdown shows transportation and flying operations as the largest cost drivers.</a:t>
            </a:r>
          </a:p>
        </p:txBody>
      </p:sp>
      <p:pic>
        <p:nvPicPr>
          <p:cNvPr id="11" name="Picture 10">
            <a:extLst>
              <a:ext uri="{FF2B5EF4-FFF2-40B4-BE49-F238E27FC236}">
                <a16:creationId xmlns:a16="http://schemas.microsoft.com/office/drawing/2014/main" id="{7A77B1B4-0566-0C5F-47E5-A107E4850D5A}"/>
              </a:ext>
            </a:extLst>
          </p:cNvPr>
          <p:cNvPicPr>
            <a:picLocks noChangeAspect="1"/>
          </p:cNvPicPr>
          <p:nvPr/>
        </p:nvPicPr>
        <p:blipFill>
          <a:blip r:embed="rId2"/>
          <a:stretch>
            <a:fillRect/>
          </a:stretch>
        </p:blipFill>
        <p:spPr>
          <a:xfrm>
            <a:off x="539628" y="1363252"/>
            <a:ext cx="8120743" cy="2309847"/>
          </a:xfrm>
          <a:prstGeom prst="rect">
            <a:avLst/>
          </a:prstGeom>
        </p:spPr>
      </p:pic>
      <p:pic>
        <p:nvPicPr>
          <p:cNvPr id="13" name="Picture 12">
            <a:extLst>
              <a:ext uri="{FF2B5EF4-FFF2-40B4-BE49-F238E27FC236}">
                <a16:creationId xmlns:a16="http://schemas.microsoft.com/office/drawing/2014/main" id="{F1E473AA-946A-AE86-8355-1EF065DAF9D1}"/>
              </a:ext>
            </a:extLst>
          </p:cNvPr>
          <p:cNvPicPr>
            <a:picLocks noChangeAspect="1"/>
          </p:cNvPicPr>
          <p:nvPr/>
        </p:nvPicPr>
        <p:blipFill>
          <a:blip r:embed="rId3"/>
          <a:stretch>
            <a:fillRect/>
          </a:stretch>
        </p:blipFill>
        <p:spPr>
          <a:xfrm>
            <a:off x="3612343" y="4029028"/>
            <a:ext cx="8113823" cy="2420483"/>
          </a:xfrm>
          <a:prstGeom prst="rect">
            <a:avLst/>
          </a:prstGeom>
        </p:spPr>
      </p:pic>
      <p:sp>
        <p:nvSpPr>
          <p:cNvPr id="14" name="TextBox 13">
            <a:extLst>
              <a:ext uri="{FF2B5EF4-FFF2-40B4-BE49-F238E27FC236}">
                <a16:creationId xmlns:a16="http://schemas.microsoft.com/office/drawing/2014/main" id="{85FB6892-A9CD-2CE3-9A73-4562BC78A4ED}"/>
              </a:ext>
            </a:extLst>
          </p:cNvPr>
          <p:cNvSpPr txBox="1"/>
          <p:nvPr/>
        </p:nvSpPr>
        <p:spPr>
          <a:xfrm>
            <a:off x="465834" y="4281017"/>
            <a:ext cx="2824058" cy="2031325"/>
          </a:xfrm>
          <a:prstGeom prst="rect">
            <a:avLst/>
          </a:prstGeom>
          <a:noFill/>
        </p:spPr>
        <p:txBody>
          <a:bodyPr wrap="square">
            <a:spAutoFit/>
          </a:bodyPr>
          <a:lstStyle/>
          <a:p>
            <a:pPr algn="ctr"/>
            <a:r>
              <a:rPr lang="en-GB" dirty="0">
                <a:solidFill>
                  <a:srgbClr val="455154"/>
                </a:solidFill>
                <a:latin typeface="Manrope"/>
              </a:rPr>
              <a:t>Revenue composition is higher from the passenger revenue, but ancillary revenues (baggage fees, reservation change fees, etc.) also contribute significantly.</a:t>
            </a:r>
          </a:p>
        </p:txBody>
      </p:sp>
    </p:spTree>
    <p:extLst>
      <p:ext uri="{BB962C8B-B14F-4D97-AF65-F5344CB8AC3E}">
        <p14:creationId xmlns:p14="http://schemas.microsoft.com/office/powerpoint/2010/main" val="409238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2A841-687A-76ED-7BC9-AE89F0188EB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2C0B3C1-7F55-0036-64A2-66694047D8A2}"/>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Brief Overview of Scenario 2</a:t>
            </a:r>
            <a:endParaRPr lang="en-IN" sz="2400" b="1" dirty="0">
              <a:solidFill>
                <a:schemeClr val="accent2"/>
              </a:solidFill>
              <a:latin typeface="Hanken Grotesk"/>
            </a:endParaRPr>
          </a:p>
        </p:txBody>
      </p:sp>
      <p:sp>
        <p:nvSpPr>
          <p:cNvPr id="2" name="TextBox 1">
            <a:extLst>
              <a:ext uri="{FF2B5EF4-FFF2-40B4-BE49-F238E27FC236}">
                <a16:creationId xmlns:a16="http://schemas.microsoft.com/office/drawing/2014/main" id="{C85EF9ED-6EE4-4E3D-FD2C-0561E8807085}"/>
              </a:ext>
            </a:extLst>
          </p:cNvPr>
          <p:cNvSpPr txBox="1"/>
          <p:nvPr/>
        </p:nvSpPr>
        <p:spPr>
          <a:xfrm>
            <a:off x="1901897" y="993920"/>
            <a:ext cx="7902649" cy="369332"/>
          </a:xfrm>
          <a:prstGeom prst="rect">
            <a:avLst/>
          </a:prstGeom>
          <a:noFill/>
        </p:spPr>
        <p:txBody>
          <a:bodyPr wrap="square">
            <a:spAutoFit/>
          </a:bodyPr>
          <a:lstStyle/>
          <a:p>
            <a:pPr algn="ctr"/>
            <a:r>
              <a:rPr lang="en-IN" b="0" i="0" dirty="0">
                <a:solidFill>
                  <a:srgbClr val="455154"/>
                </a:solidFill>
                <a:effectLst/>
                <a:latin typeface="Manrope"/>
              </a:rPr>
              <a:t>Carrier: American Airlines Inc.</a:t>
            </a:r>
          </a:p>
        </p:txBody>
      </p:sp>
      <p:sp>
        <p:nvSpPr>
          <p:cNvPr id="4" name="TextBox 3">
            <a:extLst>
              <a:ext uri="{FF2B5EF4-FFF2-40B4-BE49-F238E27FC236}">
                <a16:creationId xmlns:a16="http://schemas.microsoft.com/office/drawing/2014/main" id="{2E9D191E-01D3-ED57-45C4-5FF25A28E13B}"/>
              </a:ext>
            </a:extLst>
          </p:cNvPr>
          <p:cNvSpPr txBox="1"/>
          <p:nvPr/>
        </p:nvSpPr>
        <p:spPr>
          <a:xfrm>
            <a:off x="7828384" y="1582340"/>
            <a:ext cx="3806889" cy="3693319"/>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55154"/>
                </a:solidFill>
                <a:latin typeface="Manrope"/>
              </a:rPr>
              <a:t>American Airlines Inc. saw revenue and profit growth post-2013, with improved profit margins in most years.</a:t>
            </a:r>
          </a:p>
          <a:p>
            <a:pPr marL="285750" indent="-285750">
              <a:buFont typeface="Arial" panose="020B0604020202020204" pitchFamily="34" charset="0"/>
              <a:buChar char="•"/>
            </a:pPr>
            <a:endParaRPr lang="en-GB" dirty="0">
              <a:solidFill>
                <a:srgbClr val="455154"/>
              </a:solidFill>
              <a:latin typeface="Manrope"/>
            </a:endParaRPr>
          </a:p>
          <a:p>
            <a:pPr marL="285750" indent="-285750">
              <a:buFont typeface="Arial" panose="020B0604020202020204" pitchFamily="34" charset="0"/>
              <a:buChar char="•"/>
            </a:pPr>
            <a:r>
              <a:rPr lang="en-GB" dirty="0">
                <a:solidFill>
                  <a:srgbClr val="455154"/>
                </a:solidFill>
                <a:latin typeface="Manrope"/>
              </a:rPr>
              <a:t>The airline experienced negative profit/loss in 2011 and 2012 years.</a:t>
            </a:r>
          </a:p>
          <a:p>
            <a:pPr marL="285750" indent="-285750">
              <a:buFont typeface="Arial" panose="020B0604020202020204" pitchFamily="34" charset="0"/>
              <a:buChar char="•"/>
            </a:pPr>
            <a:endParaRPr lang="en-GB" dirty="0">
              <a:solidFill>
                <a:srgbClr val="455154"/>
              </a:solidFill>
              <a:latin typeface="Manrope"/>
            </a:endParaRPr>
          </a:p>
          <a:p>
            <a:pPr marL="285750" indent="-285750">
              <a:buFont typeface="Arial" panose="020B0604020202020204" pitchFamily="34" charset="0"/>
              <a:buChar char="•"/>
            </a:pPr>
            <a:r>
              <a:rPr lang="en-GB" dirty="0">
                <a:solidFill>
                  <a:srgbClr val="455154"/>
                </a:solidFill>
                <a:latin typeface="Manrope"/>
              </a:rPr>
              <a:t>Quarterly analysis reveals seasonal patterns, with Q2 and Q3 generally showing higher revenues and profits, likely due to increased travel demand in summer months.</a:t>
            </a:r>
          </a:p>
        </p:txBody>
      </p:sp>
      <p:pic>
        <p:nvPicPr>
          <p:cNvPr id="9" name="Picture 8">
            <a:extLst>
              <a:ext uri="{FF2B5EF4-FFF2-40B4-BE49-F238E27FC236}">
                <a16:creationId xmlns:a16="http://schemas.microsoft.com/office/drawing/2014/main" id="{F5EE22DD-42F6-8B0A-F7CE-91E75F193E14}"/>
              </a:ext>
            </a:extLst>
          </p:cNvPr>
          <p:cNvPicPr>
            <a:picLocks noChangeAspect="1"/>
          </p:cNvPicPr>
          <p:nvPr/>
        </p:nvPicPr>
        <p:blipFill>
          <a:blip r:embed="rId2"/>
          <a:stretch>
            <a:fillRect/>
          </a:stretch>
        </p:blipFill>
        <p:spPr>
          <a:xfrm>
            <a:off x="1210322" y="1477782"/>
            <a:ext cx="6396789" cy="3887320"/>
          </a:xfrm>
          <a:prstGeom prst="rect">
            <a:avLst/>
          </a:prstGeom>
        </p:spPr>
      </p:pic>
    </p:spTree>
    <p:extLst>
      <p:ext uri="{BB962C8B-B14F-4D97-AF65-F5344CB8AC3E}">
        <p14:creationId xmlns:p14="http://schemas.microsoft.com/office/powerpoint/2010/main" val="845777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A56AC-C58F-D5C0-668C-43C8EA9D728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179C626-4A14-F710-DBC8-0B5EF07BA34A}"/>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Brief Overview of Scenario 2</a:t>
            </a:r>
            <a:endParaRPr lang="en-IN" sz="2400" b="1" dirty="0">
              <a:solidFill>
                <a:schemeClr val="accent2"/>
              </a:solidFill>
              <a:latin typeface="Hanken Grotesk"/>
            </a:endParaRPr>
          </a:p>
        </p:txBody>
      </p:sp>
      <p:sp>
        <p:nvSpPr>
          <p:cNvPr id="2" name="TextBox 1">
            <a:extLst>
              <a:ext uri="{FF2B5EF4-FFF2-40B4-BE49-F238E27FC236}">
                <a16:creationId xmlns:a16="http://schemas.microsoft.com/office/drawing/2014/main" id="{636E54C3-AE96-7F5C-9E08-F24A00B6F3DB}"/>
              </a:ext>
            </a:extLst>
          </p:cNvPr>
          <p:cNvSpPr txBox="1"/>
          <p:nvPr/>
        </p:nvSpPr>
        <p:spPr>
          <a:xfrm>
            <a:off x="1901897" y="993920"/>
            <a:ext cx="7902649" cy="369332"/>
          </a:xfrm>
          <a:prstGeom prst="rect">
            <a:avLst/>
          </a:prstGeom>
          <a:noFill/>
        </p:spPr>
        <p:txBody>
          <a:bodyPr wrap="square">
            <a:spAutoFit/>
          </a:bodyPr>
          <a:lstStyle/>
          <a:p>
            <a:pPr algn="ctr"/>
            <a:r>
              <a:rPr lang="en-IN" b="0" i="0" dirty="0">
                <a:solidFill>
                  <a:srgbClr val="455154"/>
                </a:solidFill>
                <a:effectLst/>
                <a:latin typeface="Manrope"/>
              </a:rPr>
              <a:t>Carrier: American Airlines Inc.</a:t>
            </a:r>
          </a:p>
        </p:txBody>
      </p:sp>
      <p:pic>
        <p:nvPicPr>
          <p:cNvPr id="5" name="Picture 4">
            <a:extLst>
              <a:ext uri="{FF2B5EF4-FFF2-40B4-BE49-F238E27FC236}">
                <a16:creationId xmlns:a16="http://schemas.microsoft.com/office/drawing/2014/main" id="{5DFC702B-5D45-928E-8EC2-A0092E303462}"/>
              </a:ext>
            </a:extLst>
          </p:cNvPr>
          <p:cNvPicPr>
            <a:picLocks noChangeAspect="1"/>
          </p:cNvPicPr>
          <p:nvPr/>
        </p:nvPicPr>
        <p:blipFill>
          <a:blip r:embed="rId2"/>
          <a:stretch>
            <a:fillRect/>
          </a:stretch>
        </p:blipFill>
        <p:spPr>
          <a:xfrm>
            <a:off x="1039692" y="1659580"/>
            <a:ext cx="10112616" cy="853514"/>
          </a:xfrm>
          <a:prstGeom prst="rect">
            <a:avLst/>
          </a:prstGeom>
        </p:spPr>
      </p:pic>
      <p:sp>
        <p:nvSpPr>
          <p:cNvPr id="8" name="TextBox 7">
            <a:extLst>
              <a:ext uri="{FF2B5EF4-FFF2-40B4-BE49-F238E27FC236}">
                <a16:creationId xmlns:a16="http://schemas.microsoft.com/office/drawing/2014/main" id="{B83BAB71-39BD-EBEB-6E2A-DC18E786BEC6}"/>
              </a:ext>
            </a:extLst>
          </p:cNvPr>
          <p:cNvSpPr txBox="1"/>
          <p:nvPr/>
        </p:nvSpPr>
        <p:spPr>
          <a:xfrm>
            <a:off x="1901897" y="3170621"/>
            <a:ext cx="8503744" cy="1754326"/>
          </a:xfrm>
          <a:prstGeom prst="rect">
            <a:avLst/>
          </a:prstGeom>
          <a:noFill/>
        </p:spPr>
        <p:txBody>
          <a:bodyPr wrap="square">
            <a:spAutoFit/>
          </a:bodyPr>
          <a:lstStyle/>
          <a:p>
            <a:pPr algn="just"/>
            <a:r>
              <a:rPr lang="en-GB" dirty="0">
                <a:effectLst/>
              </a:rPr>
              <a:t>The 1.43% profit margin for American Airlines Inc. is significantly lower than the industry average, which ranged from -3% to 18% over the same period. This shows American Airlines Inc. underperformed relative to the industry even during the peak years.</a:t>
            </a:r>
          </a:p>
          <a:p>
            <a:pPr algn="just"/>
            <a:endParaRPr lang="en-GB" dirty="0"/>
          </a:p>
          <a:p>
            <a:pPr algn="just"/>
            <a:r>
              <a:rPr lang="en-GB" dirty="0">
                <a:effectLst/>
              </a:rPr>
              <a:t>The modest profit suggests that while the company benefited from the industry’s growth</a:t>
            </a:r>
            <a:r>
              <a:rPr lang="en-GB" dirty="0"/>
              <a:t> post 2013.</a:t>
            </a:r>
            <a:endParaRPr lang="en-GB" dirty="0">
              <a:effectLst/>
            </a:endParaRPr>
          </a:p>
        </p:txBody>
      </p:sp>
    </p:spTree>
    <p:extLst>
      <p:ext uri="{BB962C8B-B14F-4D97-AF65-F5344CB8AC3E}">
        <p14:creationId xmlns:p14="http://schemas.microsoft.com/office/powerpoint/2010/main" val="138817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0950E-B258-6656-0A25-F96C90710AB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CCE515E-BF0A-58E2-CF0F-3BE407BEE0D5}"/>
              </a:ext>
            </a:extLst>
          </p:cNvPr>
          <p:cNvSpPr txBox="1"/>
          <p:nvPr/>
        </p:nvSpPr>
        <p:spPr>
          <a:xfrm>
            <a:off x="2804336" y="545658"/>
            <a:ext cx="6097772" cy="830997"/>
          </a:xfrm>
          <a:prstGeom prst="rect">
            <a:avLst/>
          </a:prstGeom>
          <a:noFill/>
        </p:spPr>
        <p:txBody>
          <a:bodyPr wrap="square">
            <a:spAutoFit/>
          </a:bodyPr>
          <a:lstStyle/>
          <a:p>
            <a:pPr algn="ctr"/>
            <a:r>
              <a:rPr lang="en-GB" sz="2400" b="1" dirty="0">
                <a:solidFill>
                  <a:schemeClr val="accent2"/>
                </a:solidFill>
                <a:latin typeface="Hanken Grotesk"/>
              </a:rPr>
              <a:t>Additional Reports</a:t>
            </a:r>
          </a:p>
          <a:p>
            <a:pPr algn="ctr"/>
            <a:endParaRPr lang="en-IN" sz="2400" b="1" dirty="0">
              <a:solidFill>
                <a:schemeClr val="accent2"/>
              </a:solidFill>
              <a:latin typeface="Hanken Grotesk"/>
            </a:endParaRPr>
          </a:p>
        </p:txBody>
      </p:sp>
      <p:pic>
        <p:nvPicPr>
          <p:cNvPr id="5" name="Picture 4">
            <a:extLst>
              <a:ext uri="{FF2B5EF4-FFF2-40B4-BE49-F238E27FC236}">
                <a16:creationId xmlns:a16="http://schemas.microsoft.com/office/drawing/2014/main" id="{04F7725F-91F4-505B-EE9B-C1797A9EFA6F}"/>
              </a:ext>
            </a:extLst>
          </p:cNvPr>
          <p:cNvPicPr>
            <a:picLocks noChangeAspect="1"/>
          </p:cNvPicPr>
          <p:nvPr/>
        </p:nvPicPr>
        <p:blipFill>
          <a:blip r:embed="rId2"/>
          <a:stretch>
            <a:fillRect/>
          </a:stretch>
        </p:blipFill>
        <p:spPr>
          <a:xfrm>
            <a:off x="703151" y="1047362"/>
            <a:ext cx="5601189" cy="3328696"/>
          </a:xfrm>
          <a:prstGeom prst="rect">
            <a:avLst/>
          </a:prstGeom>
          <a:ln w="12700">
            <a:solidFill>
              <a:schemeClr val="tx1"/>
            </a:solidFill>
          </a:ln>
        </p:spPr>
      </p:pic>
      <p:pic>
        <p:nvPicPr>
          <p:cNvPr id="8" name="Picture 7">
            <a:extLst>
              <a:ext uri="{FF2B5EF4-FFF2-40B4-BE49-F238E27FC236}">
                <a16:creationId xmlns:a16="http://schemas.microsoft.com/office/drawing/2014/main" id="{05B7F49D-747A-F6D2-2694-92BBCFEBB0CE}"/>
              </a:ext>
            </a:extLst>
          </p:cNvPr>
          <p:cNvPicPr>
            <a:picLocks noChangeAspect="1"/>
          </p:cNvPicPr>
          <p:nvPr/>
        </p:nvPicPr>
        <p:blipFill>
          <a:blip r:embed="rId3"/>
          <a:stretch>
            <a:fillRect/>
          </a:stretch>
        </p:blipFill>
        <p:spPr>
          <a:xfrm>
            <a:off x="6485137" y="1047362"/>
            <a:ext cx="4946626" cy="2286147"/>
          </a:xfrm>
          <a:prstGeom prst="rect">
            <a:avLst/>
          </a:prstGeom>
          <a:ln w="12700">
            <a:solidFill>
              <a:schemeClr val="tx1"/>
            </a:solidFill>
          </a:ln>
        </p:spPr>
      </p:pic>
      <p:pic>
        <p:nvPicPr>
          <p:cNvPr id="11" name="Picture 10">
            <a:extLst>
              <a:ext uri="{FF2B5EF4-FFF2-40B4-BE49-F238E27FC236}">
                <a16:creationId xmlns:a16="http://schemas.microsoft.com/office/drawing/2014/main" id="{42242CB6-ECCA-AE56-2C34-060D6E8E24D8}"/>
              </a:ext>
            </a:extLst>
          </p:cNvPr>
          <p:cNvPicPr>
            <a:picLocks noChangeAspect="1"/>
          </p:cNvPicPr>
          <p:nvPr/>
        </p:nvPicPr>
        <p:blipFill>
          <a:blip r:embed="rId4"/>
          <a:stretch>
            <a:fillRect/>
          </a:stretch>
        </p:blipFill>
        <p:spPr>
          <a:xfrm>
            <a:off x="6485137" y="3429001"/>
            <a:ext cx="4946626" cy="2805718"/>
          </a:xfrm>
          <a:prstGeom prst="rect">
            <a:avLst/>
          </a:prstGeom>
          <a:ln w="12700">
            <a:solidFill>
              <a:schemeClr val="tx1"/>
            </a:solidFill>
          </a:ln>
        </p:spPr>
      </p:pic>
      <p:pic>
        <p:nvPicPr>
          <p:cNvPr id="13" name="Picture 12">
            <a:extLst>
              <a:ext uri="{FF2B5EF4-FFF2-40B4-BE49-F238E27FC236}">
                <a16:creationId xmlns:a16="http://schemas.microsoft.com/office/drawing/2014/main" id="{1C11FFAC-5569-E2F0-5434-38BA06F05FAE}"/>
              </a:ext>
            </a:extLst>
          </p:cNvPr>
          <p:cNvPicPr>
            <a:picLocks noChangeAspect="1"/>
          </p:cNvPicPr>
          <p:nvPr/>
        </p:nvPicPr>
        <p:blipFill>
          <a:blip r:embed="rId5"/>
          <a:stretch>
            <a:fillRect/>
          </a:stretch>
        </p:blipFill>
        <p:spPr>
          <a:xfrm>
            <a:off x="703150" y="4461412"/>
            <a:ext cx="5601189" cy="1773306"/>
          </a:xfrm>
          <a:prstGeom prst="rect">
            <a:avLst/>
          </a:prstGeom>
          <a:ln w="12700">
            <a:solidFill>
              <a:schemeClr val="tx1"/>
            </a:solidFill>
          </a:ln>
        </p:spPr>
      </p:pic>
    </p:spTree>
    <p:extLst>
      <p:ext uri="{BB962C8B-B14F-4D97-AF65-F5344CB8AC3E}">
        <p14:creationId xmlns:p14="http://schemas.microsoft.com/office/powerpoint/2010/main" val="148896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497AFB-BF7C-FF17-F940-E968A5791D7C}"/>
              </a:ext>
            </a:extLst>
          </p:cNvPr>
          <p:cNvSpPr txBox="1"/>
          <p:nvPr/>
        </p:nvSpPr>
        <p:spPr>
          <a:xfrm>
            <a:off x="1489937" y="1713245"/>
            <a:ext cx="4061637" cy="461665"/>
          </a:xfrm>
          <a:prstGeom prst="rect">
            <a:avLst/>
          </a:prstGeom>
          <a:noFill/>
        </p:spPr>
        <p:txBody>
          <a:bodyPr wrap="square">
            <a:spAutoFit/>
          </a:bodyPr>
          <a:lstStyle/>
          <a:p>
            <a:r>
              <a:rPr lang="en-IN" sz="2400" b="1" i="0" dirty="0">
                <a:solidFill>
                  <a:schemeClr val="accent2"/>
                </a:solidFill>
                <a:effectLst/>
                <a:latin typeface="Hanken Grotesk"/>
              </a:rPr>
              <a:t>Technical Evaluation of Data</a:t>
            </a:r>
            <a:endParaRPr lang="en-IN" sz="2400" dirty="0">
              <a:solidFill>
                <a:schemeClr val="accent2"/>
              </a:solidFill>
            </a:endParaRPr>
          </a:p>
        </p:txBody>
      </p:sp>
      <p:sp>
        <p:nvSpPr>
          <p:cNvPr id="9" name="TextBox 8">
            <a:extLst>
              <a:ext uri="{FF2B5EF4-FFF2-40B4-BE49-F238E27FC236}">
                <a16:creationId xmlns:a16="http://schemas.microsoft.com/office/drawing/2014/main" id="{E25B23B4-179F-CCE2-5016-531051762E85}"/>
              </a:ext>
            </a:extLst>
          </p:cNvPr>
          <p:cNvSpPr txBox="1"/>
          <p:nvPr/>
        </p:nvSpPr>
        <p:spPr>
          <a:xfrm>
            <a:off x="1489937" y="2174910"/>
            <a:ext cx="6097772" cy="369332"/>
          </a:xfrm>
          <a:prstGeom prst="rect">
            <a:avLst/>
          </a:prstGeom>
          <a:noFill/>
        </p:spPr>
        <p:txBody>
          <a:bodyPr wrap="square">
            <a:spAutoFit/>
          </a:bodyPr>
          <a:lstStyle/>
          <a:p>
            <a:r>
              <a:rPr lang="en-GB" b="0" i="0" dirty="0">
                <a:effectLst/>
                <a:latin typeface="Google Sans"/>
              </a:rPr>
              <a:t>Assessing the quality, reliability, and suitability of data </a:t>
            </a:r>
            <a:endParaRPr lang="en-IN" dirty="0"/>
          </a:p>
        </p:txBody>
      </p:sp>
      <p:sp>
        <p:nvSpPr>
          <p:cNvPr id="10" name="TextBox 9">
            <a:extLst>
              <a:ext uri="{FF2B5EF4-FFF2-40B4-BE49-F238E27FC236}">
                <a16:creationId xmlns:a16="http://schemas.microsoft.com/office/drawing/2014/main" id="{B4CBA0DA-E676-8B2F-EE5B-E52F3232D365}"/>
              </a:ext>
            </a:extLst>
          </p:cNvPr>
          <p:cNvSpPr txBox="1"/>
          <p:nvPr/>
        </p:nvSpPr>
        <p:spPr>
          <a:xfrm>
            <a:off x="1489937" y="2636575"/>
            <a:ext cx="4415170" cy="461665"/>
          </a:xfrm>
          <a:prstGeom prst="rect">
            <a:avLst/>
          </a:prstGeom>
          <a:noFill/>
        </p:spPr>
        <p:txBody>
          <a:bodyPr wrap="square">
            <a:spAutoFit/>
          </a:bodyPr>
          <a:lstStyle/>
          <a:p>
            <a:r>
              <a:rPr lang="en-IN" sz="2400" b="1" i="0" dirty="0">
                <a:solidFill>
                  <a:schemeClr val="accent2"/>
                </a:solidFill>
                <a:effectLst/>
                <a:latin typeface="Hanken Grotesk"/>
              </a:rPr>
              <a:t>Dataset</a:t>
            </a:r>
            <a:endParaRPr lang="en-IN" sz="2400" dirty="0">
              <a:solidFill>
                <a:schemeClr val="accent2"/>
              </a:solidFill>
            </a:endParaRPr>
          </a:p>
        </p:txBody>
      </p:sp>
      <p:sp>
        <p:nvSpPr>
          <p:cNvPr id="12" name="TextBox 11">
            <a:extLst>
              <a:ext uri="{FF2B5EF4-FFF2-40B4-BE49-F238E27FC236}">
                <a16:creationId xmlns:a16="http://schemas.microsoft.com/office/drawing/2014/main" id="{77226621-3EEE-2C15-EC63-A69242400F97}"/>
              </a:ext>
            </a:extLst>
          </p:cNvPr>
          <p:cNvSpPr txBox="1"/>
          <p:nvPr/>
        </p:nvSpPr>
        <p:spPr>
          <a:xfrm>
            <a:off x="1489937" y="3098240"/>
            <a:ext cx="10358770" cy="923330"/>
          </a:xfrm>
          <a:prstGeom prst="rect">
            <a:avLst/>
          </a:prstGeom>
          <a:noFill/>
        </p:spPr>
        <p:txBody>
          <a:bodyPr wrap="square">
            <a:spAutoFit/>
          </a:bodyPr>
          <a:lstStyle/>
          <a:p>
            <a:r>
              <a:rPr lang="en-GB" b="0" dirty="0">
                <a:effectLst/>
                <a:latin typeface="Google Sans"/>
              </a:rPr>
              <a:t>This raw dataset </a:t>
            </a:r>
            <a:r>
              <a:rPr lang="en-GB" b="0" dirty="0">
                <a:solidFill>
                  <a:schemeClr val="accent6"/>
                </a:solidFill>
                <a:effectLst/>
                <a:latin typeface="Google Sans"/>
              </a:rPr>
              <a:t>(‘airlines_financials_2010_2019.csv’) </a:t>
            </a:r>
            <a:r>
              <a:rPr lang="en-GB" b="0" dirty="0">
                <a:effectLst/>
                <a:latin typeface="Google Sans"/>
              </a:rPr>
              <a:t>contains quarterly financial information from the largest US American Airlines from 2000 - 2019.</a:t>
            </a:r>
          </a:p>
          <a:p>
            <a:endParaRPr lang="en-GB" dirty="0">
              <a:latin typeface="Google Sans"/>
            </a:endParaRPr>
          </a:p>
        </p:txBody>
      </p:sp>
      <p:sp>
        <p:nvSpPr>
          <p:cNvPr id="13" name="TextBox 12">
            <a:extLst>
              <a:ext uri="{FF2B5EF4-FFF2-40B4-BE49-F238E27FC236}">
                <a16:creationId xmlns:a16="http://schemas.microsoft.com/office/drawing/2014/main" id="{C04BB829-060A-77C5-6712-765676C900B0}"/>
              </a:ext>
            </a:extLst>
          </p:cNvPr>
          <p:cNvSpPr txBox="1"/>
          <p:nvPr/>
        </p:nvSpPr>
        <p:spPr>
          <a:xfrm>
            <a:off x="1489937" y="3790737"/>
            <a:ext cx="4415170" cy="461665"/>
          </a:xfrm>
          <a:prstGeom prst="rect">
            <a:avLst/>
          </a:prstGeom>
          <a:noFill/>
        </p:spPr>
        <p:txBody>
          <a:bodyPr wrap="square">
            <a:spAutoFit/>
          </a:bodyPr>
          <a:lstStyle/>
          <a:p>
            <a:r>
              <a:rPr lang="en-IN" sz="2400" b="1" i="0" dirty="0">
                <a:solidFill>
                  <a:schemeClr val="accent2"/>
                </a:solidFill>
                <a:effectLst/>
                <a:latin typeface="Hanken Grotesk"/>
              </a:rPr>
              <a:t>Setup for Analysis</a:t>
            </a:r>
            <a:endParaRPr lang="en-IN" sz="2400" dirty="0">
              <a:solidFill>
                <a:schemeClr val="accent2"/>
              </a:solidFill>
            </a:endParaRPr>
          </a:p>
        </p:txBody>
      </p:sp>
      <p:sp>
        <p:nvSpPr>
          <p:cNvPr id="16" name="TextBox 15">
            <a:extLst>
              <a:ext uri="{FF2B5EF4-FFF2-40B4-BE49-F238E27FC236}">
                <a16:creationId xmlns:a16="http://schemas.microsoft.com/office/drawing/2014/main" id="{23C1408C-4184-0958-8207-5F39A108653D}"/>
              </a:ext>
            </a:extLst>
          </p:cNvPr>
          <p:cNvSpPr txBox="1"/>
          <p:nvPr/>
        </p:nvSpPr>
        <p:spPr>
          <a:xfrm>
            <a:off x="1489937" y="4344734"/>
            <a:ext cx="6097772" cy="369332"/>
          </a:xfrm>
          <a:prstGeom prst="rect">
            <a:avLst/>
          </a:prstGeom>
          <a:noFill/>
        </p:spPr>
        <p:txBody>
          <a:bodyPr wrap="square">
            <a:spAutoFit/>
          </a:bodyPr>
          <a:lstStyle/>
          <a:p>
            <a:r>
              <a:rPr lang="en-GB" dirty="0">
                <a:latin typeface="Google Sans"/>
              </a:rPr>
              <a:t>MS SQL Server, Power BI Desktop, </a:t>
            </a:r>
            <a:r>
              <a:rPr lang="en-GB" dirty="0" err="1">
                <a:latin typeface="Google Sans"/>
              </a:rPr>
              <a:t>VSCode</a:t>
            </a:r>
            <a:r>
              <a:rPr lang="en-GB" dirty="0">
                <a:latin typeface="Google Sans"/>
              </a:rPr>
              <a:t>, Python</a:t>
            </a:r>
          </a:p>
        </p:txBody>
      </p:sp>
    </p:spTree>
    <p:extLst>
      <p:ext uri="{BB962C8B-B14F-4D97-AF65-F5344CB8AC3E}">
        <p14:creationId xmlns:p14="http://schemas.microsoft.com/office/powerpoint/2010/main" val="68999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3C4623-AD0F-E7E3-1EF7-CA57FADDAC90}"/>
              </a:ext>
            </a:extLst>
          </p:cNvPr>
          <p:cNvSpPr txBox="1"/>
          <p:nvPr/>
        </p:nvSpPr>
        <p:spPr>
          <a:xfrm>
            <a:off x="3047114" y="470619"/>
            <a:ext cx="6097772" cy="461665"/>
          </a:xfrm>
          <a:prstGeom prst="rect">
            <a:avLst/>
          </a:prstGeom>
          <a:noFill/>
        </p:spPr>
        <p:txBody>
          <a:bodyPr wrap="square">
            <a:spAutoFit/>
          </a:bodyPr>
          <a:lstStyle>
            <a:defPPr>
              <a:defRPr lang="en-US"/>
            </a:defPPr>
            <a:lvl1pPr>
              <a:defRPr sz="2400" b="1" i="0">
                <a:solidFill>
                  <a:schemeClr val="accent2"/>
                </a:solidFill>
                <a:effectLst/>
                <a:latin typeface="Hanken Grotesk"/>
              </a:defRPr>
            </a:lvl1pPr>
          </a:lstStyle>
          <a:p>
            <a:pPr algn="ctr"/>
            <a:r>
              <a:rPr lang="en-IN" dirty="0"/>
              <a:t>Data Architecture Layers in MS SQL Server</a:t>
            </a:r>
          </a:p>
        </p:txBody>
      </p:sp>
      <p:sp>
        <p:nvSpPr>
          <p:cNvPr id="11" name="TextBox 10">
            <a:extLst>
              <a:ext uri="{FF2B5EF4-FFF2-40B4-BE49-F238E27FC236}">
                <a16:creationId xmlns:a16="http://schemas.microsoft.com/office/drawing/2014/main" id="{3EBD692C-86A3-2ECC-B268-A5C2EB11FE09}"/>
              </a:ext>
            </a:extLst>
          </p:cNvPr>
          <p:cNvSpPr txBox="1"/>
          <p:nvPr/>
        </p:nvSpPr>
        <p:spPr>
          <a:xfrm>
            <a:off x="2909777" y="847661"/>
            <a:ext cx="6097772" cy="369332"/>
          </a:xfrm>
          <a:prstGeom prst="rect">
            <a:avLst/>
          </a:prstGeom>
          <a:noFill/>
        </p:spPr>
        <p:txBody>
          <a:bodyPr wrap="square">
            <a:spAutoFit/>
          </a:bodyPr>
          <a:lstStyle/>
          <a:p>
            <a:pPr algn="ctr"/>
            <a:r>
              <a:rPr lang="en-IN" b="0" i="0" dirty="0">
                <a:effectLst/>
                <a:latin typeface="Hanken Grotesk"/>
              </a:rPr>
              <a:t>Understanding Data Processing </a:t>
            </a:r>
            <a:r>
              <a:rPr lang="en-IN" dirty="0">
                <a:latin typeface="Hanken Grotesk"/>
              </a:rPr>
              <a:t>and ETL Process</a:t>
            </a:r>
            <a:endParaRPr lang="en-IN" dirty="0"/>
          </a:p>
        </p:txBody>
      </p:sp>
      <p:sp>
        <p:nvSpPr>
          <p:cNvPr id="15" name="TextBox 14">
            <a:extLst>
              <a:ext uri="{FF2B5EF4-FFF2-40B4-BE49-F238E27FC236}">
                <a16:creationId xmlns:a16="http://schemas.microsoft.com/office/drawing/2014/main" id="{F7AB182F-D311-6D9A-3524-F5F0B072F0C5}"/>
              </a:ext>
            </a:extLst>
          </p:cNvPr>
          <p:cNvSpPr txBox="1"/>
          <p:nvPr/>
        </p:nvSpPr>
        <p:spPr>
          <a:xfrm>
            <a:off x="831997" y="1401659"/>
            <a:ext cx="6097772" cy="369332"/>
          </a:xfrm>
          <a:prstGeom prst="rect">
            <a:avLst/>
          </a:prstGeom>
          <a:noFill/>
        </p:spPr>
        <p:txBody>
          <a:bodyPr wrap="square">
            <a:spAutoFit/>
          </a:bodyPr>
          <a:lstStyle/>
          <a:p>
            <a:r>
              <a:rPr lang="en-IN" b="1" i="0" dirty="0">
                <a:solidFill>
                  <a:srgbClr val="0A1A1F"/>
                </a:solidFill>
                <a:effectLst/>
                <a:latin typeface="Hanken Grotesk"/>
              </a:rPr>
              <a:t>Bronze Layer: Raw Data</a:t>
            </a:r>
            <a:endParaRPr lang="en-IN" dirty="0"/>
          </a:p>
        </p:txBody>
      </p:sp>
      <p:sp>
        <p:nvSpPr>
          <p:cNvPr id="17" name="TextBox 16">
            <a:extLst>
              <a:ext uri="{FF2B5EF4-FFF2-40B4-BE49-F238E27FC236}">
                <a16:creationId xmlns:a16="http://schemas.microsoft.com/office/drawing/2014/main" id="{96CDE08F-2F7C-A995-8875-464BA9734E7B}"/>
              </a:ext>
            </a:extLst>
          </p:cNvPr>
          <p:cNvSpPr txBox="1"/>
          <p:nvPr/>
        </p:nvSpPr>
        <p:spPr>
          <a:xfrm>
            <a:off x="831997" y="1794847"/>
            <a:ext cx="9529431" cy="1034899"/>
          </a:xfrm>
          <a:prstGeom prst="rect">
            <a:avLst/>
          </a:prstGeom>
          <a:noFill/>
        </p:spPr>
        <p:txBody>
          <a:bodyPr wrap="square">
            <a:spAutoFit/>
          </a:bodyPr>
          <a:lstStyle/>
          <a:p>
            <a:pPr algn="l">
              <a:lnSpc>
                <a:spcPts val="2538"/>
              </a:lnSpc>
            </a:pPr>
            <a:r>
              <a:rPr lang="en-GB" b="0" i="0" dirty="0">
                <a:solidFill>
                  <a:srgbClr val="0A1A1F"/>
                </a:solidFill>
                <a:effectLst/>
                <a:latin typeface="Hanken Grotesk"/>
              </a:rPr>
              <a:t>This layer consists of </a:t>
            </a:r>
            <a:r>
              <a:rPr lang="en-GB" b="1" i="0" dirty="0">
                <a:solidFill>
                  <a:srgbClr val="0A1A1F"/>
                </a:solidFill>
                <a:effectLst/>
                <a:latin typeface="Hanken Grotesk"/>
              </a:rPr>
              <a:t>raw CSV data</a:t>
            </a:r>
            <a:r>
              <a:rPr lang="en-GB" b="0" i="0" dirty="0">
                <a:solidFill>
                  <a:srgbClr val="0A1A1F"/>
                </a:solidFill>
                <a:effectLst/>
                <a:latin typeface="Hanken Grotesk"/>
              </a:rPr>
              <a:t> provided imported directly using SSMS 'flat file import wizard'  into Bronze Layer without any modifications or processing. It serves as the foundational dataset for further transformation.</a:t>
            </a:r>
            <a:endParaRPr lang="en-GB" b="0" i="0" dirty="0">
              <a:solidFill>
                <a:schemeClr val="accent6"/>
              </a:solidFill>
              <a:effectLst/>
              <a:latin typeface="Hanken Grotesk"/>
            </a:endParaRPr>
          </a:p>
        </p:txBody>
      </p:sp>
      <p:sp>
        <p:nvSpPr>
          <p:cNvPr id="6" name="TextBox 5">
            <a:extLst>
              <a:ext uri="{FF2B5EF4-FFF2-40B4-BE49-F238E27FC236}">
                <a16:creationId xmlns:a16="http://schemas.microsoft.com/office/drawing/2014/main" id="{EFE397DE-22F9-B97E-C444-41C397360768}"/>
              </a:ext>
            </a:extLst>
          </p:cNvPr>
          <p:cNvSpPr txBox="1"/>
          <p:nvPr/>
        </p:nvSpPr>
        <p:spPr>
          <a:xfrm>
            <a:off x="3048886" y="3138015"/>
            <a:ext cx="6097772" cy="369332"/>
          </a:xfrm>
          <a:prstGeom prst="rect">
            <a:avLst/>
          </a:prstGeom>
          <a:noFill/>
        </p:spPr>
        <p:txBody>
          <a:bodyPr wrap="square">
            <a:spAutoFit/>
          </a:bodyPr>
          <a:lstStyle/>
          <a:p>
            <a:r>
              <a:rPr lang="en-IN" b="1" i="0" dirty="0">
                <a:solidFill>
                  <a:srgbClr val="FFFFFF"/>
                </a:solidFill>
                <a:effectLst/>
                <a:latin typeface="Hanken Grotesk"/>
              </a:rPr>
              <a:t>Data Architecture Layers</a:t>
            </a:r>
            <a:endParaRPr lang="en-IN" dirty="0"/>
          </a:p>
        </p:txBody>
      </p:sp>
      <p:sp>
        <p:nvSpPr>
          <p:cNvPr id="8" name="TextBox 7">
            <a:extLst>
              <a:ext uri="{FF2B5EF4-FFF2-40B4-BE49-F238E27FC236}">
                <a16:creationId xmlns:a16="http://schemas.microsoft.com/office/drawing/2014/main" id="{214C4453-E724-EFD7-5E84-33502F8C9F4A}"/>
              </a:ext>
            </a:extLst>
          </p:cNvPr>
          <p:cNvSpPr txBox="1"/>
          <p:nvPr/>
        </p:nvSpPr>
        <p:spPr>
          <a:xfrm>
            <a:off x="831997" y="2953349"/>
            <a:ext cx="6560288" cy="369332"/>
          </a:xfrm>
          <a:prstGeom prst="rect">
            <a:avLst/>
          </a:prstGeom>
          <a:noFill/>
        </p:spPr>
        <p:txBody>
          <a:bodyPr wrap="square">
            <a:spAutoFit/>
          </a:bodyPr>
          <a:lstStyle/>
          <a:p>
            <a:r>
              <a:rPr lang="en-IN" b="1" i="0" dirty="0">
                <a:solidFill>
                  <a:srgbClr val="0A1A1F"/>
                </a:solidFill>
                <a:effectLst/>
                <a:latin typeface="Hanken Grotesk"/>
              </a:rPr>
              <a:t>Silver Layer: Cleaned Data</a:t>
            </a:r>
            <a:endParaRPr lang="en-IN" dirty="0"/>
          </a:p>
        </p:txBody>
      </p:sp>
      <p:sp>
        <p:nvSpPr>
          <p:cNvPr id="10" name="TextBox 9">
            <a:extLst>
              <a:ext uri="{FF2B5EF4-FFF2-40B4-BE49-F238E27FC236}">
                <a16:creationId xmlns:a16="http://schemas.microsoft.com/office/drawing/2014/main" id="{CEB86178-8622-C396-356A-6F50E399BF78}"/>
              </a:ext>
            </a:extLst>
          </p:cNvPr>
          <p:cNvSpPr txBox="1"/>
          <p:nvPr/>
        </p:nvSpPr>
        <p:spPr>
          <a:xfrm>
            <a:off x="831997" y="3283662"/>
            <a:ext cx="8758570" cy="714298"/>
          </a:xfrm>
          <a:prstGeom prst="rect">
            <a:avLst/>
          </a:prstGeom>
          <a:noFill/>
        </p:spPr>
        <p:txBody>
          <a:bodyPr wrap="square">
            <a:spAutoFit/>
          </a:bodyPr>
          <a:lstStyle/>
          <a:p>
            <a:pPr algn="l">
              <a:lnSpc>
                <a:spcPts val="2538"/>
              </a:lnSpc>
            </a:pPr>
            <a:r>
              <a:rPr lang="en-GB" b="0" i="0" dirty="0">
                <a:solidFill>
                  <a:srgbClr val="0A1A1F"/>
                </a:solidFill>
                <a:effectLst/>
                <a:latin typeface="Hanken Grotesk"/>
              </a:rPr>
              <a:t>In the </a:t>
            </a:r>
            <a:r>
              <a:rPr lang="en-GB" b="1" i="0" dirty="0">
                <a:solidFill>
                  <a:srgbClr val="0A1A1F"/>
                </a:solidFill>
                <a:effectLst/>
                <a:latin typeface="Hanken Grotesk"/>
              </a:rPr>
              <a:t>Silver Layer</a:t>
            </a:r>
            <a:r>
              <a:rPr lang="en-GB" b="0" i="0" dirty="0">
                <a:solidFill>
                  <a:srgbClr val="0A1A1F"/>
                </a:solidFill>
                <a:effectLst/>
                <a:latin typeface="Hanken Grotesk"/>
              </a:rPr>
              <a:t>, data is </a:t>
            </a:r>
            <a:r>
              <a:rPr lang="en-GB" b="1" i="0" dirty="0">
                <a:solidFill>
                  <a:srgbClr val="0A1A1F"/>
                </a:solidFill>
                <a:effectLst/>
                <a:latin typeface="Hanken Grotesk"/>
              </a:rPr>
              <a:t>cleaned</a:t>
            </a:r>
            <a:r>
              <a:rPr lang="en-GB" b="0" i="0" dirty="0">
                <a:solidFill>
                  <a:srgbClr val="0A1A1F"/>
                </a:solidFill>
                <a:effectLst/>
                <a:latin typeface="Hanken Grotesk"/>
              </a:rPr>
              <a:t> and </a:t>
            </a:r>
            <a:r>
              <a:rPr lang="en-GB" b="1" i="0" dirty="0">
                <a:solidFill>
                  <a:srgbClr val="0A1A1F"/>
                </a:solidFill>
                <a:effectLst/>
                <a:latin typeface="Hanken Grotesk"/>
              </a:rPr>
              <a:t>transformed</a:t>
            </a:r>
            <a:r>
              <a:rPr lang="en-GB" b="0" i="0" dirty="0">
                <a:solidFill>
                  <a:srgbClr val="0A1A1F"/>
                </a:solidFill>
                <a:effectLst/>
                <a:latin typeface="Hanken Grotesk"/>
              </a:rPr>
              <a:t> to ensure accuracy and consistency, making it ready for analysis and reporting processes.</a:t>
            </a:r>
          </a:p>
        </p:txBody>
      </p:sp>
      <p:sp>
        <p:nvSpPr>
          <p:cNvPr id="12" name="TextBox 11">
            <a:extLst>
              <a:ext uri="{FF2B5EF4-FFF2-40B4-BE49-F238E27FC236}">
                <a16:creationId xmlns:a16="http://schemas.microsoft.com/office/drawing/2014/main" id="{3F789C89-4067-F032-8F45-6E18A163750B}"/>
              </a:ext>
            </a:extLst>
          </p:cNvPr>
          <p:cNvSpPr txBox="1"/>
          <p:nvPr/>
        </p:nvSpPr>
        <p:spPr>
          <a:xfrm>
            <a:off x="831997" y="4285741"/>
            <a:ext cx="6836734" cy="369332"/>
          </a:xfrm>
          <a:prstGeom prst="rect">
            <a:avLst/>
          </a:prstGeom>
          <a:noFill/>
        </p:spPr>
        <p:txBody>
          <a:bodyPr wrap="square">
            <a:spAutoFit/>
          </a:bodyPr>
          <a:lstStyle/>
          <a:p>
            <a:r>
              <a:rPr lang="en-IN" b="1" i="0" dirty="0">
                <a:solidFill>
                  <a:srgbClr val="0A1A1F"/>
                </a:solidFill>
                <a:effectLst/>
                <a:latin typeface="Hanken Grotesk"/>
              </a:rPr>
              <a:t>Gold Layer: Aggregated Data</a:t>
            </a:r>
            <a:endParaRPr lang="en-IN" dirty="0"/>
          </a:p>
        </p:txBody>
      </p:sp>
      <p:sp>
        <p:nvSpPr>
          <p:cNvPr id="13" name="TextBox 12">
            <a:extLst>
              <a:ext uri="{FF2B5EF4-FFF2-40B4-BE49-F238E27FC236}">
                <a16:creationId xmlns:a16="http://schemas.microsoft.com/office/drawing/2014/main" id="{31CBFB45-5216-07CF-77D1-37423D88E1B5}"/>
              </a:ext>
            </a:extLst>
          </p:cNvPr>
          <p:cNvSpPr txBox="1"/>
          <p:nvPr/>
        </p:nvSpPr>
        <p:spPr>
          <a:xfrm>
            <a:off x="831997" y="4655073"/>
            <a:ext cx="8758570" cy="714298"/>
          </a:xfrm>
          <a:prstGeom prst="rect">
            <a:avLst/>
          </a:prstGeom>
          <a:noFill/>
        </p:spPr>
        <p:txBody>
          <a:bodyPr wrap="square">
            <a:spAutoFit/>
          </a:bodyPr>
          <a:lstStyle/>
          <a:p>
            <a:pPr algn="l">
              <a:lnSpc>
                <a:spcPts val="2538"/>
              </a:lnSpc>
            </a:pPr>
            <a:r>
              <a:rPr lang="en-GB" b="0" i="0" dirty="0">
                <a:solidFill>
                  <a:srgbClr val="0A1A1F"/>
                </a:solidFill>
                <a:effectLst/>
                <a:latin typeface="Hanken Grotesk"/>
              </a:rPr>
              <a:t>The </a:t>
            </a:r>
            <a:r>
              <a:rPr lang="en-GB" b="1" i="0" dirty="0">
                <a:solidFill>
                  <a:srgbClr val="0A1A1F"/>
                </a:solidFill>
                <a:effectLst/>
                <a:latin typeface="Hanken Grotesk"/>
              </a:rPr>
              <a:t>Gold Layer</a:t>
            </a:r>
            <a:r>
              <a:rPr lang="en-GB" b="0" i="0" dirty="0">
                <a:solidFill>
                  <a:srgbClr val="0A1A1F"/>
                </a:solidFill>
                <a:effectLst/>
                <a:latin typeface="Hanken Grotesk"/>
              </a:rPr>
              <a:t> features </a:t>
            </a:r>
            <a:r>
              <a:rPr lang="en-GB" b="1" i="0" dirty="0">
                <a:solidFill>
                  <a:srgbClr val="0A1A1F"/>
                </a:solidFill>
                <a:effectLst/>
                <a:latin typeface="Hanken Grotesk"/>
              </a:rPr>
              <a:t>aggregated data</a:t>
            </a:r>
            <a:r>
              <a:rPr lang="en-GB" b="0" i="0" dirty="0">
                <a:solidFill>
                  <a:srgbClr val="0A1A1F"/>
                </a:solidFill>
                <a:effectLst/>
                <a:latin typeface="Hanken Grotesk"/>
              </a:rPr>
              <a:t> that is organized and summarized for effective reporting and in-depth analysis, providing insights for decision-making.</a:t>
            </a:r>
          </a:p>
        </p:txBody>
      </p:sp>
    </p:spTree>
    <p:extLst>
      <p:ext uri="{BB962C8B-B14F-4D97-AF65-F5344CB8AC3E}">
        <p14:creationId xmlns:p14="http://schemas.microsoft.com/office/powerpoint/2010/main" val="102390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29DFA-05F8-52C6-C5FC-9277CC91BF7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0D88ADA-6D45-0115-E3AB-A301CF31E7DB}"/>
              </a:ext>
            </a:extLst>
          </p:cNvPr>
          <p:cNvSpPr txBox="1"/>
          <p:nvPr/>
        </p:nvSpPr>
        <p:spPr>
          <a:xfrm>
            <a:off x="4065181" y="384175"/>
            <a:ext cx="4061637" cy="461665"/>
          </a:xfrm>
          <a:prstGeom prst="rect">
            <a:avLst/>
          </a:prstGeom>
          <a:noFill/>
        </p:spPr>
        <p:txBody>
          <a:bodyPr wrap="square">
            <a:spAutoFit/>
          </a:bodyPr>
          <a:lstStyle/>
          <a:p>
            <a:pPr algn="ctr"/>
            <a:r>
              <a:rPr lang="en-IN" sz="2400" b="1" i="0" dirty="0">
                <a:solidFill>
                  <a:schemeClr val="accent2"/>
                </a:solidFill>
                <a:effectLst/>
                <a:latin typeface="Hanken Grotesk"/>
              </a:rPr>
              <a:t>Data Dictionary</a:t>
            </a:r>
            <a:endParaRPr lang="en-IN" sz="2400" dirty="0">
              <a:solidFill>
                <a:schemeClr val="accent2"/>
              </a:solidFill>
            </a:endParaRPr>
          </a:p>
        </p:txBody>
      </p:sp>
      <p:graphicFrame>
        <p:nvGraphicFramePr>
          <p:cNvPr id="2" name="Table 1">
            <a:extLst>
              <a:ext uri="{FF2B5EF4-FFF2-40B4-BE49-F238E27FC236}">
                <a16:creationId xmlns:a16="http://schemas.microsoft.com/office/drawing/2014/main" id="{53C5AD37-159F-AA84-7CE5-87FF7D9AE175}"/>
              </a:ext>
            </a:extLst>
          </p:cNvPr>
          <p:cNvGraphicFramePr>
            <a:graphicFrameLocks noGrp="1"/>
          </p:cNvGraphicFramePr>
          <p:nvPr>
            <p:extLst>
              <p:ext uri="{D42A27DB-BD31-4B8C-83A1-F6EECF244321}">
                <p14:modId xmlns:p14="http://schemas.microsoft.com/office/powerpoint/2010/main" val="3934296434"/>
              </p:ext>
            </p:extLst>
          </p:nvPr>
        </p:nvGraphicFramePr>
        <p:xfrm>
          <a:off x="3091414" y="978196"/>
          <a:ext cx="6009169" cy="5605420"/>
        </p:xfrm>
        <a:graphic>
          <a:graphicData uri="http://schemas.openxmlformats.org/drawingml/2006/table">
            <a:tbl>
              <a:tblPr firstRow="1" firstCol="1" bandRow="1">
                <a:tableStyleId>{5DA37D80-6434-44D0-A028-1B22A696006F}</a:tableStyleId>
              </a:tblPr>
              <a:tblGrid>
                <a:gridCol w="1991376">
                  <a:extLst>
                    <a:ext uri="{9D8B030D-6E8A-4147-A177-3AD203B41FA5}">
                      <a16:colId xmlns:a16="http://schemas.microsoft.com/office/drawing/2014/main" val="3346673029"/>
                    </a:ext>
                  </a:extLst>
                </a:gridCol>
                <a:gridCol w="4017793">
                  <a:extLst>
                    <a:ext uri="{9D8B030D-6E8A-4147-A177-3AD203B41FA5}">
                      <a16:colId xmlns:a16="http://schemas.microsoft.com/office/drawing/2014/main" val="514638652"/>
                    </a:ext>
                  </a:extLst>
                </a:gridCol>
              </a:tblGrid>
              <a:tr h="361507">
                <a:tc>
                  <a:txBody>
                    <a:bodyPr/>
                    <a:lstStyle/>
                    <a:p>
                      <a:pPr>
                        <a:lnSpc>
                          <a:spcPct val="115000"/>
                        </a:lnSpc>
                        <a:spcAft>
                          <a:spcPts val="800"/>
                        </a:spcAft>
                        <a:buNone/>
                      </a:pPr>
                      <a:r>
                        <a:rPr lang="en-IN" sz="1200" b="1" kern="100" dirty="0">
                          <a:effectLst/>
                          <a:latin typeface="Google Sans"/>
                        </a:rPr>
                        <a:t>Column Name</a:t>
                      </a:r>
                      <a:endParaRPr lang="en-IN" sz="1200" b="1" kern="100" dirty="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200" b="1" kern="100" dirty="0">
                          <a:effectLst/>
                          <a:latin typeface="Google Sans"/>
                        </a:rPr>
                        <a:t>Description</a:t>
                      </a:r>
                      <a:endParaRPr lang="en-IN" sz="1200" b="1" kern="100" dirty="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27336074"/>
                  </a:ext>
                </a:extLst>
              </a:tr>
              <a:tr h="194219">
                <a:tc>
                  <a:txBody>
                    <a:bodyPr/>
                    <a:lstStyle/>
                    <a:p>
                      <a:pPr>
                        <a:lnSpc>
                          <a:spcPct val="115000"/>
                        </a:lnSpc>
                        <a:spcAft>
                          <a:spcPts val="800"/>
                        </a:spcAft>
                        <a:buNone/>
                      </a:pPr>
                      <a:r>
                        <a:rPr lang="en-IN" sz="1000" kern="100">
                          <a:effectLst/>
                          <a:latin typeface="Google Sans"/>
                        </a:rPr>
                        <a:t>UNIQUE_CARRIER_NAME</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Full name of the airline carrier</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18522864"/>
                  </a:ext>
                </a:extLst>
              </a:tr>
              <a:tr h="194219">
                <a:tc>
                  <a:txBody>
                    <a:bodyPr/>
                    <a:lstStyle/>
                    <a:p>
                      <a:pPr>
                        <a:lnSpc>
                          <a:spcPct val="115000"/>
                        </a:lnSpc>
                        <a:spcAft>
                          <a:spcPts val="800"/>
                        </a:spcAft>
                        <a:buNone/>
                      </a:pPr>
                      <a:r>
                        <a:rPr lang="en-IN" sz="1000" kern="100">
                          <a:effectLst/>
                          <a:latin typeface="Google Sans"/>
                        </a:rPr>
                        <a:t>YEAR</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Year of the financial record</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631728384"/>
                  </a:ext>
                </a:extLst>
              </a:tr>
              <a:tr h="194219">
                <a:tc>
                  <a:txBody>
                    <a:bodyPr/>
                    <a:lstStyle/>
                    <a:p>
                      <a:pPr>
                        <a:lnSpc>
                          <a:spcPct val="115000"/>
                        </a:lnSpc>
                        <a:spcAft>
                          <a:spcPts val="800"/>
                        </a:spcAft>
                        <a:buNone/>
                      </a:pPr>
                      <a:r>
                        <a:rPr lang="en-IN" sz="1000" kern="100">
                          <a:effectLst/>
                          <a:latin typeface="Google Sans"/>
                        </a:rPr>
                        <a:t>QUARTER</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Financial quarter (1–4)</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840378550"/>
                  </a:ext>
                </a:extLst>
              </a:tr>
              <a:tr h="194219">
                <a:tc>
                  <a:txBody>
                    <a:bodyPr/>
                    <a:lstStyle/>
                    <a:p>
                      <a:pPr>
                        <a:lnSpc>
                          <a:spcPct val="115000"/>
                        </a:lnSpc>
                        <a:spcAft>
                          <a:spcPts val="800"/>
                        </a:spcAft>
                        <a:buNone/>
                      </a:pPr>
                      <a:r>
                        <a:rPr lang="en-IN" sz="1000" kern="100">
                          <a:effectLst/>
                          <a:latin typeface="Google Sans"/>
                        </a:rPr>
                        <a:t>Overall_OP_EXPENSES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Total operating expenses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497291479"/>
                  </a:ext>
                </a:extLst>
              </a:tr>
              <a:tr h="194219">
                <a:tc>
                  <a:txBody>
                    <a:bodyPr/>
                    <a:lstStyle/>
                    <a:p>
                      <a:pPr>
                        <a:lnSpc>
                          <a:spcPct val="115000"/>
                        </a:lnSpc>
                        <a:spcAft>
                          <a:spcPts val="800"/>
                        </a:spcAft>
                        <a:buNone/>
                      </a:pPr>
                      <a:r>
                        <a:rPr lang="en-IN" sz="1000" kern="100" dirty="0" err="1">
                          <a:effectLst/>
                          <a:latin typeface="Google Sans"/>
                        </a:rPr>
                        <a:t>Overall_OP_PROFIT_LOSS</a:t>
                      </a:r>
                      <a:endParaRPr lang="en-IN" sz="1000" kern="100" dirty="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Operating profit or loss (Revenue - Expenses)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043678743"/>
                  </a:ext>
                </a:extLst>
              </a:tr>
              <a:tr h="194219">
                <a:tc>
                  <a:txBody>
                    <a:bodyPr/>
                    <a:lstStyle/>
                    <a:p>
                      <a:pPr>
                        <a:lnSpc>
                          <a:spcPct val="115000"/>
                        </a:lnSpc>
                        <a:spcAft>
                          <a:spcPts val="800"/>
                        </a:spcAft>
                        <a:buNone/>
                      </a:pPr>
                      <a:r>
                        <a:rPr lang="en-IN" sz="1000" kern="100">
                          <a:effectLst/>
                          <a:latin typeface="Google Sans"/>
                        </a:rPr>
                        <a:t>Overall_OP_REVENUES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Total operating revenue</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356217267"/>
                  </a:ext>
                </a:extLst>
              </a:tr>
              <a:tr h="194219">
                <a:tc>
                  <a:txBody>
                    <a:bodyPr/>
                    <a:lstStyle/>
                    <a:p>
                      <a:pPr>
                        <a:lnSpc>
                          <a:spcPct val="115000"/>
                        </a:lnSpc>
                        <a:spcAft>
                          <a:spcPts val="800"/>
                        </a:spcAft>
                        <a:buNone/>
                      </a:pPr>
                      <a:r>
                        <a:rPr lang="en-IN" sz="1000" kern="100">
                          <a:effectLst/>
                          <a:latin typeface="Google Sans"/>
                        </a:rPr>
                        <a:t>Rev_CHARTER_PAX</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Revenue from charter passenger services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755269141"/>
                  </a:ext>
                </a:extLst>
              </a:tr>
              <a:tr h="194219">
                <a:tc>
                  <a:txBody>
                    <a:bodyPr/>
                    <a:lstStyle/>
                    <a:p>
                      <a:pPr>
                        <a:lnSpc>
                          <a:spcPct val="115000"/>
                        </a:lnSpc>
                        <a:spcAft>
                          <a:spcPts val="800"/>
                        </a:spcAft>
                        <a:buNone/>
                      </a:pPr>
                      <a:r>
                        <a:rPr lang="en-IN" sz="1000" kern="100">
                          <a:effectLst/>
                          <a:latin typeface="Google Sans"/>
                        </a:rPr>
                        <a:t>Rev_CHARTER_PROP</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Revenue from chartered property/freight</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646649211"/>
                  </a:ext>
                </a:extLst>
              </a:tr>
              <a:tr h="194219">
                <a:tc>
                  <a:txBody>
                    <a:bodyPr/>
                    <a:lstStyle/>
                    <a:p>
                      <a:pPr>
                        <a:lnSpc>
                          <a:spcPct val="115000"/>
                        </a:lnSpc>
                        <a:spcAft>
                          <a:spcPts val="800"/>
                        </a:spcAft>
                        <a:buNone/>
                      </a:pPr>
                      <a:r>
                        <a:rPr lang="en-IN" sz="1000" kern="100">
                          <a:effectLst/>
                          <a:latin typeface="Google Sans"/>
                        </a:rPr>
                        <a:t>Rev_MAIL</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Revenue from transporting mail</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411606433"/>
                  </a:ext>
                </a:extLst>
              </a:tr>
              <a:tr h="194219">
                <a:tc>
                  <a:txBody>
                    <a:bodyPr/>
                    <a:lstStyle/>
                    <a:p>
                      <a:pPr>
                        <a:lnSpc>
                          <a:spcPct val="115000"/>
                        </a:lnSpc>
                        <a:spcAft>
                          <a:spcPts val="800"/>
                        </a:spcAft>
                        <a:buNone/>
                      </a:pPr>
                      <a:r>
                        <a:rPr lang="en-IN" sz="1000" kern="100">
                          <a:effectLst/>
                          <a:latin typeface="Google Sans"/>
                        </a:rPr>
                        <a:t>Rev_MISC_OP_REV</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dirty="0">
                          <a:effectLst/>
                          <a:latin typeface="Google Sans"/>
                        </a:rPr>
                        <a:t>Miscellaneous operating revenue</a:t>
                      </a:r>
                      <a:endParaRPr lang="en-IN" sz="1000" kern="100" dirty="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053030386"/>
                  </a:ext>
                </a:extLst>
              </a:tr>
              <a:tr h="194219">
                <a:tc>
                  <a:txBody>
                    <a:bodyPr/>
                    <a:lstStyle/>
                    <a:p>
                      <a:pPr>
                        <a:lnSpc>
                          <a:spcPct val="115000"/>
                        </a:lnSpc>
                        <a:spcAft>
                          <a:spcPts val="800"/>
                        </a:spcAft>
                        <a:buNone/>
                      </a:pPr>
                      <a:r>
                        <a:rPr lang="en-IN" sz="1000" kern="100">
                          <a:effectLst/>
                          <a:latin typeface="Google Sans"/>
                        </a:rPr>
                        <a:t>Rev_PROP_BAG</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Baggage fee revenue (e.g., checked bags)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717441883"/>
                  </a:ext>
                </a:extLst>
              </a:tr>
              <a:tr h="194219">
                <a:tc>
                  <a:txBody>
                    <a:bodyPr/>
                    <a:lstStyle/>
                    <a:p>
                      <a:pPr>
                        <a:lnSpc>
                          <a:spcPct val="115000"/>
                        </a:lnSpc>
                        <a:spcAft>
                          <a:spcPts val="800"/>
                        </a:spcAft>
                        <a:buNone/>
                      </a:pPr>
                      <a:r>
                        <a:rPr lang="en-IN" sz="1000" kern="100" dirty="0" err="1">
                          <a:effectLst/>
                          <a:latin typeface="Google Sans"/>
                        </a:rPr>
                        <a:t>Rev_PROP_FREIGHT</a:t>
                      </a:r>
                      <a:endParaRPr lang="en-IN" sz="1000" kern="100" dirty="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Revenue from freight transportation</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853236971"/>
                  </a:ext>
                </a:extLst>
              </a:tr>
              <a:tr h="194219">
                <a:tc>
                  <a:txBody>
                    <a:bodyPr/>
                    <a:lstStyle/>
                    <a:p>
                      <a:pPr>
                        <a:lnSpc>
                          <a:spcPct val="115000"/>
                        </a:lnSpc>
                        <a:spcAft>
                          <a:spcPts val="800"/>
                        </a:spcAft>
                        <a:buNone/>
                      </a:pPr>
                      <a:r>
                        <a:rPr lang="en-IN" sz="1000" kern="100">
                          <a:effectLst/>
                          <a:latin typeface="Google Sans"/>
                        </a:rPr>
                        <a:t>Rev_PUB_SVC_REVENUE</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Public service revenue (e.g., subsidies)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991949332"/>
                  </a:ext>
                </a:extLst>
              </a:tr>
              <a:tr h="194219">
                <a:tc>
                  <a:txBody>
                    <a:bodyPr/>
                    <a:lstStyle/>
                    <a:p>
                      <a:pPr>
                        <a:lnSpc>
                          <a:spcPct val="115000"/>
                        </a:lnSpc>
                        <a:spcAft>
                          <a:spcPts val="800"/>
                        </a:spcAft>
                        <a:buNone/>
                      </a:pPr>
                      <a:r>
                        <a:rPr lang="en-IN" sz="1000" kern="100">
                          <a:effectLst/>
                          <a:latin typeface="Google Sans"/>
                        </a:rPr>
                        <a:t>Rev_RES_CANCEL_FEES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Revenue from reservation change or cancellation fees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563051162"/>
                  </a:ext>
                </a:extLst>
              </a:tr>
              <a:tr h="194219">
                <a:tc>
                  <a:txBody>
                    <a:bodyPr/>
                    <a:lstStyle/>
                    <a:p>
                      <a:pPr>
                        <a:lnSpc>
                          <a:spcPct val="115000"/>
                        </a:lnSpc>
                        <a:spcAft>
                          <a:spcPts val="800"/>
                        </a:spcAft>
                        <a:buNone/>
                      </a:pPr>
                      <a:r>
                        <a:rPr lang="en-IN" sz="1000" kern="100">
                          <a:effectLst/>
                          <a:latin typeface="Google Sans"/>
                        </a:rPr>
                        <a:t>Rev_TOTAL_CHARTER</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Total charter revenue (passenger + property)</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142343590"/>
                  </a:ext>
                </a:extLst>
              </a:tr>
              <a:tr h="194219">
                <a:tc>
                  <a:txBody>
                    <a:bodyPr/>
                    <a:lstStyle/>
                    <a:p>
                      <a:pPr>
                        <a:lnSpc>
                          <a:spcPct val="115000"/>
                        </a:lnSpc>
                        <a:spcAft>
                          <a:spcPts val="800"/>
                        </a:spcAft>
                        <a:buNone/>
                      </a:pPr>
                      <a:r>
                        <a:rPr lang="en-IN" sz="1000" kern="100">
                          <a:effectLst/>
                          <a:latin typeface="Google Sans"/>
                        </a:rPr>
                        <a:t>Rev_TOTAL_MISC_REV</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Combined miscellaneous revenues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308584882"/>
                  </a:ext>
                </a:extLst>
              </a:tr>
              <a:tr h="194219">
                <a:tc>
                  <a:txBody>
                    <a:bodyPr/>
                    <a:lstStyle/>
                    <a:p>
                      <a:pPr>
                        <a:lnSpc>
                          <a:spcPct val="115000"/>
                        </a:lnSpc>
                        <a:spcAft>
                          <a:spcPts val="800"/>
                        </a:spcAft>
                        <a:buNone/>
                      </a:pPr>
                      <a:r>
                        <a:rPr lang="en-IN" sz="1000" kern="100">
                          <a:effectLst/>
                          <a:latin typeface="Google Sans"/>
                        </a:rPr>
                        <a:t>Rev_TOTAL_PROPERTY</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Combined property-related revenue (freight, baggage)</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934575796"/>
                  </a:ext>
                </a:extLst>
              </a:tr>
              <a:tr h="194219">
                <a:tc>
                  <a:txBody>
                    <a:bodyPr/>
                    <a:lstStyle/>
                    <a:p>
                      <a:pPr>
                        <a:lnSpc>
                          <a:spcPct val="115000"/>
                        </a:lnSpc>
                        <a:spcAft>
                          <a:spcPts val="800"/>
                        </a:spcAft>
                        <a:buNone/>
                      </a:pPr>
                      <a:r>
                        <a:rPr lang="en-IN" sz="1000" kern="100">
                          <a:effectLst/>
                          <a:latin typeface="Google Sans"/>
                        </a:rPr>
                        <a:t>Rev_TRANS_REVENUE</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Transport Related Revenues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587888699"/>
                  </a:ext>
                </a:extLst>
              </a:tr>
              <a:tr h="194219">
                <a:tc>
                  <a:txBody>
                    <a:bodyPr/>
                    <a:lstStyle/>
                    <a:p>
                      <a:pPr>
                        <a:lnSpc>
                          <a:spcPct val="115000"/>
                        </a:lnSpc>
                        <a:spcAft>
                          <a:spcPts val="800"/>
                        </a:spcAft>
                        <a:buNone/>
                      </a:pPr>
                      <a:r>
                        <a:rPr lang="en-IN" sz="1000" kern="100">
                          <a:effectLst/>
                          <a:latin typeface="Google Sans"/>
                        </a:rPr>
                        <a:t>Rev_TRANS_REV_PAX</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Revenue from passenger ticket sales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978446892"/>
                  </a:ext>
                </a:extLst>
              </a:tr>
              <a:tr h="194219">
                <a:tc>
                  <a:txBody>
                    <a:bodyPr/>
                    <a:lstStyle/>
                    <a:p>
                      <a:pPr>
                        <a:lnSpc>
                          <a:spcPct val="115000"/>
                        </a:lnSpc>
                        <a:spcAft>
                          <a:spcPts val="800"/>
                        </a:spcAft>
                        <a:buNone/>
                      </a:pPr>
                      <a:r>
                        <a:rPr lang="en-IN" sz="1000" kern="100">
                          <a:effectLst/>
                          <a:latin typeface="Google Sans"/>
                        </a:rPr>
                        <a:t>Exp_AIRCFT_SERVICES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Aircraft servicing expenses (fuelling, cleaning, etc.)</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034523299"/>
                  </a:ext>
                </a:extLst>
              </a:tr>
              <a:tr h="194219">
                <a:tc>
                  <a:txBody>
                    <a:bodyPr/>
                    <a:lstStyle/>
                    <a:p>
                      <a:pPr>
                        <a:lnSpc>
                          <a:spcPct val="115000"/>
                        </a:lnSpc>
                        <a:spcAft>
                          <a:spcPts val="800"/>
                        </a:spcAft>
                        <a:buNone/>
                      </a:pPr>
                      <a:r>
                        <a:rPr lang="en-IN" sz="1000" kern="100">
                          <a:effectLst/>
                          <a:latin typeface="Google Sans"/>
                        </a:rPr>
                        <a:t>Exp_FLYING_OPS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Flying operations costs (pilots, staff, dispatch, fuel)</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657513760"/>
                  </a:ext>
                </a:extLst>
              </a:tr>
              <a:tr h="194219">
                <a:tc>
                  <a:txBody>
                    <a:bodyPr/>
                    <a:lstStyle/>
                    <a:p>
                      <a:pPr>
                        <a:lnSpc>
                          <a:spcPct val="115000"/>
                        </a:lnSpc>
                        <a:spcAft>
                          <a:spcPts val="800"/>
                        </a:spcAft>
                        <a:buNone/>
                      </a:pPr>
                      <a:r>
                        <a:rPr lang="en-IN" sz="1000" kern="100">
                          <a:effectLst/>
                          <a:latin typeface="Google Sans"/>
                        </a:rPr>
                        <a:t>Exp_GENERAL_ADMIN</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Corporate admin costs (Operational staff, IT, HR)</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673952654"/>
                  </a:ext>
                </a:extLst>
              </a:tr>
              <a:tr h="194219">
                <a:tc>
                  <a:txBody>
                    <a:bodyPr/>
                    <a:lstStyle/>
                    <a:p>
                      <a:pPr>
                        <a:lnSpc>
                          <a:spcPct val="115000"/>
                        </a:lnSpc>
                        <a:spcAft>
                          <a:spcPts val="800"/>
                        </a:spcAft>
                        <a:buNone/>
                      </a:pPr>
                      <a:r>
                        <a:rPr lang="en-IN" sz="1000" kern="100">
                          <a:effectLst/>
                          <a:latin typeface="Google Sans"/>
                        </a:rPr>
                        <a:t>Exp_GENERAL_SERVICES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General services expenses (support, station ops)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972169181"/>
                  </a:ext>
                </a:extLst>
              </a:tr>
              <a:tr h="194219">
                <a:tc>
                  <a:txBody>
                    <a:bodyPr/>
                    <a:lstStyle/>
                    <a:p>
                      <a:pPr>
                        <a:lnSpc>
                          <a:spcPct val="115000"/>
                        </a:lnSpc>
                        <a:spcAft>
                          <a:spcPts val="800"/>
                        </a:spcAft>
                        <a:buNone/>
                      </a:pPr>
                      <a:r>
                        <a:rPr lang="en-IN" sz="1000" kern="100">
                          <a:effectLst/>
                          <a:latin typeface="Google Sans"/>
                        </a:rPr>
                        <a:t>Exp_MAINTENANCE</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Maintenance and repair costs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3043756084"/>
                  </a:ext>
                </a:extLst>
              </a:tr>
              <a:tr h="194219">
                <a:tc>
                  <a:txBody>
                    <a:bodyPr/>
                    <a:lstStyle/>
                    <a:p>
                      <a:pPr>
                        <a:lnSpc>
                          <a:spcPct val="115000"/>
                        </a:lnSpc>
                        <a:spcAft>
                          <a:spcPts val="800"/>
                        </a:spcAft>
                        <a:buNone/>
                      </a:pPr>
                      <a:r>
                        <a:rPr lang="en-IN" sz="1000" kern="100">
                          <a:effectLst/>
                          <a:latin typeface="Google Sans"/>
                        </a:rPr>
                        <a:t>Exp_PAX_SERVICE</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Passenger services (catering, entertainment, in-flight cost)</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006277898"/>
                  </a:ext>
                </a:extLst>
              </a:tr>
              <a:tr h="194219">
                <a:tc>
                  <a:txBody>
                    <a:bodyPr/>
                    <a:lstStyle/>
                    <a:p>
                      <a:pPr>
                        <a:lnSpc>
                          <a:spcPct val="115000"/>
                        </a:lnSpc>
                        <a:spcAft>
                          <a:spcPts val="800"/>
                        </a:spcAft>
                        <a:buNone/>
                      </a:pPr>
                      <a:r>
                        <a:rPr lang="en-IN" sz="1000" kern="100">
                          <a:effectLst/>
                          <a:latin typeface="Google Sans"/>
                        </a:rPr>
                        <a:t>Exp_PROMOTION_SALES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a:effectLst/>
                          <a:latin typeface="Google Sans"/>
                        </a:rPr>
                        <a:t>Marketing, promotions, and sales expenses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2503761941"/>
                  </a:ext>
                </a:extLst>
              </a:tr>
              <a:tr h="194219">
                <a:tc>
                  <a:txBody>
                    <a:bodyPr/>
                    <a:lstStyle/>
                    <a:p>
                      <a:pPr>
                        <a:lnSpc>
                          <a:spcPct val="115000"/>
                        </a:lnSpc>
                        <a:spcAft>
                          <a:spcPts val="800"/>
                        </a:spcAft>
                        <a:buNone/>
                      </a:pPr>
                      <a:r>
                        <a:rPr lang="en-IN" sz="1000" kern="100">
                          <a:effectLst/>
                          <a:latin typeface="Google Sans"/>
                        </a:rPr>
                        <a:t>Exp_TRANS_EXPENSES</a:t>
                      </a:r>
                      <a:endParaRPr lang="en-IN" sz="1000" kern="100">
                        <a:effectLst/>
                        <a:latin typeface="Google Sans"/>
                        <a:ea typeface="Aptos" panose="020B0004020202020204" pitchFamily="34" charset="0"/>
                        <a:cs typeface="Times New Roman" panose="02020603050405020304" pitchFamily="18" charset="0"/>
                      </a:endParaRPr>
                    </a:p>
                  </a:txBody>
                  <a:tcPr marL="6703" marR="6703" marT="6703" marB="6703" anchor="ctr"/>
                </a:tc>
                <a:tc>
                  <a:txBody>
                    <a:bodyPr/>
                    <a:lstStyle/>
                    <a:p>
                      <a:pPr>
                        <a:lnSpc>
                          <a:spcPct val="115000"/>
                        </a:lnSpc>
                        <a:spcAft>
                          <a:spcPts val="800"/>
                        </a:spcAft>
                        <a:buNone/>
                      </a:pPr>
                      <a:r>
                        <a:rPr lang="en-IN" sz="1000" kern="100" dirty="0">
                          <a:effectLst/>
                          <a:latin typeface="Google Sans"/>
                        </a:rPr>
                        <a:t>Expenses tied to transporting passengers and goods</a:t>
                      </a:r>
                      <a:endParaRPr lang="en-IN" sz="1000" kern="100" dirty="0">
                        <a:effectLst/>
                        <a:latin typeface="Google Sans"/>
                        <a:ea typeface="Aptos" panose="020B0004020202020204" pitchFamily="34" charset="0"/>
                        <a:cs typeface="Times New Roman" panose="02020603050405020304" pitchFamily="18" charset="0"/>
                      </a:endParaRPr>
                    </a:p>
                  </a:txBody>
                  <a:tcPr marL="6703" marR="6703" marT="6703" marB="6703" anchor="ctr"/>
                </a:tc>
                <a:extLst>
                  <a:ext uri="{0D108BD9-81ED-4DB2-BD59-A6C34878D82A}">
                    <a16:rowId xmlns:a16="http://schemas.microsoft.com/office/drawing/2014/main" val="1476533520"/>
                  </a:ext>
                </a:extLst>
              </a:tr>
            </a:tbl>
          </a:graphicData>
        </a:graphic>
      </p:graphicFrame>
    </p:spTree>
    <p:extLst>
      <p:ext uri="{BB962C8B-B14F-4D97-AF65-F5344CB8AC3E}">
        <p14:creationId xmlns:p14="http://schemas.microsoft.com/office/powerpoint/2010/main" val="375216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A7747-9D2C-119A-F45C-034BF186B40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4D171EF-48BC-9EF0-287E-E4D9B8FF1849}"/>
              </a:ext>
            </a:extLst>
          </p:cNvPr>
          <p:cNvSpPr txBox="1"/>
          <p:nvPr/>
        </p:nvSpPr>
        <p:spPr>
          <a:xfrm>
            <a:off x="2505740" y="545658"/>
            <a:ext cx="7180520" cy="461665"/>
          </a:xfrm>
          <a:prstGeom prst="rect">
            <a:avLst/>
          </a:prstGeom>
          <a:noFill/>
        </p:spPr>
        <p:txBody>
          <a:bodyPr wrap="square">
            <a:spAutoFit/>
          </a:bodyPr>
          <a:lstStyle/>
          <a:p>
            <a:pPr algn="ctr"/>
            <a:r>
              <a:rPr lang="en-GB" sz="2400" b="1" dirty="0">
                <a:solidFill>
                  <a:schemeClr val="accent2"/>
                </a:solidFill>
                <a:latin typeface="Hanken Grotesk"/>
              </a:rPr>
              <a:t>US American Airlines Financial Summary (2000 - 2019)</a:t>
            </a:r>
            <a:endParaRPr lang="en-IN" sz="2400" b="1" dirty="0">
              <a:solidFill>
                <a:schemeClr val="accent2"/>
              </a:solidFill>
              <a:latin typeface="Hanken Grotesk"/>
            </a:endParaRPr>
          </a:p>
        </p:txBody>
      </p:sp>
      <p:sp>
        <p:nvSpPr>
          <p:cNvPr id="11" name="TextBox 10">
            <a:extLst>
              <a:ext uri="{FF2B5EF4-FFF2-40B4-BE49-F238E27FC236}">
                <a16:creationId xmlns:a16="http://schemas.microsoft.com/office/drawing/2014/main" id="{6D4B4A36-4415-3F18-41DA-7644732217BD}"/>
              </a:ext>
            </a:extLst>
          </p:cNvPr>
          <p:cNvSpPr txBox="1"/>
          <p:nvPr/>
        </p:nvSpPr>
        <p:spPr>
          <a:xfrm>
            <a:off x="2144675" y="1007323"/>
            <a:ext cx="7902649" cy="369332"/>
          </a:xfrm>
          <a:prstGeom prst="rect">
            <a:avLst/>
          </a:prstGeom>
          <a:noFill/>
        </p:spPr>
        <p:txBody>
          <a:bodyPr wrap="square">
            <a:spAutoFit/>
          </a:bodyPr>
          <a:lstStyle/>
          <a:p>
            <a:pPr algn="ctr"/>
            <a:r>
              <a:rPr lang="en-GB" b="0" i="0" dirty="0">
                <a:solidFill>
                  <a:srgbClr val="455154"/>
                </a:solidFill>
                <a:effectLst/>
                <a:latin typeface="Manrope"/>
              </a:rPr>
              <a:t>Exploring Revenue, Expenses, and Profit Trends Over a two decades</a:t>
            </a:r>
          </a:p>
        </p:txBody>
      </p:sp>
      <p:pic>
        <p:nvPicPr>
          <p:cNvPr id="14" name="Picture 13">
            <a:extLst>
              <a:ext uri="{FF2B5EF4-FFF2-40B4-BE49-F238E27FC236}">
                <a16:creationId xmlns:a16="http://schemas.microsoft.com/office/drawing/2014/main" id="{6C60A0E2-C616-A9AA-8919-A46FD0B91B95}"/>
              </a:ext>
            </a:extLst>
          </p:cNvPr>
          <p:cNvPicPr>
            <a:picLocks noChangeAspect="1"/>
          </p:cNvPicPr>
          <p:nvPr/>
        </p:nvPicPr>
        <p:blipFill>
          <a:blip r:embed="rId2"/>
          <a:stretch>
            <a:fillRect/>
          </a:stretch>
        </p:blipFill>
        <p:spPr>
          <a:xfrm>
            <a:off x="1698175" y="1468988"/>
            <a:ext cx="8448606" cy="4843354"/>
          </a:xfrm>
          <a:prstGeom prst="rect">
            <a:avLst/>
          </a:prstGeom>
        </p:spPr>
      </p:pic>
    </p:spTree>
    <p:extLst>
      <p:ext uri="{BB962C8B-B14F-4D97-AF65-F5344CB8AC3E}">
        <p14:creationId xmlns:p14="http://schemas.microsoft.com/office/powerpoint/2010/main" val="299708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BD034C-8209-539D-408D-E9F432C579CA}"/>
              </a:ext>
            </a:extLst>
          </p:cNvPr>
          <p:cNvSpPr txBox="1"/>
          <p:nvPr/>
        </p:nvSpPr>
        <p:spPr>
          <a:xfrm>
            <a:off x="2804336" y="545658"/>
            <a:ext cx="6097772" cy="461665"/>
          </a:xfrm>
          <a:prstGeom prst="rect">
            <a:avLst/>
          </a:prstGeom>
          <a:noFill/>
        </p:spPr>
        <p:txBody>
          <a:bodyPr wrap="square">
            <a:spAutoFit/>
          </a:bodyPr>
          <a:lstStyle/>
          <a:p>
            <a:pPr algn="ctr"/>
            <a:r>
              <a:rPr lang="en-IN" sz="2400" b="1" dirty="0">
                <a:solidFill>
                  <a:schemeClr val="accent2"/>
                </a:solidFill>
                <a:latin typeface="Hanken Grotesk"/>
              </a:rPr>
              <a:t>Data</a:t>
            </a:r>
            <a:r>
              <a:rPr lang="en-IN" b="1" i="0" dirty="0">
                <a:solidFill>
                  <a:srgbClr val="0A1A1F"/>
                </a:solidFill>
                <a:effectLst/>
                <a:latin typeface="Hanken Grotesk"/>
              </a:rPr>
              <a:t> </a:t>
            </a:r>
            <a:r>
              <a:rPr lang="en-IN" sz="2400" b="1" dirty="0">
                <a:solidFill>
                  <a:schemeClr val="accent2"/>
                </a:solidFill>
                <a:latin typeface="Hanken Grotesk"/>
              </a:rPr>
              <a:t>Cleaning</a:t>
            </a:r>
            <a:r>
              <a:rPr lang="en-IN" b="1" i="0" dirty="0">
                <a:solidFill>
                  <a:srgbClr val="0A1A1F"/>
                </a:solidFill>
                <a:effectLst/>
                <a:latin typeface="Hanken Grotesk"/>
              </a:rPr>
              <a:t> </a:t>
            </a:r>
            <a:r>
              <a:rPr lang="en-IN" sz="2400" b="1" dirty="0">
                <a:solidFill>
                  <a:schemeClr val="accent2"/>
                </a:solidFill>
                <a:latin typeface="Hanken Grotesk"/>
              </a:rPr>
              <a:t>Techniques</a:t>
            </a:r>
          </a:p>
        </p:txBody>
      </p:sp>
      <p:sp>
        <p:nvSpPr>
          <p:cNvPr id="9" name="TextBox 8">
            <a:extLst>
              <a:ext uri="{FF2B5EF4-FFF2-40B4-BE49-F238E27FC236}">
                <a16:creationId xmlns:a16="http://schemas.microsoft.com/office/drawing/2014/main" id="{8BC27DDA-641F-66D4-7A8E-CD79CEDA6CA2}"/>
              </a:ext>
            </a:extLst>
          </p:cNvPr>
          <p:cNvSpPr txBox="1"/>
          <p:nvPr/>
        </p:nvSpPr>
        <p:spPr>
          <a:xfrm>
            <a:off x="507704" y="1203197"/>
            <a:ext cx="6097772" cy="369332"/>
          </a:xfrm>
          <a:prstGeom prst="rect">
            <a:avLst/>
          </a:prstGeom>
          <a:noFill/>
        </p:spPr>
        <p:txBody>
          <a:bodyPr wrap="square">
            <a:spAutoFit/>
          </a:bodyPr>
          <a:lstStyle/>
          <a:p>
            <a:r>
              <a:rPr lang="en-IN" b="1" i="0" dirty="0">
                <a:solidFill>
                  <a:srgbClr val="0A1A1F"/>
                </a:solidFill>
                <a:effectLst/>
                <a:latin typeface="Hanken Grotesk"/>
              </a:rPr>
              <a:t>Identify null values</a:t>
            </a:r>
            <a:endParaRPr lang="en-IN" dirty="0"/>
          </a:p>
        </p:txBody>
      </p:sp>
      <p:sp>
        <p:nvSpPr>
          <p:cNvPr id="11" name="TextBox 10">
            <a:extLst>
              <a:ext uri="{FF2B5EF4-FFF2-40B4-BE49-F238E27FC236}">
                <a16:creationId xmlns:a16="http://schemas.microsoft.com/office/drawing/2014/main" id="{0E8EB8D0-4C1A-2F02-9A0E-A4F67393159C}"/>
              </a:ext>
            </a:extLst>
          </p:cNvPr>
          <p:cNvSpPr txBox="1"/>
          <p:nvPr/>
        </p:nvSpPr>
        <p:spPr>
          <a:xfrm>
            <a:off x="507704" y="1474640"/>
            <a:ext cx="4723515" cy="1034899"/>
          </a:xfrm>
          <a:prstGeom prst="rect">
            <a:avLst/>
          </a:prstGeom>
          <a:noFill/>
        </p:spPr>
        <p:txBody>
          <a:bodyPr wrap="square">
            <a:spAutoFit/>
          </a:bodyPr>
          <a:lstStyle/>
          <a:p>
            <a:pPr algn="just">
              <a:lnSpc>
                <a:spcPts val="2538"/>
              </a:lnSpc>
            </a:pPr>
            <a:r>
              <a:rPr lang="en-GB" b="0" i="0" dirty="0">
                <a:solidFill>
                  <a:srgbClr val="0A1A1F"/>
                </a:solidFill>
                <a:effectLst/>
                <a:latin typeface="Hanken Grotesk"/>
              </a:rPr>
              <a:t>Assess the dataset for any </a:t>
            </a:r>
            <a:r>
              <a:rPr lang="en-GB" b="1" i="0" dirty="0">
                <a:solidFill>
                  <a:srgbClr val="0A1A1F"/>
                </a:solidFill>
                <a:effectLst/>
                <a:latin typeface="Hanken Grotesk"/>
              </a:rPr>
              <a:t>null values</a:t>
            </a:r>
            <a:r>
              <a:rPr lang="en-GB" b="0" i="0" dirty="0">
                <a:solidFill>
                  <a:srgbClr val="0A1A1F"/>
                </a:solidFill>
                <a:effectLst/>
                <a:latin typeface="Hanken Grotesk"/>
              </a:rPr>
              <a:t> that may skew the analysis results, ensuring a complete dataset is used for financial assessments.</a:t>
            </a:r>
          </a:p>
        </p:txBody>
      </p:sp>
      <p:sp>
        <p:nvSpPr>
          <p:cNvPr id="13" name="TextBox 12">
            <a:extLst>
              <a:ext uri="{FF2B5EF4-FFF2-40B4-BE49-F238E27FC236}">
                <a16:creationId xmlns:a16="http://schemas.microsoft.com/office/drawing/2014/main" id="{FEAA0AD0-3D6D-7388-8BCE-B5B85E6308CD}"/>
              </a:ext>
            </a:extLst>
          </p:cNvPr>
          <p:cNvSpPr txBox="1"/>
          <p:nvPr/>
        </p:nvSpPr>
        <p:spPr>
          <a:xfrm>
            <a:off x="507704" y="2610679"/>
            <a:ext cx="6097772" cy="369332"/>
          </a:xfrm>
          <a:prstGeom prst="rect">
            <a:avLst/>
          </a:prstGeom>
          <a:noFill/>
        </p:spPr>
        <p:txBody>
          <a:bodyPr wrap="square">
            <a:spAutoFit/>
          </a:bodyPr>
          <a:lstStyle/>
          <a:p>
            <a:r>
              <a:rPr lang="en-IN" b="1" i="0" dirty="0">
                <a:solidFill>
                  <a:srgbClr val="0A1A1F"/>
                </a:solidFill>
                <a:effectLst/>
                <a:latin typeface="Hanken Grotesk"/>
              </a:rPr>
              <a:t>Detect non-numeric values</a:t>
            </a:r>
            <a:endParaRPr lang="en-IN" dirty="0"/>
          </a:p>
        </p:txBody>
      </p:sp>
      <p:sp>
        <p:nvSpPr>
          <p:cNvPr id="15" name="TextBox 14">
            <a:extLst>
              <a:ext uri="{FF2B5EF4-FFF2-40B4-BE49-F238E27FC236}">
                <a16:creationId xmlns:a16="http://schemas.microsoft.com/office/drawing/2014/main" id="{72BB4D59-B68C-CAAA-01C7-70CEA06699FC}"/>
              </a:ext>
            </a:extLst>
          </p:cNvPr>
          <p:cNvSpPr txBox="1"/>
          <p:nvPr/>
        </p:nvSpPr>
        <p:spPr>
          <a:xfrm>
            <a:off x="507704" y="2884302"/>
            <a:ext cx="4723515" cy="1034899"/>
          </a:xfrm>
          <a:prstGeom prst="rect">
            <a:avLst/>
          </a:prstGeom>
          <a:noFill/>
        </p:spPr>
        <p:txBody>
          <a:bodyPr wrap="square">
            <a:spAutoFit/>
          </a:bodyPr>
          <a:lstStyle/>
          <a:p>
            <a:pPr algn="just">
              <a:lnSpc>
                <a:spcPts val="2538"/>
              </a:lnSpc>
            </a:pPr>
            <a:r>
              <a:rPr lang="en-GB" b="0" i="0" dirty="0">
                <a:solidFill>
                  <a:srgbClr val="0A1A1F"/>
                </a:solidFill>
                <a:effectLst/>
                <a:latin typeface="Hanken Grotesk"/>
              </a:rPr>
              <a:t>Locate and handle any </a:t>
            </a:r>
            <a:r>
              <a:rPr lang="en-GB" b="1" i="0" dirty="0">
                <a:solidFill>
                  <a:srgbClr val="0A1A1F"/>
                </a:solidFill>
                <a:effectLst/>
                <a:latin typeface="Hanken Grotesk"/>
              </a:rPr>
              <a:t>non-numeric values</a:t>
            </a:r>
            <a:r>
              <a:rPr lang="en-GB" b="0" i="0" dirty="0">
                <a:solidFill>
                  <a:srgbClr val="0A1A1F"/>
                </a:solidFill>
                <a:effectLst/>
                <a:latin typeface="Hanken Grotesk"/>
              </a:rPr>
              <a:t> in numeric fields to maintain data accuracy and reliability for financial calculations.</a:t>
            </a:r>
          </a:p>
        </p:txBody>
      </p:sp>
      <p:sp>
        <p:nvSpPr>
          <p:cNvPr id="17" name="TextBox 16">
            <a:extLst>
              <a:ext uri="{FF2B5EF4-FFF2-40B4-BE49-F238E27FC236}">
                <a16:creationId xmlns:a16="http://schemas.microsoft.com/office/drawing/2014/main" id="{44F90865-A370-D66B-EA75-A6BE41513DDA}"/>
              </a:ext>
            </a:extLst>
          </p:cNvPr>
          <p:cNvSpPr txBox="1"/>
          <p:nvPr/>
        </p:nvSpPr>
        <p:spPr>
          <a:xfrm>
            <a:off x="507704" y="4021875"/>
            <a:ext cx="6097772" cy="369332"/>
          </a:xfrm>
          <a:prstGeom prst="rect">
            <a:avLst/>
          </a:prstGeom>
          <a:noFill/>
        </p:spPr>
        <p:txBody>
          <a:bodyPr wrap="square">
            <a:spAutoFit/>
          </a:bodyPr>
          <a:lstStyle/>
          <a:p>
            <a:r>
              <a:rPr lang="en-IN" b="1" i="0" dirty="0">
                <a:solidFill>
                  <a:srgbClr val="0A1A1F"/>
                </a:solidFill>
                <a:effectLst/>
                <a:latin typeface="Hanken Grotesk"/>
              </a:rPr>
              <a:t>Implement default replacements</a:t>
            </a:r>
            <a:endParaRPr lang="en-IN" dirty="0"/>
          </a:p>
        </p:txBody>
      </p:sp>
      <p:sp>
        <p:nvSpPr>
          <p:cNvPr id="19" name="TextBox 18">
            <a:extLst>
              <a:ext uri="{FF2B5EF4-FFF2-40B4-BE49-F238E27FC236}">
                <a16:creationId xmlns:a16="http://schemas.microsoft.com/office/drawing/2014/main" id="{E9C92368-F338-D292-3A40-E2FA09C6AF4B}"/>
              </a:ext>
            </a:extLst>
          </p:cNvPr>
          <p:cNvSpPr txBox="1"/>
          <p:nvPr/>
        </p:nvSpPr>
        <p:spPr>
          <a:xfrm>
            <a:off x="507704" y="4333876"/>
            <a:ext cx="4808575" cy="1034899"/>
          </a:xfrm>
          <a:prstGeom prst="rect">
            <a:avLst/>
          </a:prstGeom>
          <a:noFill/>
        </p:spPr>
        <p:txBody>
          <a:bodyPr wrap="square">
            <a:spAutoFit/>
          </a:bodyPr>
          <a:lstStyle/>
          <a:p>
            <a:pPr algn="just">
              <a:lnSpc>
                <a:spcPts val="2538"/>
              </a:lnSpc>
            </a:pPr>
            <a:r>
              <a:rPr lang="en-GB" b="0" i="0" dirty="0">
                <a:solidFill>
                  <a:srgbClr val="0A1A1F"/>
                </a:solidFill>
                <a:effectLst/>
                <a:latin typeface="Hanken Grotesk"/>
              </a:rPr>
              <a:t>Replace identified </a:t>
            </a:r>
            <a:r>
              <a:rPr lang="en-GB" b="1" i="0" dirty="0">
                <a:solidFill>
                  <a:srgbClr val="0A1A1F"/>
                </a:solidFill>
                <a:effectLst/>
                <a:latin typeface="Hanken Grotesk"/>
              </a:rPr>
              <a:t>null</a:t>
            </a:r>
            <a:r>
              <a:rPr lang="en-GB" b="0" i="0" dirty="0">
                <a:solidFill>
                  <a:srgbClr val="0A1A1F"/>
                </a:solidFill>
                <a:effectLst/>
                <a:latin typeface="Hanken Grotesk"/>
              </a:rPr>
              <a:t> and </a:t>
            </a:r>
            <a:r>
              <a:rPr lang="en-GB" b="1" i="0" dirty="0">
                <a:solidFill>
                  <a:srgbClr val="0A1A1F"/>
                </a:solidFill>
                <a:effectLst/>
                <a:latin typeface="Hanken Grotesk"/>
              </a:rPr>
              <a:t>non-numeric values</a:t>
            </a:r>
            <a:r>
              <a:rPr lang="en-GB" b="0" i="0" dirty="0">
                <a:solidFill>
                  <a:srgbClr val="0A1A1F"/>
                </a:solidFill>
                <a:effectLst/>
                <a:latin typeface="Hanken Grotesk"/>
              </a:rPr>
              <a:t> with appropriate </a:t>
            </a:r>
            <a:r>
              <a:rPr lang="en-GB" b="1" i="0" dirty="0">
                <a:solidFill>
                  <a:srgbClr val="0A1A1F"/>
                </a:solidFill>
                <a:effectLst/>
                <a:latin typeface="Hanken Grotesk"/>
              </a:rPr>
              <a:t>default values</a:t>
            </a:r>
            <a:r>
              <a:rPr lang="en-GB" b="0" i="0" dirty="0">
                <a:solidFill>
                  <a:srgbClr val="0A1A1F"/>
                </a:solidFill>
                <a:effectLst/>
                <a:latin typeface="Hanken Grotesk"/>
              </a:rPr>
              <a:t> to prevent analysis errors and maintain data consistency.</a:t>
            </a:r>
          </a:p>
        </p:txBody>
      </p:sp>
      <p:sp>
        <p:nvSpPr>
          <p:cNvPr id="3" name="TextBox 2">
            <a:extLst>
              <a:ext uri="{FF2B5EF4-FFF2-40B4-BE49-F238E27FC236}">
                <a16:creationId xmlns:a16="http://schemas.microsoft.com/office/drawing/2014/main" id="{A49D6903-CBC1-5AEC-C6DD-E3899C43ADEC}"/>
              </a:ext>
            </a:extLst>
          </p:cNvPr>
          <p:cNvSpPr txBox="1"/>
          <p:nvPr/>
        </p:nvSpPr>
        <p:spPr>
          <a:xfrm>
            <a:off x="5932967" y="2106697"/>
            <a:ext cx="5603359" cy="1118896"/>
          </a:xfrm>
          <a:prstGeom prst="rect">
            <a:avLst/>
          </a:prstGeom>
          <a:noFill/>
        </p:spPr>
        <p:txBody>
          <a:bodyPr wrap="square">
            <a:spAutoFit/>
          </a:bodyPr>
          <a:lstStyle/>
          <a:p>
            <a:pPr algn="just"/>
            <a:r>
              <a:rPr lang="en-GB" dirty="0">
                <a:solidFill>
                  <a:schemeClr val="accent6">
                    <a:lumMod val="50000"/>
                  </a:schemeClr>
                </a:solidFill>
                <a:latin typeface="Hanken Grotesk"/>
              </a:rPr>
              <a:t>Replaced all non-numeric values with 0 as most of the columns are financial related columns with numeric values.</a:t>
            </a:r>
          </a:p>
          <a:p>
            <a:pPr algn="just">
              <a:lnSpc>
                <a:spcPts val="1425"/>
              </a:lnSpc>
            </a:pPr>
            <a:endParaRPr lang="en-GB" sz="1600" dirty="0"/>
          </a:p>
        </p:txBody>
      </p:sp>
      <p:sp>
        <p:nvSpPr>
          <p:cNvPr id="6" name="TextBox 5">
            <a:extLst>
              <a:ext uri="{FF2B5EF4-FFF2-40B4-BE49-F238E27FC236}">
                <a16:creationId xmlns:a16="http://schemas.microsoft.com/office/drawing/2014/main" id="{0D233681-8131-F61E-6824-4E2B629217F2}"/>
              </a:ext>
            </a:extLst>
          </p:cNvPr>
          <p:cNvSpPr txBox="1"/>
          <p:nvPr/>
        </p:nvSpPr>
        <p:spPr>
          <a:xfrm>
            <a:off x="5932967" y="2987941"/>
            <a:ext cx="5475768" cy="1200329"/>
          </a:xfrm>
          <a:prstGeom prst="rect">
            <a:avLst/>
          </a:prstGeom>
          <a:noFill/>
        </p:spPr>
        <p:txBody>
          <a:bodyPr wrap="square">
            <a:spAutoFit/>
          </a:bodyPr>
          <a:lstStyle/>
          <a:p>
            <a:pPr algn="just"/>
            <a:endParaRPr lang="en-GB" dirty="0">
              <a:solidFill>
                <a:schemeClr val="accent6">
                  <a:lumMod val="50000"/>
                </a:schemeClr>
              </a:solidFill>
              <a:latin typeface="Hanken Grotesk"/>
            </a:endParaRPr>
          </a:p>
          <a:p>
            <a:pPr algn="just"/>
            <a:r>
              <a:rPr lang="en-GB" dirty="0">
                <a:solidFill>
                  <a:schemeClr val="accent6">
                    <a:lumMod val="50000"/>
                  </a:schemeClr>
                </a:solidFill>
                <a:latin typeface="Hanken Grotesk"/>
              </a:rPr>
              <a:t>Ensuring  that the data remains consistent and accurate, which is essential for valid analysis of American Airlines financials.</a:t>
            </a:r>
          </a:p>
        </p:txBody>
      </p:sp>
    </p:spTree>
    <p:extLst>
      <p:ext uri="{BB962C8B-B14F-4D97-AF65-F5344CB8AC3E}">
        <p14:creationId xmlns:p14="http://schemas.microsoft.com/office/powerpoint/2010/main" val="299950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08F88-04E2-485E-3090-2BE151E2D48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78C1867-64C7-A5ED-03AC-12D713691313}"/>
              </a:ext>
            </a:extLst>
          </p:cNvPr>
          <p:cNvSpPr txBox="1"/>
          <p:nvPr/>
        </p:nvSpPr>
        <p:spPr>
          <a:xfrm>
            <a:off x="2804336" y="545658"/>
            <a:ext cx="6097772" cy="461665"/>
          </a:xfrm>
          <a:prstGeom prst="rect">
            <a:avLst/>
          </a:prstGeom>
          <a:noFill/>
        </p:spPr>
        <p:txBody>
          <a:bodyPr wrap="square">
            <a:spAutoFit/>
          </a:bodyPr>
          <a:lstStyle/>
          <a:p>
            <a:pPr algn="ctr"/>
            <a:r>
              <a:rPr lang="en-IN" sz="2400" b="1" dirty="0">
                <a:solidFill>
                  <a:schemeClr val="accent2"/>
                </a:solidFill>
                <a:latin typeface="Hanken Grotesk"/>
              </a:rPr>
              <a:t>Data</a:t>
            </a:r>
            <a:r>
              <a:rPr lang="en-IN" b="1" i="0" dirty="0">
                <a:solidFill>
                  <a:srgbClr val="0A1A1F"/>
                </a:solidFill>
                <a:effectLst/>
                <a:latin typeface="Hanken Grotesk"/>
              </a:rPr>
              <a:t> </a:t>
            </a:r>
            <a:r>
              <a:rPr lang="en-IN" sz="2400" b="1" dirty="0">
                <a:solidFill>
                  <a:schemeClr val="accent2"/>
                </a:solidFill>
                <a:latin typeface="Hanken Grotesk"/>
              </a:rPr>
              <a:t>Cleaning</a:t>
            </a:r>
            <a:r>
              <a:rPr lang="en-IN" b="1" i="0" dirty="0">
                <a:solidFill>
                  <a:srgbClr val="0A1A1F"/>
                </a:solidFill>
                <a:effectLst/>
                <a:latin typeface="Hanken Grotesk"/>
              </a:rPr>
              <a:t> </a:t>
            </a:r>
            <a:r>
              <a:rPr lang="en-IN" sz="2400" b="1" dirty="0">
                <a:solidFill>
                  <a:schemeClr val="accent2"/>
                </a:solidFill>
                <a:latin typeface="Hanken Grotesk"/>
              </a:rPr>
              <a:t>Techniques</a:t>
            </a:r>
          </a:p>
        </p:txBody>
      </p:sp>
      <p:sp>
        <p:nvSpPr>
          <p:cNvPr id="9" name="TextBox 8">
            <a:extLst>
              <a:ext uri="{FF2B5EF4-FFF2-40B4-BE49-F238E27FC236}">
                <a16:creationId xmlns:a16="http://schemas.microsoft.com/office/drawing/2014/main" id="{5A67FD62-91FC-9426-66DB-FF8406C0976B}"/>
              </a:ext>
            </a:extLst>
          </p:cNvPr>
          <p:cNvSpPr txBox="1"/>
          <p:nvPr/>
        </p:nvSpPr>
        <p:spPr>
          <a:xfrm>
            <a:off x="507704" y="1203197"/>
            <a:ext cx="6097772" cy="369332"/>
          </a:xfrm>
          <a:prstGeom prst="rect">
            <a:avLst/>
          </a:prstGeom>
          <a:noFill/>
        </p:spPr>
        <p:txBody>
          <a:bodyPr wrap="square">
            <a:spAutoFit/>
          </a:bodyPr>
          <a:lstStyle/>
          <a:p>
            <a:r>
              <a:rPr lang="en-IN" b="1" i="0" dirty="0">
                <a:solidFill>
                  <a:srgbClr val="0A1A1F"/>
                </a:solidFill>
                <a:effectLst/>
                <a:latin typeface="Hanken Grotesk"/>
              </a:rPr>
              <a:t>Identify </a:t>
            </a:r>
            <a:r>
              <a:rPr lang="en-IN" b="1" dirty="0">
                <a:solidFill>
                  <a:srgbClr val="0A1A1F"/>
                </a:solidFill>
                <a:latin typeface="Hanken Grotesk"/>
              </a:rPr>
              <a:t>Data in the Columns</a:t>
            </a:r>
            <a:endParaRPr lang="en-IN" dirty="0"/>
          </a:p>
        </p:txBody>
      </p:sp>
      <p:sp>
        <p:nvSpPr>
          <p:cNvPr id="11" name="TextBox 10">
            <a:extLst>
              <a:ext uri="{FF2B5EF4-FFF2-40B4-BE49-F238E27FC236}">
                <a16:creationId xmlns:a16="http://schemas.microsoft.com/office/drawing/2014/main" id="{413BF5C8-5AEE-A9C2-9F9A-8C730DC3BFEC}"/>
              </a:ext>
            </a:extLst>
          </p:cNvPr>
          <p:cNvSpPr txBox="1"/>
          <p:nvPr/>
        </p:nvSpPr>
        <p:spPr>
          <a:xfrm>
            <a:off x="507704" y="1572529"/>
            <a:ext cx="9508166" cy="1034899"/>
          </a:xfrm>
          <a:prstGeom prst="rect">
            <a:avLst/>
          </a:prstGeom>
          <a:noFill/>
        </p:spPr>
        <p:txBody>
          <a:bodyPr wrap="square">
            <a:spAutoFit/>
          </a:bodyPr>
          <a:lstStyle/>
          <a:p>
            <a:pPr algn="just">
              <a:lnSpc>
                <a:spcPts val="2538"/>
              </a:lnSpc>
            </a:pPr>
            <a:r>
              <a:rPr lang="en-GB" sz="1800" dirty="0">
                <a:solidFill>
                  <a:srgbClr val="0A1A1F"/>
                </a:solidFill>
                <a:effectLst/>
                <a:latin typeface="Hanken Grotesk"/>
              </a:rPr>
              <a:t>Upon examining the data closely, it became evident that there were issues related to the calculation of specific revenue elements and the management of missing or zeroed total values within the financial information.</a:t>
            </a:r>
            <a:endParaRPr lang="en-GB" dirty="0">
              <a:solidFill>
                <a:srgbClr val="0A1A1F"/>
              </a:solidFill>
              <a:latin typeface="Hanken Grotesk"/>
            </a:endParaRPr>
          </a:p>
        </p:txBody>
      </p:sp>
      <p:sp>
        <p:nvSpPr>
          <p:cNvPr id="15" name="TextBox 14">
            <a:extLst>
              <a:ext uri="{FF2B5EF4-FFF2-40B4-BE49-F238E27FC236}">
                <a16:creationId xmlns:a16="http://schemas.microsoft.com/office/drawing/2014/main" id="{C1D20CBC-555F-3A49-4368-4F824AF4B85A}"/>
              </a:ext>
            </a:extLst>
          </p:cNvPr>
          <p:cNvSpPr txBox="1"/>
          <p:nvPr/>
        </p:nvSpPr>
        <p:spPr>
          <a:xfrm>
            <a:off x="507704" y="2976856"/>
            <a:ext cx="9508166" cy="1996700"/>
          </a:xfrm>
          <a:prstGeom prst="rect">
            <a:avLst/>
          </a:prstGeom>
          <a:noFill/>
        </p:spPr>
        <p:txBody>
          <a:bodyPr wrap="square">
            <a:spAutoFit/>
          </a:bodyPr>
          <a:lstStyle/>
          <a:p>
            <a:pPr algn="just">
              <a:lnSpc>
                <a:spcPts val="2538"/>
              </a:lnSpc>
            </a:pPr>
            <a:r>
              <a:rPr lang="en-GB" dirty="0">
                <a:solidFill>
                  <a:srgbClr val="0A1A1F"/>
                </a:solidFill>
                <a:latin typeface="Hanken Grotesk"/>
              </a:rPr>
              <a:t>These revenue components can be calculated from other columns with approximate values due to incomplete data </a:t>
            </a:r>
          </a:p>
          <a:p>
            <a:pPr algn="just">
              <a:lnSpc>
                <a:spcPts val="2538"/>
              </a:lnSpc>
            </a:pPr>
            <a:r>
              <a:rPr lang="en-IN" sz="1600" b="0" dirty="0" err="1">
                <a:solidFill>
                  <a:schemeClr val="accent6">
                    <a:lumMod val="50000"/>
                  </a:schemeClr>
                </a:solidFill>
                <a:effectLst/>
                <a:latin typeface="Hanken Grotesk"/>
              </a:rPr>
              <a:t>Rev_TOTAL_CHARTER</a:t>
            </a:r>
            <a:r>
              <a:rPr lang="en-IN" sz="1600" b="0" dirty="0">
                <a:solidFill>
                  <a:schemeClr val="accent6">
                    <a:lumMod val="50000"/>
                  </a:schemeClr>
                </a:solidFill>
                <a:effectLst/>
                <a:latin typeface="Hanken Grotesk"/>
              </a:rPr>
              <a:t> = </a:t>
            </a:r>
            <a:r>
              <a:rPr lang="en-IN" sz="1600" b="0" dirty="0" err="1">
                <a:solidFill>
                  <a:schemeClr val="accent6">
                    <a:lumMod val="50000"/>
                  </a:schemeClr>
                </a:solidFill>
                <a:effectLst/>
                <a:latin typeface="Hanken Grotesk"/>
              </a:rPr>
              <a:t>Rev_CHARTER_PAX</a:t>
            </a:r>
            <a:r>
              <a:rPr lang="en-IN" sz="1600" b="0" dirty="0">
                <a:solidFill>
                  <a:schemeClr val="accent6">
                    <a:lumMod val="50000"/>
                  </a:schemeClr>
                </a:solidFill>
                <a:effectLst/>
                <a:latin typeface="Hanken Grotesk"/>
              </a:rPr>
              <a:t> + </a:t>
            </a:r>
            <a:r>
              <a:rPr lang="en-IN" sz="1600" b="0" dirty="0" err="1">
                <a:solidFill>
                  <a:schemeClr val="accent6">
                    <a:lumMod val="50000"/>
                  </a:schemeClr>
                </a:solidFill>
                <a:effectLst/>
                <a:latin typeface="Hanken Grotesk"/>
              </a:rPr>
              <a:t>Rev_CHARTER_PROP</a:t>
            </a:r>
            <a:endParaRPr lang="en-IN" sz="1600" b="0" dirty="0">
              <a:solidFill>
                <a:schemeClr val="accent6">
                  <a:lumMod val="50000"/>
                </a:schemeClr>
              </a:solidFill>
              <a:effectLst/>
              <a:latin typeface="Hanken Grotesk"/>
            </a:endParaRPr>
          </a:p>
          <a:p>
            <a:pPr algn="just">
              <a:lnSpc>
                <a:spcPts val="2538"/>
              </a:lnSpc>
            </a:pPr>
            <a:r>
              <a:rPr lang="da-DK" sz="1600" b="0" dirty="0">
                <a:solidFill>
                  <a:schemeClr val="accent6">
                    <a:lumMod val="50000"/>
                  </a:schemeClr>
                </a:solidFill>
                <a:effectLst/>
                <a:latin typeface="Hanken Grotesk"/>
              </a:rPr>
              <a:t>Rev_TOTAL_MISC_REV = Rev_MISC_OP_REV</a:t>
            </a:r>
          </a:p>
          <a:p>
            <a:pPr algn="just">
              <a:lnSpc>
                <a:spcPts val="2538"/>
              </a:lnSpc>
            </a:pPr>
            <a:r>
              <a:rPr lang="en-GB" sz="1600" b="0" dirty="0" err="1">
                <a:solidFill>
                  <a:schemeClr val="accent6">
                    <a:lumMod val="50000"/>
                  </a:schemeClr>
                </a:solidFill>
                <a:effectLst/>
                <a:latin typeface="Hanken Grotesk"/>
              </a:rPr>
              <a:t>Rev_TOTAL_PROPERTY</a:t>
            </a:r>
            <a:r>
              <a:rPr lang="en-GB" sz="1600" b="0" dirty="0">
                <a:solidFill>
                  <a:schemeClr val="accent6">
                    <a:lumMod val="50000"/>
                  </a:schemeClr>
                </a:solidFill>
                <a:effectLst/>
                <a:latin typeface="Hanken Grotesk"/>
              </a:rPr>
              <a:t> = </a:t>
            </a:r>
            <a:r>
              <a:rPr lang="en-GB" sz="1600" b="0" dirty="0" err="1">
                <a:solidFill>
                  <a:schemeClr val="accent6">
                    <a:lumMod val="50000"/>
                  </a:schemeClr>
                </a:solidFill>
                <a:effectLst/>
                <a:latin typeface="Hanken Grotesk"/>
              </a:rPr>
              <a:t>Rev_PROP_BAG</a:t>
            </a:r>
            <a:r>
              <a:rPr lang="en-GB" sz="1600" b="0" dirty="0">
                <a:solidFill>
                  <a:schemeClr val="accent6">
                    <a:lumMod val="50000"/>
                  </a:schemeClr>
                </a:solidFill>
                <a:effectLst/>
                <a:latin typeface="Hanken Grotesk"/>
              </a:rPr>
              <a:t> + </a:t>
            </a:r>
            <a:r>
              <a:rPr lang="en-GB" sz="1600" b="0" dirty="0" err="1">
                <a:solidFill>
                  <a:schemeClr val="accent6">
                    <a:lumMod val="50000"/>
                  </a:schemeClr>
                </a:solidFill>
                <a:effectLst/>
                <a:latin typeface="Hanken Grotesk"/>
              </a:rPr>
              <a:t>Rev_PROP_FREIGHT</a:t>
            </a:r>
            <a:endParaRPr lang="en-GB" sz="1600" b="0" dirty="0">
              <a:solidFill>
                <a:schemeClr val="accent6">
                  <a:lumMod val="50000"/>
                </a:schemeClr>
              </a:solidFill>
              <a:effectLst/>
              <a:latin typeface="Hanken Grotesk"/>
            </a:endParaRPr>
          </a:p>
          <a:p>
            <a:pPr algn="just">
              <a:lnSpc>
                <a:spcPts val="2538"/>
              </a:lnSpc>
            </a:pPr>
            <a:endParaRPr lang="en-GB" dirty="0">
              <a:solidFill>
                <a:srgbClr val="0A1A1F"/>
              </a:solidFill>
              <a:latin typeface="Hanken Grotesk"/>
            </a:endParaRPr>
          </a:p>
        </p:txBody>
      </p:sp>
      <p:sp>
        <p:nvSpPr>
          <p:cNvPr id="8" name="TextBox 7">
            <a:extLst>
              <a:ext uri="{FF2B5EF4-FFF2-40B4-BE49-F238E27FC236}">
                <a16:creationId xmlns:a16="http://schemas.microsoft.com/office/drawing/2014/main" id="{90C47C17-1505-10BF-1A27-8B9B9F8D7B83}"/>
              </a:ext>
            </a:extLst>
          </p:cNvPr>
          <p:cNvSpPr txBox="1"/>
          <p:nvPr/>
        </p:nvSpPr>
        <p:spPr>
          <a:xfrm>
            <a:off x="624662" y="4973556"/>
            <a:ext cx="11059634" cy="923330"/>
          </a:xfrm>
          <a:prstGeom prst="rect">
            <a:avLst/>
          </a:prstGeom>
          <a:noFill/>
        </p:spPr>
        <p:txBody>
          <a:bodyPr wrap="square">
            <a:spAutoFit/>
          </a:bodyPr>
          <a:lstStyle/>
          <a:p>
            <a:r>
              <a:rPr lang="en-IN" dirty="0"/>
              <a:t>Other Assumption:</a:t>
            </a:r>
          </a:p>
          <a:p>
            <a:r>
              <a:rPr lang="en-IN" dirty="0">
                <a:solidFill>
                  <a:schemeClr val="accent6">
                    <a:lumMod val="75000"/>
                  </a:schemeClr>
                </a:solidFill>
              </a:rPr>
              <a:t>Ancillary Revenue = [Baggage Revenue] + [Reservation Fee Revenue] + [Misc Revenue] </a:t>
            </a:r>
          </a:p>
          <a:p>
            <a:r>
              <a:rPr lang="en-IN" dirty="0">
                <a:solidFill>
                  <a:schemeClr val="accent6">
                    <a:lumMod val="75000"/>
                  </a:schemeClr>
                </a:solidFill>
              </a:rPr>
              <a:t>				+ [Freight Revenue] + [Mail Revenue]</a:t>
            </a:r>
          </a:p>
        </p:txBody>
      </p:sp>
    </p:spTree>
    <p:extLst>
      <p:ext uri="{BB962C8B-B14F-4D97-AF65-F5344CB8AC3E}">
        <p14:creationId xmlns:p14="http://schemas.microsoft.com/office/powerpoint/2010/main" val="363387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2E2A36-E0B9-D0E8-E276-9A7E9F5DA12F}"/>
              </a:ext>
            </a:extLst>
          </p:cNvPr>
          <p:cNvSpPr txBox="1"/>
          <p:nvPr/>
        </p:nvSpPr>
        <p:spPr>
          <a:xfrm>
            <a:off x="2804336" y="545658"/>
            <a:ext cx="6097772" cy="461665"/>
          </a:xfrm>
          <a:prstGeom prst="rect">
            <a:avLst/>
          </a:prstGeom>
          <a:noFill/>
        </p:spPr>
        <p:txBody>
          <a:bodyPr wrap="square">
            <a:spAutoFit/>
          </a:bodyPr>
          <a:lstStyle/>
          <a:p>
            <a:pPr algn="ctr"/>
            <a:r>
              <a:rPr lang="en-IN" sz="2400" b="1" dirty="0">
                <a:solidFill>
                  <a:schemeClr val="accent2"/>
                </a:solidFill>
                <a:latin typeface="Hanken Grotesk"/>
              </a:rPr>
              <a:t>Effective </a:t>
            </a:r>
            <a:r>
              <a:rPr lang="en-IN" sz="2400" b="1" dirty="0">
                <a:solidFill>
                  <a:srgbClr val="ED7D31"/>
                </a:solidFill>
                <a:latin typeface="Hanken Grotesk"/>
              </a:rPr>
              <a:t>Duplicate</a:t>
            </a:r>
            <a:r>
              <a:rPr lang="en-IN" sz="2400" b="1" dirty="0">
                <a:solidFill>
                  <a:schemeClr val="accent2"/>
                </a:solidFill>
                <a:latin typeface="Hanken Grotesk"/>
              </a:rPr>
              <a:t> Record Management</a:t>
            </a:r>
          </a:p>
        </p:txBody>
      </p:sp>
      <p:sp>
        <p:nvSpPr>
          <p:cNvPr id="8" name="TextBox 7">
            <a:extLst>
              <a:ext uri="{FF2B5EF4-FFF2-40B4-BE49-F238E27FC236}">
                <a16:creationId xmlns:a16="http://schemas.microsoft.com/office/drawing/2014/main" id="{7CFEBD76-A3A9-3DE6-559C-829E038DD411}"/>
              </a:ext>
            </a:extLst>
          </p:cNvPr>
          <p:cNvSpPr txBox="1"/>
          <p:nvPr/>
        </p:nvSpPr>
        <p:spPr>
          <a:xfrm>
            <a:off x="755796" y="1828063"/>
            <a:ext cx="5340204" cy="3416320"/>
          </a:xfrm>
          <a:prstGeom prst="rect">
            <a:avLst/>
          </a:prstGeom>
          <a:noFill/>
        </p:spPr>
        <p:txBody>
          <a:bodyPr wrap="square">
            <a:spAutoFit/>
          </a:bodyPr>
          <a:lstStyle/>
          <a:p>
            <a:pPr>
              <a:buNone/>
            </a:pPr>
            <a:r>
              <a:rPr lang="en-GB" b="0" dirty="0">
                <a:solidFill>
                  <a:srgbClr val="6A9955"/>
                </a:solidFill>
                <a:effectLst/>
                <a:latin typeface="Hanken Grotesk"/>
              </a:rPr>
              <a:t>Every duplicate record for a particular airline in a particular year and quarter have different values for the financial columns.</a:t>
            </a:r>
          </a:p>
          <a:p>
            <a:pPr>
              <a:buNone/>
            </a:pPr>
            <a:endParaRPr lang="en-GB" b="0" dirty="0">
              <a:solidFill>
                <a:srgbClr val="D4D4D4"/>
              </a:solidFill>
              <a:effectLst/>
              <a:latin typeface="Hanken Grotesk"/>
            </a:endParaRPr>
          </a:p>
          <a:p>
            <a:pPr>
              <a:buNone/>
            </a:pPr>
            <a:r>
              <a:rPr lang="en-GB" b="0" dirty="0">
                <a:solidFill>
                  <a:srgbClr val="6A9955"/>
                </a:solidFill>
                <a:effectLst/>
                <a:latin typeface="Hanken Grotesk"/>
              </a:rPr>
              <a:t>To proceed further, need remove the duplicate records</a:t>
            </a:r>
          </a:p>
          <a:p>
            <a:pPr>
              <a:buNone/>
            </a:pPr>
            <a:r>
              <a:rPr lang="en-GB" b="0" dirty="0">
                <a:solidFill>
                  <a:srgbClr val="6A9955"/>
                </a:solidFill>
                <a:effectLst/>
                <a:latin typeface="Hanken Grotesk"/>
              </a:rPr>
              <a:t>and keeping the highest </a:t>
            </a:r>
            <a:r>
              <a:rPr lang="en-GB" b="0" dirty="0" err="1">
                <a:solidFill>
                  <a:srgbClr val="6A9955"/>
                </a:solidFill>
                <a:effectLst/>
                <a:latin typeface="Hanken Grotesk"/>
              </a:rPr>
              <a:t>Overall_OP_REVENUES</a:t>
            </a:r>
            <a:r>
              <a:rPr lang="en-GB" b="0" dirty="0">
                <a:solidFill>
                  <a:srgbClr val="6A9955"/>
                </a:solidFill>
                <a:effectLst/>
                <a:latin typeface="Hanken Grotesk"/>
              </a:rPr>
              <a:t> and </a:t>
            </a:r>
            <a:r>
              <a:rPr lang="en-GB" b="0" dirty="0" err="1">
                <a:solidFill>
                  <a:srgbClr val="6A9955"/>
                </a:solidFill>
                <a:effectLst/>
                <a:latin typeface="Hanken Grotesk"/>
              </a:rPr>
              <a:t>Overall_OP_PROFIT_LOSS</a:t>
            </a:r>
            <a:r>
              <a:rPr lang="en-GB" b="0" dirty="0">
                <a:solidFill>
                  <a:srgbClr val="6A9955"/>
                </a:solidFill>
                <a:effectLst/>
                <a:latin typeface="Hanken Grotesk"/>
              </a:rPr>
              <a:t> value </a:t>
            </a:r>
            <a:endParaRPr lang="en-GB" b="0" dirty="0">
              <a:solidFill>
                <a:srgbClr val="D4D4D4"/>
              </a:solidFill>
              <a:effectLst/>
              <a:latin typeface="Hanken Grotesk"/>
            </a:endParaRPr>
          </a:p>
          <a:p>
            <a:pPr>
              <a:buNone/>
            </a:pPr>
            <a:r>
              <a:rPr lang="en-GB" b="0" dirty="0">
                <a:solidFill>
                  <a:srgbClr val="6A9955"/>
                </a:solidFill>
                <a:effectLst/>
                <a:latin typeface="Hanken Grotesk"/>
              </a:rPr>
              <a:t>for each airline in a specific year and quarter.</a:t>
            </a:r>
            <a:endParaRPr lang="en-GB" b="0" dirty="0">
              <a:solidFill>
                <a:srgbClr val="D4D4D4"/>
              </a:solidFill>
              <a:effectLst/>
              <a:latin typeface="Hanken Grotesk"/>
            </a:endParaRPr>
          </a:p>
          <a:p>
            <a:pPr>
              <a:buNone/>
            </a:pPr>
            <a:r>
              <a:rPr lang="en-GB" b="0" dirty="0">
                <a:solidFill>
                  <a:srgbClr val="6A9955"/>
                </a:solidFill>
                <a:effectLst/>
                <a:latin typeface="Hanken Grotesk"/>
              </a:rPr>
              <a:t> </a:t>
            </a:r>
            <a:endParaRPr lang="en-GB" dirty="0">
              <a:solidFill>
                <a:srgbClr val="6A9955"/>
              </a:solidFill>
              <a:latin typeface="Hanken Grotesk"/>
            </a:endParaRPr>
          </a:p>
          <a:p>
            <a:pPr>
              <a:buNone/>
            </a:pPr>
            <a:r>
              <a:rPr lang="en-GB" b="0" dirty="0">
                <a:solidFill>
                  <a:srgbClr val="6A9955"/>
                </a:solidFill>
                <a:effectLst/>
                <a:latin typeface="Hanken Grotesk"/>
              </a:rPr>
              <a:t>In real-world scenarios, we consult the business stakeholders to decide on the best approach for handling duplicates.</a:t>
            </a:r>
            <a:endParaRPr lang="en-GB" b="0" dirty="0">
              <a:solidFill>
                <a:srgbClr val="D4D4D4"/>
              </a:solidFill>
              <a:effectLst/>
              <a:latin typeface="Hanken Grotesk"/>
            </a:endParaRPr>
          </a:p>
        </p:txBody>
      </p:sp>
      <p:sp>
        <p:nvSpPr>
          <p:cNvPr id="9" name="TextBox 8">
            <a:extLst>
              <a:ext uri="{FF2B5EF4-FFF2-40B4-BE49-F238E27FC236}">
                <a16:creationId xmlns:a16="http://schemas.microsoft.com/office/drawing/2014/main" id="{197D2355-A370-80E2-35D1-2CFFD8C8D2E9}"/>
              </a:ext>
            </a:extLst>
          </p:cNvPr>
          <p:cNvSpPr txBox="1"/>
          <p:nvPr/>
        </p:nvSpPr>
        <p:spPr>
          <a:xfrm>
            <a:off x="6528391" y="1274066"/>
            <a:ext cx="4550735" cy="4524315"/>
          </a:xfrm>
          <a:prstGeom prst="rect">
            <a:avLst/>
          </a:prstGeom>
          <a:noFill/>
        </p:spPr>
        <p:txBody>
          <a:bodyPr wrap="square">
            <a:spAutoFit/>
          </a:bodyPr>
          <a:lstStyle/>
          <a:p>
            <a:r>
              <a:rPr lang="en-IN" sz="1800" b="1" i="0" dirty="0">
                <a:effectLst/>
                <a:latin typeface="Hanken Grotesk"/>
              </a:rPr>
              <a:t>Higher Revenue Retention</a:t>
            </a:r>
          </a:p>
          <a:p>
            <a:r>
              <a:rPr lang="en-GB" sz="1800" b="0" i="0" dirty="0">
                <a:effectLst/>
                <a:latin typeface="Hanken Grotesk"/>
              </a:rPr>
              <a:t>Retaining records with the </a:t>
            </a:r>
            <a:r>
              <a:rPr lang="en-GB" sz="1800" b="1" i="0" dirty="0">
                <a:effectLst/>
                <a:latin typeface="Hanken Grotesk"/>
              </a:rPr>
              <a:t>highest revenues</a:t>
            </a:r>
            <a:r>
              <a:rPr lang="en-GB" sz="1800" b="0" i="0" dirty="0">
                <a:effectLst/>
                <a:latin typeface="Hanken Grotesk"/>
              </a:rPr>
              <a:t> enhances the quality of financial assessments.</a:t>
            </a:r>
          </a:p>
          <a:p>
            <a:endParaRPr lang="en-IN" sz="1800" b="1" dirty="0">
              <a:latin typeface="Hanken Grotesk"/>
            </a:endParaRPr>
          </a:p>
          <a:p>
            <a:r>
              <a:rPr lang="en-IN" sz="1800" b="1" i="0" dirty="0">
                <a:effectLst/>
                <a:latin typeface="Hanken Grotesk"/>
              </a:rPr>
              <a:t>Profit and Loss Focus</a:t>
            </a:r>
          </a:p>
          <a:p>
            <a:r>
              <a:rPr lang="en-GB" sz="1800" b="0" i="0" dirty="0">
                <a:effectLst/>
                <a:latin typeface="Hanken Grotesk"/>
              </a:rPr>
              <a:t>Prioritizing records based</a:t>
            </a:r>
            <a:r>
              <a:rPr lang="en-GB" dirty="0">
                <a:latin typeface="Hanken Grotesk"/>
              </a:rPr>
              <a:t> </a:t>
            </a:r>
            <a:r>
              <a:rPr lang="en-GB" sz="1800" b="0" i="0" dirty="0">
                <a:effectLst/>
                <a:latin typeface="Hanken Grotesk"/>
              </a:rPr>
              <a:t>on </a:t>
            </a:r>
            <a:r>
              <a:rPr lang="en-GB" sz="1800" b="1" i="0" dirty="0">
                <a:effectLst/>
                <a:latin typeface="Hanken Grotesk"/>
              </a:rPr>
              <a:t>profit/loss</a:t>
            </a:r>
            <a:r>
              <a:rPr lang="en-GB" sz="1800" b="0" i="0" dirty="0">
                <a:effectLst/>
                <a:latin typeface="Hanken Grotesk"/>
              </a:rPr>
              <a:t> ensures accurate evaluation of financial health.</a:t>
            </a:r>
          </a:p>
          <a:p>
            <a:endParaRPr lang="en-IN" sz="1800" b="1" dirty="0">
              <a:latin typeface="Hanken Grotesk"/>
            </a:endParaRPr>
          </a:p>
          <a:p>
            <a:r>
              <a:rPr lang="en-GB" sz="1800" b="0" i="0" dirty="0">
                <a:effectLst/>
                <a:latin typeface="Hanken Grotesk"/>
              </a:rPr>
              <a:t>Effective deduplication leads to more </a:t>
            </a:r>
            <a:r>
              <a:rPr lang="en-GB" sz="1800" b="1" i="0" dirty="0">
                <a:effectLst/>
                <a:latin typeface="Hanken Grotesk"/>
              </a:rPr>
              <a:t>accurate financial reporting</a:t>
            </a:r>
            <a:r>
              <a:rPr lang="en-GB" sz="1800" b="0" i="0" dirty="0">
                <a:effectLst/>
                <a:latin typeface="Hanken Grotesk"/>
              </a:rPr>
              <a:t>, benefits the stakeholders.</a:t>
            </a:r>
          </a:p>
          <a:p>
            <a:endParaRPr lang="en-IN" sz="1800" dirty="0"/>
          </a:p>
          <a:p>
            <a:r>
              <a:rPr lang="en-GB" sz="1800" b="0" i="0" dirty="0">
                <a:effectLst/>
                <a:latin typeface="Hanken Grotesk"/>
              </a:rPr>
              <a:t>Enhanced data accuracy supports </a:t>
            </a:r>
            <a:r>
              <a:rPr lang="en-GB" sz="1800" b="1" i="0" dirty="0">
                <a:effectLst/>
                <a:latin typeface="Hanken Grotesk"/>
              </a:rPr>
              <a:t>better decision-making</a:t>
            </a:r>
            <a:r>
              <a:rPr lang="en-GB" sz="1800" b="0" i="0" dirty="0">
                <a:effectLst/>
                <a:latin typeface="Hanken Grotesk"/>
              </a:rPr>
              <a:t> processes.</a:t>
            </a:r>
          </a:p>
          <a:p>
            <a:endParaRPr lang="en-IN" sz="1800" dirty="0"/>
          </a:p>
        </p:txBody>
      </p:sp>
    </p:spTree>
    <p:extLst>
      <p:ext uri="{BB962C8B-B14F-4D97-AF65-F5344CB8AC3E}">
        <p14:creationId xmlns:p14="http://schemas.microsoft.com/office/powerpoint/2010/main" val="2889675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A28BE-282E-38D7-7520-5490FCE7F02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258D823-809D-C21D-34AD-1B494A9F0E89}"/>
              </a:ext>
            </a:extLst>
          </p:cNvPr>
          <p:cNvSpPr txBox="1"/>
          <p:nvPr/>
        </p:nvSpPr>
        <p:spPr>
          <a:xfrm>
            <a:off x="2804336" y="545658"/>
            <a:ext cx="6097772" cy="461665"/>
          </a:xfrm>
          <a:prstGeom prst="rect">
            <a:avLst/>
          </a:prstGeom>
          <a:noFill/>
        </p:spPr>
        <p:txBody>
          <a:bodyPr wrap="square">
            <a:spAutoFit/>
          </a:bodyPr>
          <a:lstStyle/>
          <a:p>
            <a:pPr algn="ctr"/>
            <a:r>
              <a:rPr lang="en-IN" sz="2400" b="1" dirty="0">
                <a:solidFill>
                  <a:schemeClr val="accent2"/>
                </a:solidFill>
                <a:latin typeface="Hanken Grotesk"/>
              </a:rPr>
              <a:t>Aggregated Tables</a:t>
            </a:r>
          </a:p>
        </p:txBody>
      </p:sp>
      <p:sp>
        <p:nvSpPr>
          <p:cNvPr id="3" name="TextBox 2">
            <a:extLst>
              <a:ext uri="{FF2B5EF4-FFF2-40B4-BE49-F238E27FC236}">
                <a16:creationId xmlns:a16="http://schemas.microsoft.com/office/drawing/2014/main" id="{958B9A0C-6833-8868-B327-ABF93647135C}"/>
              </a:ext>
            </a:extLst>
          </p:cNvPr>
          <p:cNvSpPr txBox="1"/>
          <p:nvPr/>
        </p:nvSpPr>
        <p:spPr>
          <a:xfrm>
            <a:off x="1268963" y="1210575"/>
            <a:ext cx="10151705" cy="2308324"/>
          </a:xfrm>
          <a:prstGeom prst="rect">
            <a:avLst/>
          </a:prstGeom>
          <a:noFill/>
        </p:spPr>
        <p:txBody>
          <a:bodyPr wrap="square">
            <a:spAutoFit/>
          </a:bodyPr>
          <a:lstStyle/>
          <a:p>
            <a:r>
              <a:rPr lang="en-IN" sz="1600" b="0" dirty="0" err="1">
                <a:solidFill>
                  <a:schemeClr val="accent6">
                    <a:lumMod val="50000"/>
                  </a:schemeClr>
                </a:solidFill>
                <a:effectLst/>
                <a:latin typeface="Google Sans"/>
              </a:rPr>
              <a:t>CarrierProfitSummary</a:t>
            </a:r>
            <a:endParaRPr lang="en-IN" sz="1600" b="0" dirty="0">
              <a:solidFill>
                <a:schemeClr val="accent6">
                  <a:lumMod val="50000"/>
                </a:schemeClr>
              </a:solidFill>
              <a:effectLst/>
              <a:latin typeface="Google Sans"/>
            </a:endParaRPr>
          </a:p>
          <a:p>
            <a:pPr lvl="1"/>
            <a:r>
              <a:rPr lang="en-GB" sz="1600" dirty="0">
                <a:effectLst/>
              </a:rPr>
              <a:t>This table summarizes the minimum and maximum profit/loss per year, along with the corresponding carriers.</a:t>
            </a:r>
            <a:endParaRPr lang="en-IN" sz="1600" b="1" dirty="0">
              <a:latin typeface="Google Sans"/>
            </a:endParaRPr>
          </a:p>
          <a:p>
            <a:r>
              <a:rPr lang="en-IN" sz="1600" b="0" dirty="0" err="1">
                <a:solidFill>
                  <a:schemeClr val="accent6">
                    <a:lumMod val="50000"/>
                  </a:schemeClr>
                </a:solidFill>
                <a:effectLst/>
                <a:latin typeface="Google Sans"/>
              </a:rPr>
              <a:t>CarrierExpenseDetails</a:t>
            </a:r>
            <a:endParaRPr lang="en-IN" sz="1600" b="0" dirty="0">
              <a:solidFill>
                <a:schemeClr val="accent6">
                  <a:lumMod val="50000"/>
                </a:schemeClr>
              </a:solidFill>
              <a:effectLst/>
              <a:latin typeface="Google Sans"/>
            </a:endParaRPr>
          </a:p>
          <a:p>
            <a:pPr lvl="1"/>
            <a:r>
              <a:rPr lang="en-GB" sz="1600" dirty="0">
                <a:effectLst/>
              </a:rPr>
              <a:t>This table unpivots the expense-related columns (</a:t>
            </a:r>
            <a:r>
              <a:rPr lang="en-GB" sz="1600" dirty="0" err="1">
                <a:effectLst/>
              </a:rPr>
              <a:t>Exp_AIRCFT_SERVICES</a:t>
            </a:r>
            <a:r>
              <a:rPr lang="en-GB" sz="1600" dirty="0">
                <a:effectLst/>
              </a:rPr>
              <a:t>, </a:t>
            </a:r>
            <a:r>
              <a:rPr lang="en-GB" sz="1600" dirty="0" err="1">
                <a:effectLst/>
              </a:rPr>
              <a:t>Exp_FLYING_OPS</a:t>
            </a:r>
            <a:r>
              <a:rPr lang="en-GB" sz="1600" dirty="0">
                <a:effectLst/>
              </a:rPr>
              <a:t>, etc.) into a single </a:t>
            </a:r>
            <a:r>
              <a:rPr lang="en-GB" sz="1600" dirty="0" err="1">
                <a:effectLst/>
              </a:rPr>
              <a:t>Expense_Value</a:t>
            </a:r>
            <a:r>
              <a:rPr lang="en-GB" sz="1600" dirty="0">
                <a:effectLst/>
              </a:rPr>
              <a:t> and </a:t>
            </a:r>
            <a:r>
              <a:rPr lang="en-GB" sz="1600" dirty="0" err="1">
                <a:effectLst/>
              </a:rPr>
              <a:t>Expense_Category</a:t>
            </a:r>
            <a:r>
              <a:rPr lang="en-GB" sz="1600" dirty="0">
                <a:effectLst/>
              </a:rPr>
              <a:t> pair.</a:t>
            </a:r>
            <a:endParaRPr lang="en-IN" sz="1600" b="0" dirty="0">
              <a:effectLst/>
              <a:latin typeface="Google Sans"/>
            </a:endParaRPr>
          </a:p>
          <a:p>
            <a:r>
              <a:rPr lang="en-IN" sz="1600" b="0" dirty="0" err="1">
                <a:solidFill>
                  <a:schemeClr val="accent6">
                    <a:lumMod val="50000"/>
                  </a:schemeClr>
                </a:solidFill>
                <a:effectLst/>
                <a:latin typeface="Google Sans"/>
              </a:rPr>
              <a:t>CarrierRevenueDetails</a:t>
            </a:r>
            <a:endParaRPr lang="en-IN" sz="1600" b="0" dirty="0">
              <a:solidFill>
                <a:schemeClr val="accent6">
                  <a:lumMod val="50000"/>
                </a:schemeClr>
              </a:solidFill>
              <a:effectLst/>
              <a:latin typeface="Google Sans"/>
            </a:endParaRPr>
          </a:p>
          <a:p>
            <a:pPr lvl="1"/>
            <a:r>
              <a:rPr lang="en-GB" sz="1600" dirty="0">
                <a:effectLst/>
              </a:rPr>
              <a:t>This table unpivots the revenue-related columns (</a:t>
            </a:r>
            <a:r>
              <a:rPr lang="en-GB" sz="1600" dirty="0" err="1">
                <a:effectLst/>
              </a:rPr>
              <a:t>Rev_CHARTER_PAX</a:t>
            </a:r>
            <a:r>
              <a:rPr lang="en-GB" sz="1600" dirty="0">
                <a:effectLst/>
              </a:rPr>
              <a:t>, </a:t>
            </a:r>
            <a:r>
              <a:rPr lang="en-GB" sz="1600" dirty="0" err="1">
                <a:effectLst/>
              </a:rPr>
              <a:t>Rev_CHARTER_PROP</a:t>
            </a:r>
            <a:r>
              <a:rPr lang="en-GB" sz="1600" dirty="0">
                <a:effectLst/>
              </a:rPr>
              <a:t>, etc.) into a single </a:t>
            </a:r>
            <a:r>
              <a:rPr lang="en-GB" sz="1600" dirty="0" err="1">
                <a:effectLst/>
              </a:rPr>
              <a:t>Revenue_Value</a:t>
            </a:r>
            <a:r>
              <a:rPr lang="en-GB" sz="1600" dirty="0">
                <a:effectLst/>
              </a:rPr>
              <a:t> and </a:t>
            </a:r>
            <a:r>
              <a:rPr lang="en-GB" sz="1600" dirty="0" err="1">
                <a:effectLst/>
              </a:rPr>
              <a:t>Revenue_Category</a:t>
            </a:r>
            <a:r>
              <a:rPr lang="en-GB" sz="1600" dirty="0">
                <a:effectLst/>
              </a:rPr>
              <a:t> pair.</a:t>
            </a:r>
            <a:endParaRPr lang="en-IN" sz="1600" b="0" dirty="0">
              <a:effectLst/>
              <a:latin typeface="Google Sans"/>
            </a:endParaRPr>
          </a:p>
          <a:p>
            <a:pPr marL="285750" indent="-285750">
              <a:buFont typeface="Arial" panose="020B0604020202020204" pitchFamily="34" charset="0"/>
              <a:buChar char="•"/>
            </a:pPr>
            <a:endParaRPr lang="en-IN" sz="1600" b="0" dirty="0">
              <a:effectLst/>
              <a:latin typeface="Google Sans"/>
            </a:endParaRPr>
          </a:p>
        </p:txBody>
      </p:sp>
      <p:sp>
        <p:nvSpPr>
          <p:cNvPr id="6" name="TextBox 5">
            <a:extLst>
              <a:ext uri="{FF2B5EF4-FFF2-40B4-BE49-F238E27FC236}">
                <a16:creationId xmlns:a16="http://schemas.microsoft.com/office/drawing/2014/main" id="{72B0C987-EDFC-8D4F-DBE2-36831CCC66FC}"/>
              </a:ext>
            </a:extLst>
          </p:cNvPr>
          <p:cNvSpPr txBox="1"/>
          <p:nvPr/>
        </p:nvSpPr>
        <p:spPr>
          <a:xfrm>
            <a:off x="1268963" y="3898896"/>
            <a:ext cx="9920773" cy="1323439"/>
          </a:xfrm>
          <a:prstGeom prst="rect">
            <a:avLst/>
          </a:prstGeom>
          <a:noFill/>
        </p:spPr>
        <p:txBody>
          <a:bodyPr wrap="square">
            <a:spAutoFit/>
          </a:bodyPr>
          <a:lstStyle/>
          <a:p>
            <a:r>
              <a:rPr lang="en-GB" sz="1600" dirty="0">
                <a:effectLst/>
                <a:latin typeface="Google Sans"/>
              </a:rPr>
              <a:t>As SQL Server can handle large datasets more efficiently for transformations like unpivoting, especially on a database level, compared to Power BI, which is more suited for visualization and lighter transformations.</a:t>
            </a:r>
          </a:p>
          <a:p>
            <a:endParaRPr lang="en-GB" sz="1600" dirty="0">
              <a:latin typeface="Google Sans"/>
            </a:endParaRPr>
          </a:p>
          <a:p>
            <a:r>
              <a:rPr lang="en-GB" sz="1600" dirty="0">
                <a:effectLst/>
              </a:rPr>
              <a:t>Power BI used for visualization for recreating the charts in the report by connecting to these SQL tables.</a:t>
            </a:r>
          </a:p>
          <a:p>
            <a:endParaRPr lang="en-GB" sz="1600" dirty="0">
              <a:effectLst/>
              <a:latin typeface="Google Sans"/>
            </a:endParaRPr>
          </a:p>
        </p:txBody>
      </p:sp>
    </p:spTree>
    <p:extLst>
      <p:ext uri="{BB962C8B-B14F-4D97-AF65-F5344CB8AC3E}">
        <p14:creationId xmlns:p14="http://schemas.microsoft.com/office/powerpoint/2010/main" val="184270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ABE21F-9ABC-790F-C704-A2053DFE092A}"/>
              </a:ext>
            </a:extLst>
          </p:cNvPr>
          <p:cNvSpPr txBox="1"/>
          <p:nvPr/>
        </p:nvSpPr>
        <p:spPr>
          <a:xfrm>
            <a:off x="2804336" y="545658"/>
            <a:ext cx="6097772" cy="461665"/>
          </a:xfrm>
          <a:prstGeom prst="rect">
            <a:avLst/>
          </a:prstGeom>
          <a:noFill/>
        </p:spPr>
        <p:txBody>
          <a:bodyPr wrap="square">
            <a:spAutoFit/>
          </a:bodyPr>
          <a:lstStyle/>
          <a:p>
            <a:pPr algn="ctr"/>
            <a:r>
              <a:rPr lang="en-IN" sz="2400" b="1" dirty="0">
                <a:solidFill>
                  <a:schemeClr val="accent2"/>
                </a:solidFill>
                <a:latin typeface="Hanken Grotesk"/>
              </a:rPr>
              <a:t>Transformed Dataset Overview</a:t>
            </a:r>
          </a:p>
        </p:txBody>
      </p:sp>
      <p:sp>
        <p:nvSpPr>
          <p:cNvPr id="7" name="TextBox 6">
            <a:extLst>
              <a:ext uri="{FF2B5EF4-FFF2-40B4-BE49-F238E27FC236}">
                <a16:creationId xmlns:a16="http://schemas.microsoft.com/office/drawing/2014/main" id="{FEFCAA4A-662D-ED8F-4BE3-3A783EDC3436}"/>
              </a:ext>
            </a:extLst>
          </p:cNvPr>
          <p:cNvSpPr txBox="1"/>
          <p:nvPr/>
        </p:nvSpPr>
        <p:spPr>
          <a:xfrm>
            <a:off x="2931927" y="1437536"/>
            <a:ext cx="6097772" cy="646331"/>
          </a:xfrm>
          <a:prstGeom prst="rect">
            <a:avLst/>
          </a:prstGeom>
          <a:noFill/>
        </p:spPr>
        <p:txBody>
          <a:bodyPr wrap="square">
            <a:spAutoFit/>
          </a:bodyPr>
          <a:lstStyle/>
          <a:p>
            <a:pPr algn="ctr">
              <a:buNone/>
            </a:pPr>
            <a:r>
              <a:rPr lang="en-GB" dirty="0">
                <a:effectLst/>
                <a:latin typeface="Google Sans"/>
              </a:rPr>
              <a:t>Loaded the cleaned data and transformed data into the Gold Layer Table for Exploratory Data Analysis and Reporting</a:t>
            </a:r>
          </a:p>
        </p:txBody>
      </p:sp>
      <p:sp>
        <p:nvSpPr>
          <p:cNvPr id="11" name="TextBox 10">
            <a:extLst>
              <a:ext uri="{FF2B5EF4-FFF2-40B4-BE49-F238E27FC236}">
                <a16:creationId xmlns:a16="http://schemas.microsoft.com/office/drawing/2014/main" id="{31D863A7-1CDC-E74A-65FF-22B492DB49C4}"/>
              </a:ext>
            </a:extLst>
          </p:cNvPr>
          <p:cNvSpPr txBox="1"/>
          <p:nvPr/>
        </p:nvSpPr>
        <p:spPr>
          <a:xfrm>
            <a:off x="2477386" y="2356054"/>
            <a:ext cx="7902649" cy="3416320"/>
          </a:xfrm>
          <a:prstGeom prst="rect">
            <a:avLst/>
          </a:prstGeom>
          <a:noFill/>
        </p:spPr>
        <p:txBody>
          <a:bodyPr wrap="square">
            <a:spAutoFit/>
          </a:bodyPr>
          <a:lstStyle/>
          <a:p>
            <a:r>
              <a:rPr lang="en-IN" b="1" i="0" dirty="0">
                <a:solidFill>
                  <a:srgbClr val="4A8BC9"/>
                </a:solidFill>
                <a:effectLst/>
                <a:latin typeface="Google Sans"/>
              </a:rPr>
              <a:t>624 Entries: </a:t>
            </a:r>
          </a:p>
          <a:p>
            <a:r>
              <a:rPr lang="en-GB" b="0" i="0" dirty="0">
                <a:solidFill>
                  <a:srgbClr val="0A1A1F"/>
                </a:solidFill>
                <a:effectLst/>
                <a:latin typeface="Google Sans"/>
              </a:rPr>
              <a:t>The dataset encompasses a total of </a:t>
            </a:r>
            <a:r>
              <a:rPr lang="en-GB" b="1" i="0" dirty="0">
                <a:solidFill>
                  <a:srgbClr val="0A1A1F"/>
                </a:solidFill>
                <a:effectLst/>
                <a:latin typeface="Google Sans"/>
              </a:rPr>
              <a:t>624 entries</a:t>
            </a:r>
            <a:r>
              <a:rPr lang="en-GB" b="0" i="0" dirty="0">
                <a:solidFill>
                  <a:srgbClr val="0A1A1F"/>
                </a:solidFill>
                <a:effectLst/>
                <a:latin typeface="Google Sans"/>
              </a:rPr>
              <a:t>, providing a comprehensive view of operational performance.</a:t>
            </a:r>
          </a:p>
          <a:p>
            <a:r>
              <a:rPr lang="en-IN" b="1" i="0" dirty="0">
                <a:solidFill>
                  <a:srgbClr val="4A8BC9"/>
                </a:solidFill>
                <a:effectLst/>
                <a:latin typeface="Google Sans"/>
              </a:rPr>
              <a:t>3 key metrics: </a:t>
            </a:r>
            <a:endParaRPr lang="en-GB" dirty="0">
              <a:solidFill>
                <a:srgbClr val="0A1A1F"/>
              </a:solidFill>
              <a:latin typeface="Google Sans"/>
            </a:endParaRPr>
          </a:p>
          <a:p>
            <a:r>
              <a:rPr lang="en-GB" b="0" i="0" dirty="0">
                <a:solidFill>
                  <a:srgbClr val="0A1A1F"/>
                </a:solidFill>
                <a:effectLst/>
                <a:latin typeface="Google Sans"/>
              </a:rPr>
              <a:t>Key financial focus metrics include </a:t>
            </a:r>
            <a:r>
              <a:rPr lang="en-GB" b="1" i="0" dirty="0">
                <a:solidFill>
                  <a:srgbClr val="0A1A1F"/>
                </a:solidFill>
                <a:effectLst/>
                <a:latin typeface="Google Sans"/>
              </a:rPr>
              <a:t>Overall OP Expenses</a:t>
            </a:r>
            <a:r>
              <a:rPr lang="en-GB" b="0" i="0" dirty="0">
                <a:solidFill>
                  <a:srgbClr val="0A1A1F"/>
                </a:solidFill>
                <a:effectLst/>
                <a:latin typeface="Google Sans"/>
              </a:rPr>
              <a:t>, </a:t>
            </a:r>
            <a:r>
              <a:rPr lang="en-GB" b="1" i="0" dirty="0">
                <a:solidFill>
                  <a:srgbClr val="0A1A1F"/>
                </a:solidFill>
                <a:effectLst/>
                <a:latin typeface="Google Sans"/>
              </a:rPr>
              <a:t>Overall OP Profit/Loss</a:t>
            </a:r>
            <a:r>
              <a:rPr lang="en-GB" b="0" i="0" dirty="0">
                <a:solidFill>
                  <a:srgbClr val="0A1A1F"/>
                </a:solidFill>
                <a:effectLst/>
                <a:latin typeface="Google Sans"/>
              </a:rPr>
              <a:t>, and </a:t>
            </a:r>
            <a:r>
              <a:rPr lang="en-GB" b="1" i="0" dirty="0">
                <a:solidFill>
                  <a:srgbClr val="0A1A1F"/>
                </a:solidFill>
                <a:effectLst/>
                <a:latin typeface="Google Sans"/>
              </a:rPr>
              <a:t>Overall OP Revenues</a:t>
            </a:r>
            <a:r>
              <a:rPr lang="en-GB" b="0" i="0" dirty="0">
                <a:solidFill>
                  <a:srgbClr val="0A1A1F"/>
                </a:solidFill>
                <a:effectLst/>
                <a:latin typeface="Google Sans"/>
              </a:rPr>
              <a:t>.</a:t>
            </a:r>
          </a:p>
          <a:p>
            <a:r>
              <a:rPr lang="en-IN" b="1" i="0" dirty="0">
                <a:solidFill>
                  <a:srgbClr val="4A8BC9"/>
                </a:solidFill>
                <a:effectLst/>
                <a:latin typeface="Google Sans"/>
              </a:rPr>
              <a:t>27 columns: </a:t>
            </a:r>
          </a:p>
          <a:p>
            <a:r>
              <a:rPr lang="en-GB" b="0" i="0" dirty="0">
                <a:solidFill>
                  <a:srgbClr val="0A1A1F"/>
                </a:solidFill>
                <a:effectLst/>
                <a:latin typeface="Google Sans"/>
              </a:rPr>
              <a:t>This dataset consists of </a:t>
            </a:r>
            <a:r>
              <a:rPr lang="en-GB" b="1" i="0" dirty="0">
                <a:solidFill>
                  <a:srgbClr val="0A1A1F"/>
                </a:solidFill>
                <a:effectLst/>
                <a:latin typeface="Google Sans"/>
              </a:rPr>
              <a:t>27 columns</a:t>
            </a:r>
            <a:r>
              <a:rPr lang="en-GB" b="0" i="0" dirty="0">
                <a:solidFill>
                  <a:srgbClr val="0A1A1F"/>
                </a:solidFill>
                <a:effectLst/>
                <a:latin typeface="Google Sans"/>
              </a:rPr>
              <a:t> detailing various financial metrics and operational indicators.</a:t>
            </a:r>
          </a:p>
          <a:p>
            <a:r>
              <a:rPr lang="en-IN" b="1" i="0" dirty="0">
                <a:solidFill>
                  <a:srgbClr val="4A8BC9"/>
                </a:solidFill>
                <a:effectLst/>
                <a:latin typeface="Google Sans"/>
              </a:rPr>
              <a:t>100% non-null:  </a:t>
            </a:r>
          </a:p>
          <a:p>
            <a:r>
              <a:rPr lang="en-GB" b="0" i="0" dirty="0">
                <a:solidFill>
                  <a:srgbClr val="0A1A1F"/>
                </a:solidFill>
                <a:effectLst/>
                <a:latin typeface="Google Sans"/>
              </a:rPr>
              <a:t>All columns in the dataset have a </a:t>
            </a:r>
            <a:r>
              <a:rPr lang="en-GB" b="1" i="0" dirty="0">
                <a:solidFill>
                  <a:srgbClr val="0A1A1F"/>
                </a:solidFill>
                <a:effectLst/>
                <a:latin typeface="Google Sans"/>
              </a:rPr>
              <a:t>100% non-null count</a:t>
            </a:r>
            <a:r>
              <a:rPr lang="en-GB" b="0" i="0" dirty="0">
                <a:solidFill>
                  <a:srgbClr val="0A1A1F"/>
                </a:solidFill>
                <a:effectLst/>
                <a:latin typeface="Google Sans"/>
              </a:rPr>
              <a:t>, ensuring data integrity for analysis.</a:t>
            </a:r>
            <a:endParaRPr lang="en-IN" dirty="0">
              <a:latin typeface="Google Sans"/>
            </a:endParaRPr>
          </a:p>
        </p:txBody>
      </p:sp>
    </p:spTree>
    <p:extLst>
      <p:ext uri="{BB962C8B-B14F-4D97-AF65-F5344CB8AC3E}">
        <p14:creationId xmlns:p14="http://schemas.microsoft.com/office/powerpoint/2010/main" val="263531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2975B-698F-F11A-6A18-759181D7E7B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0B02395-DEE4-306D-1FFF-0669E835086D}"/>
              </a:ext>
            </a:extLst>
          </p:cNvPr>
          <p:cNvSpPr txBox="1"/>
          <p:nvPr/>
        </p:nvSpPr>
        <p:spPr>
          <a:xfrm>
            <a:off x="2505740" y="545658"/>
            <a:ext cx="7180520" cy="461665"/>
          </a:xfrm>
          <a:prstGeom prst="rect">
            <a:avLst/>
          </a:prstGeom>
          <a:noFill/>
        </p:spPr>
        <p:txBody>
          <a:bodyPr wrap="square">
            <a:spAutoFit/>
          </a:bodyPr>
          <a:lstStyle/>
          <a:p>
            <a:pPr algn="ctr"/>
            <a:r>
              <a:rPr lang="en-GB" sz="2400" b="1" dirty="0">
                <a:solidFill>
                  <a:schemeClr val="accent2"/>
                </a:solidFill>
                <a:latin typeface="Hanken Grotesk"/>
              </a:rPr>
              <a:t>US American Airlines Financial Overview (2000 - 2019)</a:t>
            </a:r>
            <a:endParaRPr lang="en-IN" sz="2400" b="1" dirty="0">
              <a:solidFill>
                <a:schemeClr val="accent2"/>
              </a:solidFill>
              <a:latin typeface="Hanken Grotesk"/>
            </a:endParaRPr>
          </a:p>
        </p:txBody>
      </p:sp>
      <p:sp>
        <p:nvSpPr>
          <p:cNvPr id="11" name="TextBox 10">
            <a:extLst>
              <a:ext uri="{FF2B5EF4-FFF2-40B4-BE49-F238E27FC236}">
                <a16:creationId xmlns:a16="http://schemas.microsoft.com/office/drawing/2014/main" id="{59077166-DAE0-E737-DB63-524D989AE7E4}"/>
              </a:ext>
            </a:extLst>
          </p:cNvPr>
          <p:cNvSpPr txBox="1"/>
          <p:nvPr/>
        </p:nvSpPr>
        <p:spPr>
          <a:xfrm>
            <a:off x="2144675" y="1007323"/>
            <a:ext cx="7902649" cy="369332"/>
          </a:xfrm>
          <a:prstGeom prst="rect">
            <a:avLst/>
          </a:prstGeom>
          <a:noFill/>
        </p:spPr>
        <p:txBody>
          <a:bodyPr wrap="square">
            <a:spAutoFit/>
          </a:bodyPr>
          <a:lstStyle/>
          <a:p>
            <a:pPr algn="ctr"/>
            <a:r>
              <a:rPr lang="en-GB" b="0" i="0" dirty="0">
                <a:solidFill>
                  <a:srgbClr val="455154"/>
                </a:solidFill>
                <a:effectLst/>
                <a:latin typeface="Manrope"/>
              </a:rPr>
              <a:t>Exploring Revenue, Expenses, and Profit Trends Over a two decades</a:t>
            </a:r>
          </a:p>
        </p:txBody>
      </p:sp>
      <p:pic>
        <p:nvPicPr>
          <p:cNvPr id="4" name="Picture 3">
            <a:extLst>
              <a:ext uri="{FF2B5EF4-FFF2-40B4-BE49-F238E27FC236}">
                <a16:creationId xmlns:a16="http://schemas.microsoft.com/office/drawing/2014/main" id="{DB980C90-7A8B-8452-C65E-7D2D546FB27A}"/>
              </a:ext>
            </a:extLst>
          </p:cNvPr>
          <p:cNvPicPr>
            <a:picLocks noChangeAspect="1"/>
          </p:cNvPicPr>
          <p:nvPr/>
        </p:nvPicPr>
        <p:blipFill>
          <a:blip r:embed="rId2"/>
          <a:stretch>
            <a:fillRect/>
          </a:stretch>
        </p:blipFill>
        <p:spPr>
          <a:xfrm>
            <a:off x="327159" y="2430562"/>
            <a:ext cx="5768840" cy="2644369"/>
          </a:xfrm>
          <a:prstGeom prst="rect">
            <a:avLst/>
          </a:prstGeom>
        </p:spPr>
      </p:pic>
      <p:sp>
        <p:nvSpPr>
          <p:cNvPr id="7" name="TextBox 6">
            <a:extLst>
              <a:ext uri="{FF2B5EF4-FFF2-40B4-BE49-F238E27FC236}">
                <a16:creationId xmlns:a16="http://schemas.microsoft.com/office/drawing/2014/main" id="{09E8EC47-5F88-1047-EC3E-B5E3843DC37A}"/>
              </a:ext>
            </a:extLst>
          </p:cNvPr>
          <p:cNvSpPr txBox="1"/>
          <p:nvPr/>
        </p:nvSpPr>
        <p:spPr>
          <a:xfrm>
            <a:off x="6211856" y="1572122"/>
            <a:ext cx="5302120" cy="1569660"/>
          </a:xfrm>
          <a:prstGeom prst="rect">
            <a:avLst/>
          </a:prstGeom>
          <a:noFill/>
        </p:spPr>
        <p:txBody>
          <a:bodyPr wrap="square">
            <a:spAutoFit/>
          </a:bodyPr>
          <a:lstStyle/>
          <a:p>
            <a:r>
              <a:rPr lang="en-GB" sz="1600" b="1" dirty="0">
                <a:latin typeface="Google Sans"/>
              </a:rPr>
              <a:t>Revenue (Orange Line)</a:t>
            </a:r>
            <a:r>
              <a:rPr lang="en-GB" sz="1600" dirty="0">
                <a:latin typeface="Google Sans"/>
              </a:rPr>
              <a:t>: Starts at around 0.1B in 2000 and remains relatively flat until around 2010.</a:t>
            </a:r>
          </a:p>
          <a:p>
            <a:endParaRPr lang="en-GB" sz="1600" dirty="0">
              <a:latin typeface="Google Sans"/>
            </a:endParaRPr>
          </a:p>
          <a:p>
            <a:r>
              <a:rPr lang="en-GB" sz="1600" dirty="0">
                <a:latin typeface="Google Sans"/>
              </a:rPr>
              <a:t>Post-2010, revenue shows a steady increase, peaking at approximately 0.2B around 2018 and sharp decline post 2018 due to no data for 2019 Q3 and Q4.</a:t>
            </a:r>
          </a:p>
        </p:txBody>
      </p:sp>
      <p:sp>
        <p:nvSpPr>
          <p:cNvPr id="9" name="TextBox 8">
            <a:extLst>
              <a:ext uri="{FF2B5EF4-FFF2-40B4-BE49-F238E27FC236}">
                <a16:creationId xmlns:a16="http://schemas.microsoft.com/office/drawing/2014/main" id="{351BDF52-6490-A7EB-48F8-1A26E1964B78}"/>
              </a:ext>
            </a:extLst>
          </p:cNvPr>
          <p:cNvSpPr txBox="1"/>
          <p:nvPr/>
        </p:nvSpPr>
        <p:spPr>
          <a:xfrm>
            <a:off x="6211856" y="3091028"/>
            <a:ext cx="5302120" cy="1323439"/>
          </a:xfrm>
          <a:prstGeom prst="rect">
            <a:avLst/>
          </a:prstGeom>
          <a:noFill/>
        </p:spPr>
        <p:txBody>
          <a:bodyPr wrap="square">
            <a:spAutoFit/>
          </a:bodyPr>
          <a:lstStyle>
            <a:defPPr>
              <a:defRPr lang="en-US"/>
            </a:defPPr>
            <a:lvl1pPr>
              <a:defRPr sz="1600" b="1">
                <a:latin typeface="Google Sans"/>
              </a:defRPr>
            </a:lvl1pPr>
          </a:lstStyle>
          <a:p>
            <a:r>
              <a:rPr lang="en-GB" dirty="0"/>
              <a:t>Expenses (Blue Line): </a:t>
            </a:r>
            <a:r>
              <a:rPr lang="en-GB" b="0" dirty="0"/>
              <a:t>Begins slightly below 0.1B in 2000, closely tracking revenue until 2010.</a:t>
            </a:r>
          </a:p>
          <a:p>
            <a:endParaRPr lang="en-GB" b="0" dirty="0"/>
          </a:p>
          <a:p>
            <a:r>
              <a:rPr lang="en-GB" b="0" dirty="0"/>
              <a:t>From 2010 to 2018, expenses rise in tandem with revenue, peaking near 0.2B in 2018.</a:t>
            </a:r>
          </a:p>
        </p:txBody>
      </p:sp>
      <p:sp>
        <p:nvSpPr>
          <p:cNvPr id="12" name="TextBox 11">
            <a:extLst>
              <a:ext uri="{FF2B5EF4-FFF2-40B4-BE49-F238E27FC236}">
                <a16:creationId xmlns:a16="http://schemas.microsoft.com/office/drawing/2014/main" id="{7C62F2FB-A75C-6744-A541-94639C81C031}"/>
              </a:ext>
            </a:extLst>
          </p:cNvPr>
          <p:cNvSpPr txBox="1"/>
          <p:nvPr/>
        </p:nvSpPr>
        <p:spPr>
          <a:xfrm>
            <a:off x="6211857" y="4678340"/>
            <a:ext cx="5302120" cy="1323439"/>
          </a:xfrm>
          <a:prstGeom prst="rect">
            <a:avLst/>
          </a:prstGeom>
          <a:noFill/>
        </p:spPr>
        <p:txBody>
          <a:bodyPr wrap="square">
            <a:spAutoFit/>
          </a:bodyPr>
          <a:lstStyle>
            <a:defPPr>
              <a:defRPr lang="en-US"/>
            </a:defPPr>
            <a:lvl1pPr>
              <a:defRPr sz="1600" b="1">
                <a:latin typeface="Google Sans"/>
              </a:defRPr>
            </a:lvl1pPr>
          </a:lstStyle>
          <a:p>
            <a:r>
              <a:rPr lang="en-GB" dirty="0"/>
              <a:t>Profit/Loss (Black Line): </a:t>
            </a:r>
            <a:r>
              <a:rPr lang="en-GB" b="0" dirty="0"/>
              <a:t>Remains close to 0 throughout the period, fluctuating slightly between small profits and losses.</a:t>
            </a:r>
          </a:p>
          <a:p>
            <a:endParaRPr lang="en-GB" b="0" dirty="0"/>
          </a:p>
          <a:p>
            <a:r>
              <a:rPr lang="en-GB" b="0" dirty="0"/>
              <a:t>Notable drop below 0 (losses) occur around 2001–2003, 2008–2009, while small profits are seen in 2015–2018.</a:t>
            </a:r>
          </a:p>
        </p:txBody>
      </p:sp>
    </p:spTree>
    <p:extLst>
      <p:ext uri="{BB962C8B-B14F-4D97-AF65-F5344CB8AC3E}">
        <p14:creationId xmlns:p14="http://schemas.microsoft.com/office/powerpoint/2010/main" val="341106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37E75-5287-002C-F84F-6EBCCDB12E6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7D00527-018D-0A7B-774E-3C682D49166C}"/>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Top vs. Bottom Airlines Profitability</a:t>
            </a:r>
            <a:endParaRPr lang="en-IN" sz="2400" b="1" dirty="0">
              <a:solidFill>
                <a:schemeClr val="accent2"/>
              </a:solidFill>
              <a:latin typeface="Hanken Grotesk"/>
            </a:endParaRPr>
          </a:p>
        </p:txBody>
      </p:sp>
      <p:sp>
        <p:nvSpPr>
          <p:cNvPr id="11" name="TextBox 10">
            <a:extLst>
              <a:ext uri="{FF2B5EF4-FFF2-40B4-BE49-F238E27FC236}">
                <a16:creationId xmlns:a16="http://schemas.microsoft.com/office/drawing/2014/main" id="{C38EE334-0311-BAFA-DBCD-CDDCA7581DBC}"/>
              </a:ext>
            </a:extLst>
          </p:cNvPr>
          <p:cNvSpPr txBox="1"/>
          <p:nvPr/>
        </p:nvSpPr>
        <p:spPr>
          <a:xfrm>
            <a:off x="2144675" y="1007323"/>
            <a:ext cx="7902649" cy="369332"/>
          </a:xfrm>
          <a:prstGeom prst="rect">
            <a:avLst/>
          </a:prstGeom>
          <a:noFill/>
        </p:spPr>
        <p:txBody>
          <a:bodyPr wrap="square">
            <a:spAutoFit/>
          </a:bodyPr>
          <a:lstStyle/>
          <a:p>
            <a:pPr algn="ctr"/>
            <a:r>
              <a:rPr lang="en-IN" b="0" i="0" dirty="0">
                <a:solidFill>
                  <a:srgbClr val="455154"/>
                </a:solidFill>
                <a:effectLst/>
                <a:latin typeface="Manrope"/>
              </a:rPr>
              <a:t>Comparison of profitable and unprofitable airlines' financial performance</a:t>
            </a:r>
            <a:endParaRPr lang="en-IN" b="1" i="0" dirty="0">
              <a:effectLst/>
              <a:latin typeface="Google Sans"/>
            </a:endParaRPr>
          </a:p>
        </p:txBody>
      </p:sp>
      <p:pic>
        <p:nvPicPr>
          <p:cNvPr id="3" name="Picture 2">
            <a:extLst>
              <a:ext uri="{FF2B5EF4-FFF2-40B4-BE49-F238E27FC236}">
                <a16:creationId xmlns:a16="http://schemas.microsoft.com/office/drawing/2014/main" id="{BCD7D39D-0031-2732-A750-0A15F007CB61}"/>
              </a:ext>
            </a:extLst>
          </p:cNvPr>
          <p:cNvPicPr>
            <a:picLocks noChangeAspect="1"/>
          </p:cNvPicPr>
          <p:nvPr/>
        </p:nvPicPr>
        <p:blipFill>
          <a:blip r:embed="rId2"/>
          <a:stretch>
            <a:fillRect/>
          </a:stretch>
        </p:blipFill>
        <p:spPr>
          <a:xfrm>
            <a:off x="422409" y="1642377"/>
            <a:ext cx="5506218" cy="2915057"/>
          </a:xfrm>
          <a:prstGeom prst="rect">
            <a:avLst/>
          </a:prstGeom>
        </p:spPr>
      </p:pic>
      <p:pic>
        <p:nvPicPr>
          <p:cNvPr id="5" name="Picture 4">
            <a:extLst>
              <a:ext uri="{FF2B5EF4-FFF2-40B4-BE49-F238E27FC236}">
                <a16:creationId xmlns:a16="http://schemas.microsoft.com/office/drawing/2014/main" id="{BD1E7F36-10B9-626B-805E-BD94633E50BE}"/>
              </a:ext>
            </a:extLst>
          </p:cNvPr>
          <p:cNvPicPr>
            <a:picLocks noChangeAspect="1"/>
          </p:cNvPicPr>
          <p:nvPr/>
        </p:nvPicPr>
        <p:blipFill>
          <a:blip r:embed="rId3"/>
          <a:stretch>
            <a:fillRect/>
          </a:stretch>
        </p:blipFill>
        <p:spPr>
          <a:xfrm>
            <a:off x="6184220" y="1642377"/>
            <a:ext cx="5491153" cy="2915057"/>
          </a:xfrm>
          <a:prstGeom prst="rect">
            <a:avLst/>
          </a:prstGeom>
        </p:spPr>
      </p:pic>
      <p:sp>
        <p:nvSpPr>
          <p:cNvPr id="8" name="TextBox 7">
            <a:extLst>
              <a:ext uri="{FF2B5EF4-FFF2-40B4-BE49-F238E27FC236}">
                <a16:creationId xmlns:a16="http://schemas.microsoft.com/office/drawing/2014/main" id="{686F620B-140F-F6BE-0FFB-3D390C85003D}"/>
              </a:ext>
            </a:extLst>
          </p:cNvPr>
          <p:cNvSpPr txBox="1"/>
          <p:nvPr/>
        </p:nvSpPr>
        <p:spPr>
          <a:xfrm>
            <a:off x="1042306" y="4678340"/>
            <a:ext cx="10107385" cy="830997"/>
          </a:xfrm>
          <a:prstGeom prst="rect">
            <a:avLst/>
          </a:prstGeom>
          <a:noFill/>
        </p:spPr>
        <p:txBody>
          <a:bodyPr wrap="square">
            <a:spAutoFit/>
          </a:bodyPr>
          <a:lstStyle/>
          <a:p>
            <a:pPr algn="ctr"/>
            <a:r>
              <a:rPr lang="en-GB" sz="1600" dirty="0">
                <a:effectLst/>
              </a:rPr>
              <a:t>Cargo vs. Passenger Carriers: Federal Express leads due to its cargo business model, which has been a stable revenue source ($2.3B overall revenue in 2018 with $58M profit margin), unlike passenger carriers affected by demand fluctuations.</a:t>
            </a:r>
          </a:p>
        </p:txBody>
      </p:sp>
    </p:spTree>
    <p:extLst>
      <p:ext uri="{BB962C8B-B14F-4D97-AF65-F5344CB8AC3E}">
        <p14:creationId xmlns:p14="http://schemas.microsoft.com/office/powerpoint/2010/main" val="195712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D5A38-1466-6C18-6B34-AAAAEFE1D74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F03072A-BBA8-C189-67FC-71813E864E59}"/>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Best and Least Performing Carrier Every Year</a:t>
            </a:r>
            <a:endParaRPr lang="en-IN" sz="2400" b="1" dirty="0">
              <a:solidFill>
                <a:schemeClr val="accent2"/>
              </a:solidFill>
              <a:latin typeface="Hanken Grotesk"/>
            </a:endParaRPr>
          </a:p>
        </p:txBody>
      </p:sp>
      <p:sp>
        <p:nvSpPr>
          <p:cNvPr id="11" name="TextBox 10">
            <a:extLst>
              <a:ext uri="{FF2B5EF4-FFF2-40B4-BE49-F238E27FC236}">
                <a16:creationId xmlns:a16="http://schemas.microsoft.com/office/drawing/2014/main" id="{6887F1D1-04B9-A1B6-9E67-D1253A173532}"/>
              </a:ext>
            </a:extLst>
          </p:cNvPr>
          <p:cNvSpPr txBox="1"/>
          <p:nvPr/>
        </p:nvSpPr>
        <p:spPr>
          <a:xfrm>
            <a:off x="2144675" y="1007323"/>
            <a:ext cx="7902649" cy="646331"/>
          </a:xfrm>
          <a:prstGeom prst="rect">
            <a:avLst/>
          </a:prstGeom>
          <a:noFill/>
        </p:spPr>
        <p:txBody>
          <a:bodyPr wrap="square">
            <a:spAutoFit/>
          </a:bodyPr>
          <a:lstStyle/>
          <a:p>
            <a:pPr algn="ctr"/>
            <a:r>
              <a:rPr lang="en-IN" b="0" i="0" dirty="0">
                <a:solidFill>
                  <a:srgbClr val="455154"/>
                </a:solidFill>
                <a:effectLst/>
                <a:latin typeface="Manrope"/>
              </a:rPr>
              <a:t>Comparison of Best and Least airlines' financial performance based on the Profit/Loss</a:t>
            </a:r>
            <a:endParaRPr lang="en-IN" b="1" i="0" dirty="0">
              <a:effectLst/>
              <a:latin typeface="Google Sans"/>
            </a:endParaRPr>
          </a:p>
        </p:txBody>
      </p:sp>
      <p:pic>
        <p:nvPicPr>
          <p:cNvPr id="4" name="Picture 3">
            <a:extLst>
              <a:ext uri="{FF2B5EF4-FFF2-40B4-BE49-F238E27FC236}">
                <a16:creationId xmlns:a16="http://schemas.microsoft.com/office/drawing/2014/main" id="{74552F3C-ACD1-E56C-002F-0303FB12B691}"/>
              </a:ext>
            </a:extLst>
          </p:cNvPr>
          <p:cNvPicPr>
            <a:picLocks noChangeAspect="1"/>
          </p:cNvPicPr>
          <p:nvPr/>
        </p:nvPicPr>
        <p:blipFill>
          <a:blip r:embed="rId2"/>
          <a:stretch>
            <a:fillRect/>
          </a:stretch>
        </p:blipFill>
        <p:spPr>
          <a:xfrm>
            <a:off x="1042306" y="1838320"/>
            <a:ext cx="4892464" cy="2347163"/>
          </a:xfrm>
          <a:prstGeom prst="rect">
            <a:avLst/>
          </a:prstGeom>
        </p:spPr>
      </p:pic>
      <p:pic>
        <p:nvPicPr>
          <p:cNvPr id="9" name="Picture 8">
            <a:extLst>
              <a:ext uri="{FF2B5EF4-FFF2-40B4-BE49-F238E27FC236}">
                <a16:creationId xmlns:a16="http://schemas.microsoft.com/office/drawing/2014/main" id="{8D7214DB-0FCC-A7B1-237D-08581EDC2B60}"/>
              </a:ext>
            </a:extLst>
          </p:cNvPr>
          <p:cNvPicPr>
            <a:picLocks noChangeAspect="1"/>
          </p:cNvPicPr>
          <p:nvPr/>
        </p:nvPicPr>
        <p:blipFill>
          <a:blip r:embed="rId3"/>
          <a:stretch>
            <a:fillRect/>
          </a:stretch>
        </p:blipFill>
        <p:spPr>
          <a:xfrm>
            <a:off x="6029075" y="1867092"/>
            <a:ext cx="4892464" cy="2309060"/>
          </a:xfrm>
          <a:prstGeom prst="rect">
            <a:avLst/>
          </a:prstGeom>
        </p:spPr>
      </p:pic>
    </p:spTree>
    <p:extLst>
      <p:ext uri="{BB962C8B-B14F-4D97-AF65-F5344CB8AC3E}">
        <p14:creationId xmlns:p14="http://schemas.microsoft.com/office/powerpoint/2010/main" val="366631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2D826-3EE5-4723-79BA-B71EE70598A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26AEFF8-94B7-D353-4671-AC29A8964B1A}"/>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Revenue Composition Over Time</a:t>
            </a:r>
            <a:endParaRPr lang="en-IN" sz="2400" b="1" dirty="0">
              <a:solidFill>
                <a:schemeClr val="accent2"/>
              </a:solidFill>
              <a:latin typeface="Hanken Grotesk"/>
            </a:endParaRPr>
          </a:p>
        </p:txBody>
      </p:sp>
      <p:sp>
        <p:nvSpPr>
          <p:cNvPr id="11" name="TextBox 10">
            <a:extLst>
              <a:ext uri="{FF2B5EF4-FFF2-40B4-BE49-F238E27FC236}">
                <a16:creationId xmlns:a16="http://schemas.microsoft.com/office/drawing/2014/main" id="{A8EE79DB-3C2E-8BF6-A95F-C517CE5E0C4D}"/>
              </a:ext>
            </a:extLst>
          </p:cNvPr>
          <p:cNvSpPr txBox="1"/>
          <p:nvPr/>
        </p:nvSpPr>
        <p:spPr>
          <a:xfrm>
            <a:off x="1901897" y="993920"/>
            <a:ext cx="7902649" cy="369332"/>
          </a:xfrm>
          <a:prstGeom prst="rect">
            <a:avLst/>
          </a:prstGeom>
          <a:noFill/>
        </p:spPr>
        <p:txBody>
          <a:bodyPr wrap="square">
            <a:spAutoFit/>
          </a:bodyPr>
          <a:lstStyle/>
          <a:p>
            <a:pPr algn="ctr"/>
            <a:r>
              <a:rPr lang="en-IN" b="0" i="0" dirty="0">
                <a:solidFill>
                  <a:srgbClr val="455154"/>
                </a:solidFill>
                <a:effectLst/>
                <a:latin typeface="Manrope"/>
              </a:rPr>
              <a:t>Breakdown of Revenue Sources</a:t>
            </a:r>
          </a:p>
        </p:txBody>
      </p:sp>
      <p:sp>
        <p:nvSpPr>
          <p:cNvPr id="5" name="TextBox 4">
            <a:extLst>
              <a:ext uri="{FF2B5EF4-FFF2-40B4-BE49-F238E27FC236}">
                <a16:creationId xmlns:a16="http://schemas.microsoft.com/office/drawing/2014/main" id="{8A5E3717-5CBA-FA17-AC71-121F9F630613}"/>
              </a:ext>
            </a:extLst>
          </p:cNvPr>
          <p:cNvSpPr txBox="1"/>
          <p:nvPr/>
        </p:nvSpPr>
        <p:spPr>
          <a:xfrm>
            <a:off x="5605366" y="1455585"/>
            <a:ext cx="6022956" cy="3539430"/>
          </a:xfrm>
          <a:prstGeom prst="rect">
            <a:avLst/>
          </a:prstGeom>
          <a:noFill/>
        </p:spPr>
        <p:txBody>
          <a:bodyPr wrap="square">
            <a:spAutoFit/>
          </a:bodyPr>
          <a:lstStyle/>
          <a:p>
            <a:pPr marL="285750" indent="-285750" algn="just">
              <a:buFont typeface="Arial" panose="020B0604020202020204" pitchFamily="34" charset="0"/>
              <a:buChar char="•"/>
            </a:pPr>
            <a:r>
              <a:rPr lang="en-GB" sz="1600" dirty="0"/>
              <a:t>Total Revenue Growth: Except Passenger revenue most revenue starts low (below 10M) from 2000 to around 2005. A significant increase begins around 2009/10, then sharply declining by 2018.</a:t>
            </a:r>
          </a:p>
          <a:p>
            <a:pPr marL="285750" indent="-285750" algn="just">
              <a:buFont typeface="Arial" panose="020B0604020202020204" pitchFamily="34" charset="0"/>
              <a:buChar char="•"/>
            </a:pPr>
            <a:endParaRPr lang="en-GB" sz="1600" dirty="0"/>
          </a:p>
          <a:p>
            <a:pPr marL="285750" indent="-285750" algn="just">
              <a:buFont typeface="Arial" panose="020B0604020202020204" pitchFamily="34" charset="0"/>
              <a:buChar char="•"/>
            </a:pPr>
            <a:r>
              <a:rPr lang="en-GB" sz="1600" dirty="0"/>
              <a:t>Passenger Revenue (Dark Green) is the largest contributor, peaking at around 40M in 2015–2018. </a:t>
            </a:r>
          </a:p>
          <a:p>
            <a:pPr marL="285750" indent="-285750" algn="just">
              <a:buFont typeface="Arial" panose="020B0604020202020204" pitchFamily="34" charset="0"/>
              <a:buChar char="•"/>
            </a:pPr>
            <a:endParaRPr lang="en-GB" sz="1600" dirty="0"/>
          </a:p>
          <a:p>
            <a:pPr marL="285750" indent="-285750" algn="just">
              <a:buFont typeface="Arial" panose="020B0604020202020204" pitchFamily="34" charset="0"/>
              <a:buChar char="•"/>
            </a:pPr>
            <a:r>
              <a:rPr lang="en-GB" sz="1600" dirty="0"/>
              <a:t>Transport Revenue (Light Green) follows, reaching 20–25M during the same peak period. </a:t>
            </a:r>
          </a:p>
          <a:p>
            <a:pPr marL="285750" indent="-285750" algn="just">
              <a:buFont typeface="Arial" panose="020B0604020202020204" pitchFamily="34" charset="0"/>
              <a:buChar char="•"/>
            </a:pPr>
            <a:endParaRPr lang="en-GB" sz="1600" dirty="0"/>
          </a:p>
          <a:p>
            <a:pPr marL="285750" indent="-285750" algn="just">
              <a:buFont typeface="Arial" panose="020B0604020202020204" pitchFamily="34" charset="0"/>
              <a:buChar char="•"/>
            </a:pPr>
            <a:r>
              <a:rPr lang="en-GB" sz="1600" dirty="0"/>
              <a:t>Baggage Revenue, Cargo Revenue, Charter Revenue, and Miscellaneous Revenue are smaller, typically below 10M, but show growth over time.</a:t>
            </a:r>
          </a:p>
          <a:p>
            <a:pPr algn="just">
              <a:buFont typeface="Arial" panose="020B0604020202020204" pitchFamily="34" charset="0"/>
              <a:buChar char="•"/>
            </a:pPr>
            <a:endParaRPr lang="en-GB" sz="1600" dirty="0"/>
          </a:p>
        </p:txBody>
      </p:sp>
      <p:pic>
        <p:nvPicPr>
          <p:cNvPr id="4" name="Picture 3">
            <a:extLst>
              <a:ext uri="{FF2B5EF4-FFF2-40B4-BE49-F238E27FC236}">
                <a16:creationId xmlns:a16="http://schemas.microsoft.com/office/drawing/2014/main" id="{7F5A7BD8-F386-8A9D-3F3C-037469BF2B38}"/>
              </a:ext>
            </a:extLst>
          </p:cNvPr>
          <p:cNvPicPr>
            <a:picLocks noChangeAspect="1"/>
          </p:cNvPicPr>
          <p:nvPr/>
        </p:nvPicPr>
        <p:blipFill>
          <a:blip r:embed="rId2"/>
          <a:stretch>
            <a:fillRect/>
          </a:stretch>
        </p:blipFill>
        <p:spPr>
          <a:xfrm>
            <a:off x="698117" y="1479761"/>
            <a:ext cx="4656223" cy="2606266"/>
          </a:xfrm>
          <a:prstGeom prst="rect">
            <a:avLst/>
          </a:prstGeom>
        </p:spPr>
      </p:pic>
    </p:spTree>
    <p:extLst>
      <p:ext uri="{BB962C8B-B14F-4D97-AF65-F5344CB8AC3E}">
        <p14:creationId xmlns:p14="http://schemas.microsoft.com/office/powerpoint/2010/main" val="49516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8310D-1EE1-97B2-B852-219D434A76B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8C5AA99-07F8-F4EE-0C84-D5E4264C9719}"/>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Expenses Composition Over Time</a:t>
            </a:r>
            <a:endParaRPr lang="en-IN" sz="2400" b="1" dirty="0">
              <a:solidFill>
                <a:schemeClr val="accent2"/>
              </a:solidFill>
              <a:latin typeface="Hanken Grotesk"/>
            </a:endParaRPr>
          </a:p>
        </p:txBody>
      </p:sp>
      <p:sp>
        <p:nvSpPr>
          <p:cNvPr id="11" name="TextBox 10">
            <a:extLst>
              <a:ext uri="{FF2B5EF4-FFF2-40B4-BE49-F238E27FC236}">
                <a16:creationId xmlns:a16="http://schemas.microsoft.com/office/drawing/2014/main" id="{AC494FDB-D0C4-FDC8-4A48-E5A7F2920FDC}"/>
              </a:ext>
            </a:extLst>
          </p:cNvPr>
          <p:cNvSpPr txBox="1"/>
          <p:nvPr/>
        </p:nvSpPr>
        <p:spPr>
          <a:xfrm>
            <a:off x="1901897" y="993920"/>
            <a:ext cx="7902649" cy="369332"/>
          </a:xfrm>
          <a:prstGeom prst="rect">
            <a:avLst/>
          </a:prstGeom>
          <a:noFill/>
        </p:spPr>
        <p:txBody>
          <a:bodyPr wrap="square">
            <a:spAutoFit/>
          </a:bodyPr>
          <a:lstStyle/>
          <a:p>
            <a:pPr algn="ctr"/>
            <a:r>
              <a:rPr lang="en-IN" b="0" i="0" dirty="0">
                <a:solidFill>
                  <a:srgbClr val="455154"/>
                </a:solidFill>
                <a:effectLst/>
                <a:latin typeface="Manrope"/>
              </a:rPr>
              <a:t>Breakdown of Expenses Sources</a:t>
            </a:r>
          </a:p>
        </p:txBody>
      </p:sp>
      <p:pic>
        <p:nvPicPr>
          <p:cNvPr id="3" name="Picture 2">
            <a:extLst>
              <a:ext uri="{FF2B5EF4-FFF2-40B4-BE49-F238E27FC236}">
                <a16:creationId xmlns:a16="http://schemas.microsoft.com/office/drawing/2014/main" id="{B74DCD8B-6796-76E9-CF09-82624F8C3EE1}"/>
              </a:ext>
            </a:extLst>
          </p:cNvPr>
          <p:cNvPicPr>
            <a:picLocks noChangeAspect="1"/>
          </p:cNvPicPr>
          <p:nvPr/>
        </p:nvPicPr>
        <p:blipFill>
          <a:blip r:embed="rId2"/>
          <a:stretch>
            <a:fillRect/>
          </a:stretch>
        </p:blipFill>
        <p:spPr>
          <a:xfrm>
            <a:off x="563678" y="1455585"/>
            <a:ext cx="4663844" cy="2598645"/>
          </a:xfrm>
          <a:prstGeom prst="rect">
            <a:avLst/>
          </a:prstGeom>
        </p:spPr>
      </p:pic>
      <p:sp>
        <p:nvSpPr>
          <p:cNvPr id="5" name="TextBox 4">
            <a:extLst>
              <a:ext uri="{FF2B5EF4-FFF2-40B4-BE49-F238E27FC236}">
                <a16:creationId xmlns:a16="http://schemas.microsoft.com/office/drawing/2014/main" id="{CBC3F3DD-529B-3831-34E4-8E421DA2BC72}"/>
              </a:ext>
            </a:extLst>
          </p:cNvPr>
          <p:cNvSpPr txBox="1"/>
          <p:nvPr/>
        </p:nvSpPr>
        <p:spPr>
          <a:xfrm>
            <a:off x="5605366" y="1455585"/>
            <a:ext cx="6022956" cy="830997"/>
          </a:xfrm>
          <a:prstGeom prst="rect">
            <a:avLst/>
          </a:prstGeom>
          <a:noFill/>
        </p:spPr>
        <p:txBody>
          <a:bodyPr wrap="square">
            <a:spAutoFit/>
          </a:bodyPr>
          <a:lstStyle/>
          <a:p>
            <a:pPr marL="285750" indent="-285750" algn="just">
              <a:buFont typeface="Arial" panose="020B0604020202020204" pitchFamily="34" charset="0"/>
              <a:buChar char="•"/>
            </a:pPr>
            <a:r>
              <a:rPr lang="en-GB" sz="1600" dirty="0">
                <a:effectLst/>
                <a:latin typeface="Google Sans"/>
              </a:rPr>
              <a:t>A significant increase in airline expenses from 2000 to 2018, driven by Flying Operations and Aircraft Services, peaking at 40M, followed by a decline </a:t>
            </a:r>
            <a:r>
              <a:rPr lang="en-GB" sz="1600" dirty="0">
                <a:latin typeface="Google Sans"/>
              </a:rPr>
              <a:t>from 2018</a:t>
            </a:r>
            <a:endParaRPr lang="en-GB" sz="1600" dirty="0">
              <a:effectLst/>
              <a:latin typeface="Google Sans"/>
            </a:endParaRPr>
          </a:p>
        </p:txBody>
      </p:sp>
      <p:sp>
        <p:nvSpPr>
          <p:cNvPr id="8" name="TextBox 7">
            <a:extLst>
              <a:ext uri="{FF2B5EF4-FFF2-40B4-BE49-F238E27FC236}">
                <a16:creationId xmlns:a16="http://schemas.microsoft.com/office/drawing/2014/main" id="{4D3A746D-8C30-993C-409A-643A4A242794}"/>
              </a:ext>
            </a:extLst>
          </p:cNvPr>
          <p:cNvSpPr txBox="1"/>
          <p:nvPr/>
        </p:nvSpPr>
        <p:spPr>
          <a:xfrm>
            <a:off x="5605366" y="2462519"/>
            <a:ext cx="6097554" cy="584775"/>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Google Sans"/>
              </a:rPr>
              <a:t>Major Cost Drivers: Flying Operations and Aircraft Services dominate, consistent with the EDA’s high operating costs.</a:t>
            </a:r>
          </a:p>
        </p:txBody>
      </p:sp>
      <p:sp>
        <p:nvSpPr>
          <p:cNvPr id="10" name="TextBox 9">
            <a:extLst>
              <a:ext uri="{FF2B5EF4-FFF2-40B4-BE49-F238E27FC236}">
                <a16:creationId xmlns:a16="http://schemas.microsoft.com/office/drawing/2014/main" id="{FE4E09ED-0347-E965-ABB8-7B0B26656413}"/>
              </a:ext>
            </a:extLst>
          </p:cNvPr>
          <p:cNvSpPr txBox="1"/>
          <p:nvPr/>
        </p:nvSpPr>
        <p:spPr>
          <a:xfrm>
            <a:off x="5605366" y="3322579"/>
            <a:ext cx="6097554" cy="830997"/>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Google Sans"/>
              </a:rPr>
              <a:t>Minor Categories: Expense on promotional sales and passenger general services remain low, aligning with the EDA’s observation of minimal</a:t>
            </a:r>
          </a:p>
        </p:txBody>
      </p:sp>
    </p:spTree>
    <p:extLst>
      <p:ext uri="{BB962C8B-B14F-4D97-AF65-F5344CB8AC3E}">
        <p14:creationId xmlns:p14="http://schemas.microsoft.com/office/powerpoint/2010/main" val="23711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ABBD-061C-B935-3E43-E1590DFD54F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F2DD7E3-BE35-A0D1-6423-9F1868F51AA5}"/>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Top 5 Carriers by Revenue and Expenses</a:t>
            </a:r>
            <a:endParaRPr lang="en-IN" sz="2400" b="1" dirty="0">
              <a:solidFill>
                <a:schemeClr val="accent2"/>
              </a:solidFill>
              <a:latin typeface="Hanken Grotesk"/>
            </a:endParaRPr>
          </a:p>
        </p:txBody>
      </p:sp>
      <p:pic>
        <p:nvPicPr>
          <p:cNvPr id="3" name="Picture 2">
            <a:extLst>
              <a:ext uri="{FF2B5EF4-FFF2-40B4-BE49-F238E27FC236}">
                <a16:creationId xmlns:a16="http://schemas.microsoft.com/office/drawing/2014/main" id="{81F4DE99-8A1D-1068-C0F3-04061386D41F}"/>
              </a:ext>
            </a:extLst>
          </p:cNvPr>
          <p:cNvPicPr>
            <a:picLocks noChangeAspect="1"/>
          </p:cNvPicPr>
          <p:nvPr/>
        </p:nvPicPr>
        <p:blipFill>
          <a:blip r:embed="rId2"/>
          <a:stretch>
            <a:fillRect/>
          </a:stretch>
        </p:blipFill>
        <p:spPr>
          <a:xfrm>
            <a:off x="679456" y="3575453"/>
            <a:ext cx="4656223" cy="2232853"/>
          </a:xfrm>
          <a:prstGeom prst="rect">
            <a:avLst/>
          </a:prstGeom>
        </p:spPr>
      </p:pic>
      <p:sp>
        <p:nvSpPr>
          <p:cNvPr id="5" name="TextBox 4">
            <a:extLst>
              <a:ext uri="{FF2B5EF4-FFF2-40B4-BE49-F238E27FC236}">
                <a16:creationId xmlns:a16="http://schemas.microsoft.com/office/drawing/2014/main" id="{D8180FB0-B905-018C-77C4-5EE869078E14}"/>
              </a:ext>
            </a:extLst>
          </p:cNvPr>
          <p:cNvSpPr txBox="1"/>
          <p:nvPr/>
        </p:nvSpPr>
        <p:spPr>
          <a:xfrm>
            <a:off x="5853222" y="1190184"/>
            <a:ext cx="5712666" cy="4770537"/>
          </a:xfrm>
          <a:prstGeom prst="rect">
            <a:avLst/>
          </a:prstGeom>
          <a:noFill/>
        </p:spPr>
        <p:txBody>
          <a:bodyPr wrap="square">
            <a:spAutoFit/>
          </a:bodyPr>
          <a:lstStyle/>
          <a:p>
            <a:pPr marL="285750" indent="-285750" algn="just">
              <a:buFont typeface="Arial" panose="020B0604020202020204" pitchFamily="34" charset="0"/>
              <a:buChar char="•"/>
            </a:pPr>
            <a:r>
              <a:rPr lang="en-GB" sz="1600" dirty="0">
                <a:latin typeface="Google Sans"/>
              </a:rPr>
              <a:t>Delta Air Lines Inc. tops with highest revenue, slightly above 0.4bn, reflecting its position as a major legacy carrier with significant passenger and ancillary revenue streams, followed by Federal Express Corporation and United Airlines Inc.</a:t>
            </a:r>
          </a:p>
          <a:p>
            <a:pPr marL="285750" indent="-285750" algn="just">
              <a:buFont typeface="Arial" panose="020B0604020202020204" pitchFamily="34" charset="0"/>
              <a:buChar char="•"/>
            </a:pPr>
            <a:endParaRPr lang="en-GB" sz="1600" dirty="0">
              <a:effectLst/>
              <a:latin typeface="Google Sans"/>
            </a:endParaRPr>
          </a:p>
          <a:p>
            <a:pPr marL="285750" indent="-285750" algn="just">
              <a:buFont typeface="Arial" panose="020B0604020202020204" pitchFamily="34" charset="0"/>
              <a:buChar char="•"/>
            </a:pPr>
            <a:r>
              <a:rPr lang="en-GB" sz="1600" dirty="0">
                <a:effectLst/>
                <a:latin typeface="Google Sans"/>
              </a:rPr>
              <a:t>Delta Air Lines Inc. incurs highest expenses, slightly above 0.3bn, indicating significant operational costs</a:t>
            </a:r>
            <a:r>
              <a:rPr lang="en-GB" sz="1600" dirty="0">
                <a:latin typeface="Google Sans"/>
              </a:rPr>
              <a:t> followed by United Airlines Inc.</a:t>
            </a:r>
          </a:p>
          <a:p>
            <a:pPr marL="285750" indent="-285750" algn="just">
              <a:buFont typeface="Arial" panose="020B0604020202020204" pitchFamily="34" charset="0"/>
              <a:buChar char="•"/>
            </a:pPr>
            <a:endParaRPr lang="en-GB" sz="1600" dirty="0">
              <a:effectLst/>
              <a:latin typeface="Google Sans"/>
            </a:endParaRPr>
          </a:p>
          <a:p>
            <a:pPr marL="285750" indent="-285750" algn="just">
              <a:buFont typeface="Arial" panose="020B0604020202020204" pitchFamily="34" charset="0"/>
              <a:buChar char="•"/>
            </a:pPr>
            <a:r>
              <a:rPr lang="en-GB" sz="1600" dirty="0">
                <a:effectLst/>
              </a:rPr>
              <a:t>Southwest’s lower expenses highlight its cost-efficient model, </a:t>
            </a:r>
            <a:r>
              <a:rPr lang="en-GB" sz="1600" dirty="0"/>
              <a:t>and steady profits, a hallmark of low-cost carriers.</a:t>
            </a:r>
            <a:endParaRPr lang="en-GB" sz="1600" dirty="0">
              <a:effectLst/>
            </a:endParaRPr>
          </a:p>
          <a:p>
            <a:pPr marL="285750" indent="-285750" algn="just">
              <a:buFont typeface="Arial" panose="020B0604020202020204" pitchFamily="34" charset="0"/>
              <a:buChar char="•"/>
            </a:pPr>
            <a:endParaRPr lang="en-GB" sz="1600" dirty="0">
              <a:latin typeface="Google Sans"/>
            </a:endParaRPr>
          </a:p>
          <a:p>
            <a:pPr marL="285750" indent="-285750" algn="just">
              <a:buFont typeface="Arial" panose="020B0604020202020204" pitchFamily="34" charset="0"/>
              <a:buChar char="•"/>
            </a:pPr>
            <a:r>
              <a:rPr lang="en-GB" sz="1600" dirty="0">
                <a:effectLst/>
                <a:latin typeface="Google Sans"/>
              </a:rPr>
              <a:t>Delta’s revenue (0.4bn) exceeds its expenses (0.3bn), suggesting a profit margin, consistent profit margin from 2010 – 2018 and highest profits in 2015.</a:t>
            </a:r>
          </a:p>
          <a:p>
            <a:pPr algn="just"/>
            <a:endParaRPr lang="en-GB" sz="1600" dirty="0">
              <a:effectLst/>
              <a:latin typeface="Google Sans"/>
            </a:endParaRPr>
          </a:p>
          <a:p>
            <a:pPr marL="285750" indent="-285750" algn="just">
              <a:buFont typeface="Arial" panose="020B0604020202020204" pitchFamily="34" charset="0"/>
              <a:buChar char="•"/>
            </a:pPr>
            <a:r>
              <a:rPr lang="en-GB" sz="1600" dirty="0">
                <a:effectLst/>
                <a:latin typeface="Google Sans"/>
              </a:rPr>
              <a:t>United’s revenue (0.3bn) matches its expenses (0.3bn), indicating minimal profit, aligning with its historical volatility </a:t>
            </a:r>
          </a:p>
          <a:p>
            <a:pPr algn="just"/>
            <a:endParaRPr lang="en-GB" sz="1600" dirty="0">
              <a:effectLst/>
              <a:latin typeface="Google Sans"/>
            </a:endParaRPr>
          </a:p>
        </p:txBody>
      </p:sp>
      <p:pic>
        <p:nvPicPr>
          <p:cNvPr id="8" name="Picture 7">
            <a:extLst>
              <a:ext uri="{FF2B5EF4-FFF2-40B4-BE49-F238E27FC236}">
                <a16:creationId xmlns:a16="http://schemas.microsoft.com/office/drawing/2014/main" id="{E9C1C5A3-1A56-D2B9-A90B-DE0448BD13B7}"/>
              </a:ext>
            </a:extLst>
          </p:cNvPr>
          <p:cNvPicPr>
            <a:picLocks noChangeAspect="1"/>
          </p:cNvPicPr>
          <p:nvPr/>
        </p:nvPicPr>
        <p:blipFill>
          <a:blip r:embed="rId3"/>
          <a:stretch>
            <a:fillRect/>
          </a:stretch>
        </p:blipFill>
        <p:spPr>
          <a:xfrm>
            <a:off x="679456" y="1271583"/>
            <a:ext cx="4694327" cy="2248095"/>
          </a:xfrm>
          <a:prstGeom prst="rect">
            <a:avLst/>
          </a:prstGeom>
        </p:spPr>
      </p:pic>
    </p:spTree>
    <p:extLst>
      <p:ext uri="{BB962C8B-B14F-4D97-AF65-F5344CB8AC3E}">
        <p14:creationId xmlns:p14="http://schemas.microsoft.com/office/powerpoint/2010/main" val="153788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6CB52-2CF2-BB19-A557-6EF5EDFC454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22F5538-9DCC-B6D7-EA5E-C51273A4577C}"/>
              </a:ext>
            </a:extLst>
          </p:cNvPr>
          <p:cNvSpPr txBox="1"/>
          <p:nvPr/>
        </p:nvSpPr>
        <p:spPr>
          <a:xfrm>
            <a:off x="2804336" y="545658"/>
            <a:ext cx="6097772" cy="461665"/>
          </a:xfrm>
          <a:prstGeom prst="rect">
            <a:avLst/>
          </a:prstGeom>
          <a:noFill/>
        </p:spPr>
        <p:txBody>
          <a:bodyPr wrap="square">
            <a:spAutoFit/>
          </a:bodyPr>
          <a:lstStyle/>
          <a:p>
            <a:pPr algn="ctr"/>
            <a:r>
              <a:rPr lang="en-GB" sz="2400" b="1" dirty="0">
                <a:solidFill>
                  <a:schemeClr val="accent2"/>
                </a:solidFill>
                <a:latin typeface="Hanken Grotesk"/>
              </a:rPr>
              <a:t>Breakdown Summary by Carrier and Year</a:t>
            </a:r>
            <a:endParaRPr lang="en-IN" sz="2400" b="1" dirty="0">
              <a:solidFill>
                <a:schemeClr val="accent2"/>
              </a:solidFill>
              <a:latin typeface="Hanken Grotesk"/>
            </a:endParaRPr>
          </a:p>
        </p:txBody>
      </p:sp>
      <p:pic>
        <p:nvPicPr>
          <p:cNvPr id="7" name="Picture 6">
            <a:extLst>
              <a:ext uri="{FF2B5EF4-FFF2-40B4-BE49-F238E27FC236}">
                <a16:creationId xmlns:a16="http://schemas.microsoft.com/office/drawing/2014/main" id="{552CBB12-E2F8-1D6B-7022-1193B1CF73C1}"/>
              </a:ext>
            </a:extLst>
          </p:cNvPr>
          <p:cNvPicPr>
            <a:picLocks noChangeAspect="1"/>
          </p:cNvPicPr>
          <p:nvPr/>
        </p:nvPicPr>
        <p:blipFill>
          <a:blip r:embed="rId2"/>
          <a:stretch>
            <a:fillRect/>
          </a:stretch>
        </p:blipFill>
        <p:spPr>
          <a:xfrm>
            <a:off x="1862723" y="1282706"/>
            <a:ext cx="8466554" cy="5029636"/>
          </a:xfrm>
          <a:prstGeom prst="rect">
            <a:avLst/>
          </a:prstGeom>
        </p:spPr>
      </p:pic>
    </p:spTree>
    <p:extLst>
      <p:ext uri="{BB962C8B-B14F-4D97-AF65-F5344CB8AC3E}">
        <p14:creationId xmlns:p14="http://schemas.microsoft.com/office/powerpoint/2010/main" val="375866338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1101</TotalTime>
  <Words>2215</Words>
  <Application>Microsoft Office PowerPoint</Application>
  <PresentationFormat>Widescreen</PresentationFormat>
  <Paragraphs>209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Google Sans</vt:lpstr>
      <vt:lpstr>Hanken Grotesk</vt:lpstr>
      <vt:lpstr>Manrope</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Karanam</dc:creator>
  <cp:lastModifiedBy>Karthik Karanam</cp:lastModifiedBy>
  <cp:revision>18</cp:revision>
  <dcterms:created xsi:type="dcterms:W3CDTF">2025-05-24T08:55:10Z</dcterms:created>
  <dcterms:modified xsi:type="dcterms:W3CDTF">2025-06-03T14:55:31Z</dcterms:modified>
</cp:coreProperties>
</file>