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90" r:id="rId3"/>
    <p:sldId id="291" r:id="rId4"/>
    <p:sldId id="293" r:id="rId5"/>
    <p:sldId id="294" r:id="rId6"/>
    <p:sldId id="325" r:id="rId7"/>
    <p:sldId id="312" r:id="rId8"/>
    <p:sldId id="300" r:id="rId9"/>
    <p:sldId id="301" r:id="rId10"/>
    <p:sldId id="309" r:id="rId11"/>
    <p:sldId id="311" r:id="rId12"/>
    <p:sldId id="315" r:id="rId13"/>
    <p:sldId id="316" r:id="rId14"/>
    <p:sldId id="297" r:id="rId15"/>
    <p:sldId id="317" r:id="rId16"/>
    <p:sldId id="321" r:id="rId17"/>
    <p:sldId id="323" r:id="rId18"/>
    <p:sldId id="324" r:id="rId19"/>
    <p:sldId id="322" r:id="rId20"/>
    <p:sldId id="32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18A8"/>
    <a:srgbClr val="E70B30"/>
    <a:srgbClr val="D2F8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59D780-26AC-4B03-B874-0A83BB3BF125}" type="datetimeFigureOut">
              <a:rPr lang="en-US" smtClean="0"/>
              <a:pPr/>
              <a:t>12/18/2023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9D420-1B71-4F4D-8C4D-636611834E56}" type="slidenum">
              <a:rPr lang="en-US" smtClean="0"/>
              <a:pPr/>
              <a:t>‹#›</a:t>
            </a:fld>
            <a:endParaRPr lang="en-US"/>
          </a:p>
        </p:txBody>
      </p:sp>
    </p:spTree>
    <p:extLst>
      <p:ext uri="{BB962C8B-B14F-4D97-AF65-F5344CB8AC3E}">
        <p14:creationId xmlns:p14="http://schemas.microsoft.com/office/powerpoint/2010/main" val="291866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68189B6-7378-4C31-B5E6-499BF7AA780B}" type="slidenum">
              <a:rPr lang="en-US" smtClean="0"/>
              <a:pPr/>
              <a:t>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508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Slide Number Placeholder 3"/>
          <p:cNvSpPr>
            <a:spLocks noGrp="1"/>
          </p:cNvSpPr>
          <p:nvPr>
            <p:ph type="sldNum" sz="quarter" idx="5"/>
          </p:nvPr>
        </p:nvSpPr>
        <p:spPr>
          <a:noFill/>
        </p:spPr>
        <p:txBody>
          <a:bodyPr/>
          <a:lstStyle/>
          <a:p>
            <a:fld id="{9924F1DB-97F7-4EAC-B554-BDC5A4063593}" type="slidenum">
              <a:rPr lang="en-US"/>
              <a:pPr/>
              <a:t>11</a:t>
            </a:fld>
            <a:endParaRPr lang="en-US"/>
          </a:p>
        </p:txBody>
      </p:sp>
    </p:spTree>
    <p:extLst>
      <p:ext uri="{BB962C8B-B14F-4D97-AF65-F5344CB8AC3E}">
        <p14:creationId xmlns:p14="http://schemas.microsoft.com/office/powerpoint/2010/main" val="421305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0FF9D69-690F-4534-9D25-07C95517A409}" type="slidenum">
              <a:rPr lang="en-US" smtClean="0"/>
              <a:pPr/>
              <a:t>12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0969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Wikimedia commons picture of Shake</a:t>
            </a: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4BFA58-BEF6-4E5B-90B4-D455D30B8974}" type="slidenum">
              <a:rPr lang="en-US"/>
              <a:pPr fontAlgn="base">
                <a:spcBef>
                  <a:spcPct val="0"/>
                </a:spcBef>
                <a:spcAft>
                  <a:spcPct val="0"/>
                </a:spcAft>
              </a:pPr>
              <a:t>16</a:t>
            </a:fld>
            <a:endParaRPr lang="en-US"/>
          </a:p>
        </p:txBody>
      </p:sp>
    </p:spTree>
    <p:extLst>
      <p:ext uri="{BB962C8B-B14F-4D97-AF65-F5344CB8AC3E}">
        <p14:creationId xmlns:p14="http://schemas.microsoft.com/office/powerpoint/2010/main" val="2784292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7F7A09-B31B-43C3-917D-B33EC1E8B7B6}" type="datetime1">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9C8BD3-6550-457D-B216-122222B32A31}" type="datetime1">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DB54CD-C545-4A38-8D98-5E79DACC2885}" type="datetime1">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4B9F68-F55A-4598-A4C5-984365E51615}" type="datetime1">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D9BA5E-14B9-415E-A18A-178287B96286}" type="datetime1">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0584A0-F385-4453-9753-1A7FA157DB6B}" type="datetime1">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075A57-9A86-4AEB-B81F-D950928C8D99}" type="datetime1">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F416B2-DEBB-4915-A657-A29088932FAF}" type="datetime1">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B62F-3EB4-4920-B8C9-840CFBA8D0E7}" type="datetime1">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A93873-1485-44EB-BD99-D451AC0855B1}" type="datetime1">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C42DBC-1D0C-4869-9B74-180D5427B837}" type="datetime1">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295F8-2DF4-4210-9EDA-BFC2A5B03675}" type="datetime1">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EA241C-5A3C-45A6-9BC1-7BBD18804456}" type="slidenum">
              <a:rPr lang="en-US" smtClean="0"/>
              <a:pPr/>
              <a:t>1</a:t>
            </a:fld>
            <a:endParaRPr lang="en-US"/>
          </a:p>
        </p:txBody>
      </p:sp>
      <p:sp>
        <p:nvSpPr>
          <p:cNvPr id="5" name="Rectangle 4"/>
          <p:cNvSpPr/>
          <p:nvPr/>
        </p:nvSpPr>
        <p:spPr>
          <a:xfrm>
            <a:off x="1447800" y="2514600"/>
            <a:ext cx="6326475" cy="923330"/>
          </a:xfrm>
          <a:prstGeom prst="rect">
            <a:avLst/>
          </a:prstGeom>
          <a:noFill/>
        </p:spPr>
        <p:txBody>
          <a:bodyPr wrap="none" lIns="91440" tIns="45720" rIns="91440" bIns="45720">
            <a:spAutoFit/>
          </a:bodyPr>
          <a:lstStyle/>
          <a:p>
            <a:pPr algn="ctr"/>
            <a:r>
              <a:rPr lang="en-US" sz="5400" b="1" dirty="0">
                <a:ln w="1905"/>
                <a:solidFill>
                  <a:srgbClr val="C00000"/>
                </a:solidFill>
                <a:effectLst>
                  <a:innerShdw blurRad="69850" dist="43180" dir="5400000">
                    <a:srgbClr val="000000">
                      <a:alpha val="65000"/>
                    </a:srgbClr>
                  </a:innerShdw>
                </a:effectLst>
              </a:rPr>
              <a:t>Information Retrieval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C86FFF5B-3251-4CCD-9E96-5AF1291D07E9}" type="slidenum">
              <a:rPr lang="en-US" smtClean="0"/>
              <a:pPr/>
              <a:t>10</a:t>
            </a:fld>
            <a:endParaRPr lang="en-US"/>
          </a:p>
        </p:txBody>
      </p:sp>
      <p:sp>
        <p:nvSpPr>
          <p:cNvPr id="12" name="Rectangle 11"/>
          <p:cNvSpPr/>
          <p:nvPr/>
        </p:nvSpPr>
        <p:spPr>
          <a:xfrm>
            <a:off x="2895600" y="0"/>
            <a:ext cx="2866234" cy="923330"/>
          </a:xfrm>
          <a:prstGeom prst="rect">
            <a:avLst/>
          </a:prstGeom>
          <a:noFill/>
        </p:spPr>
        <p:txBody>
          <a:bodyPr wrap="squar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600" b="1" cap="none" spc="0" dirty="0">
                <a:ln w="1905"/>
                <a:solidFill>
                  <a:srgbClr val="C00000"/>
                </a:solidFill>
                <a:effectLst>
                  <a:innerShdw blurRad="69850" dist="43180" dir="5400000">
                    <a:srgbClr val="000000">
                      <a:alpha val="65000"/>
                    </a:srgbClr>
                  </a:innerShdw>
                </a:effectLst>
              </a:rPr>
              <a:t>DB Vs IR</a:t>
            </a:r>
          </a:p>
        </p:txBody>
      </p:sp>
      <p:sp>
        <p:nvSpPr>
          <p:cNvPr id="19" name="Content Placeholder 2"/>
          <p:cNvSpPr>
            <a:spLocks/>
          </p:cNvSpPr>
          <p:nvPr/>
        </p:nvSpPr>
        <p:spPr bwMode="auto">
          <a:xfrm>
            <a:off x="4495800" y="1905000"/>
            <a:ext cx="3962400" cy="3810000"/>
          </a:xfrm>
          <a:prstGeom prst="rect">
            <a:avLst/>
          </a:prstGeom>
          <a:noFill/>
          <a:ln w="9525">
            <a:noFill/>
            <a:miter lim="800000"/>
            <a:headEnd/>
            <a:tailEnd/>
          </a:ln>
        </p:spPr>
        <p:txBody>
          <a:bodyPr/>
          <a:lstStyle/>
          <a:p>
            <a:pPr marL="723900" indent="-457200" eaLnBrk="1" hangingPunct="1">
              <a:buSzPct val="80000"/>
            </a:pPr>
            <a:endParaRPr lang="en-US" altLang="zh-CN" sz="2000" i="0" dirty="0">
              <a:latin typeface="Arial" charset="0"/>
              <a:ea typeface="宋体" pitchFamily="2" charset="-122"/>
            </a:endParaRPr>
          </a:p>
          <a:p>
            <a:pPr marL="361950" lvl="1" indent="-361950">
              <a:buClr>
                <a:srgbClr val="C00000"/>
              </a:buClr>
              <a:buSzPct val="80000"/>
              <a:buFont typeface="Wingdings" pitchFamily="2" charset="2"/>
              <a:buChar char="Ø"/>
            </a:pPr>
            <a:r>
              <a:rPr lang="en-US" altLang="zh-CN" sz="2000" dirty="0">
                <a:ea typeface="宋体" pitchFamily="2" charset="-122"/>
              </a:rPr>
              <a:t>Minimal/No structure</a:t>
            </a:r>
          </a:p>
          <a:p>
            <a:pPr marL="361950" lvl="1" indent="-361950">
              <a:buClr>
                <a:srgbClr val="C00000"/>
              </a:buClr>
              <a:buSzPct val="80000"/>
              <a:buFont typeface="Wingdings" pitchFamily="2" charset="2"/>
              <a:buChar char="Ø"/>
            </a:pPr>
            <a:r>
              <a:rPr lang="en-US" altLang="zh-CN" sz="2000" dirty="0">
                <a:ea typeface="宋体" pitchFamily="2" charset="-122"/>
              </a:rPr>
              <a:t>Accessed by keywords</a:t>
            </a:r>
          </a:p>
          <a:p>
            <a:pPr marL="361950" lvl="1" indent="-361950">
              <a:buClr>
                <a:srgbClr val="C00000"/>
              </a:buClr>
              <a:buSzPct val="80000"/>
              <a:buFont typeface="Wingdings" pitchFamily="2" charset="2"/>
              <a:buChar char="Ø"/>
            </a:pPr>
            <a:r>
              <a:rPr lang="en-US" altLang="zh-CN" sz="2000" dirty="0">
                <a:ea typeface="宋体" pitchFamily="2" charset="-122"/>
              </a:rPr>
              <a:t>Limited search quality</a:t>
            </a:r>
          </a:p>
          <a:p>
            <a:pPr marL="361950" lvl="1" indent="-361950" eaLnBrk="1" hangingPunct="1">
              <a:buClr>
                <a:srgbClr val="C00000"/>
              </a:buClr>
              <a:buSzPct val="80000"/>
              <a:buFont typeface="Wingdings" pitchFamily="2" charset="2"/>
              <a:buChar char="Ø"/>
            </a:pPr>
            <a:r>
              <a:rPr lang="en-US" altLang="zh-CN" sz="2000" i="0" dirty="0">
                <a:ea typeface="宋体" pitchFamily="2" charset="-122"/>
              </a:rPr>
              <a:t>Large user population</a:t>
            </a:r>
          </a:p>
          <a:p>
            <a:pPr marL="361950" lvl="1" indent="-361950">
              <a:buClr>
                <a:srgbClr val="C00000"/>
              </a:buClr>
              <a:buSzPct val="80000"/>
              <a:buFont typeface="Wingdings" pitchFamily="2" charset="2"/>
              <a:buChar char="Ø"/>
            </a:pPr>
            <a:r>
              <a:rPr lang="en-US" sz="2000" dirty="0"/>
              <a:t>Query - free text ,  Boolean combinations of keywords</a:t>
            </a:r>
          </a:p>
          <a:p>
            <a:pPr marL="361950" lvl="1" indent="-361950" eaLnBrk="1" hangingPunct="1">
              <a:buClr>
                <a:srgbClr val="C00000"/>
              </a:buClr>
              <a:buSzPct val="80000"/>
              <a:buFont typeface="Wingdings" pitchFamily="2" charset="2"/>
              <a:buChar char="Ø"/>
            </a:pPr>
            <a:r>
              <a:rPr lang="en-US" sz="2000" dirty="0"/>
              <a:t>Ranking of documents on estimated degree of relevance of the documents to the query</a:t>
            </a:r>
          </a:p>
          <a:p>
            <a:pPr marL="361950" lvl="1" indent="-361950">
              <a:buClr>
                <a:srgbClr val="C00000"/>
              </a:buClr>
              <a:buSzPct val="80000"/>
              <a:buFont typeface="Wingdings" pitchFamily="2" charset="2"/>
              <a:buChar char="Ø"/>
            </a:pPr>
            <a:r>
              <a:rPr lang="en-US" sz="2000" dirty="0"/>
              <a:t>Less focus on concurrency control and recovery</a:t>
            </a:r>
          </a:p>
          <a:p>
            <a:pPr marL="361950" lvl="1" indent="-276225" eaLnBrk="1" hangingPunct="1">
              <a:buClr>
                <a:srgbClr val="0033CC"/>
              </a:buClr>
              <a:buSzPct val="80000"/>
              <a:buFont typeface="Wingdings" pitchFamily="2" charset="2"/>
              <a:buChar char="Ø"/>
            </a:pPr>
            <a:endParaRPr lang="en-US" sz="2000" dirty="0"/>
          </a:p>
          <a:p>
            <a:pPr marL="361950" lvl="1" indent="-276225" eaLnBrk="1" hangingPunct="1">
              <a:buClr>
                <a:srgbClr val="0033CC"/>
              </a:buClr>
              <a:buSzPct val="80000"/>
              <a:buFont typeface="Wingdings" pitchFamily="2" charset="2"/>
              <a:buChar char="Ø"/>
            </a:pPr>
            <a:endParaRPr lang="en-US" sz="2000" dirty="0"/>
          </a:p>
          <a:p>
            <a:pPr marL="266700" lvl="1" eaLnBrk="1" hangingPunct="1">
              <a:buClr>
                <a:srgbClr val="0033CC"/>
              </a:buClr>
              <a:buSzPct val="80000"/>
            </a:pPr>
            <a:endParaRPr lang="en-US" altLang="zh-CN" sz="2000" i="0" dirty="0">
              <a:latin typeface="Arial" charset="0"/>
              <a:ea typeface="宋体" pitchFamily="2" charset="-122"/>
            </a:endParaRPr>
          </a:p>
          <a:p>
            <a:pPr lvl="1" eaLnBrk="1" hangingPunct="1">
              <a:buFont typeface="Wingdings" pitchFamily="2" charset="2"/>
              <a:buNone/>
            </a:pPr>
            <a:endParaRPr lang="zh-CN" altLang="en-US" sz="2400" i="0" dirty="0">
              <a:latin typeface="Arial" charset="0"/>
              <a:ea typeface="宋体" pitchFamily="2" charset="-122"/>
            </a:endParaRPr>
          </a:p>
        </p:txBody>
      </p:sp>
      <p:pic>
        <p:nvPicPr>
          <p:cNvPr id="4098" name="Picture 2"/>
          <p:cNvPicPr>
            <a:picLocks noChangeAspect="1" noChangeArrowheads="1"/>
          </p:cNvPicPr>
          <p:nvPr/>
        </p:nvPicPr>
        <p:blipFill>
          <a:blip r:embed="rId2"/>
          <a:srcRect/>
          <a:stretch>
            <a:fillRect/>
          </a:stretch>
        </p:blipFill>
        <p:spPr bwMode="auto">
          <a:xfrm>
            <a:off x="304800" y="2057400"/>
            <a:ext cx="3810000" cy="3200400"/>
          </a:xfrm>
          <a:prstGeom prst="rect">
            <a:avLst/>
          </a:prstGeom>
          <a:noFill/>
          <a:ln w="9525">
            <a:noFill/>
            <a:miter lim="800000"/>
            <a:headEnd/>
            <a:tailEnd/>
          </a:ln>
          <a:effectLst/>
        </p:spPr>
      </p:pic>
      <p:sp>
        <p:nvSpPr>
          <p:cNvPr id="22" name="Content Placeholder 2"/>
          <p:cNvSpPr>
            <a:spLocks noGrp="1"/>
          </p:cNvSpPr>
          <p:nvPr>
            <p:ph idx="1"/>
          </p:nvPr>
        </p:nvSpPr>
        <p:spPr>
          <a:xfrm>
            <a:off x="3124200" y="1295400"/>
            <a:ext cx="2819400" cy="457200"/>
          </a:xfrm>
          <a:ln w="15875">
            <a:solidFill>
              <a:schemeClr val="accent1">
                <a:shade val="95000"/>
                <a:satMod val="105000"/>
              </a:schemeClr>
            </a:solidFill>
          </a:ln>
        </p:spPr>
        <p:txBody>
          <a:bodyPr>
            <a:normAutofit fontScale="70000" lnSpcReduction="20000"/>
          </a:bodyPr>
          <a:lstStyle/>
          <a:p>
            <a:pPr>
              <a:buNone/>
            </a:pPr>
            <a:r>
              <a:rPr lang="en-US" dirty="0"/>
              <a:t>IR :  Unstructured Data</a:t>
            </a:r>
          </a:p>
        </p:txBody>
      </p:sp>
      <p:sp>
        <p:nvSpPr>
          <p:cNvPr id="7" name="TextBox 6"/>
          <p:cNvSpPr txBox="1"/>
          <p:nvPr/>
        </p:nvSpPr>
        <p:spPr>
          <a:xfrm>
            <a:off x="685800" y="6096000"/>
            <a:ext cx="3505200" cy="369332"/>
          </a:xfrm>
          <a:prstGeom prst="rect">
            <a:avLst/>
          </a:prstGeom>
          <a:noFill/>
        </p:spPr>
        <p:txBody>
          <a:bodyPr wrap="square" rtlCol="0">
            <a:spAutoFit/>
          </a:bodyPr>
          <a:lstStyle/>
          <a:p>
            <a:r>
              <a:rPr lang="en-US" dirty="0">
                <a:solidFill>
                  <a:srgbClr val="C00000"/>
                </a:solidFill>
              </a:rPr>
              <a:t>Query :</a:t>
            </a:r>
            <a:r>
              <a:rPr lang="en-US" dirty="0"/>
              <a:t>  </a:t>
            </a:r>
            <a:r>
              <a:rPr lang="en-US" b="1" dirty="0">
                <a:solidFill>
                  <a:srgbClr val="0070C0"/>
                </a:solidFill>
              </a:rPr>
              <a:t>algorithm  analysis  design </a:t>
            </a:r>
          </a:p>
        </p:txBody>
      </p:sp>
      <p:cxnSp>
        <p:nvCxnSpPr>
          <p:cNvPr id="8" name="Straight Connector 7">
            <a:extLst>
              <a:ext uri="{FF2B5EF4-FFF2-40B4-BE49-F238E27FC236}">
                <a16:creationId xmlns:a16="http://schemas.microsoft.com/office/drawing/2014/main" xmlns="" id="{C5F6405A-6112-48C1-875B-372E37F3F289}"/>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9D457792-C28D-4AEE-A926-4B9E218D9E39}" type="slidenum">
              <a:rPr lang="en-US"/>
              <a:pPr/>
              <a:t>11</a:t>
            </a:fld>
            <a:endParaRPr lang="en-US">
              <a:latin typeface="Times New Roman" charset="0"/>
            </a:endParaRPr>
          </a:p>
        </p:txBody>
      </p:sp>
      <p:sp>
        <p:nvSpPr>
          <p:cNvPr id="17412" name="Rectangle 3"/>
          <p:cNvSpPr>
            <a:spLocks noGrp="1" noChangeArrowheads="1"/>
          </p:cNvSpPr>
          <p:nvPr>
            <p:ph type="body" idx="1"/>
          </p:nvPr>
        </p:nvSpPr>
        <p:spPr>
          <a:xfrm>
            <a:off x="0" y="914400"/>
            <a:ext cx="9144000" cy="5943600"/>
          </a:xfrm>
          <a:solidFill>
            <a:schemeClr val="bg1">
              <a:lumMod val="75000"/>
              <a:alpha val="53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eaLnBrk="1" hangingPunct="1"/>
            <a:endParaRPr lang="en-US" dirty="0"/>
          </a:p>
          <a:p>
            <a:pPr marL="361950" indent="-361950" eaLnBrk="1" hangingPunct="1">
              <a:buNone/>
            </a:pPr>
            <a:r>
              <a:rPr lang="en-US" dirty="0"/>
              <a:t>    Relevance is a </a:t>
            </a:r>
            <a:r>
              <a:rPr lang="en-US" dirty="0">
                <a:solidFill>
                  <a:srgbClr val="FF0000"/>
                </a:solidFill>
              </a:rPr>
              <a:t>subjective judgment </a:t>
            </a:r>
            <a:r>
              <a:rPr lang="en-US" dirty="0"/>
              <a:t>and may include:</a:t>
            </a:r>
          </a:p>
          <a:p>
            <a:pPr lvl="1" eaLnBrk="1" hangingPunct="1"/>
            <a:r>
              <a:rPr lang="en-US" dirty="0"/>
              <a:t>Being on the proper subject.</a:t>
            </a:r>
          </a:p>
          <a:p>
            <a:pPr lvl="1" eaLnBrk="1" hangingPunct="1"/>
            <a:r>
              <a:rPr lang="en-US" dirty="0"/>
              <a:t>Being timely (recent information).</a:t>
            </a:r>
          </a:p>
          <a:p>
            <a:pPr lvl="1" eaLnBrk="1" hangingPunct="1"/>
            <a:r>
              <a:rPr lang="en-US" dirty="0"/>
              <a:t>Being authoritative (from a trusted source).</a:t>
            </a:r>
          </a:p>
          <a:p>
            <a:pPr lvl="1" eaLnBrk="1" hangingPunct="1"/>
            <a:r>
              <a:rPr lang="en-US" dirty="0"/>
              <a:t>Satisfying the goals of the user and his/her intended use of the information (</a:t>
            </a:r>
            <a:r>
              <a:rPr lang="en-US" i="1" dirty="0"/>
              <a:t>information need</a:t>
            </a:r>
            <a:r>
              <a:rPr lang="en-US" dirty="0"/>
              <a:t>).</a:t>
            </a:r>
          </a:p>
        </p:txBody>
      </p:sp>
      <p:sp>
        <p:nvSpPr>
          <p:cNvPr id="5" name="Rectangle 4"/>
          <p:cNvSpPr/>
          <p:nvPr/>
        </p:nvSpPr>
        <p:spPr>
          <a:xfrm>
            <a:off x="3532837" y="35442"/>
            <a:ext cx="2078326" cy="646331"/>
          </a:xfrm>
          <a:prstGeom prst="rect">
            <a:avLst/>
          </a:prstGeom>
          <a:noFill/>
        </p:spPr>
        <p:txBody>
          <a:bodyPr wrap="none" lIns="91440" tIns="45720" rIns="91440" bIns="45720">
            <a:spAutoFit/>
          </a:bodyPr>
          <a:lstStyle/>
          <a:p>
            <a:pPr algn="ctr"/>
            <a:r>
              <a:rPr lang="en-US" sz="3600" cap="none" spc="0" dirty="0">
                <a:ln w="1905"/>
                <a:solidFill>
                  <a:srgbClr val="C00000"/>
                </a:solidFill>
                <a:effectLst>
                  <a:innerShdw blurRad="69850" dist="43180" dir="5400000">
                    <a:srgbClr val="000000">
                      <a:alpha val="65000"/>
                    </a:srgbClr>
                  </a:innerShdw>
                </a:effectLst>
              </a:rPr>
              <a:t>Relevanc</a:t>
            </a:r>
            <a:r>
              <a:rPr lang="en-US" sz="36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t>
            </a:r>
          </a:p>
        </p:txBody>
      </p:sp>
      <p:cxnSp>
        <p:nvCxnSpPr>
          <p:cNvPr id="6" name="Straight Connector 5">
            <a:extLst>
              <a:ext uri="{FF2B5EF4-FFF2-40B4-BE49-F238E27FC236}">
                <a16:creationId xmlns:a16="http://schemas.microsoft.com/office/drawing/2014/main" xmlns="" id="{9651CC18-E155-437B-B764-19512B4C4752}"/>
              </a:ext>
            </a:extLst>
          </p:cNvPr>
          <p:cNvCxnSpPr/>
          <p:nvPr/>
        </p:nvCxnSpPr>
        <p:spPr>
          <a:xfrm>
            <a:off x="0" y="9128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a:noFill/>
        </p:spPr>
        <p:txBody>
          <a:bodyPr/>
          <a:lstStyle/>
          <a:p>
            <a:fld id="{DA097C53-4597-451F-8F71-7C52CEF441A8}" type="slidenum">
              <a:rPr lang="en-US" smtClean="0"/>
              <a:pPr/>
              <a:t>12</a:t>
            </a:fld>
            <a:endParaRPr lang="en-US"/>
          </a:p>
        </p:txBody>
      </p:sp>
      <p:sp>
        <p:nvSpPr>
          <p:cNvPr id="24580" name="Rectangle 2050"/>
          <p:cNvSpPr>
            <a:spLocks noGrp="1" noChangeArrowheads="1"/>
          </p:cNvSpPr>
          <p:nvPr>
            <p:ph type="title"/>
          </p:nvPr>
        </p:nvSpPr>
        <p:spPr>
          <a:xfrm>
            <a:off x="663648" y="25142"/>
            <a:ext cx="7772400" cy="611445"/>
          </a:xfrm>
        </p:spPr>
        <p:txBody>
          <a:bodyPr>
            <a:normAutofit fontScale="90000"/>
          </a:bodyPr>
          <a:lstStyle/>
          <a:p>
            <a:r>
              <a:rPr lang="en-US" dirty="0">
                <a:solidFill>
                  <a:srgbClr val="C00000"/>
                </a:solidFill>
              </a:rPr>
              <a:t>Information Retrieval as a Process</a:t>
            </a:r>
          </a:p>
        </p:txBody>
      </p:sp>
      <p:sp>
        <p:nvSpPr>
          <p:cNvPr id="24581" name="Text Box 2052"/>
          <p:cNvSpPr txBox="1">
            <a:spLocks noChangeArrowheads="1"/>
          </p:cNvSpPr>
          <p:nvPr/>
        </p:nvSpPr>
        <p:spPr bwMode="auto">
          <a:xfrm>
            <a:off x="2286000" y="1468438"/>
            <a:ext cx="1747838" cy="346075"/>
          </a:xfrm>
          <a:prstGeom prst="rect">
            <a:avLst/>
          </a:prstGeom>
          <a:solidFill>
            <a:srgbClr val="FFCC99"/>
          </a:solidFill>
          <a:ln w="9525">
            <a:solidFill>
              <a:schemeClr val="tx1"/>
            </a:solidFill>
            <a:miter lim="800000"/>
            <a:headEnd/>
            <a:tailEnd/>
          </a:ln>
        </p:spPr>
        <p:txBody>
          <a:bodyPr wrap="none">
            <a:spAutoFit/>
          </a:bodyPr>
          <a:lstStyle/>
          <a:p>
            <a:r>
              <a:rPr lang="en-US" sz="1600" b="1" dirty="0"/>
              <a:t>Information Need</a:t>
            </a:r>
          </a:p>
        </p:txBody>
      </p:sp>
      <p:sp>
        <p:nvSpPr>
          <p:cNvPr id="24582" name="Text Box 2053"/>
          <p:cNvSpPr txBox="1">
            <a:spLocks noChangeArrowheads="1"/>
          </p:cNvSpPr>
          <p:nvPr/>
        </p:nvSpPr>
        <p:spPr bwMode="auto">
          <a:xfrm>
            <a:off x="5257800" y="1447800"/>
            <a:ext cx="1905000" cy="346075"/>
          </a:xfrm>
          <a:prstGeom prst="rect">
            <a:avLst/>
          </a:prstGeom>
          <a:solidFill>
            <a:srgbClr val="FFCC99"/>
          </a:solidFill>
          <a:ln w="9525">
            <a:solidFill>
              <a:schemeClr val="tx1"/>
            </a:solidFill>
            <a:miter lim="800000"/>
            <a:headEnd/>
            <a:tailEnd/>
          </a:ln>
        </p:spPr>
        <p:txBody>
          <a:bodyPr>
            <a:spAutoFit/>
          </a:bodyPr>
          <a:lstStyle/>
          <a:p>
            <a:r>
              <a:rPr lang="en-US" sz="1600" b="1"/>
              <a:t>Document Objects</a:t>
            </a:r>
          </a:p>
        </p:txBody>
      </p:sp>
      <p:sp>
        <p:nvSpPr>
          <p:cNvPr id="24583" name="Text Box 2054"/>
          <p:cNvSpPr txBox="1">
            <a:spLocks noChangeArrowheads="1"/>
          </p:cNvSpPr>
          <p:nvPr/>
        </p:nvSpPr>
        <p:spPr bwMode="auto">
          <a:xfrm>
            <a:off x="2209800" y="3581400"/>
            <a:ext cx="1905000" cy="346075"/>
          </a:xfrm>
          <a:prstGeom prst="rect">
            <a:avLst/>
          </a:prstGeom>
          <a:solidFill>
            <a:srgbClr val="FFCC99"/>
          </a:solidFill>
          <a:ln w="9525">
            <a:solidFill>
              <a:schemeClr val="tx1"/>
            </a:solidFill>
            <a:miter lim="800000"/>
            <a:headEnd/>
            <a:tailEnd/>
          </a:ln>
        </p:spPr>
        <p:txBody>
          <a:bodyPr>
            <a:spAutoFit/>
          </a:bodyPr>
          <a:lstStyle/>
          <a:p>
            <a:pPr algn="ctr"/>
            <a:r>
              <a:rPr lang="en-US" sz="1600" b="1" dirty="0"/>
              <a:t>Query</a:t>
            </a:r>
          </a:p>
        </p:txBody>
      </p:sp>
      <p:sp>
        <p:nvSpPr>
          <p:cNvPr id="24584" name="Text Box 2055"/>
          <p:cNvSpPr txBox="1">
            <a:spLocks noChangeArrowheads="1"/>
          </p:cNvSpPr>
          <p:nvPr/>
        </p:nvSpPr>
        <p:spPr bwMode="auto">
          <a:xfrm>
            <a:off x="5257800" y="3581400"/>
            <a:ext cx="1905000" cy="346075"/>
          </a:xfrm>
          <a:prstGeom prst="rect">
            <a:avLst/>
          </a:prstGeom>
          <a:solidFill>
            <a:srgbClr val="FFCC99"/>
          </a:solidFill>
          <a:ln w="9525">
            <a:solidFill>
              <a:schemeClr val="tx1"/>
            </a:solidFill>
            <a:miter lim="800000"/>
            <a:headEnd/>
            <a:tailEnd/>
          </a:ln>
        </p:spPr>
        <p:txBody>
          <a:bodyPr>
            <a:spAutoFit/>
          </a:bodyPr>
          <a:lstStyle/>
          <a:p>
            <a:pPr algn="ctr"/>
            <a:r>
              <a:rPr lang="en-US" sz="1600" b="1" dirty="0"/>
              <a:t>Indexed Objects</a:t>
            </a:r>
          </a:p>
        </p:txBody>
      </p:sp>
      <p:sp>
        <p:nvSpPr>
          <p:cNvPr id="24585" name="Text Box 2056"/>
          <p:cNvSpPr txBox="1">
            <a:spLocks noChangeArrowheads="1"/>
          </p:cNvSpPr>
          <p:nvPr/>
        </p:nvSpPr>
        <p:spPr bwMode="auto">
          <a:xfrm>
            <a:off x="3733800" y="5638800"/>
            <a:ext cx="2057400" cy="346075"/>
          </a:xfrm>
          <a:prstGeom prst="rect">
            <a:avLst/>
          </a:prstGeom>
          <a:solidFill>
            <a:srgbClr val="FFCC99"/>
          </a:solidFill>
          <a:ln w="9525">
            <a:solidFill>
              <a:schemeClr val="tx1"/>
            </a:solidFill>
            <a:miter lim="800000"/>
            <a:headEnd/>
            <a:tailEnd/>
          </a:ln>
        </p:spPr>
        <p:txBody>
          <a:bodyPr>
            <a:spAutoFit/>
          </a:bodyPr>
          <a:lstStyle/>
          <a:p>
            <a:pPr algn="ctr"/>
            <a:r>
              <a:rPr lang="en-US" sz="1600" b="1"/>
              <a:t>Retrieved Objects</a:t>
            </a:r>
          </a:p>
        </p:txBody>
      </p:sp>
      <p:sp>
        <p:nvSpPr>
          <p:cNvPr id="24586" name="Oval 2058"/>
          <p:cNvSpPr>
            <a:spLocks noChangeArrowheads="1"/>
          </p:cNvSpPr>
          <p:nvPr/>
        </p:nvSpPr>
        <p:spPr bwMode="auto">
          <a:xfrm>
            <a:off x="5334000" y="2438400"/>
            <a:ext cx="1752600" cy="457200"/>
          </a:xfrm>
          <a:prstGeom prst="ellipse">
            <a:avLst/>
          </a:prstGeom>
          <a:solidFill>
            <a:srgbClr val="99CCFF"/>
          </a:solidFill>
          <a:ln w="9525">
            <a:solidFill>
              <a:schemeClr val="tx1"/>
            </a:solidFill>
            <a:round/>
            <a:headEnd/>
            <a:tailEnd/>
          </a:ln>
        </p:spPr>
        <p:txBody>
          <a:bodyPr wrap="none" anchor="ctr"/>
          <a:lstStyle/>
          <a:p>
            <a:pPr algn="ctr"/>
            <a:r>
              <a:rPr lang="en-US" sz="1600" b="1" dirty="0"/>
              <a:t>Representation</a:t>
            </a:r>
          </a:p>
        </p:txBody>
      </p:sp>
      <p:sp>
        <p:nvSpPr>
          <p:cNvPr id="24587" name="Oval 2060"/>
          <p:cNvSpPr>
            <a:spLocks noChangeArrowheads="1"/>
          </p:cNvSpPr>
          <p:nvPr/>
        </p:nvSpPr>
        <p:spPr bwMode="auto">
          <a:xfrm>
            <a:off x="2286000" y="2438400"/>
            <a:ext cx="1752600" cy="457200"/>
          </a:xfrm>
          <a:prstGeom prst="ellipse">
            <a:avLst/>
          </a:prstGeom>
          <a:solidFill>
            <a:srgbClr val="99CCFF"/>
          </a:solidFill>
          <a:ln w="9525">
            <a:solidFill>
              <a:schemeClr val="tx1"/>
            </a:solidFill>
            <a:round/>
            <a:headEnd/>
            <a:tailEnd/>
          </a:ln>
        </p:spPr>
        <p:txBody>
          <a:bodyPr wrap="none" anchor="ctr"/>
          <a:lstStyle/>
          <a:p>
            <a:pPr algn="ctr"/>
            <a:r>
              <a:rPr lang="en-US" sz="1600" b="1"/>
              <a:t>Representation</a:t>
            </a:r>
          </a:p>
        </p:txBody>
      </p:sp>
      <p:sp>
        <p:nvSpPr>
          <p:cNvPr id="24588" name="Oval 2061"/>
          <p:cNvSpPr>
            <a:spLocks noChangeArrowheads="1"/>
          </p:cNvSpPr>
          <p:nvPr/>
        </p:nvSpPr>
        <p:spPr bwMode="auto">
          <a:xfrm>
            <a:off x="3886200" y="4495800"/>
            <a:ext cx="1752600" cy="457200"/>
          </a:xfrm>
          <a:prstGeom prst="ellipse">
            <a:avLst/>
          </a:prstGeom>
          <a:solidFill>
            <a:srgbClr val="99CCFF"/>
          </a:solidFill>
          <a:ln w="9525">
            <a:solidFill>
              <a:schemeClr val="tx1"/>
            </a:solidFill>
            <a:round/>
            <a:headEnd/>
            <a:tailEnd/>
          </a:ln>
        </p:spPr>
        <p:txBody>
          <a:bodyPr wrap="none" anchor="ctr"/>
          <a:lstStyle/>
          <a:p>
            <a:pPr algn="ctr"/>
            <a:r>
              <a:rPr lang="en-US" sz="1600" b="1"/>
              <a:t>Comparison</a:t>
            </a:r>
          </a:p>
        </p:txBody>
      </p:sp>
      <p:sp>
        <p:nvSpPr>
          <p:cNvPr id="24589" name="Oval 2062"/>
          <p:cNvSpPr>
            <a:spLocks noChangeArrowheads="1"/>
          </p:cNvSpPr>
          <p:nvPr/>
        </p:nvSpPr>
        <p:spPr bwMode="auto">
          <a:xfrm>
            <a:off x="685800" y="4876800"/>
            <a:ext cx="2133600" cy="457200"/>
          </a:xfrm>
          <a:prstGeom prst="ellipse">
            <a:avLst/>
          </a:prstGeom>
          <a:solidFill>
            <a:srgbClr val="99CCFF"/>
          </a:solidFill>
          <a:ln w="9525">
            <a:solidFill>
              <a:schemeClr val="tx1"/>
            </a:solidFill>
            <a:round/>
            <a:headEnd/>
            <a:tailEnd/>
          </a:ln>
        </p:spPr>
        <p:txBody>
          <a:bodyPr wrap="none" anchor="ctr"/>
          <a:lstStyle/>
          <a:p>
            <a:pPr algn="ctr"/>
            <a:r>
              <a:rPr lang="en-US" sz="1600" b="1"/>
              <a:t>Evaluation/Feedback</a:t>
            </a:r>
          </a:p>
        </p:txBody>
      </p:sp>
      <p:cxnSp>
        <p:nvCxnSpPr>
          <p:cNvPr id="24590" name="AutoShape 2063"/>
          <p:cNvCxnSpPr>
            <a:cxnSpLocks noChangeShapeType="1"/>
            <a:stCxn id="24581" idx="2"/>
            <a:endCxn id="24587" idx="0"/>
          </p:cNvCxnSpPr>
          <p:nvPr/>
        </p:nvCxnSpPr>
        <p:spPr bwMode="auto">
          <a:xfrm rot="16200000" flipH="1">
            <a:off x="2849563" y="2125663"/>
            <a:ext cx="623887" cy="1587"/>
          </a:xfrm>
          <a:prstGeom prst="bentConnector3">
            <a:avLst>
              <a:gd name="adj1" fmla="val 49875"/>
            </a:avLst>
          </a:prstGeom>
          <a:noFill/>
          <a:ln w="9525">
            <a:solidFill>
              <a:srgbClr val="FF0000"/>
            </a:solidFill>
            <a:miter lim="800000"/>
            <a:headEnd/>
            <a:tailEnd type="triangle" w="med" len="med"/>
          </a:ln>
        </p:spPr>
      </p:cxnSp>
      <p:cxnSp>
        <p:nvCxnSpPr>
          <p:cNvPr id="24591" name="AutoShape 2064"/>
          <p:cNvCxnSpPr>
            <a:cxnSpLocks noChangeShapeType="1"/>
            <a:stCxn id="24587" idx="4"/>
            <a:endCxn id="24583" idx="0"/>
          </p:cNvCxnSpPr>
          <p:nvPr/>
        </p:nvCxnSpPr>
        <p:spPr bwMode="auto">
          <a:xfrm rot="5400000">
            <a:off x="2819400" y="3238500"/>
            <a:ext cx="685800" cy="0"/>
          </a:xfrm>
          <a:prstGeom prst="straightConnector1">
            <a:avLst/>
          </a:prstGeom>
          <a:noFill/>
          <a:ln w="9525">
            <a:solidFill>
              <a:srgbClr val="FF0000"/>
            </a:solidFill>
            <a:round/>
            <a:headEnd/>
            <a:tailEnd type="triangle" w="med" len="med"/>
          </a:ln>
        </p:spPr>
      </p:cxnSp>
      <p:cxnSp>
        <p:nvCxnSpPr>
          <p:cNvPr id="24592" name="AutoShape 2065"/>
          <p:cNvCxnSpPr>
            <a:cxnSpLocks noChangeShapeType="1"/>
            <a:stCxn id="24582" idx="2"/>
            <a:endCxn id="24586" idx="0"/>
          </p:cNvCxnSpPr>
          <p:nvPr/>
        </p:nvCxnSpPr>
        <p:spPr bwMode="auto">
          <a:xfrm rot="5400000">
            <a:off x="5888037" y="2116138"/>
            <a:ext cx="644525" cy="0"/>
          </a:xfrm>
          <a:prstGeom prst="straightConnector1">
            <a:avLst/>
          </a:prstGeom>
          <a:noFill/>
          <a:ln w="9525">
            <a:solidFill>
              <a:srgbClr val="FF0000"/>
            </a:solidFill>
            <a:round/>
            <a:headEnd/>
            <a:tailEnd type="triangle" w="med" len="med"/>
          </a:ln>
        </p:spPr>
      </p:cxnSp>
      <p:cxnSp>
        <p:nvCxnSpPr>
          <p:cNvPr id="24593" name="AutoShape 2066"/>
          <p:cNvCxnSpPr>
            <a:cxnSpLocks noChangeShapeType="1"/>
            <a:stCxn id="24586" idx="4"/>
            <a:endCxn id="24584" idx="0"/>
          </p:cNvCxnSpPr>
          <p:nvPr/>
        </p:nvCxnSpPr>
        <p:spPr bwMode="auto">
          <a:xfrm rot="5400000">
            <a:off x="5867400" y="3238500"/>
            <a:ext cx="685800" cy="0"/>
          </a:xfrm>
          <a:prstGeom prst="straightConnector1">
            <a:avLst/>
          </a:prstGeom>
          <a:noFill/>
          <a:ln w="9525">
            <a:solidFill>
              <a:srgbClr val="FF0000"/>
            </a:solidFill>
            <a:round/>
            <a:headEnd/>
            <a:tailEnd type="triangle" w="med" len="med"/>
          </a:ln>
        </p:spPr>
      </p:cxnSp>
      <p:cxnSp>
        <p:nvCxnSpPr>
          <p:cNvPr id="24594" name="AutoShape 2067"/>
          <p:cNvCxnSpPr>
            <a:cxnSpLocks noChangeShapeType="1"/>
            <a:stCxn id="24583" idx="2"/>
            <a:endCxn id="24588" idx="0"/>
          </p:cNvCxnSpPr>
          <p:nvPr/>
        </p:nvCxnSpPr>
        <p:spPr bwMode="auto">
          <a:xfrm rot="16200000" flipH="1">
            <a:off x="3678237" y="3411538"/>
            <a:ext cx="568325" cy="1600200"/>
          </a:xfrm>
          <a:prstGeom prst="bentConnector3">
            <a:avLst>
              <a:gd name="adj1" fmla="val 50000"/>
            </a:avLst>
          </a:prstGeom>
          <a:noFill/>
          <a:ln w="9525">
            <a:solidFill>
              <a:srgbClr val="FF0000"/>
            </a:solidFill>
            <a:miter lim="800000"/>
            <a:headEnd/>
            <a:tailEnd type="triangle" w="med" len="med"/>
          </a:ln>
        </p:spPr>
      </p:cxnSp>
      <p:cxnSp>
        <p:nvCxnSpPr>
          <p:cNvPr id="24595" name="AutoShape 2068"/>
          <p:cNvCxnSpPr>
            <a:cxnSpLocks noChangeShapeType="1"/>
            <a:stCxn id="24584" idx="2"/>
            <a:endCxn id="24588" idx="0"/>
          </p:cNvCxnSpPr>
          <p:nvPr/>
        </p:nvCxnSpPr>
        <p:spPr bwMode="auto">
          <a:xfrm rot="5400000">
            <a:off x="5202237" y="3487738"/>
            <a:ext cx="568325" cy="1447800"/>
          </a:xfrm>
          <a:prstGeom prst="bentConnector3">
            <a:avLst>
              <a:gd name="adj1" fmla="val 50000"/>
            </a:avLst>
          </a:prstGeom>
          <a:noFill/>
          <a:ln w="9525">
            <a:solidFill>
              <a:srgbClr val="FF0000"/>
            </a:solidFill>
            <a:miter lim="800000"/>
            <a:headEnd/>
            <a:tailEnd type="triangle" w="med" len="med"/>
          </a:ln>
        </p:spPr>
      </p:cxnSp>
      <p:cxnSp>
        <p:nvCxnSpPr>
          <p:cNvPr id="24596" name="AutoShape 2069"/>
          <p:cNvCxnSpPr>
            <a:cxnSpLocks noChangeShapeType="1"/>
            <a:stCxn id="24588" idx="4"/>
            <a:endCxn id="24585" idx="0"/>
          </p:cNvCxnSpPr>
          <p:nvPr/>
        </p:nvCxnSpPr>
        <p:spPr bwMode="auto">
          <a:xfrm rot="5400000">
            <a:off x="4419600" y="5295900"/>
            <a:ext cx="685800" cy="0"/>
          </a:xfrm>
          <a:prstGeom prst="straightConnector1">
            <a:avLst/>
          </a:prstGeom>
          <a:noFill/>
          <a:ln w="9525">
            <a:solidFill>
              <a:srgbClr val="FF0000"/>
            </a:solidFill>
            <a:round/>
            <a:headEnd/>
            <a:tailEnd type="triangle" w="med" len="med"/>
          </a:ln>
        </p:spPr>
      </p:cxnSp>
      <p:cxnSp>
        <p:nvCxnSpPr>
          <p:cNvPr id="24597" name="AutoShape 2070"/>
          <p:cNvCxnSpPr>
            <a:cxnSpLocks noChangeShapeType="1"/>
            <a:stCxn id="24585" idx="1"/>
            <a:endCxn id="24589" idx="6"/>
          </p:cNvCxnSpPr>
          <p:nvPr/>
        </p:nvCxnSpPr>
        <p:spPr bwMode="auto">
          <a:xfrm rot="10800000">
            <a:off x="2819400" y="5105400"/>
            <a:ext cx="914400" cy="706438"/>
          </a:xfrm>
          <a:prstGeom prst="bentConnector3">
            <a:avLst>
              <a:gd name="adj1" fmla="val 50000"/>
            </a:avLst>
          </a:prstGeom>
          <a:noFill/>
          <a:ln w="9525">
            <a:solidFill>
              <a:srgbClr val="FF0000"/>
            </a:solidFill>
            <a:miter lim="800000"/>
            <a:headEnd/>
            <a:tailEnd type="triangle" w="med" len="med"/>
          </a:ln>
        </p:spPr>
      </p:cxnSp>
      <p:cxnSp>
        <p:nvCxnSpPr>
          <p:cNvPr id="24598" name="AutoShape 2071"/>
          <p:cNvCxnSpPr>
            <a:cxnSpLocks noChangeShapeType="1"/>
            <a:stCxn id="24589" idx="0"/>
            <a:endCxn id="24583" idx="1"/>
          </p:cNvCxnSpPr>
          <p:nvPr/>
        </p:nvCxnSpPr>
        <p:spPr bwMode="auto">
          <a:xfrm rot="-5400000">
            <a:off x="1420019" y="4087019"/>
            <a:ext cx="1122362" cy="457200"/>
          </a:xfrm>
          <a:prstGeom prst="bentConnector2">
            <a:avLst/>
          </a:prstGeom>
          <a:noFill/>
          <a:ln w="9525">
            <a:solidFill>
              <a:srgbClr val="FF0000"/>
            </a:solidFill>
            <a:miter lim="800000"/>
            <a:headEnd/>
            <a:tailEnd type="triangle" w="med" len="med"/>
          </a:ln>
        </p:spPr>
      </p:cxnSp>
      <p:cxnSp>
        <p:nvCxnSpPr>
          <p:cNvPr id="24599" name="AutoShape 2072"/>
          <p:cNvCxnSpPr>
            <a:cxnSpLocks noChangeShapeType="1"/>
            <a:stCxn id="24589" idx="0"/>
            <a:endCxn id="24581" idx="1"/>
          </p:cNvCxnSpPr>
          <p:nvPr/>
        </p:nvCxnSpPr>
        <p:spPr bwMode="auto">
          <a:xfrm rot="-5400000">
            <a:off x="401637" y="2992438"/>
            <a:ext cx="3235325" cy="533400"/>
          </a:xfrm>
          <a:prstGeom prst="bentConnector2">
            <a:avLst/>
          </a:prstGeom>
          <a:noFill/>
          <a:ln w="9525">
            <a:solidFill>
              <a:srgbClr val="FF0000"/>
            </a:solidFill>
            <a:miter lim="800000"/>
            <a:headEnd/>
            <a:tailEnd type="triangle" w="med" len="med"/>
          </a:ln>
        </p:spPr>
      </p:cxnSp>
      <p:sp>
        <p:nvSpPr>
          <p:cNvPr id="24600" name="Text Box 2073"/>
          <p:cNvSpPr txBox="1">
            <a:spLocks noChangeArrowheads="1"/>
          </p:cNvSpPr>
          <p:nvPr/>
        </p:nvSpPr>
        <p:spPr bwMode="auto">
          <a:xfrm>
            <a:off x="5715000" y="4495800"/>
            <a:ext cx="1382713" cy="457200"/>
          </a:xfrm>
          <a:prstGeom prst="rect">
            <a:avLst/>
          </a:prstGeom>
          <a:noFill/>
          <a:ln w="25400">
            <a:noFill/>
            <a:miter lim="800000"/>
            <a:headEnd/>
            <a:tailEnd/>
          </a:ln>
        </p:spPr>
        <p:txBody>
          <a:bodyPr wrap="none">
            <a:spAutoFit/>
          </a:bodyPr>
          <a:lstStyle/>
          <a:p>
            <a:r>
              <a:rPr lang="en-US" i="1">
                <a:solidFill>
                  <a:srgbClr val="CC0000"/>
                </a:solidFill>
              </a:rPr>
              <a:t>Relevant</a:t>
            </a:r>
            <a:r>
              <a:rPr lang="en-US"/>
              <a:t>?</a:t>
            </a:r>
          </a:p>
        </p:txBody>
      </p:sp>
      <p:cxnSp>
        <p:nvCxnSpPr>
          <p:cNvPr id="24" name="Straight Connector 23">
            <a:extLst>
              <a:ext uri="{FF2B5EF4-FFF2-40B4-BE49-F238E27FC236}">
                <a16:creationId xmlns:a16="http://schemas.microsoft.com/office/drawing/2014/main" xmlns="" id="{63E6B34C-FE2C-414B-A5C2-D03705F2363C}"/>
              </a:ext>
            </a:extLst>
          </p:cNvPr>
          <p:cNvCxnSpPr/>
          <p:nvPr/>
        </p:nvCxnSpPr>
        <p:spPr>
          <a:xfrm>
            <a:off x="17721" y="692150"/>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52353" y="0"/>
            <a:ext cx="6477000" cy="685800"/>
          </a:xfrm>
        </p:spPr>
        <p:txBody>
          <a:bodyPr>
            <a:normAutofit fontScale="90000"/>
          </a:bodyPr>
          <a:lstStyle/>
          <a:p>
            <a:r>
              <a:rPr lang="en-US" sz="4000" dirty="0">
                <a:solidFill>
                  <a:srgbClr val="C00000"/>
                </a:solidFill>
              </a:rPr>
              <a:t>IR – </a:t>
            </a:r>
            <a:r>
              <a:rPr lang="en-US" sz="4000" dirty="0">
                <a:solidFill>
                  <a:srgbClr val="C00000"/>
                </a:solidFill>
                <a:ea typeface="ＭＳ Ｐゴシック" charset="-128"/>
              </a:rPr>
              <a:t>Basic Retrieval Process</a:t>
            </a:r>
            <a:endParaRPr lang="en-US" sz="4000" dirty="0">
              <a:solidFill>
                <a:srgbClr val="C00000"/>
              </a:solidFill>
            </a:endParaRPr>
          </a:p>
        </p:txBody>
      </p:sp>
      <p:sp>
        <p:nvSpPr>
          <p:cNvPr id="16387" name="Rectangle 3"/>
          <p:cNvSpPr>
            <a:spLocks noGrp="1" noChangeArrowheads="1"/>
          </p:cNvSpPr>
          <p:nvPr>
            <p:ph type="body" idx="1"/>
          </p:nvPr>
        </p:nvSpPr>
        <p:spPr>
          <a:xfrm>
            <a:off x="914400" y="1295400"/>
            <a:ext cx="7467600" cy="2362200"/>
          </a:xfrm>
          <a:ln w="19050">
            <a:solidFill>
              <a:srgbClr val="C00000"/>
            </a:solidFill>
          </a:ln>
        </p:spPr>
        <p:txBody>
          <a:bodyPr>
            <a:normAutofit fontScale="92500" lnSpcReduction="20000"/>
          </a:bodyPr>
          <a:lstStyle/>
          <a:p>
            <a:pPr eaLnBrk="1" hangingPunct="1">
              <a:lnSpc>
                <a:spcPct val="160000"/>
              </a:lnSpc>
              <a:buFontTx/>
              <a:buNone/>
            </a:pPr>
            <a:r>
              <a:rPr lang="en-US" sz="1000" dirty="0"/>
              <a:t>  </a:t>
            </a:r>
            <a:r>
              <a:rPr lang="en-US" sz="2000" dirty="0">
                <a:solidFill>
                  <a:srgbClr val="FF3300"/>
                </a:solidFill>
              </a:rPr>
              <a:t>QUERY</a:t>
            </a:r>
            <a:r>
              <a:rPr lang="en-US" sz="2000" dirty="0"/>
              <a:t>:  Which plays of Shakespeare contain the words </a:t>
            </a:r>
          </a:p>
          <a:p>
            <a:pPr eaLnBrk="1" hangingPunct="1">
              <a:lnSpc>
                <a:spcPct val="160000"/>
              </a:lnSpc>
              <a:buFontTx/>
              <a:buNone/>
            </a:pPr>
            <a:r>
              <a:rPr lang="en-US" sz="2000" b="1" i="1" dirty="0"/>
              <a:t>                Brutus </a:t>
            </a:r>
            <a:r>
              <a:rPr lang="en-US" sz="2000" i="1" dirty="0"/>
              <a:t>AND </a:t>
            </a:r>
            <a:r>
              <a:rPr lang="en-US" sz="2000" b="1" i="1" dirty="0"/>
              <a:t>Caesar </a:t>
            </a:r>
            <a:r>
              <a:rPr lang="en-US" sz="2000" dirty="0"/>
              <a:t>but </a:t>
            </a:r>
            <a:r>
              <a:rPr lang="en-US" sz="2000" i="1" dirty="0"/>
              <a:t>NOT </a:t>
            </a:r>
            <a:r>
              <a:rPr lang="en-US" sz="2000" b="1" i="1" dirty="0" err="1"/>
              <a:t>Calpurnia</a:t>
            </a:r>
            <a:r>
              <a:rPr lang="ta-IN" sz="2000" dirty="0"/>
              <a:t>?</a:t>
            </a:r>
            <a:endParaRPr lang="en-US" sz="2000" dirty="0"/>
          </a:p>
          <a:p>
            <a:pPr eaLnBrk="1" hangingPunct="1">
              <a:lnSpc>
                <a:spcPct val="160000"/>
              </a:lnSpc>
              <a:buFontTx/>
              <a:buNone/>
            </a:pPr>
            <a:r>
              <a:rPr lang="en-US" sz="2000" dirty="0">
                <a:solidFill>
                  <a:srgbClr val="FF3300"/>
                </a:solidFill>
              </a:rPr>
              <a:t> Document corpus</a:t>
            </a:r>
            <a:r>
              <a:rPr lang="en-US" sz="2000" dirty="0"/>
              <a:t>:  Shakespeare’s Collected Works</a:t>
            </a:r>
          </a:p>
          <a:p>
            <a:pPr eaLnBrk="1" hangingPunct="1">
              <a:lnSpc>
                <a:spcPct val="160000"/>
              </a:lnSpc>
              <a:buFontTx/>
              <a:buNone/>
            </a:pPr>
            <a:r>
              <a:rPr lang="en-US" sz="2000" dirty="0"/>
              <a:t>    One could </a:t>
            </a:r>
            <a:r>
              <a:rPr lang="en-US" sz="2000" dirty="0" err="1"/>
              <a:t>grep</a:t>
            </a:r>
            <a:r>
              <a:rPr lang="en-US" sz="2000" dirty="0"/>
              <a:t> all of Shakespeare’s plays for </a:t>
            </a:r>
            <a:r>
              <a:rPr lang="en-US" sz="2000" b="1" i="1" dirty="0"/>
              <a:t>Brutus </a:t>
            </a:r>
            <a:r>
              <a:rPr lang="en-US" sz="2000" dirty="0"/>
              <a:t>and </a:t>
            </a:r>
            <a:r>
              <a:rPr lang="en-US" sz="2000" b="1" i="1" dirty="0"/>
              <a:t>Caesar, </a:t>
            </a:r>
            <a:r>
              <a:rPr lang="en-US" sz="2000" dirty="0"/>
              <a:t>then strip out lines containing </a:t>
            </a:r>
            <a:r>
              <a:rPr lang="en-US" sz="2000" b="1" i="1" dirty="0" err="1"/>
              <a:t>Calpurnia</a:t>
            </a:r>
            <a:r>
              <a:rPr lang="ta-IN" sz="2000" dirty="0"/>
              <a:t>?</a:t>
            </a:r>
            <a:endParaRPr lang="en-US" sz="2000" dirty="0"/>
          </a:p>
        </p:txBody>
      </p:sp>
      <p:sp>
        <p:nvSpPr>
          <p:cNvPr id="4" name="Rectangle 3"/>
          <p:cNvSpPr/>
          <p:nvPr/>
        </p:nvSpPr>
        <p:spPr>
          <a:xfrm>
            <a:off x="951506" y="3733800"/>
            <a:ext cx="7010400" cy="2308324"/>
          </a:xfrm>
          <a:prstGeom prst="rect">
            <a:avLst/>
          </a:prstGeom>
        </p:spPr>
        <p:txBody>
          <a:bodyPr wrap="square">
            <a:spAutoFit/>
          </a:bodyPr>
          <a:lstStyle/>
          <a:p>
            <a:r>
              <a:rPr lang="en-US" dirty="0">
                <a:ea typeface="ＭＳ Ｐゴシック" charset="-128"/>
              </a:rPr>
              <a:t>Why is that not the answer?</a:t>
            </a:r>
          </a:p>
          <a:p>
            <a:endParaRPr lang="en-US" dirty="0">
              <a:ea typeface="ＭＳ Ｐゴシック" charset="-128"/>
            </a:endParaRPr>
          </a:p>
          <a:p>
            <a:pPr marL="714375" lvl="1" indent="-447675">
              <a:lnSpc>
                <a:spcPct val="150000"/>
              </a:lnSpc>
              <a:buClr>
                <a:srgbClr val="C00000"/>
              </a:buClr>
              <a:buSzPct val="80000"/>
              <a:buFont typeface="Wingdings" pitchFamily="2" charset="2"/>
              <a:buChar char="Ø"/>
            </a:pPr>
            <a:r>
              <a:rPr lang="en-US" dirty="0">
                <a:ea typeface="ＭＳ Ｐゴシック" charset="-128"/>
              </a:rPr>
              <a:t>Slow (for large corpora)</a:t>
            </a:r>
          </a:p>
          <a:p>
            <a:pPr marL="714375" lvl="1" indent="-447675">
              <a:lnSpc>
                <a:spcPct val="150000"/>
              </a:lnSpc>
              <a:buClr>
                <a:srgbClr val="C00000"/>
              </a:buClr>
              <a:buSzPct val="80000"/>
              <a:buFont typeface="Wingdings" pitchFamily="2" charset="2"/>
              <a:buChar char="Ø"/>
            </a:pPr>
            <a:r>
              <a:rPr lang="en-US" dirty="0">
                <a:ea typeface="ＭＳ Ｐゴシック" charset="-128"/>
              </a:rPr>
              <a:t>Other operations (e.g., find the word </a:t>
            </a:r>
            <a:r>
              <a:rPr lang="en-US" b="1" i="1" dirty="0">
                <a:ea typeface="ＭＳ Ｐゴシック" charset="-128"/>
              </a:rPr>
              <a:t>Romans </a:t>
            </a:r>
            <a:r>
              <a:rPr lang="en-US" dirty="0">
                <a:ea typeface="ＭＳ Ｐゴシック" charset="-128"/>
              </a:rPr>
              <a:t>near</a:t>
            </a:r>
            <a:r>
              <a:rPr lang="en-US" b="1" dirty="0">
                <a:ea typeface="ＭＳ Ｐゴシック" charset="-128"/>
              </a:rPr>
              <a:t> </a:t>
            </a:r>
            <a:r>
              <a:rPr lang="en-US" b="1" i="1" dirty="0">
                <a:ea typeface="ＭＳ Ｐゴシック" charset="-128"/>
              </a:rPr>
              <a:t>countrymen</a:t>
            </a:r>
            <a:r>
              <a:rPr lang="en-US" dirty="0">
                <a:ea typeface="ＭＳ Ｐゴシック" charset="-128"/>
              </a:rPr>
              <a:t>) not feasible</a:t>
            </a:r>
          </a:p>
          <a:p>
            <a:pPr marL="714375" lvl="1" indent="-447675">
              <a:lnSpc>
                <a:spcPct val="150000"/>
              </a:lnSpc>
              <a:buClr>
                <a:srgbClr val="C00000"/>
              </a:buClr>
              <a:buSzPct val="80000"/>
              <a:buFont typeface="Wingdings" pitchFamily="2" charset="2"/>
              <a:buChar char="Ø"/>
            </a:pPr>
            <a:r>
              <a:rPr lang="en-US" dirty="0">
                <a:ea typeface="ＭＳ Ｐゴシック" charset="-128"/>
              </a:rPr>
              <a:t>No Ranked retrieval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cxnSp>
        <p:nvCxnSpPr>
          <p:cNvPr id="6" name="Straight Connector 5">
            <a:extLst>
              <a:ext uri="{FF2B5EF4-FFF2-40B4-BE49-F238E27FC236}">
                <a16:creationId xmlns:a16="http://schemas.microsoft.com/office/drawing/2014/main" xmlns="" id="{023DCC59-95A1-40AD-B4AC-4EC9176E38B2}"/>
              </a:ext>
            </a:extLst>
          </p:cNvPr>
          <p:cNvCxnSpPr/>
          <p:nvPr/>
        </p:nvCxnSpPr>
        <p:spPr>
          <a:xfrm>
            <a:off x="76200" y="685800"/>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1205023" y="124267"/>
            <a:ext cx="7239000" cy="731838"/>
          </a:xfrm>
        </p:spPr>
        <p:txBody>
          <a:bodyPr anchor="b">
            <a:normAutofit fontScale="90000"/>
          </a:bodyPr>
          <a:lstStyle/>
          <a:p>
            <a:pPr defTabSz="457200" eaLnBrk="1" hangingPunct="1"/>
            <a:r>
              <a:rPr lang="en-US" dirty="0">
                <a:solidFill>
                  <a:srgbClr val="C00000"/>
                </a:solidFill>
              </a:rPr>
              <a:t>Term-document incidence</a:t>
            </a:r>
          </a:p>
        </p:txBody>
      </p:sp>
      <p:graphicFrame>
        <p:nvGraphicFramePr>
          <p:cNvPr id="1026" name="Object 1028"/>
          <p:cNvGraphicFramePr>
            <a:graphicFrameLocks noGrp="1" noChangeAspect="1"/>
          </p:cNvGraphicFramePr>
          <p:nvPr>
            <p:ph idx="4294967295"/>
          </p:nvPr>
        </p:nvGraphicFramePr>
        <p:xfrm>
          <a:off x="990600" y="1447800"/>
          <a:ext cx="7848600" cy="3429000"/>
        </p:xfrm>
        <a:graphic>
          <a:graphicData uri="http://schemas.openxmlformats.org/presentationml/2006/ole">
            <mc:AlternateContent xmlns:mc="http://schemas.openxmlformats.org/markup-compatibility/2006">
              <mc:Choice xmlns:v="urn:schemas-microsoft-com:vml" Requires="v">
                <p:oleObj spid="_x0000_s1027" name="Worksheet" r:id="rId3" imgW="9525000" imgH="3543300" progId="Excel.Sheet.8">
                  <p:embed/>
                </p:oleObj>
              </mc:Choice>
              <mc:Fallback>
                <p:oleObj name="Worksheet" r:id="rId3" imgW="9525000" imgH="3543300" progId="Excel.Sheet.8">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78486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3"/>
          <p:cNvSpPr txBox="1">
            <a:spLocks noChangeArrowheads="1"/>
          </p:cNvSpPr>
          <p:nvPr/>
        </p:nvSpPr>
        <p:spPr bwMode="auto">
          <a:xfrm>
            <a:off x="5638800" y="5568950"/>
            <a:ext cx="2819400" cy="831850"/>
          </a:xfrm>
          <a:prstGeom prst="rect">
            <a:avLst/>
          </a:prstGeom>
          <a:noFill/>
          <a:ln w="9525">
            <a:solidFill>
              <a:schemeClr val="tx1"/>
            </a:solidFill>
            <a:miter lim="800000"/>
            <a:headEnd/>
            <a:tailEnd/>
          </a:ln>
        </p:spPr>
        <p:txBody>
          <a:bodyPr>
            <a:spAutoFit/>
          </a:bodyPr>
          <a:lstStyle/>
          <a:p>
            <a:pPr algn="l"/>
            <a:r>
              <a:rPr lang="en-US" sz="2400">
                <a:ea typeface="Arial Unicode MS" pitchFamily="34" charset="-128"/>
                <a:cs typeface="Arial Unicode MS" pitchFamily="34" charset="-128"/>
              </a:rPr>
              <a:t>1 if </a:t>
            </a:r>
            <a:r>
              <a:rPr lang="en-US" sz="2400">
                <a:solidFill>
                  <a:schemeClr val="folHlink"/>
                </a:solidFill>
                <a:ea typeface="Arial Unicode MS" pitchFamily="34" charset="-128"/>
                <a:cs typeface="Arial Unicode MS" pitchFamily="34" charset="-128"/>
              </a:rPr>
              <a:t>play</a:t>
            </a:r>
            <a:r>
              <a:rPr lang="en-US" sz="2400">
                <a:ea typeface="Arial Unicode MS" pitchFamily="34" charset="-128"/>
                <a:cs typeface="Arial Unicode MS" pitchFamily="34" charset="-128"/>
              </a:rPr>
              <a:t> contains </a:t>
            </a:r>
            <a:r>
              <a:rPr lang="en-US" sz="2400">
                <a:solidFill>
                  <a:srgbClr val="990033"/>
                </a:solidFill>
                <a:ea typeface="Arial Unicode MS" pitchFamily="34" charset="-128"/>
                <a:cs typeface="Arial Unicode MS" pitchFamily="34" charset="-128"/>
              </a:rPr>
              <a:t>word</a:t>
            </a:r>
            <a:r>
              <a:rPr lang="en-US" sz="2400">
                <a:ea typeface="Arial Unicode MS" pitchFamily="34" charset="-128"/>
                <a:cs typeface="Arial Unicode MS" pitchFamily="34" charset="-128"/>
              </a:rPr>
              <a:t>, 0 otherwise</a:t>
            </a:r>
          </a:p>
        </p:txBody>
      </p:sp>
      <p:sp>
        <p:nvSpPr>
          <p:cNvPr id="1029" name="Line 5"/>
          <p:cNvSpPr>
            <a:spLocks noChangeShapeType="1"/>
          </p:cNvSpPr>
          <p:nvPr/>
        </p:nvSpPr>
        <p:spPr bwMode="auto">
          <a:xfrm flipH="1" flipV="1">
            <a:off x="4267200" y="3733800"/>
            <a:ext cx="1371600" cy="1828800"/>
          </a:xfrm>
          <a:prstGeom prst="line">
            <a:avLst/>
          </a:prstGeom>
          <a:noFill/>
          <a:ln w="19050">
            <a:solidFill>
              <a:srgbClr val="000080"/>
            </a:solidFill>
            <a:round/>
            <a:headEnd/>
            <a:tailEnd type="triangle" w="med" len="lg"/>
          </a:ln>
        </p:spPr>
        <p:txBody>
          <a:bodyPr wrap="none" anchor="ctr"/>
          <a:lstStyle/>
          <a:p>
            <a:endParaRPr lang="en-US"/>
          </a:p>
        </p:txBody>
      </p:sp>
      <p:sp>
        <p:nvSpPr>
          <p:cNvPr id="1030" name="Text Box 8"/>
          <p:cNvSpPr txBox="1">
            <a:spLocks noChangeArrowheads="1"/>
          </p:cNvSpPr>
          <p:nvPr/>
        </p:nvSpPr>
        <p:spPr bwMode="auto">
          <a:xfrm>
            <a:off x="762000" y="5715000"/>
            <a:ext cx="3978275" cy="701675"/>
          </a:xfrm>
          <a:prstGeom prst="rect">
            <a:avLst/>
          </a:prstGeom>
          <a:solidFill>
            <a:schemeClr val="accent2"/>
          </a:solidFill>
          <a:ln w="9525">
            <a:noFill/>
            <a:miter lim="800000"/>
            <a:headEnd/>
            <a:tailEnd/>
          </a:ln>
        </p:spPr>
        <p:txBody>
          <a:bodyPr>
            <a:spAutoFit/>
          </a:bodyPr>
          <a:lstStyle/>
          <a:p>
            <a:pPr algn="l"/>
            <a:r>
              <a:rPr lang="en-US" sz="2000" b="1" i="1">
                <a:solidFill>
                  <a:schemeClr val="bg1"/>
                </a:solidFill>
                <a:latin typeface="Lucida Sans" pitchFamily="34" charset="0"/>
                <a:ea typeface="Arial Unicode MS" pitchFamily="34" charset="-128"/>
                <a:cs typeface="Arial Unicode MS" pitchFamily="34" charset="-128"/>
              </a:rPr>
              <a:t>Brutus</a:t>
            </a:r>
            <a:r>
              <a:rPr lang="en-US" sz="2000">
                <a:solidFill>
                  <a:schemeClr val="bg1"/>
                </a:solidFill>
                <a:latin typeface="Lucida Sans" pitchFamily="34" charset="0"/>
                <a:ea typeface="Arial Unicode MS" pitchFamily="34" charset="-128"/>
                <a:cs typeface="Arial Unicode MS" pitchFamily="34" charset="-128"/>
              </a:rPr>
              <a:t> </a:t>
            </a:r>
            <a:r>
              <a:rPr lang="en-US" sz="2000" i="1">
                <a:solidFill>
                  <a:schemeClr val="bg1"/>
                </a:solidFill>
                <a:latin typeface="Lucida Sans" pitchFamily="34" charset="0"/>
                <a:ea typeface="Arial Unicode MS" pitchFamily="34" charset="-128"/>
                <a:cs typeface="Arial Unicode MS" pitchFamily="34" charset="-128"/>
              </a:rPr>
              <a:t>AND</a:t>
            </a:r>
            <a:r>
              <a:rPr lang="en-US" sz="2000">
                <a:solidFill>
                  <a:schemeClr val="bg1"/>
                </a:solidFill>
                <a:latin typeface="Lucida Sans" pitchFamily="34" charset="0"/>
                <a:ea typeface="Arial Unicode MS" pitchFamily="34" charset="-128"/>
                <a:cs typeface="Arial Unicode MS" pitchFamily="34" charset="-128"/>
              </a:rPr>
              <a:t> </a:t>
            </a:r>
            <a:r>
              <a:rPr lang="en-US" sz="2000" b="1" i="1">
                <a:solidFill>
                  <a:schemeClr val="bg1"/>
                </a:solidFill>
                <a:latin typeface="Lucida Sans" pitchFamily="34" charset="0"/>
                <a:ea typeface="Arial Unicode MS" pitchFamily="34" charset="-128"/>
                <a:cs typeface="Arial Unicode MS" pitchFamily="34" charset="-128"/>
              </a:rPr>
              <a:t>Caesar</a:t>
            </a:r>
            <a:r>
              <a:rPr lang="en-US" sz="2000">
                <a:solidFill>
                  <a:schemeClr val="bg1"/>
                </a:solidFill>
                <a:latin typeface="Lucida Sans" pitchFamily="34" charset="0"/>
                <a:ea typeface="Arial Unicode MS" pitchFamily="34" charset="-128"/>
                <a:cs typeface="Arial Unicode MS" pitchFamily="34" charset="-128"/>
              </a:rPr>
              <a:t> </a:t>
            </a:r>
            <a:r>
              <a:rPr lang="en-US" sz="2000" i="1">
                <a:solidFill>
                  <a:schemeClr val="bg1"/>
                </a:solidFill>
                <a:latin typeface="Lucida Sans" pitchFamily="34" charset="0"/>
                <a:ea typeface="Arial Unicode MS" pitchFamily="34" charset="-128"/>
                <a:cs typeface="Arial Unicode MS" pitchFamily="34" charset="-128"/>
              </a:rPr>
              <a:t>BUT</a:t>
            </a:r>
            <a:r>
              <a:rPr lang="en-US" sz="2000">
                <a:solidFill>
                  <a:schemeClr val="bg1"/>
                </a:solidFill>
                <a:latin typeface="Lucida Sans" pitchFamily="34" charset="0"/>
                <a:ea typeface="Arial Unicode MS" pitchFamily="34" charset="-128"/>
                <a:cs typeface="Arial Unicode MS" pitchFamily="34" charset="-128"/>
              </a:rPr>
              <a:t> </a:t>
            </a:r>
            <a:r>
              <a:rPr lang="en-US" sz="2000" i="1">
                <a:solidFill>
                  <a:schemeClr val="bg1"/>
                </a:solidFill>
                <a:latin typeface="Lucida Sans" pitchFamily="34" charset="0"/>
                <a:ea typeface="Arial Unicode MS" pitchFamily="34" charset="-128"/>
                <a:cs typeface="Arial Unicode MS" pitchFamily="34" charset="-128"/>
              </a:rPr>
              <a:t>NOT</a:t>
            </a:r>
            <a:r>
              <a:rPr lang="en-US" sz="2000">
                <a:solidFill>
                  <a:schemeClr val="bg1"/>
                </a:solidFill>
                <a:latin typeface="Lucida Sans" pitchFamily="34" charset="0"/>
                <a:ea typeface="Arial Unicode MS" pitchFamily="34" charset="-128"/>
                <a:cs typeface="Arial Unicode MS" pitchFamily="34" charset="-128"/>
              </a:rPr>
              <a:t> </a:t>
            </a:r>
            <a:r>
              <a:rPr lang="en-US" sz="2000" b="1" i="1">
                <a:solidFill>
                  <a:schemeClr val="bg1"/>
                </a:solidFill>
                <a:latin typeface="Lucida Sans" pitchFamily="34" charset="0"/>
                <a:ea typeface="Arial Unicode MS" pitchFamily="34" charset="-128"/>
                <a:cs typeface="Arial Unicode MS" pitchFamily="34" charset="-128"/>
              </a:rPr>
              <a:t>Calpurnia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cxnSp>
        <p:nvCxnSpPr>
          <p:cNvPr id="8" name="Straight Connector 7">
            <a:extLst>
              <a:ext uri="{FF2B5EF4-FFF2-40B4-BE49-F238E27FC236}">
                <a16:creationId xmlns:a16="http://schemas.microsoft.com/office/drawing/2014/main" xmlns="" id="{B9EC990C-1019-4AE3-BA46-CCD2B065A3D1}"/>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066800"/>
            <a:ext cx="8153400" cy="4953000"/>
          </a:xfrm>
          <a:prstGeom prst="rect">
            <a:avLst/>
          </a:prstGeom>
        </p:spPr>
        <p:txBody>
          <a:bodyPr vert="horz" lIns="91440" tIns="45720" rIns="91440" bIns="45720" rtlCol="0">
            <a:normAutofit fontScale="92500" lnSpcReduction="10000"/>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rgbClr val="C00000"/>
                </a:solidFill>
                <a:effectLst/>
                <a:uLnTx/>
                <a:uFillTx/>
                <a:latin typeface="+mn-lt"/>
                <a:ea typeface="+mn-ea"/>
                <a:cs typeface="+mn-cs"/>
              </a:rPr>
              <a:t>Incidence vectors</a:t>
            </a:r>
          </a:p>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US" sz="2800" b="0" i="0" u="none" strike="noStrike" kern="1200" cap="none" spc="0" normalizeH="0" baseline="0" noProof="0" dirty="0">
              <a:ln>
                <a:noFill/>
              </a:ln>
              <a:solidFill>
                <a:srgbClr val="C0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So we have a 0/1 vector for each term.</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To answer query: take the vectors for </a:t>
            </a:r>
            <a:r>
              <a:rPr kumimoji="0" lang="en-US" sz="2800" b="1" i="1" u="none" strike="noStrike" kern="1200" cap="none" spc="0" normalizeH="0" baseline="0" noProof="0" dirty="0">
                <a:ln>
                  <a:noFill/>
                </a:ln>
                <a:solidFill>
                  <a:schemeClr val="tx1"/>
                </a:solidFill>
                <a:effectLst/>
                <a:uLnTx/>
                <a:uFillTx/>
                <a:latin typeface="+mn-lt"/>
                <a:ea typeface="+mn-ea"/>
                <a:cs typeface="+mn-cs"/>
              </a:rPr>
              <a:t>Brutus, Caesar</a:t>
            </a:r>
            <a:r>
              <a:rPr kumimoji="0" lang="en-US" sz="2800" b="0" i="0" u="none" strike="noStrike" kern="1200" cap="none" spc="0" normalizeH="0" baseline="0" noProof="0" dirty="0">
                <a:ln>
                  <a:noFill/>
                </a:ln>
                <a:solidFill>
                  <a:schemeClr val="tx1"/>
                </a:solidFill>
                <a:effectLst/>
                <a:uLnTx/>
                <a:uFillTx/>
                <a:latin typeface="+mn-lt"/>
                <a:ea typeface="+mn-ea"/>
                <a:cs typeface="+mn-cs"/>
              </a:rPr>
              <a:t> and </a:t>
            </a:r>
            <a:r>
              <a:rPr kumimoji="0" lang="en-US" sz="2800" b="1" i="1" u="none" strike="noStrike" kern="1200" cap="none" spc="0" normalizeH="0" baseline="0" noProof="0" dirty="0" err="1">
                <a:ln>
                  <a:noFill/>
                </a:ln>
                <a:solidFill>
                  <a:schemeClr val="tx1"/>
                </a:solidFill>
                <a:effectLst/>
                <a:uLnTx/>
                <a:uFillTx/>
                <a:latin typeface="+mn-lt"/>
                <a:ea typeface="+mn-ea"/>
                <a:cs typeface="+mn-cs"/>
              </a:rPr>
              <a:t>Calpurnia</a:t>
            </a:r>
            <a:r>
              <a:rPr kumimoji="0" lang="en-US" sz="2800" b="0" i="0" u="none" strike="noStrike" kern="1200" cap="none" spc="0" normalizeH="0" baseline="0" noProof="0" dirty="0">
                <a:ln>
                  <a:noFill/>
                </a:ln>
                <a:solidFill>
                  <a:schemeClr val="tx1"/>
                </a:solidFill>
                <a:effectLst/>
                <a:uLnTx/>
                <a:uFillTx/>
                <a:latin typeface="+mn-lt"/>
                <a:ea typeface="+mn-ea"/>
                <a:cs typeface="+mn-cs"/>
              </a:rPr>
              <a:t> (complemented) </a:t>
            </a:r>
            <a:r>
              <a:rPr kumimoji="0" lang="en-US" sz="2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  b</a:t>
            </a:r>
            <a:r>
              <a:rPr kumimoji="0" lang="en-US" sz="2800" b="0" i="0" u="none" strike="noStrike" kern="1200" cap="none" spc="0" normalizeH="0" baseline="0" noProof="0" dirty="0">
                <a:ln>
                  <a:noFill/>
                </a:ln>
                <a:solidFill>
                  <a:schemeClr val="tx1"/>
                </a:solidFill>
                <a:effectLst/>
                <a:uLnTx/>
                <a:uFillTx/>
                <a:latin typeface="+mn-lt"/>
                <a:ea typeface="+mn-ea"/>
                <a:cs typeface="+mn-cs"/>
              </a:rPr>
              <a:t>itwise </a:t>
            </a:r>
            <a:r>
              <a:rPr kumimoji="0" lang="en-US" sz="2800" b="0" i="1" u="none" strike="noStrike" kern="1200" cap="none" spc="0" normalizeH="0" baseline="0" noProof="0" dirty="0">
                <a:ln>
                  <a:noFill/>
                </a:ln>
                <a:solidFill>
                  <a:schemeClr val="tx1"/>
                </a:solidFill>
                <a:effectLst/>
                <a:uLnTx/>
                <a:uFillTx/>
                <a:latin typeface="+mn-lt"/>
                <a:ea typeface="+mn-ea"/>
                <a:cs typeface="+mn-cs"/>
              </a:rPr>
              <a:t>AND</a:t>
            </a:r>
            <a:r>
              <a:rPr kumimoji="0" lang="en-US" sz="28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110100 </a:t>
            </a:r>
            <a:r>
              <a:rPr kumimoji="0" lang="en-US" sz="2800" b="0" i="1" u="none" strike="noStrike" kern="1200" cap="none" spc="0" normalizeH="0" baseline="0" noProof="0" dirty="0">
                <a:ln>
                  <a:noFill/>
                </a:ln>
                <a:solidFill>
                  <a:schemeClr val="tx1"/>
                </a:solidFill>
                <a:effectLst/>
                <a:uLnTx/>
                <a:uFillTx/>
                <a:latin typeface="+mn-lt"/>
                <a:ea typeface="+mn-ea"/>
                <a:cs typeface="+mn-cs"/>
              </a:rPr>
              <a:t>AND</a:t>
            </a:r>
            <a:r>
              <a:rPr kumimoji="0" lang="en-US" sz="28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lang="en-US" sz="2800" dirty="0"/>
              <a:t>     </a:t>
            </a:r>
            <a:r>
              <a:rPr kumimoji="0" lang="en-US" sz="2800" b="0" i="0" u="none" strike="noStrike" kern="1200" cap="none" spc="0" normalizeH="0" baseline="0" noProof="0" dirty="0">
                <a:ln>
                  <a:noFill/>
                </a:ln>
                <a:solidFill>
                  <a:schemeClr val="tx1"/>
                </a:solidFill>
                <a:effectLst/>
                <a:uLnTx/>
                <a:uFillTx/>
                <a:latin typeface="+mn-lt"/>
                <a:ea typeface="+mn-ea"/>
                <a:cs typeface="+mn-cs"/>
              </a:rPr>
              <a:t>110111 </a:t>
            </a:r>
            <a:r>
              <a:rPr kumimoji="0" lang="en-US" sz="2800" b="0" i="1" u="none" strike="noStrike" kern="1200" cap="none" spc="0" normalizeH="0" baseline="0" noProof="0" dirty="0">
                <a:ln>
                  <a:noFill/>
                </a:ln>
                <a:solidFill>
                  <a:schemeClr val="tx1"/>
                </a:solidFill>
                <a:effectLst/>
                <a:uLnTx/>
                <a:uFillTx/>
                <a:latin typeface="+mn-lt"/>
                <a:ea typeface="+mn-ea"/>
                <a:cs typeface="+mn-cs"/>
              </a:rPr>
              <a:t>AND</a:t>
            </a:r>
            <a:r>
              <a:rPr kumimoji="0" lang="en-US" sz="28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lang="en-US" sz="2800" dirty="0"/>
              <a:t>     </a:t>
            </a:r>
            <a:r>
              <a:rPr kumimoji="0" lang="en-US" sz="2800" b="0" i="0" u="none" strike="noStrike" kern="1200" cap="none" spc="0" normalizeH="0" baseline="0" noProof="0" dirty="0">
                <a:ln>
                  <a:noFill/>
                </a:ln>
                <a:solidFill>
                  <a:schemeClr val="tx1"/>
                </a:solidFill>
                <a:effectLst/>
                <a:uLnTx/>
                <a:uFillTx/>
                <a:latin typeface="+mn-lt"/>
                <a:ea typeface="+mn-ea"/>
                <a:cs typeface="+mn-cs"/>
              </a:rPr>
              <a:t>101111          =     100100. </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The answers for this query are thus </a:t>
            </a:r>
          </a:p>
          <a:p>
            <a:pPr marL="342900" marR="0" lvl="0" indent="-342900" algn="l" defTabSz="457200" rtl="0" eaLnBrk="1" fontAlgn="auto" latinLnBrk="0" hangingPunct="1">
              <a:lnSpc>
                <a:spcPct val="100000"/>
              </a:lnSpc>
              <a:spcBef>
                <a:spcPct val="20000"/>
              </a:spcBef>
              <a:spcAft>
                <a:spcPts val="0"/>
              </a:spcAft>
              <a:buClrTx/>
              <a:buSzTx/>
              <a:buFontTx/>
              <a:buNone/>
              <a:tabLst/>
              <a:defRPr/>
            </a:pPr>
            <a:r>
              <a:rPr kumimoji="0" lang="en-US" sz="2800" b="0" i="1" u="none" strike="noStrike" kern="1200" cap="none" spc="0" normalizeH="0" baseline="0" noProof="0" dirty="0">
                <a:ln>
                  <a:noFill/>
                </a:ln>
                <a:solidFill>
                  <a:schemeClr val="tx1"/>
                </a:solidFill>
                <a:effectLst/>
                <a:uLnTx/>
                <a:uFillTx/>
                <a:latin typeface="+mn-lt"/>
                <a:ea typeface="+mn-ea"/>
                <a:cs typeface="+mn-cs"/>
              </a:rPr>
              <a:t>      </a:t>
            </a:r>
            <a:r>
              <a:rPr kumimoji="0" lang="en-US" sz="2800" b="0" i="1" u="none" strike="noStrike" kern="1200" cap="none" spc="0" normalizeH="0" baseline="0" noProof="0" dirty="0">
                <a:ln>
                  <a:noFill/>
                </a:ln>
                <a:solidFill>
                  <a:srgbClr val="C00000"/>
                </a:solidFill>
                <a:effectLst/>
                <a:uLnTx/>
                <a:uFillTx/>
                <a:latin typeface="+mn-lt"/>
                <a:ea typeface="+mn-ea"/>
                <a:cs typeface="+mn-cs"/>
              </a:rPr>
              <a:t>Antony and Cleopatra </a:t>
            </a:r>
            <a:r>
              <a:rPr kumimoji="0" lang="en-US" sz="2800" b="0" i="0" u="none" strike="noStrike" kern="1200" cap="none" spc="0" normalizeH="0" baseline="0" noProof="0" dirty="0">
                <a:ln>
                  <a:noFill/>
                </a:ln>
                <a:solidFill>
                  <a:schemeClr val="tx1"/>
                </a:solidFill>
                <a:effectLst/>
                <a:uLnTx/>
                <a:uFillTx/>
                <a:latin typeface="+mn-lt"/>
                <a:ea typeface="+mn-ea"/>
                <a:cs typeface="+mn-cs"/>
              </a:rPr>
              <a:t>and </a:t>
            </a:r>
            <a:r>
              <a:rPr kumimoji="0" lang="en-US" sz="2800" b="0" i="1" u="none" strike="noStrike" kern="1200" cap="none" spc="0" normalizeH="0" baseline="0" noProof="0" dirty="0">
                <a:ln>
                  <a:noFill/>
                </a:ln>
                <a:solidFill>
                  <a:srgbClr val="C00000"/>
                </a:solidFill>
                <a:effectLst/>
                <a:uLnTx/>
                <a:uFillTx/>
                <a:latin typeface="+mn-lt"/>
                <a:ea typeface="+mn-ea"/>
                <a:cs typeface="+mn-cs"/>
              </a:rPr>
              <a:t>Hamlet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85260" y="-9469"/>
            <a:ext cx="5257800" cy="792162"/>
          </a:xfrm>
        </p:spPr>
        <p:txBody>
          <a:bodyPr/>
          <a:lstStyle/>
          <a:p>
            <a:r>
              <a:rPr lang="en-US" dirty="0">
                <a:solidFill>
                  <a:srgbClr val="C00000"/>
                </a:solidFill>
                <a:latin typeface="+mn-lt"/>
                <a:ea typeface="ＭＳ Ｐゴシック" pitchFamily="34" charset="-128"/>
              </a:rPr>
              <a:t>Answers to query</a:t>
            </a:r>
          </a:p>
        </p:txBody>
      </p:sp>
      <p:sp>
        <p:nvSpPr>
          <p:cNvPr id="15363" name="Rectangle 3"/>
          <p:cNvSpPr>
            <a:spLocks noGrp="1" noChangeArrowheads="1"/>
          </p:cNvSpPr>
          <p:nvPr>
            <p:ph idx="1"/>
          </p:nvPr>
        </p:nvSpPr>
        <p:spPr>
          <a:xfrm>
            <a:off x="1219200" y="1395414"/>
            <a:ext cx="6172200" cy="3476622"/>
          </a:xfrm>
        </p:spPr>
        <p:txBody>
          <a:bodyPr>
            <a:normAutofit fontScale="92500" lnSpcReduction="20000"/>
          </a:bodyPr>
          <a:lstStyle/>
          <a:p>
            <a:r>
              <a:rPr lang="en-US" dirty="0">
                <a:latin typeface="Arial" charset="0"/>
                <a:ea typeface="ＭＳ Ｐゴシック" pitchFamily="34" charset="-128"/>
              </a:rPr>
              <a:t>Antony and Cleopatra,</a:t>
            </a:r>
            <a:r>
              <a:rPr lang="en-US" dirty="0">
                <a:ea typeface="ＭＳ Ｐゴシック" pitchFamily="34" charset="-128"/>
              </a:rPr>
              <a:t> </a:t>
            </a:r>
            <a:r>
              <a:rPr lang="en-US" dirty="0">
                <a:latin typeface="Arial" charset="0"/>
                <a:ea typeface="ＭＳ Ｐゴシック" pitchFamily="34" charset="-128"/>
              </a:rPr>
              <a:t>Act III, Scene ii</a:t>
            </a:r>
          </a:p>
          <a:p>
            <a:pPr>
              <a:buFont typeface="Wingdings" pitchFamily="2" charset="2"/>
              <a:buNone/>
            </a:pPr>
            <a:r>
              <a:rPr lang="en-US" sz="1800" i="1" dirty="0">
                <a:latin typeface="Arial" charset="0"/>
                <a:ea typeface="ＭＳ Ｐゴシック" pitchFamily="34" charset="-128"/>
              </a:rPr>
              <a:t>Agrippa</a:t>
            </a:r>
            <a:r>
              <a:rPr lang="en-US" sz="1800" dirty="0">
                <a:latin typeface="Arial" charset="0"/>
                <a:ea typeface="ＭＳ Ｐゴシック" pitchFamily="34" charset="-128"/>
              </a:rPr>
              <a:t> [Aside to DOMITIUS ENOBARBUS]: Why, </a:t>
            </a:r>
            <a:r>
              <a:rPr lang="en-US" sz="1800" dirty="0" err="1">
                <a:latin typeface="Arial" charset="0"/>
                <a:ea typeface="ＭＳ Ｐゴシック" pitchFamily="34" charset="-128"/>
              </a:rPr>
              <a:t>Enobarbus</a:t>
            </a:r>
            <a:r>
              <a:rPr lang="en-US" sz="1800" dirty="0">
                <a:latin typeface="Arial" charset="0"/>
                <a:ea typeface="ＭＳ Ｐゴシック" pitchFamily="34" charset="-128"/>
              </a:rPr>
              <a:t>,</a:t>
            </a:r>
          </a:p>
          <a:p>
            <a:pPr>
              <a:buFont typeface="Wingdings" pitchFamily="2" charset="2"/>
              <a:buNone/>
            </a:pPr>
            <a:r>
              <a:rPr lang="en-US" sz="1800" dirty="0">
                <a:latin typeface="Arial" charset="0"/>
                <a:ea typeface="ＭＳ Ｐゴシック" pitchFamily="34" charset="-128"/>
              </a:rPr>
              <a:t>                           When Antony found Julius </a:t>
            </a:r>
            <a:r>
              <a:rPr lang="en-US" sz="1800" b="1" i="1" dirty="0">
                <a:latin typeface="Arial" charset="0"/>
                <a:ea typeface="ＭＳ Ｐゴシック" pitchFamily="34" charset="-128"/>
              </a:rPr>
              <a:t>Caesar</a:t>
            </a:r>
            <a:r>
              <a:rPr lang="en-US" sz="1800" dirty="0">
                <a:latin typeface="Arial" charset="0"/>
                <a:ea typeface="ＭＳ Ｐゴシック" pitchFamily="34" charset="-128"/>
              </a:rPr>
              <a:t> dead,</a:t>
            </a:r>
          </a:p>
          <a:p>
            <a:pPr>
              <a:buFont typeface="Wingdings" pitchFamily="2" charset="2"/>
              <a:buNone/>
            </a:pPr>
            <a:r>
              <a:rPr lang="en-US" sz="1800" dirty="0">
                <a:latin typeface="Arial" charset="0"/>
                <a:ea typeface="ＭＳ Ｐゴシック" pitchFamily="34" charset="-128"/>
              </a:rPr>
              <a:t>                           He cried almost to roaring; and he wept</a:t>
            </a:r>
          </a:p>
          <a:p>
            <a:pPr>
              <a:buFont typeface="Wingdings" pitchFamily="2" charset="2"/>
              <a:buNone/>
            </a:pPr>
            <a:r>
              <a:rPr lang="en-US" sz="1800" dirty="0">
                <a:latin typeface="Arial" charset="0"/>
                <a:ea typeface="ＭＳ Ｐゴシック" pitchFamily="34" charset="-128"/>
              </a:rPr>
              <a:t>                           When at Philippi he found </a:t>
            </a:r>
            <a:r>
              <a:rPr lang="en-US" sz="1800" b="1" i="1" dirty="0">
                <a:latin typeface="Arial" charset="0"/>
                <a:ea typeface="ＭＳ Ｐゴシック" pitchFamily="34" charset="-128"/>
              </a:rPr>
              <a:t>Brutus</a:t>
            </a:r>
            <a:r>
              <a:rPr lang="en-US" sz="1800" dirty="0">
                <a:latin typeface="Arial" charset="0"/>
                <a:ea typeface="ＭＳ Ｐゴシック" pitchFamily="34" charset="-128"/>
              </a:rPr>
              <a:t> slain.</a:t>
            </a:r>
          </a:p>
          <a:p>
            <a:endParaRPr lang="en-US" sz="1800" dirty="0">
              <a:latin typeface="Arial" charset="0"/>
              <a:ea typeface="ＭＳ Ｐゴシック" pitchFamily="34" charset="-128"/>
            </a:endParaRPr>
          </a:p>
          <a:p>
            <a:r>
              <a:rPr lang="en-US" dirty="0">
                <a:latin typeface="Arial" charset="0"/>
                <a:ea typeface="ＭＳ Ｐゴシック" pitchFamily="34" charset="-128"/>
              </a:rPr>
              <a:t>Hamlet, Act III, Scene ii</a:t>
            </a:r>
          </a:p>
          <a:p>
            <a:pPr>
              <a:buFont typeface="Wingdings" pitchFamily="2" charset="2"/>
              <a:buNone/>
            </a:pPr>
            <a:r>
              <a:rPr lang="en-US" sz="1800" i="1" dirty="0">
                <a:latin typeface="Arial" charset="0"/>
                <a:ea typeface="ＭＳ Ｐゴシック" pitchFamily="34" charset="-128"/>
              </a:rPr>
              <a:t>Lord Polonius:</a:t>
            </a:r>
            <a:r>
              <a:rPr lang="en-US" sz="1800" dirty="0">
                <a:latin typeface="Arial" charset="0"/>
                <a:ea typeface="ＭＳ Ｐゴシック" pitchFamily="34" charset="-128"/>
              </a:rPr>
              <a:t> I did enact Julius </a:t>
            </a:r>
            <a:r>
              <a:rPr lang="en-US" sz="1800" b="1" i="1" dirty="0">
                <a:latin typeface="Arial" charset="0"/>
                <a:ea typeface="ＭＳ Ｐゴシック" pitchFamily="34" charset="-128"/>
              </a:rPr>
              <a:t>Caesar</a:t>
            </a:r>
            <a:r>
              <a:rPr lang="en-US" sz="1800" dirty="0">
                <a:latin typeface="Arial" charset="0"/>
                <a:ea typeface="ＭＳ Ｐゴシック" pitchFamily="34" charset="-128"/>
              </a:rPr>
              <a:t> I was killed </a:t>
            </a:r>
            <a:r>
              <a:rPr lang="en-US" sz="1800" dirty="0" err="1">
                <a:latin typeface="Arial" charset="0"/>
                <a:ea typeface="ＭＳ Ｐゴシック" pitchFamily="34" charset="-128"/>
              </a:rPr>
              <a:t>i</a:t>
            </a:r>
            <a:r>
              <a:rPr lang="en-US" sz="1800" dirty="0">
                <a:latin typeface="Arial" charset="0"/>
                <a:ea typeface="ＭＳ Ｐゴシック" pitchFamily="34" charset="-128"/>
              </a:rPr>
              <a:t>’ the</a:t>
            </a:r>
          </a:p>
          <a:p>
            <a:pPr>
              <a:buFont typeface="Wingdings" pitchFamily="2" charset="2"/>
              <a:buNone/>
            </a:pPr>
            <a:r>
              <a:rPr lang="en-US" sz="1800" dirty="0">
                <a:latin typeface="Arial" charset="0"/>
                <a:ea typeface="ＭＳ Ｐゴシック" pitchFamily="34" charset="-128"/>
              </a:rPr>
              <a:t>                       Capitol; </a:t>
            </a:r>
            <a:r>
              <a:rPr lang="en-US" sz="1800" b="1" i="1" dirty="0">
                <a:latin typeface="Arial" charset="0"/>
                <a:ea typeface="ＭＳ Ｐゴシック" pitchFamily="34" charset="-128"/>
              </a:rPr>
              <a:t>Brutus</a:t>
            </a:r>
            <a:r>
              <a:rPr lang="en-US" sz="1800" dirty="0">
                <a:latin typeface="Arial" charset="0"/>
                <a:ea typeface="ＭＳ Ｐゴシック" pitchFamily="34" charset="-128"/>
              </a:rPr>
              <a:t> killed me.</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4FEAD7-7FF3-4D61-BE4D-47C26BC970E9}" type="slidenum">
              <a:rPr lang="en-US">
                <a:solidFill>
                  <a:srgbClr val="898989"/>
                </a:solidFill>
                <a:ea typeface="ＭＳ Ｐゴシック" pitchFamily="34" charset="-128"/>
                <a:cs typeface="Arial Unicode MS" pitchFamily="34" charset="-128"/>
              </a:rPr>
              <a:pPr fontAlgn="base">
                <a:spcBef>
                  <a:spcPct val="0"/>
                </a:spcBef>
                <a:spcAft>
                  <a:spcPct val="0"/>
                </a:spcAft>
              </a:pPr>
              <a:t>16</a:t>
            </a:fld>
            <a:endParaRPr lang="en-US">
              <a:solidFill>
                <a:srgbClr val="898989"/>
              </a:solidFill>
              <a:ea typeface="ＭＳ Ｐゴシック" pitchFamily="34" charset="-128"/>
              <a:cs typeface="Arial Unicode MS" pitchFamily="34" charset="-128"/>
            </a:endParaRPr>
          </a:p>
        </p:txBody>
      </p:sp>
      <p:sp>
        <p:nvSpPr>
          <p:cNvPr id="15365" name="TextBox 4"/>
          <p:cNvSpPr txBox="1">
            <a:spLocks noChangeArrowheads="1"/>
          </p:cNvSpPr>
          <p:nvPr/>
        </p:nvSpPr>
        <p:spPr bwMode="auto">
          <a:xfrm>
            <a:off x="7620000" y="-33338"/>
            <a:ext cx="968375" cy="338138"/>
          </a:xfrm>
          <a:prstGeom prst="rect">
            <a:avLst/>
          </a:prstGeom>
          <a:noFill/>
          <a:ln w="9525">
            <a:noFill/>
            <a:miter lim="800000"/>
            <a:headEnd/>
            <a:tailEnd/>
          </a:ln>
        </p:spPr>
        <p:txBody>
          <a:bodyPr wrap="none" anchor="ctr">
            <a:spAutoFit/>
          </a:bodyPr>
          <a:lstStyle/>
          <a:p>
            <a:r>
              <a:rPr lang="en-US" sz="1600">
                <a:solidFill>
                  <a:srgbClr val="FBFCFF"/>
                </a:solidFill>
                <a:latin typeface="Lucida Sans" pitchFamily="34" charset="0"/>
                <a:ea typeface="ＭＳ Ｐゴシック" pitchFamily="34" charset="-128"/>
                <a:cs typeface="Arial Unicode MS" pitchFamily="34" charset="-128"/>
              </a:rPr>
              <a:t>Sec. 1.1</a:t>
            </a:r>
          </a:p>
        </p:txBody>
      </p:sp>
      <p:pic>
        <p:nvPicPr>
          <p:cNvPr id="15366" name="Picture 5"/>
          <p:cNvPicPr>
            <a:picLocks noChangeAspect="1"/>
          </p:cNvPicPr>
          <p:nvPr/>
        </p:nvPicPr>
        <p:blipFill>
          <a:blip r:embed="rId3" cstate="print"/>
          <a:srcRect/>
          <a:stretch>
            <a:fillRect/>
          </a:stretch>
        </p:blipFill>
        <p:spPr bwMode="auto">
          <a:xfrm>
            <a:off x="6934200" y="4038600"/>
            <a:ext cx="1810279" cy="1676400"/>
          </a:xfrm>
          <a:prstGeom prst="rect">
            <a:avLst/>
          </a:prstGeom>
          <a:noFill/>
          <a:ln w="9525">
            <a:noFill/>
            <a:miter lim="800000"/>
            <a:headEnd/>
            <a:tailEnd/>
          </a:ln>
        </p:spPr>
      </p:pic>
      <p:cxnSp>
        <p:nvCxnSpPr>
          <p:cNvPr id="7" name="Straight Connector 6">
            <a:extLst>
              <a:ext uri="{FF2B5EF4-FFF2-40B4-BE49-F238E27FC236}">
                <a16:creationId xmlns:a16="http://schemas.microsoft.com/office/drawing/2014/main" xmlns="" id="{36E4AD5E-31DA-4599-B5D5-9DE4B99C7F7F}"/>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5159A1E4-1199-48EC-B694-B0BAE7D0952B}" type="slidenum">
              <a:rPr lang="en-US" smtClean="0"/>
              <a:pPr/>
              <a:t>17</a:t>
            </a:fld>
            <a:endParaRPr lang="en-US"/>
          </a:p>
        </p:txBody>
      </p:sp>
      <p:sp>
        <p:nvSpPr>
          <p:cNvPr id="6147" name="Rectangle 2"/>
          <p:cNvSpPr>
            <a:spLocks noGrp="1" noChangeArrowheads="1"/>
          </p:cNvSpPr>
          <p:nvPr>
            <p:ph type="title"/>
          </p:nvPr>
        </p:nvSpPr>
        <p:spPr>
          <a:xfrm>
            <a:off x="2135372" y="-3544"/>
            <a:ext cx="4419600" cy="944562"/>
          </a:xfrm>
        </p:spPr>
        <p:txBody>
          <a:bodyPr>
            <a:normAutofit/>
          </a:bodyPr>
          <a:lstStyle/>
          <a:p>
            <a:pPr eaLnBrk="1" hangingPunct="1"/>
            <a:r>
              <a:rPr lang="en-US" sz="3600" dirty="0">
                <a:solidFill>
                  <a:srgbClr val="C00000"/>
                </a:solidFill>
                <a:latin typeface="+mn-lt"/>
              </a:rPr>
              <a:t>IR Systems</a:t>
            </a:r>
          </a:p>
        </p:txBody>
      </p:sp>
      <p:sp>
        <p:nvSpPr>
          <p:cNvPr id="6148" name="Rectangle 5"/>
          <p:cNvSpPr>
            <a:spLocks noGrp="1" noChangeArrowheads="1"/>
          </p:cNvSpPr>
          <p:nvPr>
            <p:ph type="body" idx="1"/>
          </p:nvPr>
        </p:nvSpPr>
        <p:spPr>
          <a:xfrm>
            <a:off x="1371600" y="1981200"/>
            <a:ext cx="6400800" cy="2740024"/>
          </a:xfrm>
          <a:noFill/>
        </p:spPr>
        <p:txBody>
          <a:bodyPr/>
          <a:lstStyle/>
          <a:p>
            <a:pPr eaLnBrk="1" hangingPunct="1">
              <a:lnSpc>
                <a:spcPct val="90000"/>
              </a:lnSpc>
            </a:pPr>
            <a:r>
              <a:rPr lang="en-US" sz="2400" dirty="0">
                <a:solidFill>
                  <a:srgbClr val="0000FF"/>
                </a:solidFill>
              </a:rPr>
              <a:t>Online Systems</a:t>
            </a:r>
          </a:p>
          <a:p>
            <a:pPr lvl="1" eaLnBrk="1" hangingPunct="1">
              <a:lnSpc>
                <a:spcPct val="90000"/>
              </a:lnSpc>
            </a:pPr>
            <a:r>
              <a:rPr lang="en-US" sz="2400" dirty="0"/>
              <a:t>Dialog, LexisNexis, etc.</a:t>
            </a:r>
          </a:p>
          <a:p>
            <a:pPr eaLnBrk="1" hangingPunct="1">
              <a:lnSpc>
                <a:spcPct val="90000"/>
              </a:lnSpc>
            </a:pPr>
            <a:r>
              <a:rPr lang="en-US" sz="2400" dirty="0">
                <a:solidFill>
                  <a:srgbClr val="0000FF"/>
                </a:solidFill>
              </a:rPr>
              <a:t>Web Systems</a:t>
            </a:r>
          </a:p>
          <a:p>
            <a:pPr lvl="1" eaLnBrk="1" hangingPunct="1">
              <a:lnSpc>
                <a:spcPct val="90000"/>
              </a:lnSpc>
            </a:pPr>
            <a:r>
              <a:rPr lang="en-US" sz="2400" dirty="0"/>
              <a:t>Alta Vista, Excite, Google, etc.</a:t>
            </a:r>
          </a:p>
          <a:p>
            <a:pPr eaLnBrk="1" hangingPunct="1">
              <a:lnSpc>
                <a:spcPct val="90000"/>
              </a:lnSpc>
            </a:pPr>
            <a:r>
              <a:rPr lang="en-US" sz="2400" dirty="0">
                <a:solidFill>
                  <a:srgbClr val="0000FF"/>
                </a:solidFill>
              </a:rPr>
              <a:t>Scientific Literature Systems</a:t>
            </a:r>
          </a:p>
          <a:p>
            <a:pPr lvl="1" eaLnBrk="1" hangingPunct="1">
              <a:lnSpc>
                <a:spcPct val="90000"/>
              </a:lnSpc>
            </a:pPr>
            <a:r>
              <a:rPr lang="en-US" sz="2400" dirty="0" err="1"/>
              <a:t>CiteSeer</a:t>
            </a:r>
            <a:r>
              <a:rPr lang="en-US" sz="2400" dirty="0"/>
              <a:t>, </a:t>
            </a:r>
            <a:r>
              <a:rPr lang="en-US" sz="2400" dirty="0" err="1"/>
              <a:t>PubMed</a:t>
            </a:r>
            <a:r>
              <a:rPr lang="en-US" sz="2400" dirty="0"/>
              <a:t>, </a:t>
            </a:r>
            <a:r>
              <a:rPr lang="en-US" sz="2400" dirty="0" err="1"/>
              <a:t>BioMedNet</a:t>
            </a:r>
            <a:r>
              <a:rPr lang="en-US" sz="2400" dirty="0"/>
              <a:t>, etc</a:t>
            </a:r>
            <a:r>
              <a:rPr lang="en-US" sz="2400" dirty="0">
                <a:latin typeface="Book Antiqua" pitchFamily="18" charset="0"/>
              </a:rPr>
              <a:t>.</a:t>
            </a:r>
            <a:endParaRPr lang="en-US" dirty="0">
              <a:latin typeface="Book Antiqua" pitchFamily="18" charset="0"/>
            </a:endParaRPr>
          </a:p>
        </p:txBody>
      </p:sp>
      <p:cxnSp>
        <p:nvCxnSpPr>
          <p:cNvPr id="5" name="Straight Connector 4">
            <a:extLst>
              <a:ext uri="{FF2B5EF4-FFF2-40B4-BE49-F238E27FC236}">
                <a16:creationId xmlns:a16="http://schemas.microsoft.com/office/drawing/2014/main" xmlns="" id="{36C9A556-94C8-47B3-A942-CD43A26D9979}"/>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1"/>
            <a:ext cx="8305800" cy="1938992"/>
          </a:xfrm>
          <a:prstGeom prst="rect">
            <a:avLst/>
          </a:prstGeom>
        </p:spPr>
        <p:txBody>
          <a:bodyPr wrap="square">
            <a:spAutoFit/>
          </a:bodyPr>
          <a:lstStyle/>
          <a:p>
            <a:r>
              <a:rPr lang="en-IN" sz="2400" dirty="0">
                <a:solidFill>
                  <a:srgbClr val="C00000"/>
                </a:solidFill>
                <a:latin typeface="Candara" pitchFamily="34" charset="0"/>
              </a:rPr>
              <a:t>Web search :</a:t>
            </a:r>
          </a:p>
          <a:p>
            <a:pPr marL="457200" indent="-457200">
              <a:buClr>
                <a:srgbClr val="0000FF"/>
              </a:buClr>
              <a:buSzPct val="80000"/>
              <a:buFont typeface="Wingdings" pitchFamily="2" charset="2"/>
              <a:buChar char="Ø"/>
            </a:pPr>
            <a:r>
              <a:rPr lang="en-IN" sz="2400" dirty="0">
                <a:latin typeface="Candara" pitchFamily="34" charset="0"/>
              </a:rPr>
              <a:t>Search ground are billions of  documents on millions of computers </a:t>
            </a:r>
          </a:p>
          <a:p>
            <a:pPr marL="457200" indent="-457200">
              <a:buClr>
                <a:srgbClr val="0000FF"/>
              </a:buClr>
              <a:buSzPct val="80000"/>
              <a:buFont typeface="Wingdings" pitchFamily="2" charset="2"/>
              <a:buChar char="Ø"/>
            </a:pPr>
            <a:r>
              <a:rPr lang="en-IN" sz="2400" dirty="0" err="1">
                <a:latin typeface="Candara" pitchFamily="34" charset="0"/>
              </a:rPr>
              <a:t>spidering</a:t>
            </a:r>
            <a:r>
              <a:rPr lang="en-IN" sz="2400" dirty="0">
                <a:latin typeface="Candara" pitchFamily="34" charset="0"/>
              </a:rPr>
              <a:t>; efficient indexing and search; malicious manipulation to boost search engine rankings; Link analysis </a:t>
            </a:r>
          </a:p>
        </p:txBody>
      </p:sp>
      <p:sp>
        <p:nvSpPr>
          <p:cNvPr id="4" name="Rectangle 3"/>
          <p:cNvSpPr/>
          <p:nvPr/>
        </p:nvSpPr>
        <p:spPr>
          <a:xfrm>
            <a:off x="533400" y="2362200"/>
            <a:ext cx="7924800" cy="2308324"/>
          </a:xfrm>
          <a:prstGeom prst="rect">
            <a:avLst/>
          </a:prstGeom>
        </p:spPr>
        <p:txBody>
          <a:bodyPr wrap="square">
            <a:spAutoFit/>
          </a:bodyPr>
          <a:lstStyle/>
          <a:p>
            <a:r>
              <a:rPr lang="en-IN" sz="2400" dirty="0">
                <a:solidFill>
                  <a:srgbClr val="C00000"/>
                </a:solidFill>
                <a:latin typeface="Candara" pitchFamily="34" charset="0"/>
              </a:rPr>
              <a:t>Enterprise and institutional search: </a:t>
            </a:r>
          </a:p>
          <a:p>
            <a:pPr>
              <a:buClr>
                <a:srgbClr val="0000FF"/>
              </a:buClr>
              <a:buSzPct val="80000"/>
              <a:buFont typeface="Wingdings" pitchFamily="2" charset="2"/>
              <a:buChar char="Ø"/>
            </a:pPr>
            <a:r>
              <a:rPr lang="en-IN" sz="2400" dirty="0">
                <a:latin typeface="Candara" pitchFamily="34" charset="0"/>
              </a:rPr>
              <a:t>  e .g company’s documentation, patents, research articles </a:t>
            </a:r>
          </a:p>
          <a:p>
            <a:pPr>
              <a:buClr>
                <a:srgbClr val="0000FF"/>
              </a:buClr>
              <a:buSzPct val="80000"/>
              <a:buFont typeface="Wingdings" pitchFamily="2" charset="2"/>
              <a:buChar char="Ø"/>
            </a:pPr>
            <a:r>
              <a:rPr lang="en-IN" sz="2400" dirty="0">
                <a:latin typeface="Candara" pitchFamily="34" charset="0"/>
              </a:rPr>
              <a:t>   Often domain-specific </a:t>
            </a:r>
          </a:p>
          <a:p>
            <a:pPr>
              <a:buClr>
                <a:srgbClr val="0000FF"/>
              </a:buClr>
              <a:buSzPct val="80000"/>
              <a:buFont typeface="Wingdings" pitchFamily="2" charset="2"/>
              <a:buChar char="Ø"/>
            </a:pPr>
            <a:r>
              <a:rPr lang="en-IN" sz="2400" dirty="0">
                <a:latin typeface="Candara" pitchFamily="34" charset="0"/>
              </a:rPr>
              <a:t>   Centralised storage; dedicated machines for search.</a:t>
            </a:r>
          </a:p>
          <a:p>
            <a:pPr marL="449263" indent="-449263">
              <a:buClr>
                <a:srgbClr val="0000FF"/>
              </a:buClr>
              <a:buSzPct val="80000"/>
              <a:buFont typeface="Wingdings" pitchFamily="2" charset="2"/>
              <a:buChar char="Ø"/>
            </a:pPr>
            <a:r>
              <a:rPr lang="en-IN" sz="2400" dirty="0">
                <a:latin typeface="Candara" pitchFamily="34" charset="0"/>
              </a:rPr>
              <a:t>Most prevalent IR evaluation scenario: US intelligence analyst’s searches</a:t>
            </a:r>
          </a:p>
        </p:txBody>
      </p:sp>
      <p:sp>
        <p:nvSpPr>
          <p:cNvPr id="5" name="Rectangle 4"/>
          <p:cNvSpPr/>
          <p:nvPr/>
        </p:nvSpPr>
        <p:spPr>
          <a:xfrm>
            <a:off x="533400" y="4648200"/>
            <a:ext cx="7924800" cy="1569660"/>
          </a:xfrm>
          <a:prstGeom prst="rect">
            <a:avLst/>
          </a:prstGeom>
        </p:spPr>
        <p:txBody>
          <a:bodyPr wrap="square">
            <a:spAutoFit/>
          </a:bodyPr>
          <a:lstStyle/>
          <a:p>
            <a:r>
              <a:rPr lang="en-IN" sz="2400" dirty="0">
                <a:solidFill>
                  <a:srgbClr val="C00000"/>
                </a:solidFill>
                <a:latin typeface="Candara" pitchFamily="34" charset="0"/>
              </a:rPr>
              <a:t>Personal information retrieval </a:t>
            </a:r>
            <a:r>
              <a:rPr lang="en-IN" sz="2400" dirty="0">
                <a:latin typeface="Candara" pitchFamily="34" charset="0"/>
              </a:rPr>
              <a:t>(email, pers. documents;)</a:t>
            </a:r>
          </a:p>
          <a:p>
            <a:pPr>
              <a:buClr>
                <a:srgbClr val="0000FF"/>
              </a:buClr>
              <a:buSzPct val="80000"/>
              <a:buFont typeface="Wingdings" pitchFamily="2" charset="2"/>
              <a:buChar char="Ø"/>
            </a:pPr>
            <a:r>
              <a:rPr lang="en-IN" sz="2400" dirty="0">
                <a:latin typeface="Candara" pitchFamily="34" charset="0"/>
              </a:rPr>
              <a:t>   e.g., Mac OS X Spotlight; Windows’ Instant Search</a:t>
            </a:r>
          </a:p>
          <a:p>
            <a:pPr marL="360363" indent="-360363">
              <a:buClr>
                <a:srgbClr val="0000FF"/>
              </a:buClr>
              <a:buSzPct val="80000"/>
              <a:buFont typeface="Wingdings" pitchFamily="2" charset="2"/>
              <a:buChar char="Ø"/>
            </a:pPr>
            <a:r>
              <a:rPr lang="en-IN" sz="2400" dirty="0">
                <a:latin typeface="Candara" pitchFamily="34" charset="0"/>
              </a:rPr>
              <a:t>different file types; maintenance-free, light weight to run in background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additive="base">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 calcmode="lin" valueType="num">
                                      <p:cBhvr additive="base">
                                        <p:cTn id="4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 calcmode="lin" valueType="num">
                                      <p:cBhvr additive="base">
                                        <p:cTn id="5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450" y="180901"/>
            <a:ext cx="5943600" cy="639762"/>
          </a:xfrm>
        </p:spPr>
        <p:txBody>
          <a:bodyPr>
            <a:normAutofit fontScale="90000"/>
          </a:bodyPr>
          <a:lstStyle/>
          <a:p>
            <a:r>
              <a:rPr lang="en-US" dirty="0">
                <a:solidFill>
                  <a:srgbClr val="E70B30"/>
                </a:solidFill>
              </a:rPr>
              <a:t>Components of IR system</a:t>
            </a:r>
          </a:p>
        </p:txBody>
      </p:sp>
      <p:sp>
        <p:nvSpPr>
          <p:cNvPr id="36865" name="Rectangle 1"/>
          <p:cNvSpPr>
            <a:spLocks noChangeArrowheads="1"/>
          </p:cNvSpPr>
          <p:nvPr/>
        </p:nvSpPr>
        <p:spPr bwMode="auto">
          <a:xfrm>
            <a:off x="647700" y="1143000"/>
            <a:ext cx="8039100" cy="3733800"/>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tabLst/>
            </a:pPr>
            <a:r>
              <a:rPr kumimoji="0" lang="en-US" sz="2000" b="0" i="1" u="none" strike="noStrike" cap="none" normalizeH="0" baseline="0" dirty="0">
                <a:ln>
                  <a:noFill/>
                </a:ln>
                <a:solidFill>
                  <a:srgbClr val="5218A8"/>
                </a:solidFill>
                <a:effectLst/>
                <a:cs typeface="Arial" pitchFamily="34" charset="0"/>
              </a:rPr>
              <a:t>1.   </a:t>
            </a:r>
            <a:r>
              <a:rPr kumimoji="0" lang="en-US" sz="2000" b="1" i="1" u="none" strike="noStrike" cap="none" normalizeH="0" baseline="0" dirty="0">
                <a:ln>
                  <a:noFill/>
                </a:ln>
                <a:solidFill>
                  <a:srgbClr val="5218A8"/>
                </a:solidFill>
                <a:effectLst/>
                <a:cs typeface="Arial" pitchFamily="34" charset="0"/>
              </a:rPr>
              <a:t>collection of documents</a:t>
            </a:r>
            <a:r>
              <a:rPr kumimoji="0" lang="en-US" sz="2000" b="1" i="0" u="none" strike="noStrike" cap="none" normalizeH="0" baseline="0" dirty="0">
                <a:ln>
                  <a:noFill/>
                </a:ln>
                <a:solidFill>
                  <a:srgbClr val="5218A8"/>
                </a:solidFill>
                <a:effectLst/>
                <a:cs typeface="Arial" pitchFamily="34" charset="0"/>
              </a:rPr>
              <a:t> </a:t>
            </a:r>
          </a:p>
          <a:p>
            <a:pPr marL="342900" marR="0" lvl="0" indent="-342900" algn="l" defTabSz="914400" rtl="0" eaLnBrk="0" fontAlgn="base" latinLnBrk="0" hangingPunct="0">
              <a:lnSpc>
                <a:spcPct val="100000"/>
              </a:lnSpc>
              <a:spcBef>
                <a:spcPct val="0"/>
              </a:spcBef>
              <a:spcAft>
                <a:spcPct val="0"/>
              </a:spcAft>
              <a:buClrTx/>
              <a:buSzTx/>
              <a:tabLst/>
            </a:pPr>
            <a:r>
              <a:rPr lang="en-US" sz="2000" dirty="0">
                <a:solidFill>
                  <a:srgbClr val="2E2E2E"/>
                </a:solidFill>
                <a:cs typeface="Arial" pitchFamily="34" charset="0"/>
              </a:rPr>
              <a:t>     </a:t>
            </a:r>
            <a:r>
              <a:rPr kumimoji="0" lang="en-US" sz="2000" b="0" i="0" u="none" strike="noStrike" cap="none" normalizeH="0" baseline="0" dirty="0">
                <a:ln>
                  <a:noFill/>
                </a:ln>
                <a:solidFill>
                  <a:srgbClr val="2E2E2E"/>
                </a:solidFill>
                <a:effectLst/>
                <a:cs typeface="Arial" pitchFamily="34" charset="0"/>
              </a:rPr>
              <a:t>– text, image or multimedia documents, or document surrogates (for example bibliographical records)</a:t>
            </a:r>
          </a:p>
          <a:p>
            <a:pPr marL="342900" lvl="0" indent="-342900" eaLnBrk="0" fontAlgn="base" hangingPunct="0">
              <a:spcBef>
                <a:spcPct val="0"/>
              </a:spcBef>
              <a:spcAft>
                <a:spcPct val="0"/>
              </a:spcAft>
            </a:pPr>
            <a:r>
              <a:rPr lang="en-US" sz="2000" i="1" dirty="0">
                <a:solidFill>
                  <a:srgbClr val="5218A8"/>
                </a:solidFill>
                <a:cs typeface="Arial" pitchFamily="34" charset="0"/>
              </a:rPr>
              <a:t>2</a:t>
            </a:r>
            <a:r>
              <a:rPr lang="en-US" sz="2000" b="1" dirty="0">
                <a:solidFill>
                  <a:srgbClr val="5218A8"/>
                </a:solidFill>
                <a:cs typeface="Arial" pitchFamily="34" charset="0"/>
              </a:rPr>
              <a:t>.   indexing system</a:t>
            </a:r>
            <a:r>
              <a:rPr lang="en-US" sz="2000" dirty="0">
                <a:solidFill>
                  <a:srgbClr val="0070C0"/>
                </a:solidFill>
                <a:cs typeface="Arial" pitchFamily="34" charset="0"/>
              </a:rPr>
              <a:t> </a:t>
            </a:r>
          </a:p>
          <a:p>
            <a:pPr marL="342900" lvl="0" indent="-342900" eaLnBrk="0" fontAlgn="base" hangingPunct="0">
              <a:spcBef>
                <a:spcPct val="0"/>
              </a:spcBef>
              <a:spcAft>
                <a:spcPct val="0"/>
              </a:spcAft>
            </a:pPr>
            <a:r>
              <a:rPr lang="en-US" sz="2000" dirty="0">
                <a:solidFill>
                  <a:srgbClr val="2E2E2E"/>
                </a:solidFill>
                <a:cs typeface="Arial" pitchFamily="34" charset="0"/>
              </a:rPr>
              <a:t>     – indexing and searching methods and procedures (an indexing system can be human or automated);</a:t>
            </a:r>
          </a:p>
          <a:p>
            <a:pPr marL="0" marR="0" lvl="0" indent="0" algn="l" defTabSz="914400" rtl="0" eaLnBrk="0" fontAlgn="base" latinLnBrk="0" hangingPunct="0">
              <a:lnSpc>
                <a:spcPct val="100000"/>
              </a:lnSpc>
              <a:spcBef>
                <a:spcPct val="0"/>
              </a:spcBef>
              <a:spcAft>
                <a:spcPct val="0"/>
              </a:spcAft>
              <a:buClrTx/>
              <a:buSzTx/>
              <a:buFontTx/>
              <a:buNone/>
              <a:tabLst/>
            </a:pPr>
            <a:r>
              <a:rPr lang="en-US" sz="2000" i="1" dirty="0">
                <a:solidFill>
                  <a:srgbClr val="5218A8"/>
                </a:solidFill>
                <a:cs typeface="Arial" pitchFamily="34" charset="0"/>
              </a:rPr>
              <a:t>3.   </a:t>
            </a:r>
            <a:r>
              <a:rPr lang="en-US" sz="2000" b="1" i="1" dirty="0">
                <a:solidFill>
                  <a:srgbClr val="5218A8"/>
                </a:solidFill>
                <a:cs typeface="Arial" pitchFamily="34" charset="0"/>
              </a:rPr>
              <a:t>defined set of queries</a:t>
            </a:r>
            <a:r>
              <a:rPr lang="en-US" sz="2000" i="1" dirty="0">
                <a:solidFill>
                  <a:srgbClr val="5218A8"/>
                </a:solidFill>
                <a:cs typeface="Arial" pitchFamily="34" charset="0"/>
              </a:rPr>
              <a:t> </a:t>
            </a:r>
          </a:p>
          <a:p>
            <a:pPr marL="361950" marR="0" lvl="0" algn="l" defTabSz="914400" rtl="0" eaLnBrk="0" fontAlgn="base" latinLnBrk="0" hangingPunct="0">
              <a:lnSpc>
                <a:spcPct val="100000"/>
              </a:lnSpc>
              <a:spcBef>
                <a:spcPct val="0"/>
              </a:spcBef>
              <a:spcAft>
                <a:spcPct val="0"/>
              </a:spcAft>
              <a:buClrTx/>
              <a:buSzTx/>
              <a:buFontTx/>
              <a:buNone/>
              <a:tabLst/>
            </a:pPr>
            <a:r>
              <a:rPr lang="en-US" sz="2000" dirty="0">
                <a:solidFill>
                  <a:srgbClr val="2E2E2E"/>
                </a:solidFill>
                <a:cs typeface="Arial" pitchFamily="34" charset="0"/>
              </a:rPr>
              <a:t> </a:t>
            </a:r>
            <a:r>
              <a:rPr kumimoji="0" lang="en-US" sz="2000" b="0" i="0" u="none" strike="noStrike" cap="none" normalizeH="0" baseline="0" dirty="0">
                <a:ln>
                  <a:noFill/>
                </a:ln>
                <a:solidFill>
                  <a:srgbClr val="2E2E2E"/>
                </a:solidFill>
                <a:effectLst/>
                <a:cs typeface="Arial" pitchFamily="34" charset="0"/>
              </a:rPr>
              <a:t>– which are input into the system, with or without the involvement of a human searcher; and</a:t>
            </a:r>
          </a:p>
          <a:p>
            <a:pPr eaLnBrk="0" fontAlgn="base" hangingPunct="0">
              <a:spcBef>
                <a:spcPct val="0"/>
              </a:spcBef>
              <a:spcAft>
                <a:spcPct val="0"/>
              </a:spcAft>
            </a:pPr>
            <a:r>
              <a:rPr lang="en-US" sz="2000" i="1" dirty="0">
                <a:solidFill>
                  <a:srgbClr val="5218A8"/>
                </a:solidFill>
                <a:cs typeface="Arial" pitchFamily="34" charset="0"/>
              </a:rPr>
              <a:t>4.  </a:t>
            </a:r>
            <a:r>
              <a:rPr lang="en-US" sz="2000" b="1" i="1" dirty="0">
                <a:solidFill>
                  <a:srgbClr val="5218A8"/>
                </a:solidFill>
                <a:cs typeface="Arial" pitchFamily="34" charset="0"/>
              </a:rPr>
              <a:t>evaluation criteria </a:t>
            </a:r>
          </a:p>
          <a:p>
            <a:pPr marL="342900" marR="0" lvl="0" indent="-34290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a:ln>
                  <a:noFill/>
                </a:ln>
                <a:solidFill>
                  <a:srgbClr val="2E2E2E"/>
                </a:solidFill>
                <a:effectLst/>
                <a:cs typeface="Arial" pitchFamily="34" charset="0"/>
              </a:rPr>
              <a:t>      – specified measures by which each system is evaluated, for example ‘precision’ and ‘recall’ as measures of relevance</a:t>
            </a:r>
            <a:endParaRPr kumimoji="0" lang="en-US" sz="2000" b="0" i="0" u="none" strike="noStrike" cap="none" normalizeH="0" baseline="0" dirty="0">
              <a:ln>
                <a:noFill/>
              </a:ln>
              <a:solidFill>
                <a:schemeClr val="tx1"/>
              </a:solidFill>
              <a:effectLst/>
              <a:cs typeface="Arial" pitchFamily="34" charset="0"/>
            </a:endParaRPr>
          </a:p>
        </p:txBody>
      </p:sp>
      <p:sp>
        <p:nvSpPr>
          <p:cNvPr id="4" name="Rectangle 3"/>
          <p:cNvSpPr/>
          <p:nvPr/>
        </p:nvSpPr>
        <p:spPr>
          <a:xfrm>
            <a:off x="990600" y="5346656"/>
            <a:ext cx="6781800" cy="984885"/>
          </a:xfrm>
          <a:prstGeom prst="rect">
            <a:avLst/>
          </a:prstGeom>
        </p:spPr>
        <p:txBody>
          <a:bodyPr wrap="square">
            <a:spAutoFit/>
          </a:bodyPr>
          <a:lstStyle/>
          <a:p>
            <a:pPr marL="1162050" indent="-981075" fontAlgn="auto">
              <a:spcAft>
                <a:spcPts val="0"/>
              </a:spcAft>
              <a:defRPr/>
            </a:pPr>
            <a:r>
              <a:rPr lang="en-US" sz="2000" i="1" dirty="0">
                <a:solidFill>
                  <a:srgbClr val="5218A8"/>
                </a:solidFill>
                <a:cs typeface="Arial" pitchFamily="34" charset="0"/>
              </a:rPr>
              <a:t>Precision </a:t>
            </a:r>
            <a:r>
              <a:rPr lang="en-US" dirty="0">
                <a:ea typeface="ＭＳ Ｐゴシック" charset="-128"/>
                <a:cs typeface="ＭＳ Ｐゴシック" charset="-128"/>
              </a:rPr>
              <a:t>: Fraction of retrieved docs that are relevant to the user’s information need</a:t>
            </a:r>
          </a:p>
          <a:p>
            <a:pPr marL="1162050" indent="-981075" fontAlgn="auto">
              <a:spcAft>
                <a:spcPts val="0"/>
              </a:spcAft>
              <a:defRPr/>
            </a:pPr>
            <a:r>
              <a:rPr lang="en-US" sz="2000" i="1" dirty="0">
                <a:solidFill>
                  <a:srgbClr val="5218A8"/>
                </a:solidFill>
                <a:cs typeface="Arial" pitchFamily="34" charset="0"/>
              </a:rPr>
              <a:t>Recall </a:t>
            </a:r>
            <a:r>
              <a:rPr lang="en-US" dirty="0">
                <a:ea typeface="ＭＳ Ｐゴシック" charset="-128"/>
                <a:cs typeface="ＭＳ Ｐゴシック" charset="-128"/>
              </a:rPr>
              <a:t>: Fraction of relevant docs in collection that are retrieved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cxnSp>
        <p:nvCxnSpPr>
          <p:cNvPr id="6" name="Straight Connector 5">
            <a:extLst>
              <a:ext uri="{FF2B5EF4-FFF2-40B4-BE49-F238E27FC236}">
                <a16:creationId xmlns:a16="http://schemas.microsoft.com/office/drawing/2014/main" xmlns="" id="{3DA5581E-5B37-4959-B900-91BB3EBAEC67}"/>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ernet Minute 2019"/>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549"/>
          <a:stretch/>
        </p:blipFill>
        <p:spPr bwMode="auto">
          <a:xfrm>
            <a:off x="1676400" y="914400"/>
            <a:ext cx="5758888"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5105400"/>
            <a:ext cx="2509663" cy="1015663"/>
          </a:xfrm>
          <a:prstGeom prst="rect">
            <a:avLst/>
          </a:prstGeom>
          <a:noFill/>
        </p:spPr>
        <p:txBody>
          <a:bodyPr wrap="square" rtlCol="0">
            <a:spAutoFit/>
          </a:bodyPr>
          <a:lstStyle/>
          <a:p>
            <a:r>
              <a:rPr lang="en-US" sz="2000" b="1" i="1" dirty="0">
                <a:solidFill>
                  <a:srgbClr val="008000"/>
                </a:solidFill>
                <a:latin typeface="Calibri" panose="020F0502020204030204" pitchFamily="34" charset="0"/>
                <a:cs typeface="Calibri" panose="020F0502020204030204" pitchFamily="34" charset="0"/>
              </a:rPr>
              <a:t>2019: What</a:t>
            </a:r>
          </a:p>
          <a:p>
            <a:r>
              <a:rPr lang="en-US" sz="2000" b="1" i="1" dirty="0">
                <a:solidFill>
                  <a:srgbClr val="008000"/>
                </a:solidFill>
                <a:latin typeface="Calibri" panose="020F0502020204030204" pitchFamily="34" charset="0"/>
                <a:cs typeface="Calibri" panose="020F0502020204030204" pitchFamily="34" charset="0"/>
              </a:rPr>
              <a:t>Happens in An </a:t>
            </a:r>
          </a:p>
          <a:p>
            <a:r>
              <a:rPr lang="en-US" sz="2000" b="1" i="1" dirty="0">
                <a:solidFill>
                  <a:srgbClr val="008000"/>
                </a:solidFill>
                <a:latin typeface="Calibri" panose="020F0502020204030204" pitchFamily="34" charset="0"/>
                <a:cs typeface="Calibri" panose="020F0502020204030204" pitchFamily="34" charset="0"/>
              </a:rPr>
              <a:t>Internet Minute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7"/>
          <p:cNvSpPr/>
          <p:nvPr/>
        </p:nvSpPr>
        <p:spPr>
          <a:xfrm>
            <a:off x="3581400" y="0"/>
            <a:ext cx="2819400" cy="646331"/>
          </a:xfrm>
          <a:prstGeom prst="rect">
            <a:avLst/>
          </a:prstGeom>
        </p:spPr>
        <p:txBody>
          <a:bodyPr wrap="square">
            <a:spAutoFit/>
          </a:bodyPr>
          <a:lstStyle/>
          <a:p>
            <a:pPr algn="ctr"/>
            <a:r>
              <a:rPr lang="en-US" sz="3600" b="1" dirty="0">
                <a:ln w="1905"/>
                <a:solidFill>
                  <a:srgbClr val="C00000"/>
                </a:solidFill>
                <a:effectLst>
                  <a:innerShdw blurRad="69850" dist="43180" dir="5400000">
                    <a:srgbClr val="000000">
                      <a:alpha val="65000"/>
                    </a:srgbClr>
                  </a:innerShdw>
                </a:effectLst>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Oval 2"/>
          <p:cNvSpPr>
            <a:spLocks noChangeArrowheads="1"/>
          </p:cNvSpPr>
          <p:nvPr/>
        </p:nvSpPr>
        <p:spPr bwMode="auto">
          <a:xfrm>
            <a:off x="3581400" y="3017837"/>
            <a:ext cx="3048000" cy="1554163"/>
          </a:xfrm>
          <a:prstGeom prst="ellipse">
            <a:avLst/>
          </a:prstGeom>
          <a:solidFill>
            <a:srgbClr val="FFFF00"/>
          </a:solid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3" name="Rectangle 3"/>
          <p:cNvSpPr>
            <a:spLocks noGrp="1" noChangeArrowheads="1"/>
          </p:cNvSpPr>
          <p:nvPr>
            <p:ph type="title"/>
          </p:nvPr>
        </p:nvSpPr>
        <p:spPr>
          <a:xfrm>
            <a:off x="3048000" y="0"/>
            <a:ext cx="2971800" cy="609600"/>
          </a:xfrm>
        </p:spPr>
        <p:txBody>
          <a:bodyPr>
            <a:normAutofit/>
          </a:bodyPr>
          <a:lstStyle/>
          <a:p>
            <a:r>
              <a:rPr lang="en-US" altLang="en-US" sz="3200" dirty="0">
                <a:solidFill>
                  <a:srgbClr val="C00000"/>
                </a:solidFill>
                <a:latin typeface="Candara" pitchFamily="34" charset="0"/>
              </a:rPr>
              <a:t>What to read?</a:t>
            </a:r>
          </a:p>
        </p:txBody>
      </p:sp>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5" name="Text Box 5"/>
          <p:cNvSpPr txBox="1">
            <a:spLocks noChangeArrowheads="1"/>
          </p:cNvSpPr>
          <p:nvPr/>
        </p:nvSpPr>
        <p:spPr bwMode="auto">
          <a:xfrm>
            <a:off x="3962400" y="3486090"/>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t>Information Retrieval</a:t>
            </a:r>
          </a:p>
        </p:txBody>
      </p:sp>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7" name="Text Box 7"/>
          <p:cNvSpPr txBox="1">
            <a:spLocks noChangeArrowheads="1"/>
          </p:cNvSpPr>
          <p:nvPr/>
        </p:nvSpPr>
        <p:spPr bwMode="auto">
          <a:xfrm>
            <a:off x="6781800" y="3962400"/>
            <a:ext cx="1455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Databases</a:t>
            </a:r>
          </a:p>
        </p:txBody>
      </p:sp>
      <p:sp>
        <p:nvSpPr>
          <p:cNvPr id="189448" name="Oval 8"/>
          <p:cNvSpPr>
            <a:spLocks noChangeArrowheads="1"/>
          </p:cNvSpPr>
          <p:nvPr/>
        </p:nvSpPr>
        <p:spPr bwMode="auto">
          <a:xfrm>
            <a:off x="6019800" y="3810000"/>
            <a:ext cx="25146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9" name="Text Box 9"/>
          <p:cNvSpPr txBox="1">
            <a:spLocks noChangeArrowheads="1"/>
          </p:cNvSpPr>
          <p:nvPr/>
        </p:nvSpPr>
        <p:spPr bwMode="auto">
          <a:xfrm>
            <a:off x="6781800" y="3048000"/>
            <a:ext cx="1833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1" name="Text Box 11"/>
          <p:cNvSpPr txBox="1">
            <a:spLocks noChangeArrowheads="1"/>
          </p:cNvSpPr>
          <p:nvPr/>
        </p:nvSpPr>
        <p:spPr bwMode="auto">
          <a:xfrm>
            <a:off x="2163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Recognition</a:t>
            </a:r>
          </a:p>
        </p:txBody>
      </p:sp>
      <p:sp>
        <p:nvSpPr>
          <p:cNvPr id="189452" name="Oval 12"/>
          <p:cNvSpPr>
            <a:spLocks noChangeArrowheads="1"/>
          </p:cNvSpPr>
          <p:nvPr/>
        </p:nvSpPr>
        <p:spPr bwMode="auto">
          <a:xfrm>
            <a:off x="1752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NLP</a:t>
            </a:r>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Web Applications,</a:t>
            </a:r>
          </a:p>
          <a:p>
            <a:r>
              <a:rPr lang="en-US" altLang="en-US" sz="2000" b="1" dirty="0"/>
              <a:t>Bioinformatics…</a:t>
            </a:r>
          </a:p>
        </p:txBody>
      </p:sp>
      <p:sp>
        <p:nvSpPr>
          <p:cNvPr id="189455" name="Oval 15"/>
          <p:cNvSpPr>
            <a:spLocks noChangeArrowheads="1"/>
          </p:cNvSpPr>
          <p:nvPr/>
        </p:nvSpPr>
        <p:spPr bwMode="auto">
          <a:xfrm>
            <a:off x="824391" y="3114393"/>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838200" y="3794125"/>
            <a:ext cx="1719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57" name="Text Box 17"/>
          <p:cNvSpPr txBox="1">
            <a:spLocks noChangeArrowheads="1"/>
          </p:cNvSpPr>
          <p:nvPr/>
        </p:nvSpPr>
        <p:spPr bwMode="auto">
          <a:xfrm>
            <a:off x="4534301" y="4694237"/>
            <a:ext cx="2765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Software engineering</a:t>
            </a:r>
          </a:p>
          <a:p>
            <a:r>
              <a:rPr lang="en-US" altLang="en-US" sz="2000" b="1" dirty="0"/>
              <a:t>Computer systems</a:t>
            </a:r>
          </a:p>
        </p:txBody>
      </p:sp>
      <p:sp>
        <p:nvSpPr>
          <p:cNvPr id="189458" name="Oval 18"/>
          <p:cNvSpPr>
            <a:spLocks noChangeArrowheads="1"/>
          </p:cNvSpPr>
          <p:nvPr/>
        </p:nvSpPr>
        <p:spPr bwMode="auto">
          <a:xfrm>
            <a:off x="4114800" y="4267200"/>
            <a:ext cx="3124200" cy="1447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54605" y="4694237"/>
            <a:ext cx="1356910" cy="369332"/>
          </a:xfrm>
          <a:prstGeom prst="rect">
            <a:avLst/>
          </a:prstGeom>
        </p:spPr>
        <p:txBody>
          <a:bodyPr wrap="none">
            <a:spAutoFit/>
          </a:bodyPr>
          <a:lstStyle/>
          <a:p>
            <a:r>
              <a:rPr lang="en-US" altLang="en-US" b="1" dirty="0"/>
              <a:t>Data Mining</a:t>
            </a:r>
          </a:p>
        </p:txBody>
      </p:sp>
      <p:sp>
        <p:nvSpPr>
          <p:cNvPr id="3" name="TextBox 2"/>
          <p:cNvSpPr txBox="1"/>
          <p:nvPr/>
        </p:nvSpPr>
        <p:spPr>
          <a:xfrm>
            <a:off x="3733800" y="3810000"/>
            <a:ext cx="2895600" cy="369332"/>
          </a:xfrm>
          <a:prstGeom prst="rect">
            <a:avLst/>
          </a:prstGeom>
          <a:noFill/>
        </p:spPr>
        <p:txBody>
          <a:bodyPr wrap="square" rtlCol="0">
            <a:spAutoFit/>
          </a:bodyPr>
          <a:lstStyle/>
          <a:p>
            <a:r>
              <a:rPr lang="en-US" b="1" dirty="0">
                <a:solidFill>
                  <a:srgbClr val="FF0000"/>
                </a:solidFill>
              </a:rPr>
              <a:t>SIGIR, WWW, WSDM, CIKM</a:t>
            </a:r>
          </a:p>
        </p:txBody>
      </p:sp>
      <p:sp>
        <p:nvSpPr>
          <p:cNvPr id="4" name="TextBox 3"/>
          <p:cNvSpPr txBox="1"/>
          <p:nvPr/>
        </p:nvSpPr>
        <p:spPr>
          <a:xfrm>
            <a:off x="2438400" y="3212068"/>
            <a:ext cx="1828800" cy="369332"/>
          </a:xfrm>
          <a:prstGeom prst="rect">
            <a:avLst/>
          </a:prstGeom>
          <a:noFill/>
        </p:spPr>
        <p:txBody>
          <a:bodyPr wrap="square" rtlCol="0">
            <a:spAutoFit/>
          </a:bodyPr>
          <a:lstStyle/>
          <a:p>
            <a:r>
              <a:rPr lang="en-US" b="1" dirty="0">
                <a:solidFill>
                  <a:srgbClr val="FF0000"/>
                </a:solidFill>
              </a:rPr>
              <a:t>ICML, NIPS, UAI</a:t>
            </a:r>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a:solidFill>
                  <a:srgbClr val="FF0000"/>
                </a:solidFill>
              </a:rPr>
              <a:t>ACL, EMNLP, COLING</a:t>
            </a:r>
          </a:p>
        </p:txBody>
      </p:sp>
      <p:sp>
        <p:nvSpPr>
          <p:cNvPr id="30" name="TextBox 29"/>
          <p:cNvSpPr txBox="1"/>
          <p:nvPr/>
        </p:nvSpPr>
        <p:spPr>
          <a:xfrm>
            <a:off x="2667000" y="4964668"/>
            <a:ext cx="2514600" cy="369332"/>
          </a:xfrm>
          <a:prstGeom prst="rect">
            <a:avLst/>
          </a:prstGeom>
          <a:noFill/>
        </p:spPr>
        <p:txBody>
          <a:bodyPr wrap="square" rtlCol="0">
            <a:spAutoFit/>
          </a:bodyPr>
          <a:lstStyle/>
          <a:p>
            <a:r>
              <a:rPr lang="en-US" b="1" dirty="0">
                <a:solidFill>
                  <a:srgbClr val="FF0000"/>
                </a:solidFill>
              </a:rPr>
              <a:t>KDD, ICDM, SDM</a:t>
            </a:r>
          </a:p>
        </p:txBody>
      </p:sp>
      <p:sp>
        <p:nvSpPr>
          <p:cNvPr id="31" name="TextBox 30"/>
          <p:cNvSpPr txBox="1"/>
          <p:nvPr/>
        </p:nvSpPr>
        <p:spPr>
          <a:xfrm>
            <a:off x="6326188" y="4243575"/>
            <a:ext cx="2289175" cy="369332"/>
          </a:xfrm>
          <a:prstGeom prst="rect">
            <a:avLst/>
          </a:prstGeom>
          <a:noFill/>
        </p:spPr>
        <p:txBody>
          <a:bodyPr wrap="square" rtlCol="0">
            <a:spAutoFit/>
          </a:bodyPr>
          <a:lstStyle/>
          <a:p>
            <a:r>
              <a:rPr lang="en-US" b="1" dirty="0">
                <a:solidFill>
                  <a:srgbClr val="FF0000"/>
                </a:solidFill>
              </a:rPr>
              <a:t>SIGMOD, VLDB, ICDE</a:t>
            </a:r>
          </a:p>
        </p:txBody>
      </p:sp>
      <p:sp>
        <p:nvSpPr>
          <p:cNvPr id="10" name="Slide Number Placeholder 9"/>
          <p:cNvSpPr>
            <a:spLocks noGrp="1"/>
          </p:cNvSpPr>
          <p:nvPr>
            <p:ph type="sldNum" sz="quarter" idx="12"/>
          </p:nvPr>
        </p:nvSpPr>
        <p:spPr/>
        <p:txBody>
          <a:bodyPr/>
          <a:lstStyle/>
          <a:p>
            <a:fld id="{04D6BED6-93C9-4D43-B1C0-E2DD71716F4C}" type="slidenum">
              <a:rPr lang="en-US" smtClean="0"/>
              <a:pPr/>
              <a:t>20</a:t>
            </a:fld>
            <a:endParaRPr lang="en-US"/>
          </a:p>
        </p:txBody>
      </p:sp>
      <p:cxnSp>
        <p:nvCxnSpPr>
          <p:cNvPr id="33" name="Straight Connector 32"/>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1487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828800"/>
            <a:ext cx="7010400" cy="2209800"/>
          </a:xfrm>
        </p:spPr>
        <p:txBody>
          <a:bodyPr>
            <a:normAutofit fontScale="92500" lnSpcReduction="10000"/>
          </a:bodyPr>
          <a:lstStyle/>
          <a:p>
            <a:pPr algn="just">
              <a:buNone/>
            </a:pPr>
            <a:r>
              <a:rPr lang="en-US" dirty="0"/>
              <a:t>  “The greatest problem of today is how to teach people to ignore the irrelevant, how to refuse to know things, before they are suffocated. For too many facts are as bad as none at all.”  (W.H. Auden)</a:t>
            </a:r>
          </a:p>
          <a:p>
            <a:endParaRPr lang="en-US" dirty="0"/>
          </a:p>
        </p:txBody>
      </p:sp>
      <p:sp>
        <p:nvSpPr>
          <p:cNvPr id="4" name="Title 5"/>
          <p:cNvSpPr>
            <a:spLocks noGrp="1"/>
          </p:cNvSpPr>
          <p:nvPr>
            <p:ph type="title"/>
          </p:nvPr>
        </p:nvSpPr>
        <p:spPr>
          <a:xfrm>
            <a:off x="1759712" y="125892"/>
            <a:ext cx="5847883" cy="646331"/>
          </a:xfrm>
          <a:prstGeom prst="rect">
            <a:avLst/>
          </a:prstGeom>
          <a:noFill/>
        </p:spPr>
        <p:txBody>
          <a:bodyPr wrap="none" lIns="91440" tIns="45720" rIns="91440" bIns="45720">
            <a:spAutoFit/>
          </a:bodyPr>
          <a:lstStyle/>
          <a:p>
            <a:pPr algn="ctr"/>
            <a:r>
              <a:rPr lang="en-US" sz="3600" cap="none" spc="0" dirty="0">
                <a:ln w="1905"/>
                <a:solidFill>
                  <a:srgbClr val="C00000"/>
                </a:solidFill>
                <a:effectLst>
                  <a:innerShdw blurRad="69850" dist="43180" dir="5400000">
                    <a:srgbClr val="000000">
                      <a:alpha val="65000"/>
                    </a:srgbClr>
                  </a:innerShdw>
                </a:effectLst>
                <a:latin typeface="+mn-lt"/>
              </a:rPr>
              <a:t>Information overload problem</a:t>
            </a:r>
          </a:p>
        </p:txBody>
      </p:sp>
      <p:sp>
        <p:nvSpPr>
          <p:cNvPr id="5" name="Rectangle 4"/>
          <p:cNvSpPr/>
          <p:nvPr/>
        </p:nvSpPr>
        <p:spPr>
          <a:xfrm>
            <a:off x="1447800" y="4343400"/>
            <a:ext cx="7010400" cy="830997"/>
          </a:xfrm>
          <a:prstGeom prst="rect">
            <a:avLst/>
          </a:prstGeom>
        </p:spPr>
        <p:txBody>
          <a:bodyPr wrap="square">
            <a:spAutoFit/>
          </a:bodyPr>
          <a:lstStyle/>
          <a:p>
            <a:pPr marL="2962275" indent="-2962275">
              <a:buClr>
                <a:srgbClr val="357E69"/>
              </a:buClr>
            </a:pPr>
            <a:r>
              <a:rPr lang="en-US" sz="2400" dirty="0">
                <a:ea typeface="ＭＳ Ｐゴシック" charset="-128"/>
              </a:rPr>
              <a:t>Information Retrieval :   </a:t>
            </a:r>
            <a:r>
              <a:rPr lang="en-US" sz="2400" b="1" dirty="0">
                <a:solidFill>
                  <a:srgbClr val="00B050"/>
                </a:solidFill>
                <a:ea typeface="ＭＳ Ｐゴシック" charset="-128"/>
              </a:rPr>
              <a:t>Solution to combat information overload problem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cxnSp>
        <p:nvCxnSpPr>
          <p:cNvPr id="7" name="Straight Connector 6">
            <a:extLst>
              <a:ext uri="{FF2B5EF4-FFF2-40B4-BE49-F238E27FC236}">
                <a16:creationId xmlns:a16="http://schemas.microsoft.com/office/drawing/2014/main" xmlns="" id="{376F10B7-7DE0-4FD5-A35F-F4856CA132C7}"/>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1228" y="0"/>
            <a:ext cx="8229600" cy="914400"/>
          </a:xfrm>
        </p:spPr>
        <p:txBody>
          <a:bodyPr>
            <a:normAutofit/>
          </a:bodyPr>
          <a:lstStyle/>
          <a:p>
            <a:pPr eaLnBrk="1" hangingPunct="1"/>
            <a:r>
              <a:rPr lang="en-US" sz="3600" dirty="0">
                <a:solidFill>
                  <a:srgbClr val="C00000"/>
                </a:solidFill>
                <a:latin typeface="+mn-lt"/>
              </a:rPr>
              <a:t>Definition (IR)</a:t>
            </a:r>
          </a:p>
        </p:txBody>
      </p:sp>
      <p:sp>
        <p:nvSpPr>
          <p:cNvPr id="10243" name="Rectangle 3"/>
          <p:cNvSpPr>
            <a:spLocks noGrp="1" noChangeArrowheads="1"/>
          </p:cNvSpPr>
          <p:nvPr>
            <p:ph type="body" idx="1"/>
          </p:nvPr>
        </p:nvSpPr>
        <p:spPr>
          <a:xfrm>
            <a:off x="990600" y="1295400"/>
            <a:ext cx="7620000" cy="3886200"/>
          </a:xfrm>
        </p:spPr>
        <p:txBody>
          <a:bodyPr>
            <a:normAutofit fontScale="92500"/>
          </a:bodyPr>
          <a:lstStyle/>
          <a:p>
            <a:pPr eaLnBrk="1" hangingPunct="1">
              <a:lnSpc>
                <a:spcPct val="90000"/>
              </a:lnSpc>
              <a:buFont typeface="Wingdings" pitchFamily="2" charset="2"/>
              <a:buChar char="Ø"/>
            </a:pPr>
            <a:r>
              <a:rPr lang="en-US" sz="2400" dirty="0"/>
              <a:t>“Information retrieval (IR) deals with the representation, storage, organization of, and access to information items.”</a:t>
            </a:r>
            <a:endParaRPr lang="ta-IN" sz="2400" dirty="0"/>
          </a:p>
          <a:p>
            <a:pPr eaLnBrk="1" hangingPunct="1">
              <a:lnSpc>
                <a:spcPct val="90000"/>
              </a:lnSpc>
              <a:buFont typeface="Wingdings" pitchFamily="2" charset="2"/>
              <a:buNone/>
            </a:pPr>
            <a:r>
              <a:rPr lang="ta-IN" sz="2400" dirty="0"/>
              <a:t> </a:t>
            </a:r>
            <a:r>
              <a:rPr lang="en-US" sz="2400" dirty="0"/>
              <a:t>          “</a:t>
            </a:r>
            <a:r>
              <a:rPr lang="en-US" sz="2400" dirty="0">
                <a:solidFill>
                  <a:srgbClr val="FF3300"/>
                </a:solidFill>
              </a:rPr>
              <a:t>Modern Information Retrieval”,  </a:t>
            </a:r>
            <a:r>
              <a:rPr lang="en-US" sz="2400" dirty="0" err="1">
                <a:solidFill>
                  <a:srgbClr val="FF3300"/>
                </a:solidFill>
              </a:rPr>
              <a:t>Baeza</a:t>
            </a:r>
            <a:r>
              <a:rPr lang="en-US" sz="2400" dirty="0">
                <a:solidFill>
                  <a:srgbClr val="FF3300"/>
                </a:solidFill>
              </a:rPr>
              <a:t> Yates and  </a:t>
            </a:r>
          </a:p>
          <a:p>
            <a:pPr eaLnBrk="1" hangingPunct="1">
              <a:lnSpc>
                <a:spcPct val="90000"/>
              </a:lnSpc>
              <a:buFont typeface="Wingdings" pitchFamily="2" charset="2"/>
              <a:buNone/>
            </a:pPr>
            <a:r>
              <a:rPr lang="en-US" sz="2400" dirty="0">
                <a:solidFill>
                  <a:srgbClr val="FF3300"/>
                </a:solidFill>
              </a:rPr>
              <a:t>                                                       </a:t>
            </a:r>
            <a:r>
              <a:rPr lang="en-US" sz="2400" dirty="0" err="1">
                <a:solidFill>
                  <a:srgbClr val="FF3300"/>
                </a:solidFill>
              </a:rPr>
              <a:t>Berthier</a:t>
            </a:r>
            <a:r>
              <a:rPr lang="en-US" sz="2400" dirty="0">
                <a:solidFill>
                  <a:srgbClr val="FF3300"/>
                </a:solidFill>
              </a:rPr>
              <a:t> </a:t>
            </a:r>
            <a:r>
              <a:rPr lang="en-US" sz="2400" dirty="0" err="1">
                <a:solidFill>
                  <a:srgbClr val="FF3300"/>
                </a:solidFill>
              </a:rPr>
              <a:t>Ribeiro</a:t>
            </a:r>
            <a:r>
              <a:rPr lang="en-US" sz="2400" dirty="0">
                <a:solidFill>
                  <a:srgbClr val="FF3300"/>
                </a:solidFill>
              </a:rPr>
              <a:t> </a:t>
            </a:r>
            <a:r>
              <a:rPr lang="en-US" sz="2400" dirty="0" err="1">
                <a:solidFill>
                  <a:srgbClr val="FF3300"/>
                </a:solidFill>
              </a:rPr>
              <a:t>Neto</a:t>
            </a:r>
            <a:r>
              <a:rPr lang="en-US" sz="2400" dirty="0"/>
              <a:t>, </a:t>
            </a:r>
          </a:p>
          <a:p>
            <a:pPr eaLnBrk="1" hangingPunct="1">
              <a:lnSpc>
                <a:spcPct val="90000"/>
              </a:lnSpc>
              <a:buFont typeface="Wingdings" pitchFamily="2" charset="2"/>
              <a:buNone/>
            </a:pPr>
            <a:endParaRPr lang="en-US" sz="2400" dirty="0"/>
          </a:p>
          <a:p>
            <a:pPr eaLnBrk="1" hangingPunct="1">
              <a:lnSpc>
                <a:spcPct val="90000"/>
              </a:lnSpc>
              <a:buFont typeface="Wingdings" pitchFamily="2" charset="2"/>
              <a:buChar char="Ø"/>
            </a:pPr>
            <a:r>
              <a:rPr lang="en-US" sz="2400" dirty="0"/>
              <a:t>“Information retrieval (IR) is finding material (usually documents) of an unstructured nature (usually text) that satisfies an information need from within large collections (usually stored on computers”)</a:t>
            </a:r>
          </a:p>
          <a:p>
            <a:pPr eaLnBrk="1" hangingPunct="1">
              <a:lnSpc>
                <a:spcPct val="90000"/>
              </a:lnSpc>
              <a:buFontTx/>
              <a:buNone/>
            </a:pPr>
            <a:r>
              <a:rPr lang="en-US" sz="2400" dirty="0"/>
              <a:t>            </a:t>
            </a:r>
            <a:r>
              <a:rPr lang="en-US" sz="2400" dirty="0">
                <a:solidFill>
                  <a:srgbClr val="FF3300"/>
                </a:solidFill>
              </a:rPr>
              <a:t>“Introduction to Information Retrieval”, Manning and   </a:t>
            </a:r>
          </a:p>
          <a:p>
            <a:pPr eaLnBrk="1" hangingPunct="1">
              <a:lnSpc>
                <a:spcPct val="90000"/>
              </a:lnSpc>
              <a:buFontTx/>
              <a:buNone/>
            </a:pPr>
            <a:r>
              <a:rPr lang="en-US" sz="2400" dirty="0">
                <a:solidFill>
                  <a:srgbClr val="FF3300"/>
                </a:solidFill>
              </a:rPr>
              <a:t>                                                                         </a:t>
            </a:r>
            <a:r>
              <a:rPr lang="en-US" sz="2400" dirty="0" err="1">
                <a:solidFill>
                  <a:srgbClr val="FF3300"/>
                </a:solidFill>
              </a:rPr>
              <a:t>Prabhakar</a:t>
            </a:r>
            <a:endParaRPr lang="en-US" sz="2400" dirty="0">
              <a:solidFill>
                <a:srgbClr val="FF3300"/>
              </a:solidFill>
            </a:endParaRPr>
          </a:p>
          <a:p>
            <a:pPr eaLnBrk="1" hangingPunct="1">
              <a:lnSpc>
                <a:spcPct val="90000"/>
              </a:lnSpc>
              <a:buFontTx/>
              <a:buNone/>
            </a:pPr>
            <a:endParaRPr lang="en-US" sz="2400" dirty="0">
              <a:solidFill>
                <a:srgbClr val="FF3300"/>
              </a:solidFill>
            </a:endParaRPr>
          </a:p>
          <a:p>
            <a:pPr eaLnBrk="1" hangingPunct="1">
              <a:lnSpc>
                <a:spcPct val="90000"/>
              </a:lnSpc>
              <a:buFontTx/>
              <a:buNone/>
            </a:pPr>
            <a:endParaRPr lang="en-US" sz="2400" dirty="0"/>
          </a:p>
        </p:txBody>
      </p:sp>
      <p:sp>
        <p:nvSpPr>
          <p:cNvPr id="4" name="Rectangle 3"/>
          <p:cNvSpPr/>
          <p:nvPr/>
        </p:nvSpPr>
        <p:spPr>
          <a:xfrm>
            <a:off x="1600200" y="5181600"/>
            <a:ext cx="6051657" cy="461665"/>
          </a:xfrm>
          <a:prstGeom prst="rect">
            <a:avLst/>
          </a:prstGeom>
        </p:spPr>
        <p:txBody>
          <a:bodyPr wrap="square">
            <a:spAutoFit/>
          </a:bodyPr>
          <a:lstStyle/>
          <a:p>
            <a:pPr>
              <a:buClr>
                <a:srgbClr val="357E69"/>
              </a:buClr>
            </a:pPr>
            <a:r>
              <a:rPr lang="en-US" sz="2400" dirty="0">
                <a:ea typeface="ＭＳ Ｐゴシック" charset="-128"/>
              </a:rPr>
              <a:t>Most prominent example: </a:t>
            </a:r>
            <a:r>
              <a:rPr lang="en-US" sz="2400" b="1" dirty="0">
                <a:solidFill>
                  <a:srgbClr val="00B050"/>
                </a:solidFill>
                <a:ea typeface="ＭＳ Ｐゴシック" charset="-128"/>
              </a:rPr>
              <a:t>Web Search Engines</a:t>
            </a:r>
          </a:p>
        </p:txBody>
      </p:sp>
      <p:sp>
        <p:nvSpPr>
          <p:cNvPr id="5" name="Rectangle 4"/>
          <p:cNvSpPr/>
          <p:nvPr/>
        </p:nvSpPr>
        <p:spPr>
          <a:xfrm>
            <a:off x="1219200" y="5867400"/>
            <a:ext cx="6629400" cy="646331"/>
          </a:xfrm>
          <a:prstGeom prst="rect">
            <a:avLst/>
          </a:prstGeom>
        </p:spPr>
        <p:txBody>
          <a:bodyPr wrap="square">
            <a:spAutoFit/>
          </a:bodyPr>
          <a:lstStyle/>
          <a:p>
            <a:pPr marL="361950" lvl="2" indent="85725" fontAlgn="auto">
              <a:spcAft>
                <a:spcPts val="0"/>
              </a:spcAft>
              <a:defRPr/>
            </a:pPr>
            <a:r>
              <a:rPr lang="en-US" b="1" dirty="0">
                <a:solidFill>
                  <a:srgbClr val="00B050"/>
                </a:solidFill>
                <a:ea typeface="ＭＳ Ｐゴシック" charset="0"/>
                <a:cs typeface="ＭＳ Ｐゴシック" charset="0"/>
              </a:rPr>
              <a:t>E-mail search                                 Searching your laptop</a:t>
            </a:r>
          </a:p>
          <a:p>
            <a:pPr marL="361950" lvl="2" indent="85725" fontAlgn="auto">
              <a:spcAft>
                <a:spcPts val="0"/>
              </a:spcAft>
              <a:defRPr/>
            </a:pPr>
            <a:r>
              <a:rPr lang="en-US" b="1" dirty="0">
                <a:solidFill>
                  <a:srgbClr val="00B050"/>
                </a:solidFill>
                <a:ea typeface="ＭＳ Ｐゴシック" charset="0"/>
                <a:cs typeface="ＭＳ Ｐゴシック" charset="0"/>
              </a:rPr>
              <a:t>Corporate knowledge bases       Legal information retrieval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cxnSp>
        <p:nvCxnSpPr>
          <p:cNvPr id="7" name="Straight Connector 6">
            <a:extLst>
              <a:ext uri="{FF2B5EF4-FFF2-40B4-BE49-F238E27FC236}">
                <a16:creationId xmlns:a16="http://schemas.microsoft.com/office/drawing/2014/main" xmlns="" id="{613ED7DB-A1AA-4E74-B68D-8CEA9F96A0F0}"/>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0800" y="152400"/>
            <a:ext cx="3733800" cy="655638"/>
          </a:xfrm>
        </p:spPr>
        <p:txBody>
          <a:bodyPr>
            <a:normAutofit/>
          </a:bodyPr>
          <a:lstStyle/>
          <a:p>
            <a:pPr eaLnBrk="1" hangingPunct="1"/>
            <a:r>
              <a:rPr lang="en-US" sz="3600" dirty="0">
                <a:solidFill>
                  <a:srgbClr val="C00000"/>
                </a:solidFill>
                <a:latin typeface="+mn-lt"/>
              </a:rPr>
              <a:t>IR – Example</a:t>
            </a:r>
          </a:p>
        </p:txBody>
      </p:sp>
      <p:sp>
        <p:nvSpPr>
          <p:cNvPr id="16387" name="Rectangle 3"/>
          <p:cNvSpPr>
            <a:spLocks noGrp="1" noChangeArrowheads="1"/>
          </p:cNvSpPr>
          <p:nvPr>
            <p:ph type="body" idx="1"/>
          </p:nvPr>
        </p:nvSpPr>
        <p:spPr>
          <a:xfrm>
            <a:off x="762000" y="1752600"/>
            <a:ext cx="7924800" cy="3962400"/>
          </a:xfrm>
        </p:spPr>
        <p:txBody>
          <a:bodyPr>
            <a:normAutofit fontScale="92500" lnSpcReduction="20000"/>
          </a:bodyPr>
          <a:lstStyle/>
          <a:p>
            <a:pPr eaLnBrk="1" hangingPunct="1">
              <a:lnSpc>
                <a:spcPct val="160000"/>
              </a:lnSpc>
              <a:buFontTx/>
              <a:buNone/>
            </a:pPr>
            <a:r>
              <a:rPr lang="en-US" sz="1000" dirty="0"/>
              <a:t>  </a:t>
            </a:r>
            <a:r>
              <a:rPr lang="en-US" sz="2400" dirty="0">
                <a:solidFill>
                  <a:srgbClr val="FF3300"/>
                </a:solidFill>
              </a:rPr>
              <a:t>QUERY</a:t>
            </a:r>
            <a:r>
              <a:rPr lang="en-US" sz="2400" dirty="0"/>
              <a:t>: Which plays of Shakespeare contain the words </a:t>
            </a:r>
          </a:p>
          <a:p>
            <a:pPr eaLnBrk="1" hangingPunct="1">
              <a:lnSpc>
                <a:spcPct val="160000"/>
              </a:lnSpc>
              <a:buFontTx/>
              <a:buNone/>
            </a:pPr>
            <a:r>
              <a:rPr lang="en-US" sz="2400" b="1" i="1" dirty="0"/>
              <a:t>                Brutus </a:t>
            </a:r>
            <a:r>
              <a:rPr lang="en-US" sz="2400" i="1" dirty="0"/>
              <a:t>AND </a:t>
            </a:r>
            <a:r>
              <a:rPr lang="en-US" sz="2400" b="1" i="1" dirty="0"/>
              <a:t>Caesar </a:t>
            </a:r>
            <a:r>
              <a:rPr lang="en-US" sz="2400" dirty="0"/>
              <a:t>but </a:t>
            </a:r>
            <a:r>
              <a:rPr lang="en-US" sz="2400" i="1" dirty="0"/>
              <a:t>NOT </a:t>
            </a:r>
            <a:r>
              <a:rPr lang="en-US" sz="2400" b="1" i="1" dirty="0" err="1"/>
              <a:t>Calpurnia</a:t>
            </a:r>
            <a:r>
              <a:rPr lang="ta-IN" sz="2400" dirty="0"/>
              <a:t>?</a:t>
            </a:r>
            <a:endParaRPr lang="en-US" sz="2400" dirty="0"/>
          </a:p>
          <a:p>
            <a:pPr eaLnBrk="1" hangingPunct="1">
              <a:lnSpc>
                <a:spcPct val="160000"/>
              </a:lnSpc>
              <a:buFontTx/>
              <a:buNone/>
            </a:pPr>
            <a:r>
              <a:rPr lang="en-US" sz="2400" dirty="0">
                <a:solidFill>
                  <a:srgbClr val="FF3300"/>
                </a:solidFill>
              </a:rPr>
              <a:t> Document corpus</a:t>
            </a:r>
            <a:r>
              <a:rPr lang="en-US" sz="2400" dirty="0"/>
              <a:t>: Shakespeare’s Collected Works</a:t>
            </a:r>
          </a:p>
          <a:p>
            <a:pPr eaLnBrk="1" hangingPunct="1">
              <a:lnSpc>
                <a:spcPct val="160000"/>
              </a:lnSpc>
              <a:buFontTx/>
              <a:buNone/>
            </a:pPr>
            <a:endParaRPr lang="en-US" sz="2400" dirty="0"/>
          </a:p>
          <a:p>
            <a:pPr eaLnBrk="1" hangingPunct="1">
              <a:lnSpc>
                <a:spcPct val="160000"/>
              </a:lnSpc>
              <a:buFontTx/>
              <a:buNone/>
            </a:pPr>
            <a:r>
              <a:rPr lang="en-US" sz="2400" dirty="0"/>
              <a:t>    One could </a:t>
            </a:r>
            <a:r>
              <a:rPr lang="en-US" sz="2400" dirty="0" err="1"/>
              <a:t>grep</a:t>
            </a:r>
            <a:r>
              <a:rPr lang="en-US" sz="2400" dirty="0"/>
              <a:t> all of Shakespeare’s plays for </a:t>
            </a:r>
            <a:r>
              <a:rPr lang="en-US" sz="2400" b="1" i="1" dirty="0"/>
              <a:t>Brutus </a:t>
            </a:r>
            <a:r>
              <a:rPr lang="en-US" sz="2400" dirty="0"/>
              <a:t>and </a:t>
            </a:r>
            <a:r>
              <a:rPr lang="en-US" sz="2400" b="1" i="1" dirty="0"/>
              <a:t>Caesar, </a:t>
            </a:r>
            <a:r>
              <a:rPr lang="en-US" sz="2400" dirty="0"/>
              <a:t>then strip out lines containing </a:t>
            </a:r>
            <a:r>
              <a:rPr lang="en-US" sz="2400" b="1" i="1" dirty="0" err="1"/>
              <a:t>Calpurnia</a:t>
            </a:r>
            <a:r>
              <a:rPr lang="ta-IN" sz="2400" dirty="0"/>
              <a:t>?</a:t>
            </a:r>
            <a:endParaRPr lang="en-US" sz="2400" dirty="0"/>
          </a:p>
          <a:p>
            <a:pPr eaLnBrk="1" hangingPunct="1">
              <a:lnSpc>
                <a:spcPct val="160000"/>
              </a:lnSpc>
              <a:buFontTx/>
              <a:buNone/>
            </a:pPr>
            <a:r>
              <a:rPr lang="en-US" sz="28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cxnSp>
        <p:nvCxnSpPr>
          <p:cNvPr id="5" name="Straight Connector 4">
            <a:extLst>
              <a:ext uri="{FF2B5EF4-FFF2-40B4-BE49-F238E27FC236}">
                <a16:creationId xmlns:a16="http://schemas.microsoft.com/office/drawing/2014/main" xmlns="" id="{D0DC0D5C-D7DA-4741-B95F-C8F700819481}"/>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D9F41BF0-EC87-49D2-842A-3417BF20A166}" type="slidenum">
              <a:rPr lang="en-US" smtClean="0"/>
              <a:pPr/>
              <a:t>6</a:t>
            </a:fld>
            <a:endParaRPr lang="en-US"/>
          </a:p>
        </p:txBody>
      </p:sp>
      <p:sp>
        <p:nvSpPr>
          <p:cNvPr id="7171" name="Rectangle 2"/>
          <p:cNvSpPr>
            <a:spLocks noGrp="1" noChangeArrowheads="1"/>
          </p:cNvSpPr>
          <p:nvPr>
            <p:ph type="title"/>
          </p:nvPr>
        </p:nvSpPr>
        <p:spPr>
          <a:xfrm>
            <a:off x="1981200" y="228600"/>
            <a:ext cx="5410200" cy="639762"/>
          </a:xfrm>
        </p:spPr>
        <p:txBody>
          <a:bodyPr>
            <a:noAutofit/>
          </a:bodyPr>
          <a:lstStyle/>
          <a:p>
            <a:pPr eaLnBrk="1" hangingPunct="1"/>
            <a:r>
              <a:rPr lang="en-US" sz="3600" dirty="0">
                <a:solidFill>
                  <a:srgbClr val="CC0000"/>
                </a:solidFill>
                <a:latin typeface="+mn-lt"/>
              </a:rPr>
              <a:t>Set / Ranked retrieval</a:t>
            </a:r>
          </a:p>
        </p:txBody>
      </p:sp>
      <p:sp>
        <p:nvSpPr>
          <p:cNvPr id="7172" name="Rectangle 3"/>
          <p:cNvSpPr>
            <a:spLocks noGrp="1" noChangeArrowheads="1"/>
          </p:cNvSpPr>
          <p:nvPr>
            <p:ph type="body" idx="1"/>
          </p:nvPr>
        </p:nvSpPr>
        <p:spPr>
          <a:xfrm>
            <a:off x="457200" y="1752600"/>
            <a:ext cx="4191000" cy="2362200"/>
          </a:xfrm>
          <a:ln>
            <a:solidFill>
              <a:srgbClr val="C00000"/>
            </a:solidFill>
          </a:ln>
        </p:spPr>
        <p:txBody>
          <a:bodyPr>
            <a:normAutofit/>
          </a:bodyPr>
          <a:lstStyle/>
          <a:p>
            <a:pPr marL="85725" indent="-85725" eaLnBrk="1" hangingPunct="1">
              <a:buNone/>
            </a:pPr>
            <a:r>
              <a:rPr lang="en-US" sz="2400" dirty="0"/>
              <a:t>  In a </a:t>
            </a:r>
            <a:r>
              <a:rPr lang="en-US" sz="2400" b="1" i="1" dirty="0">
                <a:solidFill>
                  <a:srgbClr val="0000FF"/>
                </a:solidFill>
              </a:rPr>
              <a:t>set retrieval approach</a:t>
            </a:r>
            <a:r>
              <a:rPr lang="en-US" sz="2400" dirty="0"/>
              <a:t>, the system partitions the corpus into two subsets of documents: those it considers relevant to the search query, and those it does not.</a:t>
            </a:r>
          </a:p>
          <a:p>
            <a:pPr eaLnBrk="1" hangingPunct="1"/>
            <a:endParaRPr lang="en-US" sz="2800" dirty="0"/>
          </a:p>
          <a:p>
            <a:pPr eaLnBrk="1" hangingPunct="1"/>
            <a:endParaRPr lang="en-US" sz="2800" dirty="0"/>
          </a:p>
          <a:p>
            <a:pPr eaLnBrk="1" hangingPunct="1"/>
            <a:endParaRPr lang="en-US" dirty="0"/>
          </a:p>
          <a:p>
            <a:pPr eaLnBrk="1" hangingPunct="1"/>
            <a:endParaRPr lang="en-US" dirty="0"/>
          </a:p>
          <a:p>
            <a:pPr eaLnBrk="1" hangingPunct="1"/>
            <a:endParaRPr lang="en-US" dirty="0"/>
          </a:p>
        </p:txBody>
      </p:sp>
      <p:sp>
        <p:nvSpPr>
          <p:cNvPr id="5" name="Rectangle 4"/>
          <p:cNvSpPr/>
          <p:nvPr/>
        </p:nvSpPr>
        <p:spPr>
          <a:xfrm>
            <a:off x="4800600" y="1752600"/>
            <a:ext cx="4038600" cy="2308324"/>
          </a:xfrm>
          <a:prstGeom prst="rect">
            <a:avLst/>
          </a:prstGeom>
          <a:ln>
            <a:solidFill>
              <a:srgbClr val="C00000"/>
            </a:solidFill>
          </a:ln>
        </p:spPr>
        <p:txBody>
          <a:bodyPr wrap="square">
            <a:spAutoFit/>
          </a:bodyPr>
          <a:lstStyle/>
          <a:p>
            <a:r>
              <a:rPr lang="en-US" sz="2400" dirty="0"/>
              <a:t>In a </a:t>
            </a:r>
            <a:r>
              <a:rPr lang="en-US" sz="2400" b="1" i="1" dirty="0">
                <a:solidFill>
                  <a:srgbClr val="0000FF"/>
                </a:solidFill>
              </a:rPr>
              <a:t>ranked retrieval approach</a:t>
            </a:r>
            <a:r>
              <a:rPr lang="en-US" sz="2400" dirty="0"/>
              <a:t>, the system responds to a search query by ranking all documents in the corpus based on its estimate of their relevance to the query. </a:t>
            </a:r>
          </a:p>
        </p:txBody>
      </p:sp>
      <p:sp>
        <p:nvSpPr>
          <p:cNvPr id="6" name="Rectangle 13"/>
          <p:cNvSpPr>
            <a:spLocks noChangeArrowheads="1"/>
          </p:cNvSpPr>
          <p:nvPr/>
        </p:nvSpPr>
        <p:spPr bwMode="auto">
          <a:xfrm>
            <a:off x="6096000" y="4572000"/>
            <a:ext cx="1066800" cy="1295400"/>
          </a:xfrm>
          <a:prstGeom prst="rect">
            <a:avLst/>
          </a:prstGeom>
          <a:solidFill>
            <a:schemeClr val="bg1"/>
          </a:solidFill>
          <a:ln w="9525">
            <a:solidFill>
              <a:schemeClr val="tx1"/>
            </a:solidFill>
            <a:miter lim="800000"/>
            <a:headEnd/>
            <a:tailEnd/>
          </a:ln>
        </p:spPr>
        <p:txBody>
          <a:bodyPr wrap="none" anchor="ctr"/>
          <a:lstStyle/>
          <a:p>
            <a:pPr marL="457200" indent="-457200"/>
            <a:r>
              <a:rPr lang="en-US" dirty="0"/>
              <a:t>1. doc1</a:t>
            </a:r>
          </a:p>
          <a:p>
            <a:pPr marL="457200" indent="-457200"/>
            <a:r>
              <a:rPr lang="en-US" dirty="0"/>
              <a:t>2. doc2</a:t>
            </a:r>
          </a:p>
          <a:p>
            <a:pPr marL="457200" indent="-457200"/>
            <a:r>
              <a:rPr lang="en-US" dirty="0"/>
              <a:t>3. doc3</a:t>
            </a:r>
          </a:p>
          <a:p>
            <a:pPr marL="457200" indent="-457200"/>
            <a:r>
              <a:rPr lang="en-US" dirty="0"/>
              <a:t>    …….</a:t>
            </a:r>
          </a:p>
        </p:txBody>
      </p:sp>
      <p:sp>
        <p:nvSpPr>
          <p:cNvPr id="7" name="Oval 11"/>
          <p:cNvSpPr>
            <a:spLocks noChangeArrowheads="1"/>
          </p:cNvSpPr>
          <p:nvPr/>
        </p:nvSpPr>
        <p:spPr bwMode="auto">
          <a:xfrm>
            <a:off x="1143000" y="5105400"/>
            <a:ext cx="1676400" cy="838200"/>
          </a:xfrm>
          <a:prstGeom prst="ellipse">
            <a:avLst/>
          </a:prstGeom>
          <a:solidFill>
            <a:srgbClr val="11DBDB"/>
          </a:solidFill>
          <a:ln w="9525">
            <a:solidFill>
              <a:schemeClr val="tx1"/>
            </a:solidFill>
            <a:round/>
            <a:headEnd/>
            <a:tailEnd/>
          </a:ln>
        </p:spPr>
        <p:txBody>
          <a:bodyPr wrap="none" anchor="ctr"/>
          <a:lstStyle/>
          <a:p>
            <a:pPr algn="ctr"/>
            <a:r>
              <a:rPr lang="en-US" dirty="0"/>
              <a:t>Relevant </a:t>
            </a:r>
          </a:p>
          <a:p>
            <a:pPr algn="ctr"/>
            <a:r>
              <a:rPr lang="en-US" dirty="0"/>
              <a:t>Documents</a:t>
            </a:r>
          </a:p>
        </p:txBody>
      </p:sp>
      <p:sp>
        <p:nvSpPr>
          <p:cNvPr id="8" name="Oval 11"/>
          <p:cNvSpPr>
            <a:spLocks noChangeArrowheads="1"/>
          </p:cNvSpPr>
          <p:nvPr/>
        </p:nvSpPr>
        <p:spPr bwMode="auto">
          <a:xfrm>
            <a:off x="2438400" y="4343400"/>
            <a:ext cx="1676400" cy="838200"/>
          </a:xfrm>
          <a:prstGeom prst="ellipse">
            <a:avLst/>
          </a:prstGeom>
          <a:solidFill>
            <a:srgbClr val="11DBDB"/>
          </a:solidFill>
          <a:ln w="9525">
            <a:solidFill>
              <a:schemeClr val="tx1"/>
            </a:solidFill>
            <a:round/>
            <a:headEnd/>
            <a:tailEnd/>
          </a:ln>
        </p:spPr>
        <p:txBody>
          <a:bodyPr wrap="none" anchor="ctr"/>
          <a:lstStyle/>
          <a:p>
            <a:pPr algn="ctr"/>
            <a:r>
              <a:rPr lang="en-US" dirty="0"/>
              <a:t>Non Relevant </a:t>
            </a:r>
          </a:p>
          <a:p>
            <a:pPr algn="ctr"/>
            <a:r>
              <a:rPr lang="en-US" dirty="0"/>
              <a:t>Documents</a:t>
            </a:r>
          </a:p>
        </p:txBody>
      </p:sp>
      <p:cxnSp>
        <p:nvCxnSpPr>
          <p:cNvPr id="9" name="Straight Connector 8">
            <a:extLst>
              <a:ext uri="{FF2B5EF4-FFF2-40B4-BE49-F238E27FC236}">
                <a16:creationId xmlns:a16="http://schemas.microsoft.com/office/drawing/2014/main" xmlns="" id="{67E5143D-A171-408B-9539-4F7198701DBC}"/>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B0509AF4-68F2-48F5-B8DA-1C854C4865DD}" type="slidenum">
              <a:rPr lang="en-US" smtClean="0"/>
              <a:pPr/>
              <a:t>7</a:t>
            </a:fld>
            <a:endParaRPr lang="en-US"/>
          </a:p>
        </p:txBody>
      </p:sp>
      <p:sp>
        <p:nvSpPr>
          <p:cNvPr id="11267" name="Rectangle 2"/>
          <p:cNvSpPr>
            <a:spLocks noGrp="1" noChangeArrowheads="1"/>
          </p:cNvSpPr>
          <p:nvPr>
            <p:ph type="title"/>
          </p:nvPr>
        </p:nvSpPr>
        <p:spPr>
          <a:xfrm>
            <a:off x="2057400" y="62480"/>
            <a:ext cx="5791200" cy="792162"/>
          </a:xfrm>
        </p:spPr>
        <p:txBody>
          <a:bodyPr>
            <a:normAutofit/>
          </a:bodyPr>
          <a:lstStyle/>
          <a:p>
            <a:pPr eaLnBrk="1" hangingPunct="1"/>
            <a:r>
              <a:rPr lang="en-US" sz="3200" dirty="0">
                <a:solidFill>
                  <a:srgbClr val="CC0000"/>
                </a:solidFill>
              </a:rPr>
              <a:t>Ranking – Document retrieval</a:t>
            </a:r>
          </a:p>
        </p:txBody>
      </p:sp>
      <p:pic>
        <p:nvPicPr>
          <p:cNvPr id="11268" name="Picture 3"/>
          <p:cNvPicPr>
            <a:picLocks noGrp="1" noChangeAspect="1" noChangeArrowheads="1"/>
          </p:cNvPicPr>
          <p:nvPr>
            <p:ph type="body" idx="1"/>
          </p:nvPr>
        </p:nvPicPr>
        <p:blipFill>
          <a:blip r:embed="rId2" cstate="print"/>
          <a:srcRect/>
          <a:stretch>
            <a:fillRect/>
          </a:stretch>
        </p:blipFill>
        <p:spPr>
          <a:xfrm>
            <a:off x="2895600" y="1524000"/>
            <a:ext cx="5486400" cy="4724400"/>
          </a:xfrm>
          <a:noFill/>
        </p:spPr>
      </p:pic>
      <p:sp>
        <p:nvSpPr>
          <p:cNvPr id="11269" name="AutoShape 4"/>
          <p:cNvSpPr>
            <a:spLocks noChangeArrowheads="1"/>
          </p:cNvSpPr>
          <p:nvPr/>
        </p:nvSpPr>
        <p:spPr bwMode="auto">
          <a:xfrm>
            <a:off x="762000" y="2133601"/>
            <a:ext cx="1295400" cy="838200"/>
          </a:xfrm>
          <a:prstGeom prst="can">
            <a:avLst>
              <a:gd name="adj" fmla="val 25000"/>
            </a:avLst>
          </a:prstGeom>
          <a:solidFill>
            <a:srgbClr val="D2F814"/>
          </a:solidFill>
          <a:ln w="9525">
            <a:solidFill>
              <a:schemeClr val="tx1"/>
            </a:solidFill>
            <a:round/>
            <a:headEnd/>
            <a:tailEnd/>
          </a:ln>
        </p:spPr>
        <p:txBody>
          <a:bodyPr wrap="none" anchor="ctr"/>
          <a:lstStyle/>
          <a:p>
            <a:pPr algn="ctr"/>
            <a:r>
              <a:rPr lang="en-US" i="1"/>
              <a:t>D     d j</a:t>
            </a:r>
            <a:endParaRPr lang="en-US"/>
          </a:p>
        </p:txBody>
      </p:sp>
      <p:sp>
        <p:nvSpPr>
          <p:cNvPr id="11270" name="AutoShape 5"/>
          <p:cNvSpPr>
            <a:spLocks noChangeArrowheads="1"/>
          </p:cNvSpPr>
          <p:nvPr/>
        </p:nvSpPr>
        <p:spPr bwMode="auto">
          <a:xfrm>
            <a:off x="762000" y="3810000"/>
            <a:ext cx="1295400" cy="816429"/>
          </a:xfrm>
          <a:prstGeom prst="flowChartProcess">
            <a:avLst/>
          </a:prstGeom>
          <a:solidFill>
            <a:srgbClr val="D2F814"/>
          </a:solidFill>
          <a:ln w="9525">
            <a:solidFill>
              <a:schemeClr val="tx1"/>
            </a:solidFill>
            <a:miter lim="800000"/>
            <a:headEnd/>
            <a:tailEnd/>
          </a:ln>
        </p:spPr>
        <p:txBody>
          <a:bodyPr wrap="none" anchor="ctr"/>
          <a:lstStyle/>
          <a:p>
            <a:pPr algn="ctr"/>
            <a:r>
              <a:rPr lang="en-US" sz="2400"/>
              <a:t>Ranking </a:t>
            </a:r>
          </a:p>
          <a:p>
            <a:pPr algn="ctr"/>
            <a:r>
              <a:rPr lang="en-US" sz="2400"/>
              <a:t>Model</a:t>
            </a:r>
          </a:p>
        </p:txBody>
      </p:sp>
      <p:sp>
        <p:nvSpPr>
          <p:cNvPr id="11271" name="Rectangle 6"/>
          <p:cNvSpPr>
            <a:spLocks noChangeArrowheads="1"/>
          </p:cNvSpPr>
          <p:nvPr/>
        </p:nvSpPr>
        <p:spPr bwMode="auto">
          <a:xfrm>
            <a:off x="685800" y="5334000"/>
            <a:ext cx="1447800" cy="533400"/>
          </a:xfrm>
          <a:prstGeom prst="rect">
            <a:avLst/>
          </a:prstGeom>
          <a:noFill/>
          <a:ln w="9525">
            <a:solidFill>
              <a:schemeClr val="bg1"/>
            </a:solidFill>
            <a:miter lim="800000"/>
            <a:headEnd/>
            <a:tailEnd/>
          </a:ln>
        </p:spPr>
        <p:txBody>
          <a:bodyPr wrap="none" anchor="ctr"/>
          <a:lstStyle/>
          <a:p>
            <a:pPr algn="ctr"/>
            <a:r>
              <a:rPr lang="en-US" sz="2400" dirty="0"/>
              <a:t>Query</a:t>
            </a:r>
          </a:p>
        </p:txBody>
      </p:sp>
      <p:sp>
        <p:nvSpPr>
          <p:cNvPr id="11272" name="AutoShape 7"/>
          <p:cNvSpPr>
            <a:spLocks noChangeArrowheads="1"/>
          </p:cNvSpPr>
          <p:nvPr/>
        </p:nvSpPr>
        <p:spPr bwMode="auto">
          <a:xfrm>
            <a:off x="1295400" y="4724400"/>
            <a:ext cx="304800" cy="533400"/>
          </a:xfrm>
          <a:prstGeom prst="upArrow">
            <a:avLst>
              <a:gd name="adj1" fmla="val 50000"/>
              <a:gd name="adj2" fmla="val 35000"/>
            </a:avLst>
          </a:prstGeom>
          <a:solidFill>
            <a:srgbClr val="D2F814"/>
          </a:solidFill>
          <a:ln w="9525">
            <a:solidFill>
              <a:schemeClr val="tx1"/>
            </a:solidFill>
            <a:miter lim="800000"/>
            <a:headEnd/>
            <a:tailEnd/>
          </a:ln>
        </p:spPr>
        <p:txBody>
          <a:bodyPr wrap="none" anchor="ctr"/>
          <a:lstStyle/>
          <a:p>
            <a:endParaRPr lang="en-US"/>
          </a:p>
        </p:txBody>
      </p:sp>
      <p:sp>
        <p:nvSpPr>
          <p:cNvPr id="11273" name="AutoShape 8"/>
          <p:cNvSpPr>
            <a:spLocks noChangeArrowheads="1"/>
          </p:cNvSpPr>
          <p:nvPr/>
        </p:nvSpPr>
        <p:spPr bwMode="auto">
          <a:xfrm>
            <a:off x="1295400" y="3048000"/>
            <a:ext cx="304800" cy="609600"/>
          </a:xfrm>
          <a:prstGeom prst="upDownArrow">
            <a:avLst>
              <a:gd name="adj1" fmla="val 50000"/>
              <a:gd name="adj2" fmla="val 32000"/>
            </a:avLst>
          </a:prstGeom>
          <a:solidFill>
            <a:srgbClr val="D2F814"/>
          </a:solidFill>
          <a:ln w="9525">
            <a:solidFill>
              <a:schemeClr val="tx1"/>
            </a:solidFill>
            <a:miter lim="800000"/>
            <a:headEnd/>
            <a:tailEnd/>
          </a:ln>
        </p:spPr>
        <p:txBody>
          <a:bodyPr wrap="none" anchor="ctr"/>
          <a:lstStyle/>
          <a:p>
            <a:endParaRPr lang="en-US"/>
          </a:p>
        </p:txBody>
      </p:sp>
      <p:sp>
        <p:nvSpPr>
          <p:cNvPr id="11274" name="AutoShape 9"/>
          <p:cNvSpPr>
            <a:spLocks noChangeArrowheads="1"/>
          </p:cNvSpPr>
          <p:nvPr/>
        </p:nvSpPr>
        <p:spPr bwMode="auto">
          <a:xfrm>
            <a:off x="2133600" y="3962400"/>
            <a:ext cx="685800" cy="306161"/>
          </a:xfrm>
          <a:prstGeom prst="rightArrow">
            <a:avLst>
              <a:gd name="adj1" fmla="val 50000"/>
              <a:gd name="adj2" fmla="val 37500"/>
            </a:avLst>
          </a:prstGeom>
          <a:solidFill>
            <a:srgbClr val="D2F814"/>
          </a:solidFill>
          <a:ln w="9525">
            <a:solidFill>
              <a:schemeClr val="tx1"/>
            </a:solidFill>
            <a:miter lim="800000"/>
            <a:headEnd/>
            <a:tailEnd/>
          </a:ln>
        </p:spPr>
        <p:txBody>
          <a:bodyPr wrap="none" anchor="ctr"/>
          <a:lstStyle/>
          <a:p>
            <a:endParaRPr lang="en-US"/>
          </a:p>
        </p:txBody>
      </p:sp>
      <p:sp>
        <p:nvSpPr>
          <p:cNvPr id="11275" name="AutoShape 10"/>
          <p:cNvSpPr>
            <a:spLocks/>
          </p:cNvSpPr>
          <p:nvPr/>
        </p:nvSpPr>
        <p:spPr bwMode="auto">
          <a:xfrm>
            <a:off x="1371600" y="2362200"/>
            <a:ext cx="76200" cy="533400"/>
          </a:xfrm>
          <a:prstGeom prst="leftBrace">
            <a:avLst>
              <a:gd name="adj1" fmla="val 58333"/>
              <a:gd name="adj2" fmla="val 50000"/>
            </a:avLst>
          </a:prstGeom>
          <a:noFill/>
          <a:ln w="9525">
            <a:solidFill>
              <a:schemeClr val="tx1"/>
            </a:solidFill>
            <a:round/>
            <a:headEnd/>
            <a:tailEnd/>
          </a:ln>
        </p:spPr>
        <p:txBody>
          <a:bodyPr wrap="none" anchor="ctr"/>
          <a:lstStyle/>
          <a:p>
            <a:endParaRPr lang="en-US"/>
          </a:p>
        </p:txBody>
      </p:sp>
      <p:sp>
        <p:nvSpPr>
          <p:cNvPr id="11276" name="AutoShape 11"/>
          <p:cNvSpPr>
            <a:spLocks/>
          </p:cNvSpPr>
          <p:nvPr/>
        </p:nvSpPr>
        <p:spPr bwMode="auto">
          <a:xfrm>
            <a:off x="1752600" y="2362200"/>
            <a:ext cx="76200" cy="533400"/>
          </a:xfrm>
          <a:prstGeom prst="rightBrace">
            <a:avLst>
              <a:gd name="adj1" fmla="val 58333"/>
              <a:gd name="adj2" fmla="val 50000"/>
            </a:avLst>
          </a:prstGeom>
          <a:noFill/>
          <a:ln w="9525">
            <a:solidFill>
              <a:schemeClr val="tx1"/>
            </a:solidFill>
            <a:round/>
            <a:headEnd/>
            <a:tailEnd/>
          </a:ln>
        </p:spPr>
        <p:txBody>
          <a:bodyPr wrap="none" anchor="ctr"/>
          <a:lstStyle/>
          <a:p>
            <a:endParaRPr lang="en-US"/>
          </a:p>
        </p:txBody>
      </p:sp>
      <p:cxnSp>
        <p:nvCxnSpPr>
          <p:cNvPr id="13" name="Straight Connector 12">
            <a:extLst>
              <a:ext uri="{FF2B5EF4-FFF2-40B4-BE49-F238E27FC236}">
                <a16:creationId xmlns:a16="http://schemas.microsoft.com/office/drawing/2014/main" xmlns="" id="{9D9DD145-0BE6-4D45-B654-9B76AB219B16}"/>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1"/>
          </p:nvPr>
        </p:nvSpPr>
        <p:spPr>
          <a:noFill/>
        </p:spPr>
        <p:txBody>
          <a:bodyPr/>
          <a:lstStyle/>
          <a:p>
            <a:fld id="{D850733E-6508-4CB6-85C1-311B4AAF25D3}" type="slidenum">
              <a:rPr lang="en-US" smtClean="0"/>
              <a:pPr/>
              <a:t>8</a:t>
            </a:fld>
            <a:endParaRPr lang="en-US"/>
          </a:p>
        </p:txBody>
      </p:sp>
      <p:sp>
        <p:nvSpPr>
          <p:cNvPr id="49156" name="Rectangle 2"/>
          <p:cNvSpPr>
            <a:spLocks noGrp="1" noChangeArrowheads="1"/>
          </p:cNvSpPr>
          <p:nvPr>
            <p:ph type="title"/>
          </p:nvPr>
        </p:nvSpPr>
        <p:spPr>
          <a:xfrm>
            <a:off x="2430445" y="166687"/>
            <a:ext cx="4953000" cy="685800"/>
          </a:xfrm>
        </p:spPr>
        <p:txBody>
          <a:bodyPr>
            <a:normAutofit/>
          </a:bodyPr>
          <a:lstStyle/>
          <a:p>
            <a:r>
              <a:rPr lang="en-US" sz="3600" dirty="0">
                <a:solidFill>
                  <a:srgbClr val="C00000"/>
                </a:solidFill>
                <a:latin typeface="+mn-lt"/>
              </a:rPr>
              <a:t>IR - Web Search System</a:t>
            </a:r>
          </a:p>
        </p:txBody>
      </p:sp>
      <p:grpSp>
        <p:nvGrpSpPr>
          <p:cNvPr id="2" name="Group 3"/>
          <p:cNvGrpSpPr>
            <a:grpSpLocks/>
          </p:cNvGrpSpPr>
          <p:nvPr/>
        </p:nvGrpSpPr>
        <p:grpSpPr bwMode="auto">
          <a:xfrm>
            <a:off x="3810000" y="3276600"/>
            <a:ext cx="2819400" cy="3071813"/>
            <a:chOff x="2304" y="2064"/>
            <a:chExt cx="1872" cy="1983"/>
          </a:xfrm>
        </p:grpSpPr>
        <p:grpSp>
          <p:nvGrpSpPr>
            <p:cNvPr id="3" name="Group 4"/>
            <p:cNvGrpSpPr>
              <a:grpSpLocks/>
            </p:cNvGrpSpPr>
            <p:nvPr/>
          </p:nvGrpSpPr>
          <p:grpSpPr bwMode="auto">
            <a:xfrm>
              <a:off x="2304" y="2064"/>
              <a:ext cx="1872" cy="1983"/>
              <a:chOff x="2304" y="2064"/>
              <a:chExt cx="1872" cy="1983"/>
            </a:xfrm>
          </p:grpSpPr>
          <p:pic>
            <p:nvPicPr>
              <p:cNvPr id="49258" name="Picture 5" descr="amconfus"/>
              <p:cNvPicPr>
                <a:picLocks noChangeAspect="1" noChangeArrowheads="1"/>
              </p:cNvPicPr>
              <p:nvPr/>
            </p:nvPicPr>
            <p:blipFill>
              <a:blip r:embed="rId3" cstate="print"/>
              <a:srcRect/>
              <a:stretch>
                <a:fillRect/>
              </a:stretch>
            </p:blipFill>
            <p:spPr bwMode="auto">
              <a:xfrm>
                <a:off x="2304" y="2784"/>
                <a:ext cx="587" cy="1263"/>
              </a:xfrm>
              <a:prstGeom prst="rect">
                <a:avLst/>
              </a:prstGeom>
              <a:noFill/>
              <a:ln w="9525">
                <a:noFill/>
                <a:miter lim="800000"/>
                <a:headEnd/>
                <a:tailEnd/>
              </a:ln>
            </p:spPr>
          </p:pic>
          <p:sp>
            <p:nvSpPr>
              <p:cNvPr id="49259" name="AutoShape 6"/>
              <p:cNvSpPr>
                <a:spLocks noChangeArrowheads="1"/>
              </p:cNvSpPr>
              <p:nvPr/>
            </p:nvSpPr>
            <p:spPr bwMode="auto">
              <a:xfrm>
                <a:off x="2832" y="2064"/>
                <a:ext cx="816" cy="576"/>
              </a:xfrm>
              <a:prstGeom prst="wedgeRoundRectCallout">
                <a:avLst>
                  <a:gd name="adj1" fmla="val -59315"/>
                  <a:gd name="adj2" fmla="val 106944"/>
                  <a:gd name="adj3" fmla="val 16667"/>
                </a:avLst>
              </a:prstGeom>
              <a:solidFill>
                <a:srgbClr val="11DBDB"/>
              </a:solidFill>
              <a:ln w="9525">
                <a:solidFill>
                  <a:schemeClr val="tx1"/>
                </a:solidFill>
                <a:miter lim="800000"/>
                <a:headEnd/>
                <a:tailEnd/>
              </a:ln>
            </p:spPr>
            <p:txBody>
              <a:bodyPr/>
              <a:lstStyle/>
              <a:p>
                <a:pPr algn="ctr"/>
                <a:endParaRPr lang="en-US"/>
              </a:p>
            </p:txBody>
          </p:sp>
          <p:sp>
            <p:nvSpPr>
              <p:cNvPr id="49260" name="Line 7"/>
              <p:cNvSpPr>
                <a:spLocks noChangeShapeType="1"/>
              </p:cNvSpPr>
              <p:nvPr/>
            </p:nvSpPr>
            <p:spPr bwMode="auto">
              <a:xfrm>
                <a:off x="3648" y="2400"/>
                <a:ext cx="528" cy="0"/>
              </a:xfrm>
              <a:prstGeom prst="line">
                <a:avLst/>
              </a:prstGeom>
              <a:noFill/>
              <a:ln w="9525">
                <a:solidFill>
                  <a:schemeClr val="tx1"/>
                </a:solidFill>
                <a:round/>
                <a:headEnd/>
                <a:tailEnd type="triangle" w="med" len="med"/>
              </a:ln>
            </p:spPr>
            <p:txBody>
              <a:bodyPr wrap="none"/>
              <a:lstStyle/>
              <a:p>
                <a:endParaRPr lang="en-US"/>
              </a:p>
            </p:txBody>
          </p:sp>
        </p:grpSp>
        <p:sp>
          <p:nvSpPr>
            <p:cNvPr id="49257" name="Rectangle 8"/>
            <p:cNvSpPr>
              <a:spLocks noChangeArrowheads="1"/>
            </p:cNvSpPr>
            <p:nvPr/>
          </p:nvSpPr>
          <p:spPr bwMode="auto">
            <a:xfrm>
              <a:off x="2928" y="2112"/>
              <a:ext cx="596" cy="518"/>
            </a:xfrm>
            <a:prstGeom prst="rect">
              <a:avLst/>
            </a:prstGeom>
            <a:solidFill>
              <a:srgbClr val="11DBDB"/>
            </a:solidFill>
            <a:ln w="9525">
              <a:noFill/>
              <a:miter lim="800000"/>
              <a:headEnd/>
              <a:tailEnd/>
            </a:ln>
          </p:spPr>
          <p:txBody>
            <a:bodyPr>
              <a:spAutoFit/>
            </a:bodyPr>
            <a:lstStyle/>
            <a:p>
              <a:pPr>
                <a:spcBef>
                  <a:spcPct val="50000"/>
                </a:spcBef>
              </a:pPr>
              <a:r>
                <a:rPr lang="en-US" dirty="0"/>
                <a:t>Query String</a:t>
              </a:r>
            </a:p>
          </p:txBody>
        </p:sp>
      </p:grpSp>
      <p:sp>
        <p:nvSpPr>
          <p:cNvPr id="49158" name="Rectangle 9"/>
          <p:cNvSpPr>
            <a:spLocks noChangeArrowheads="1"/>
          </p:cNvSpPr>
          <p:nvPr/>
        </p:nvSpPr>
        <p:spPr bwMode="auto">
          <a:xfrm>
            <a:off x="6629400" y="3276600"/>
            <a:ext cx="1981200" cy="914400"/>
          </a:xfrm>
          <a:prstGeom prst="rect">
            <a:avLst/>
          </a:prstGeom>
          <a:solidFill>
            <a:srgbClr val="98ED8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a:r>
              <a:rPr lang="en-US"/>
              <a:t>IR</a:t>
            </a:r>
          </a:p>
          <a:p>
            <a:pPr algn="ctr"/>
            <a:r>
              <a:rPr lang="en-US"/>
              <a:t>System</a:t>
            </a:r>
          </a:p>
        </p:txBody>
      </p:sp>
      <p:grpSp>
        <p:nvGrpSpPr>
          <p:cNvPr id="4" name="Group 10"/>
          <p:cNvGrpSpPr>
            <a:grpSpLocks/>
          </p:cNvGrpSpPr>
          <p:nvPr/>
        </p:nvGrpSpPr>
        <p:grpSpPr bwMode="auto">
          <a:xfrm>
            <a:off x="5486400" y="4267200"/>
            <a:ext cx="3048000" cy="1893888"/>
            <a:chOff x="3456" y="2688"/>
            <a:chExt cx="1920" cy="1193"/>
          </a:xfrm>
        </p:grpSpPr>
        <p:sp>
          <p:nvSpPr>
            <p:cNvPr id="49252" name="Oval 11"/>
            <p:cNvSpPr>
              <a:spLocks noChangeArrowheads="1"/>
            </p:cNvSpPr>
            <p:nvPr/>
          </p:nvSpPr>
          <p:spPr bwMode="auto">
            <a:xfrm>
              <a:off x="4272" y="3120"/>
              <a:ext cx="1104" cy="576"/>
            </a:xfrm>
            <a:prstGeom prst="ellipse">
              <a:avLst/>
            </a:prstGeom>
            <a:solidFill>
              <a:srgbClr val="11DBDB"/>
            </a:solidFill>
            <a:ln w="9525">
              <a:solidFill>
                <a:schemeClr val="tx1"/>
              </a:solidFill>
              <a:round/>
              <a:headEnd/>
              <a:tailEnd/>
            </a:ln>
          </p:spPr>
          <p:txBody>
            <a:bodyPr wrap="none" anchor="ctr"/>
            <a:lstStyle/>
            <a:p>
              <a:pPr algn="ctr"/>
              <a:r>
                <a:rPr lang="en-US" dirty="0"/>
                <a:t>Ranked</a:t>
              </a:r>
            </a:p>
            <a:p>
              <a:pPr algn="ctr"/>
              <a:r>
                <a:rPr lang="en-US" dirty="0"/>
                <a:t>Documents</a:t>
              </a:r>
            </a:p>
          </p:txBody>
        </p:sp>
        <p:sp>
          <p:nvSpPr>
            <p:cNvPr id="49253" name="Line 12"/>
            <p:cNvSpPr>
              <a:spLocks noChangeShapeType="1"/>
            </p:cNvSpPr>
            <p:nvPr/>
          </p:nvSpPr>
          <p:spPr bwMode="auto">
            <a:xfrm>
              <a:off x="4800" y="2688"/>
              <a:ext cx="0" cy="432"/>
            </a:xfrm>
            <a:prstGeom prst="line">
              <a:avLst/>
            </a:prstGeom>
            <a:noFill/>
            <a:ln w="9525">
              <a:solidFill>
                <a:schemeClr val="tx1"/>
              </a:solidFill>
              <a:round/>
              <a:headEnd/>
              <a:tailEnd type="triangle" w="med" len="med"/>
            </a:ln>
          </p:spPr>
          <p:txBody>
            <a:bodyPr wrap="none"/>
            <a:lstStyle/>
            <a:p>
              <a:endParaRPr lang="en-US"/>
            </a:p>
          </p:txBody>
        </p:sp>
        <p:sp>
          <p:nvSpPr>
            <p:cNvPr id="49254" name="Rectangle 13"/>
            <p:cNvSpPr>
              <a:spLocks noChangeArrowheads="1"/>
            </p:cNvSpPr>
            <p:nvPr/>
          </p:nvSpPr>
          <p:spPr bwMode="auto">
            <a:xfrm>
              <a:off x="3456" y="2880"/>
              <a:ext cx="672" cy="816"/>
            </a:xfrm>
            <a:prstGeom prst="rect">
              <a:avLst/>
            </a:prstGeom>
            <a:solidFill>
              <a:schemeClr val="bg1"/>
            </a:solidFill>
            <a:ln w="9525">
              <a:solidFill>
                <a:schemeClr val="tx1"/>
              </a:solidFill>
              <a:miter lim="800000"/>
              <a:headEnd/>
              <a:tailEnd/>
            </a:ln>
          </p:spPr>
          <p:txBody>
            <a:bodyPr wrap="none" anchor="ctr"/>
            <a:lstStyle/>
            <a:p>
              <a:pPr algn="ctr"/>
              <a:endParaRPr lang="en-US"/>
            </a:p>
          </p:txBody>
        </p:sp>
        <p:sp>
          <p:nvSpPr>
            <p:cNvPr id="49255" name="Text Box 14"/>
            <p:cNvSpPr txBox="1">
              <a:spLocks noChangeArrowheads="1"/>
            </p:cNvSpPr>
            <p:nvPr/>
          </p:nvSpPr>
          <p:spPr bwMode="auto">
            <a:xfrm>
              <a:off x="3552" y="2880"/>
              <a:ext cx="557" cy="1001"/>
            </a:xfrm>
            <a:prstGeom prst="rect">
              <a:avLst/>
            </a:prstGeom>
            <a:noFill/>
            <a:ln w="9525">
              <a:noFill/>
              <a:miter lim="800000"/>
              <a:headEnd/>
              <a:tailEnd/>
            </a:ln>
          </p:spPr>
          <p:txBody>
            <a:bodyPr wrap="none">
              <a:spAutoFit/>
            </a:bodyPr>
            <a:lstStyle/>
            <a:p>
              <a:pPr marL="457200" indent="-457200"/>
              <a:r>
                <a:rPr lang="en-US" sz="1600" dirty="0"/>
                <a:t>1. Page1</a:t>
              </a:r>
            </a:p>
            <a:p>
              <a:pPr marL="457200" indent="-457200"/>
              <a:r>
                <a:rPr lang="en-US" sz="1600" dirty="0"/>
                <a:t>2. Page2</a:t>
              </a:r>
            </a:p>
            <a:p>
              <a:pPr marL="457200" indent="-457200"/>
              <a:r>
                <a:rPr lang="en-US" sz="1600" dirty="0"/>
                <a:t>3. Page3</a:t>
              </a:r>
            </a:p>
            <a:p>
              <a:pPr marL="457200" indent="-457200"/>
              <a:r>
                <a:rPr lang="en-US" sz="1600" dirty="0"/>
                <a:t>    .</a:t>
              </a:r>
            </a:p>
            <a:p>
              <a:pPr marL="457200" indent="-457200"/>
              <a:r>
                <a:rPr lang="en-US" sz="1600" dirty="0"/>
                <a:t>    .</a:t>
              </a:r>
            </a:p>
            <a:p>
              <a:pPr marL="457200" indent="-457200"/>
              <a:endParaRPr lang="en-US" sz="1800" dirty="0"/>
            </a:p>
          </p:txBody>
        </p:sp>
      </p:grpSp>
      <p:sp>
        <p:nvSpPr>
          <p:cNvPr id="140303" name="Line 15"/>
          <p:cNvSpPr>
            <a:spLocks noChangeShapeType="1"/>
          </p:cNvSpPr>
          <p:nvPr/>
        </p:nvSpPr>
        <p:spPr bwMode="auto">
          <a:xfrm>
            <a:off x="7620000" y="2743200"/>
            <a:ext cx="0" cy="457200"/>
          </a:xfrm>
          <a:prstGeom prst="line">
            <a:avLst/>
          </a:prstGeom>
          <a:noFill/>
          <a:ln w="9525">
            <a:solidFill>
              <a:schemeClr val="tx1"/>
            </a:solidFill>
            <a:round/>
            <a:headEnd/>
            <a:tailEnd type="triangle" w="med" len="med"/>
          </a:ln>
        </p:spPr>
        <p:txBody>
          <a:bodyPr wrap="none"/>
          <a:lstStyle/>
          <a:p>
            <a:endParaRPr lang="en-US"/>
          </a:p>
        </p:txBody>
      </p:sp>
      <p:grpSp>
        <p:nvGrpSpPr>
          <p:cNvPr id="5" name="Group 16"/>
          <p:cNvGrpSpPr>
            <a:grpSpLocks/>
          </p:cNvGrpSpPr>
          <p:nvPr/>
        </p:nvGrpSpPr>
        <p:grpSpPr bwMode="auto">
          <a:xfrm>
            <a:off x="6248400" y="1828800"/>
            <a:ext cx="2209800" cy="914400"/>
            <a:chOff x="3936" y="1152"/>
            <a:chExt cx="1392" cy="576"/>
          </a:xfrm>
        </p:grpSpPr>
        <p:sp>
          <p:nvSpPr>
            <p:cNvPr id="49250" name="Oval 17"/>
            <p:cNvSpPr>
              <a:spLocks noChangeArrowheads="1"/>
            </p:cNvSpPr>
            <p:nvPr/>
          </p:nvSpPr>
          <p:spPr bwMode="auto">
            <a:xfrm>
              <a:off x="4272" y="1152"/>
              <a:ext cx="1056" cy="576"/>
            </a:xfrm>
            <a:prstGeom prst="ellipse">
              <a:avLst/>
            </a:prstGeom>
            <a:solidFill>
              <a:srgbClr val="11DBDB"/>
            </a:solidFill>
            <a:ln w="9525">
              <a:solidFill>
                <a:schemeClr val="tx1"/>
              </a:solidFill>
              <a:round/>
              <a:headEnd/>
              <a:tailEnd/>
            </a:ln>
          </p:spPr>
          <p:txBody>
            <a:bodyPr wrap="none" anchor="ctr"/>
            <a:lstStyle/>
            <a:p>
              <a:pPr algn="ctr"/>
              <a:r>
                <a:rPr lang="en-US" dirty="0"/>
                <a:t>Document</a:t>
              </a:r>
            </a:p>
            <a:p>
              <a:pPr algn="ctr"/>
              <a:r>
                <a:rPr lang="en-US" dirty="0"/>
                <a:t>corpus</a:t>
              </a:r>
            </a:p>
          </p:txBody>
        </p:sp>
        <p:sp>
          <p:nvSpPr>
            <p:cNvPr id="49251" name="Line 18"/>
            <p:cNvSpPr>
              <a:spLocks noChangeShapeType="1"/>
            </p:cNvSpPr>
            <p:nvPr/>
          </p:nvSpPr>
          <p:spPr bwMode="auto">
            <a:xfrm>
              <a:off x="3936" y="1440"/>
              <a:ext cx="336" cy="0"/>
            </a:xfrm>
            <a:prstGeom prst="line">
              <a:avLst/>
            </a:prstGeom>
            <a:noFill/>
            <a:ln w="9525">
              <a:solidFill>
                <a:schemeClr val="tx1"/>
              </a:solidFill>
              <a:round/>
              <a:headEnd/>
              <a:tailEnd type="triangle" w="med" len="med"/>
            </a:ln>
          </p:spPr>
          <p:txBody>
            <a:bodyPr wrap="none"/>
            <a:lstStyle/>
            <a:p>
              <a:endParaRPr lang="en-US"/>
            </a:p>
          </p:txBody>
        </p:sp>
      </p:grpSp>
      <p:grpSp>
        <p:nvGrpSpPr>
          <p:cNvPr id="6" name="Group 19"/>
          <p:cNvGrpSpPr>
            <a:grpSpLocks/>
          </p:cNvGrpSpPr>
          <p:nvPr/>
        </p:nvGrpSpPr>
        <p:grpSpPr bwMode="auto">
          <a:xfrm>
            <a:off x="1143000" y="1371600"/>
            <a:ext cx="2362200" cy="2057400"/>
            <a:chOff x="528" y="960"/>
            <a:chExt cx="1728" cy="1392"/>
          </a:xfrm>
        </p:grpSpPr>
        <p:sp>
          <p:nvSpPr>
            <p:cNvPr id="140308" name="Cloud"/>
            <p:cNvSpPr>
              <a:spLocks noChangeAspect="1" noEditPoints="1" noChangeArrowheads="1"/>
            </p:cNvSpPr>
            <p:nvPr/>
          </p:nvSpPr>
          <p:spPr bwMode="auto">
            <a:xfrm>
              <a:off x="528" y="960"/>
              <a:ext cx="1728" cy="139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a:defRPr/>
              </a:pPr>
              <a:endParaRPr lang="en-US"/>
            </a:p>
          </p:txBody>
        </p:sp>
        <p:sp>
          <p:nvSpPr>
            <p:cNvPr id="49170" name="Text Box 21"/>
            <p:cNvSpPr txBox="1">
              <a:spLocks noChangeArrowheads="1"/>
            </p:cNvSpPr>
            <p:nvPr/>
          </p:nvSpPr>
          <p:spPr bwMode="auto">
            <a:xfrm>
              <a:off x="1152" y="1104"/>
              <a:ext cx="478" cy="288"/>
            </a:xfrm>
            <a:prstGeom prst="rect">
              <a:avLst/>
            </a:prstGeom>
            <a:noFill/>
            <a:ln w="9525">
              <a:noFill/>
              <a:miter lim="800000"/>
              <a:headEnd/>
              <a:tailEnd/>
            </a:ln>
          </p:spPr>
          <p:txBody>
            <a:bodyPr wrap="none">
              <a:spAutoFit/>
            </a:bodyPr>
            <a:lstStyle/>
            <a:p>
              <a:r>
                <a:rPr lang="en-US"/>
                <a:t>Web</a:t>
              </a:r>
            </a:p>
          </p:txBody>
        </p:sp>
        <p:grpSp>
          <p:nvGrpSpPr>
            <p:cNvPr id="7" name="Group 22"/>
            <p:cNvGrpSpPr>
              <a:grpSpLocks/>
            </p:cNvGrpSpPr>
            <p:nvPr/>
          </p:nvGrpSpPr>
          <p:grpSpPr bwMode="auto">
            <a:xfrm>
              <a:off x="1008" y="1392"/>
              <a:ext cx="864" cy="768"/>
              <a:chOff x="1872" y="1152"/>
              <a:chExt cx="2784" cy="2496"/>
            </a:xfrm>
          </p:grpSpPr>
          <p:grpSp>
            <p:nvGrpSpPr>
              <p:cNvPr id="8" name="Group 23"/>
              <p:cNvGrpSpPr>
                <a:grpSpLocks/>
              </p:cNvGrpSpPr>
              <p:nvPr/>
            </p:nvGrpSpPr>
            <p:grpSpPr bwMode="auto">
              <a:xfrm>
                <a:off x="1872" y="1872"/>
                <a:ext cx="528" cy="624"/>
                <a:chOff x="1488" y="1392"/>
                <a:chExt cx="528" cy="624"/>
              </a:xfrm>
            </p:grpSpPr>
            <p:sp>
              <p:nvSpPr>
                <p:cNvPr id="49240" name="Rectangle 24"/>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41" name="Line 25"/>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42" name="Line 26"/>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43" name="Line 27"/>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44" name="Line 28"/>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45" name="Line 29"/>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46" name="Line 30"/>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47" name="Line 31"/>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48" name="Line 32"/>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49" name="Line 33"/>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9" name="Group 34"/>
              <p:cNvGrpSpPr>
                <a:grpSpLocks/>
              </p:cNvGrpSpPr>
              <p:nvPr/>
            </p:nvGrpSpPr>
            <p:grpSpPr bwMode="auto">
              <a:xfrm>
                <a:off x="3072" y="2160"/>
                <a:ext cx="528" cy="624"/>
                <a:chOff x="1488" y="1392"/>
                <a:chExt cx="528" cy="624"/>
              </a:xfrm>
            </p:grpSpPr>
            <p:sp>
              <p:nvSpPr>
                <p:cNvPr id="49230" name="Rectangle 35"/>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31" name="Line 36"/>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32" name="Line 37"/>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33" name="Line 38"/>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34" name="Line 39"/>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35" name="Line 40"/>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36" name="Line 41"/>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37" name="Line 42"/>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38" name="Line 43"/>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39" name="Line 44"/>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0" name="Group 45"/>
              <p:cNvGrpSpPr>
                <a:grpSpLocks/>
              </p:cNvGrpSpPr>
              <p:nvPr/>
            </p:nvGrpSpPr>
            <p:grpSpPr bwMode="auto">
              <a:xfrm>
                <a:off x="2448" y="3024"/>
                <a:ext cx="528" cy="624"/>
                <a:chOff x="1488" y="1392"/>
                <a:chExt cx="528" cy="624"/>
              </a:xfrm>
            </p:grpSpPr>
            <p:sp>
              <p:nvSpPr>
                <p:cNvPr id="49220" name="Rectangle 46"/>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21" name="Line 47"/>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22" name="Line 48"/>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23" name="Line 49"/>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24" name="Line 50"/>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25" name="Line 51"/>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26" name="Line 52"/>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27" name="Line 53"/>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28" name="Line 54"/>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29" name="Line 55"/>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1" name="Group 56"/>
              <p:cNvGrpSpPr>
                <a:grpSpLocks/>
              </p:cNvGrpSpPr>
              <p:nvPr/>
            </p:nvGrpSpPr>
            <p:grpSpPr bwMode="auto">
              <a:xfrm>
                <a:off x="4128" y="2592"/>
                <a:ext cx="528" cy="624"/>
                <a:chOff x="1488" y="1392"/>
                <a:chExt cx="528" cy="624"/>
              </a:xfrm>
            </p:grpSpPr>
            <p:sp>
              <p:nvSpPr>
                <p:cNvPr id="49210" name="Rectangle 57"/>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11" name="Line 58"/>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12" name="Line 59"/>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13" name="Line 60"/>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14" name="Line 61"/>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15" name="Line 62"/>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16" name="Line 63"/>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17" name="Line 64"/>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18" name="Line 65"/>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19" name="Line 66"/>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2" name="Group 67"/>
              <p:cNvGrpSpPr>
                <a:grpSpLocks/>
              </p:cNvGrpSpPr>
              <p:nvPr/>
            </p:nvGrpSpPr>
            <p:grpSpPr bwMode="auto">
              <a:xfrm>
                <a:off x="2784" y="1152"/>
                <a:ext cx="528" cy="624"/>
                <a:chOff x="1488" y="1392"/>
                <a:chExt cx="528" cy="624"/>
              </a:xfrm>
            </p:grpSpPr>
            <p:sp>
              <p:nvSpPr>
                <p:cNvPr id="49200" name="Rectangle 68"/>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201" name="Line 69"/>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202" name="Line 70"/>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203" name="Line 71"/>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204" name="Line 72"/>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205" name="Line 73"/>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206" name="Line 74"/>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207" name="Line 75"/>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208" name="Line 76"/>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209" name="Line 77"/>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grpSp>
            <p:nvGrpSpPr>
              <p:cNvPr id="13" name="Group 78"/>
              <p:cNvGrpSpPr>
                <a:grpSpLocks/>
              </p:cNvGrpSpPr>
              <p:nvPr/>
            </p:nvGrpSpPr>
            <p:grpSpPr bwMode="auto">
              <a:xfrm>
                <a:off x="4080" y="1632"/>
                <a:ext cx="528" cy="624"/>
                <a:chOff x="1488" y="1392"/>
                <a:chExt cx="528" cy="624"/>
              </a:xfrm>
            </p:grpSpPr>
            <p:sp>
              <p:nvSpPr>
                <p:cNvPr id="49190" name="Rectangle 79"/>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9191" name="Line 80"/>
                <p:cNvSpPr>
                  <a:spLocks noChangeShapeType="1"/>
                </p:cNvSpPr>
                <p:nvPr/>
              </p:nvSpPr>
              <p:spPr bwMode="auto">
                <a:xfrm>
                  <a:off x="1632" y="1464"/>
                  <a:ext cx="336" cy="0"/>
                </a:xfrm>
                <a:prstGeom prst="line">
                  <a:avLst/>
                </a:prstGeom>
                <a:noFill/>
                <a:ln w="3175">
                  <a:solidFill>
                    <a:schemeClr val="tx1"/>
                  </a:solidFill>
                  <a:round/>
                  <a:headEnd/>
                  <a:tailEnd/>
                </a:ln>
              </p:spPr>
              <p:txBody>
                <a:bodyPr wrap="none"/>
                <a:lstStyle/>
                <a:p>
                  <a:endParaRPr lang="en-US"/>
                </a:p>
              </p:txBody>
            </p:sp>
            <p:sp>
              <p:nvSpPr>
                <p:cNvPr id="49192" name="Line 81"/>
                <p:cNvSpPr>
                  <a:spLocks noChangeShapeType="1"/>
                </p:cNvSpPr>
                <p:nvPr/>
              </p:nvSpPr>
              <p:spPr bwMode="auto">
                <a:xfrm>
                  <a:off x="1536" y="1524"/>
                  <a:ext cx="432" cy="0"/>
                </a:xfrm>
                <a:prstGeom prst="line">
                  <a:avLst/>
                </a:prstGeom>
                <a:noFill/>
                <a:ln w="3175">
                  <a:solidFill>
                    <a:schemeClr val="tx1"/>
                  </a:solidFill>
                  <a:round/>
                  <a:headEnd/>
                  <a:tailEnd/>
                </a:ln>
              </p:spPr>
              <p:txBody>
                <a:bodyPr wrap="none"/>
                <a:lstStyle/>
                <a:p>
                  <a:endParaRPr lang="en-US"/>
                </a:p>
              </p:txBody>
            </p:sp>
            <p:sp>
              <p:nvSpPr>
                <p:cNvPr id="49193" name="Line 82"/>
                <p:cNvSpPr>
                  <a:spLocks noChangeShapeType="1"/>
                </p:cNvSpPr>
                <p:nvPr/>
              </p:nvSpPr>
              <p:spPr bwMode="auto">
                <a:xfrm>
                  <a:off x="1536" y="1584"/>
                  <a:ext cx="432" cy="0"/>
                </a:xfrm>
                <a:prstGeom prst="line">
                  <a:avLst/>
                </a:prstGeom>
                <a:noFill/>
                <a:ln w="3175">
                  <a:solidFill>
                    <a:schemeClr val="tx1"/>
                  </a:solidFill>
                  <a:round/>
                  <a:headEnd/>
                  <a:tailEnd/>
                </a:ln>
              </p:spPr>
              <p:txBody>
                <a:bodyPr wrap="none"/>
                <a:lstStyle/>
                <a:p>
                  <a:endParaRPr lang="en-US"/>
                </a:p>
              </p:txBody>
            </p:sp>
            <p:sp>
              <p:nvSpPr>
                <p:cNvPr id="49194" name="Line 83"/>
                <p:cNvSpPr>
                  <a:spLocks noChangeShapeType="1"/>
                </p:cNvSpPr>
                <p:nvPr/>
              </p:nvSpPr>
              <p:spPr bwMode="auto">
                <a:xfrm>
                  <a:off x="1536" y="1644"/>
                  <a:ext cx="432" cy="0"/>
                </a:xfrm>
                <a:prstGeom prst="line">
                  <a:avLst/>
                </a:prstGeom>
                <a:noFill/>
                <a:ln w="3175">
                  <a:solidFill>
                    <a:schemeClr val="tx1"/>
                  </a:solidFill>
                  <a:round/>
                  <a:headEnd/>
                  <a:tailEnd/>
                </a:ln>
              </p:spPr>
              <p:txBody>
                <a:bodyPr wrap="none"/>
                <a:lstStyle/>
                <a:p>
                  <a:endParaRPr lang="en-US"/>
                </a:p>
              </p:txBody>
            </p:sp>
            <p:sp>
              <p:nvSpPr>
                <p:cNvPr id="49195" name="Line 84"/>
                <p:cNvSpPr>
                  <a:spLocks noChangeShapeType="1"/>
                </p:cNvSpPr>
                <p:nvPr/>
              </p:nvSpPr>
              <p:spPr bwMode="auto">
                <a:xfrm>
                  <a:off x="1536" y="1704"/>
                  <a:ext cx="432" cy="0"/>
                </a:xfrm>
                <a:prstGeom prst="line">
                  <a:avLst/>
                </a:prstGeom>
                <a:noFill/>
                <a:ln w="3175">
                  <a:solidFill>
                    <a:schemeClr val="tx1"/>
                  </a:solidFill>
                  <a:round/>
                  <a:headEnd/>
                  <a:tailEnd/>
                </a:ln>
              </p:spPr>
              <p:txBody>
                <a:bodyPr wrap="none"/>
                <a:lstStyle/>
                <a:p>
                  <a:endParaRPr lang="en-US"/>
                </a:p>
              </p:txBody>
            </p:sp>
            <p:sp>
              <p:nvSpPr>
                <p:cNvPr id="49196" name="Line 85"/>
                <p:cNvSpPr>
                  <a:spLocks noChangeShapeType="1"/>
                </p:cNvSpPr>
                <p:nvPr/>
              </p:nvSpPr>
              <p:spPr bwMode="auto">
                <a:xfrm>
                  <a:off x="1632" y="1764"/>
                  <a:ext cx="336" cy="0"/>
                </a:xfrm>
                <a:prstGeom prst="line">
                  <a:avLst/>
                </a:prstGeom>
                <a:noFill/>
                <a:ln w="3175">
                  <a:solidFill>
                    <a:schemeClr val="tx1"/>
                  </a:solidFill>
                  <a:round/>
                  <a:headEnd/>
                  <a:tailEnd/>
                </a:ln>
              </p:spPr>
              <p:txBody>
                <a:bodyPr wrap="none"/>
                <a:lstStyle/>
                <a:p>
                  <a:endParaRPr lang="en-US"/>
                </a:p>
              </p:txBody>
            </p:sp>
            <p:sp>
              <p:nvSpPr>
                <p:cNvPr id="49197" name="Line 86"/>
                <p:cNvSpPr>
                  <a:spLocks noChangeShapeType="1"/>
                </p:cNvSpPr>
                <p:nvPr/>
              </p:nvSpPr>
              <p:spPr bwMode="auto">
                <a:xfrm>
                  <a:off x="1536" y="1824"/>
                  <a:ext cx="432" cy="0"/>
                </a:xfrm>
                <a:prstGeom prst="line">
                  <a:avLst/>
                </a:prstGeom>
                <a:noFill/>
                <a:ln w="3175">
                  <a:solidFill>
                    <a:schemeClr val="tx1"/>
                  </a:solidFill>
                  <a:round/>
                  <a:headEnd/>
                  <a:tailEnd/>
                </a:ln>
              </p:spPr>
              <p:txBody>
                <a:bodyPr wrap="none"/>
                <a:lstStyle/>
                <a:p>
                  <a:endParaRPr lang="en-US"/>
                </a:p>
              </p:txBody>
            </p:sp>
            <p:sp>
              <p:nvSpPr>
                <p:cNvPr id="49198" name="Line 87"/>
                <p:cNvSpPr>
                  <a:spLocks noChangeShapeType="1"/>
                </p:cNvSpPr>
                <p:nvPr/>
              </p:nvSpPr>
              <p:spPr bwMode="auto">
                <a:xfrm>
                  <a:off x="1536" y="1884"/>
                  <a:ext cx="432" cy="0"/>
                </a:xfrm>
                <a:prstGeom prst="line">
                  <a:avLst/>
                </a:prstGeom>
                <a:noFill/>
                <a:ln w="3175">
                  <a:solidFill>
                    <a:schemeClr val="tx1"/>
                  </a:solidFill>
                  <a:round/>
                  <a:headEnd/>
                  <a:tailEnd/>
                </a:ln>
              </p:spPr>
              <p:txBody>
                <a:bodyPr wrap="none"/>
                <a:lstStyle/>
                <a:p>
                  <a:endParaRPr lang="en-US"/>
                </a:p>
              </p:txBody>
            </p:sp>
            <p:sp>
              <p:nvSpPr>
                <p:cNvPr id="49199" name="Line 88"/>
                <p:cNvSpPr>
                  <a:spLocks noChangeShapeType="1"/>
                </p:cNvSpPr>
                <p:nvPr/>
              </p:nvSpPr>
              <p:spPr bwMode="auto">
                <a:xfrm>
                  <a:off x="1536" y="1944"/>
                  <a:ext cx="432" cy="0"/>
                </a:xfrm>
                <a:prstGeom prst="line">
                  <a:avLst/>
                </a:prstGeom>
                <a:noFill/>
                <a:ln w="3175">
                  <a:solidFill>
                    <a:schemeClr val="tx1"/>
                  </a:solidFill>
                  <a:round/>
                  <a:headEnd/>
                  <a:tailEnd/>
                </a:ln>
              </p:spPr>
              <p:txBody>
                <a:bodyPr wrap="none"/>
                <a:lstStyle/>
                <a:p>
                  <a:endParaRPr lang="en-US"/>
                </a:p>
              </p:txBody>
            </p:sp>
          </p:grpSp>
          <p:sp>
            <p:nvSpPr>
              <p:cNvPr id="49178" name="Rectangle 89"/>
              <p:cNvSpPr>
                <a:spLocks noChangeArrowheads="1"/>
              </p:cNvSpPr>
              <p:nvPr/>
            </p:nvSpPr>
            <p:spPr bwMode="auto">
              <a:xfrm>
                <a:off x="3360" y="2352"/>
                <a:ext cx="192" cy="96"/>
              </a:xfrm>
              <a:prstGeom prst="rect">
                <a:avLst/>
              </a:prstGeom>
              <a:solidFill>
                <a:srgbClr val="11DBDB"/>
              </a:solidFill>
              <a:ln w="3175">
                <a:solidFill>
                  <a:schemeClr val="tx1"/>
                </a:solidFill>
                <a:miter lim="800000"/>
                <a:headEnd/>
                <a:tailEnd/>
              </a:ln>
            </p:spPr>
            <p:txBody>
              <a:bodyPr wrap="none" anchor="ctr"/>
              <a:lstStyle/>
              <a:p>
                <a:endParaRPr lang="en-US"/>
              </a:p>
            </p:txBody>
          </p:sp>
          <p:sp>
            <p:nvSpPr>
              <p:cNvPr id="49179" name="Rectangle 90"/>
              <p:cNvSpPr>
                <a:spLocks noChangeArrowheads="1"/>
              </p:cNvSpPr>
              <p:nvPr/>
            </p:nvSpPr>
            <p:spPr bwMode="auto">
              <a:xfrm>
                <a:off x="4176" y="1632"/>
                <a:ext cx="384" cy="96"/>
              </a:xfrm>
              <a:prstGeom prst="rect">
                <a:avLst/>
              </a:prstGeom>
              <a:solidFill>
                <a:srgbClr val="98ED87"/>
              </a:solidFill>
              <a:ln w="3175">
                <a:solidFill>
                  <a:schemeClr val="tx1"/>
                </a:solidFill>
                <a:miter lim="800000"/>
                <a:headEnd/>
                <a:tailEnd/>
              </a:ln>
            </p:spPr>
            <p:txBody>
              <a:bodyPr wrap="none" anchor="ctr"/>
              <a:lstStyle/>
              <a:p>
                <a:endParaRPr lang="en-US"/>
              </a:p>
            </p:txBody>
          </p:sp>
          <p:sp>
            <p:nvSpPr>
              <p:cNvPr id="49180" name="Rectangle 91"/>
              <p:cNvSpPr>
                <a:spLocks noChangeArrowheads="1"/>
              </p:cNvSpPr>
              <p:nvPr/>
            </p:nvSpPr>
            <p:spPr bwMode="auto">
              <a:xfrm>
                <a:off x="2592" y="3168"/>
                <a:ext cx="240" cy="144"/>
              </a:xfrm>
              <a:prstGeom prst="rect">
                <a:avLst/>
              </a:prstGeom>
              <a:solidFill>
                <a:srgbClr val="F4F432"/>
              </a:solidFill>
              <a:ln w="3175">
                <a:solidFill>
                  <a:schemeClr val="tx1"/>
                </a:solidFill>
                <a:miter lim="800000"/>
                <a:headEnd/>
                <a:tailEnd/>
              </a:ln>
            </p:spPr>
            <p:txBody>
              <a:bodyPr wrap="none" anchor="ctr"/>
              <a:lstStyle/>
              <a:p>
                <a:endParaRPr lang="en-US"/>
              </a:p>
            </p:txBody>
          </p:sp>
          <p:sp>
            <p:nvSpPr>
              <p:cNvPr id="49181" name="Line 92"/>
              <p:cNvSpPr>
                <a:spLocks noChangeShapeType="1"/>
              </p:cNvSpPr>
              <p:nvPr/>
            </p:nvSpPr>
            <p:spPr bwMode="auto">
              <a:xfrm flipV="1">
                <a:off x="2112" y="1440"/>
                <a:ext cx="672" cy="624"/>
              </a:xfrm>
              <a:prstGeom prst="line">
                <a:avLst/>
              </a:prstGeom>
              <a:noFill/>
              <a:ln w="3175">
                <a:solidFill>
                  <a:schemeClr val="tx1"/>
                </a:solidFill>
                <a:round/>
                <a:headEnd/>
                <a:tailEnd type="triangle" w="med" len="med"/>
              </a:ln>
            </p:spPr>
            <p:txBody>
              <a:bodyPr wrap="none"/>
              <a:lstStyle/>
              <a:p>
                <a:endParaRPr lang="en-US"/>
              </a:p>
            </p:txBody>
          </p:sp>
          <p:sp>
            <p:nvSpPr>
              <p:cNvPr id="49182" name="Line 93"/>
              <p:cNvSpPr>
                <a:spLocks noChangeShapeType="1"/>
              </p:cNvSpPr>
              <p:nvPr/>
            </p:nvSpPr>
            <p:spPr bwMode="auto">
              <a:xfrm>
                <a:off x="2160" y="2256"/>
                <a:ext cx="912" cy="336"/>
              </a:xfrm>
              <a:prstGeom prst="line">
                <a:avLst/>
              </a:prstGeom>
              <a:noFill/>
              <a:ln w="3175">
                <a:solidFill>
                  <a:schemeClr val="tx1"/>
                </a:solidFill>
                <a:round/>
                <a:headEnd/>
                <a:tailEnd type="triangle" w="med" len="med"/>
              </a:ln>
            </p:spPr>
            <p:txBody>
              <a:bodyPr wrap="none"/>
              <a:lstStyle/>
              <a:p>
                <a:endParaRPr lang="en-US"/>
              </a:p>
            </p:txBody>
          </p:sp>
          <p:sp>
            <p:nvSpPr>
              <p:cNvPr id="49183" name="Line 94"/>
              <p:cNvSpPr>
                <a:spLocks noChangeShapeType="1"/>
              </p:cNvSpPr>
              <p:nvPr/>
            </p:nvSpPr>
            <p:spPr bwMode="auto">
              <a:xfrm flipH="1" flipV="1">
                <a:off x="3312" y="1440"/>
                <a:ext cx="960" cy="528"/>
              </a:xfrm>
              <a:prstGeom prst="line">
                <a:avLst/>
              </a:prstGeom>
              <a:noFill/>
              <a:ln w="3175">
                <a:solidFill>
                  <a:schemeClr val="tx1"/>
                </a:solidFill>
                <a:round/>
                <a:headEnd/>
                <a:tailEnd type="triangle" w="med" len="med"/>
              </a:ln>
            </p:spPr>
            <p:txBody>
              <a:bodyPr wrap="none"/>
              <a:lstStyle/>
              <a:p>
                <a:endParaRPr lang="en-US"/>
              </a:p>
            </p:txBody>
          </p:sp>
          <p:sp>
            <p:nvSpPr>
              <p:cNvPr id="49184" name="Line 95"/>
              <p:cNvSpPr>
                <a:spLocks noChangeShapeType="1"/>
              </p:cNvSpPr>
              <p:nvPr/>
            </p:nvSpPr>
            <p:spPr bwMode="auto">
              <a:xfrm flipV="1">
                <a:off x="4368" y="2256"/>
                <a:ext cx="0" cy="576"/>
              </a:xfrm>
              <a:prstGeom prst="line">
                <a:avLst/>
              </a:prstGeom>
              <a:noFill/>
              <a:ln w="3175">
                <a:solidFill>
                  <a:schemeClr val="tx1"/>
                </a:solidFill>
                <a:round/>
                <a:headEnd/>
                <a:tailEnd type="triangle" w="med" len="med"/>
              </a:ln>
            </p:spPr>
            <p:txBody>
              <a:bodyPr wrap="none"/>
              <a:lstStyle/>
              <a:p>
                <a:endParaRPr lang="en-US"/>
              </a:p>
            </p:txBody>
          </p:sp>
          <p:sp>
            <p:nvSpPr>
              <p:cNvPr id="49185" name="Line 96"/>
              <p:cNvSpPr>
                <a:spLocks noChangeShapeType="1"/>
              </p:cNvSpPr>
              <p:nvPr/>
            </p:nvSpPr>
            <p:spPr bwMode="auto">
              <a:xfrm flipV="1">
                <a:off x="2784" y="2928"/>
                <a:ext cx="1344" cy="528"/>
              </a:xfrm>
              <a:prstGeom prst="line">
                <a:avLst/>
              </a:prstGeom>
              <a:noFill/>
              <a:ln w="3175">
                <a:solidFill>
                  <a:schemeClr val="tx1"/>
                </a:solidFill>
                <a:round/>
                <a:headEnd/>
                <a:tailEnd type="triangle" w="med" len="med"/>
              </a:ln>
            </p:spPr>
            <p:txBody>
              <a:bodyPr wrap="none"/>
              <a:lstStyle/>
              <a:p>
                <a:endParaRPr lang="en-US"/>
              </a:p>
            </p:txBody>
          </p:sp>
          <p:sp>
            <p:nvSpPr>
              <p:cNvPr id="49186" name="Line 97"/>
              <p:cNvSpPr>
                <a:spLocks noChangeShapeType="1"/>
              </p:cNvSpPr>
              <p:nvPr/>
            </p:nvSpPr>
            <p:spPr bwMode="auto">
              <a:xfrm flipH="1" flipV="1">
                <a:off x="2160" y="2496"/>
                <a:ext cx="576" cy="768"/>
              </a:xfrm>
              <a:prstGeom prst="line">
                <a:avLst/>
              </a:prstGeom>
              <a:noFill/>
              <a:ln w="3175">
                <a:solidFill>
                  <a:schemeClr val="tx1"/>
                </a:solidFill>
                <a:round/>
                <a:headEnd/>
                <a:tailEnd type="triangle" w="med" len="med"/>
              </a:ln>
            </p:spPr>
            <p:txBody>
              <a:bodyPr wrap="none"/>
              <a:lstStyle/>
              <a:p>
                <a:endParaRPr lang="en-US"/>
              </a:p>
            </p:txBody>
          </p:sp>
          <p:sp>
            <p:nvSpPr>
              <p:cNvPr id="49187" name="Line 98"/>
              <p:cNvSpPr>
                <a:spLocks noChangeShapeType="1"/>
              </p:cNvSpPr>
              <p:nvPr/>
            </p:nvSpPr>
            <p:spPr bwMode="auto">
              <a:xfrm>
                <a:off x="3024" y="1440"/>
                <a:ext cx="192" cy="720"/>
              </a:xfrm>
              <a:prstGeom prst="line">
                <a:avLst/>
              </a:prstGeom>
              <a:noFill/>
              <a:ln w="3175">
                <a:solidFill>
                  <a:schemeClr val="tx1"/>
                </a:solidFill>
                <a:round/>
                <a:headEnd/>
                <a:tailEnd type="triangle" w="med" len="med"/>
              </a:ln>
            </p:spPr>
            <p:txBody>
              <a:bodyPr wrap="none"/>
              <a:lstStyle/>
              <a:p>
                <a:endParaRPr lang="en-US"/>
              </a:p>
            </p:txBody>
          </p:sp>
          <p:sp>
            <p:nvSpPr>
              <p:cNvPr id="49188" name="Line 99"/>
              <p:cNvSpPr>
                <a:spLocks noChangeShapeType="1"/>
              </p:cNvSpPr>
              <p:nvPr/>
            </p:nvSpPr>
            <p:spPr bwMode="auto">
              <a:xfrm flipV="1">
                <a:off x="3408" y="2016"/>
                <a:ext cx="672" cy="288"/>
              </a:xfrm>
              <a:prstGeom prst="line">
                <a:avLst/>
              </a:prstGeom>
              <a:noFill/>
              <a:ln w="3175">
                <a:solidFill>
                  <a:schemeClr val="tx1"/>
                </a:solidFill>
                <a:round/>
                <a:headEnd/>
                <a:tailEnd type="triangle" w="med" len="med"/>
              </a:ln>
            </p:spPr>
            <p:txBody>
              <a:bodyPr wrap="none"/>
              <a:lstStyle/>
              <a:p>
                <a:endParaRPr lang="en-US"/>
              </a:p>
            </p:txBody>
          </p:sp>
          <p:sp>
            <p:nvSpPr>
              <p:cNvPr id="49189" name="Line 100"/>
              <p:cNvSpPr>
                <a:spLocks noChangeShapeType="1"/>
              </p:cNvSpPr>
              <p:nvPr/>
            </p:nvSpPr>
            <p:spPr bwMode="auto">
              <a:xfrm>
                <a:off x="3408" y="2592"/>
                <a:ext cx="720" cy="192"/>
              </a:xfrm>
              <a:prstGeom prst="line">
                <a:avLst/>
              </a:prstGeom>
              <a:noFill/>
              <a:ln w="3175">
                <a:solidFill>
                  <a:schemeClr val="tx1"/>
                </a:solidFill>
                <a:round/>
                <a:headEnd/>
                <a:tailEnd type="triangle" w="med" len="med"/>
              </a:ln>
            </p:spPr>
            <p:txBody>
              <a:bodyPr wrap="none"/>
              <a:lstStyle/>
              <a:p>
                <a:endParaRPr lang="en-US"/>
              </a:p>
            </p:txBody>
          </p:sp>
        </p:grpSp>
      </p:grpSp>
      <p:grpSp>
        <p:nvGrpSpPr>
          <p:cNvPr id="14" name="Group 101"/>
          <p:cNvGrpSpPr>
            <a:grpSpLocks/>
          </p:cNvGrpSpPr>
          <p:nvPr/>
        </p:nvGrpSpPr>
        <p:grpSpPr bwMode="auto">
          <a:xfrm>
            <a:off x="3429000" y="1828800"/>
            <a:ext cx="2760663" cy="1098550"/>
            <a:chOff x="2016" y="1132"/>
            <a:chExt cx="1883" cy="692"/>
          </a:xfrm>
        </p:grpSpPr>
        <p:sp>
          <p:nvSpPr>
            <p:cNvPr id="49164" name="Line 102"/>
            <p:cNvSpPr>
              <a:spLocks noChangeShapeType="1"/>
            </p:cNvSpPr>
            <p:nvPr/>
          </p:nvSpPr>
          <p:spPr bwMode="auto">
            <a:xfrm>
              <a:off x="2016" y="1440"/>
              <a:ext cx="576" cy="0"/>
            </a:xfrm>
            <a:prstGeom prst="line">
              <a:avLst/>
            </a:prstGeom>
            <a:noFill/>
            <a:ln w="9525">
              <a:solidFill>
                <a:schemeClr val="tx1"/>
              </a:solidFill>
              <a:round/>
              <a:headEnd/>
              <a:tailEnd type="triangle" w="med" len="med"/>
            </a:ln>
          </p:spPr>
          <p:txBody>
            <a:bodyPr wrap="none"/>
            <a:lstStyle/>
            <a:p>
              <a:endParaRPr lang="en-US"/>
            </a:p>
          </p:txBody>
        </p:sp>
        <p:grpSp>
          <p:nvGrpSpPr>
            <p:cNvPr id="15" name="Group 103"/>
            <p:cNvGrpSpPr>
              <a:grpSpLocks/>
            </p:cNvGrpSpPr>
            <p:nvPr/>
          </p:nvGrpSpPr>
          <p:grpSpPr bwMode="auto">
            <a:xfrm>
              <a:off x="2592" y="1132"/>
              <a:ext cx="1307" cy="692"/>
              <a:chOff x="2592" y="1132"/>
              <a:chExt cx="1307" cy="692"/>
            </a:xfrm>
          </p:grpSpPr>
          <p:sp>
            <p:nvSpPr>
              <p:cNvPr id="49166" name="Rectangle 104"/>
              <p:cNvSpPr>
                <a:spLocks noChangeArrowheads="1"/>
              </p:cNvSpPr>
              <p:nvPr/>
            </p:nvSpPr>
            <p:spPr bwMode="auto">
              <a:xfrm>
                <a:off x="2592" y="1152"/>
                <a:ext cx="1296" cy="672"/>
              </a:xfrm>
              <a:prstGeom prst="rect">
                <a:avLst/>
              </a:prstGeom>
              <a:solidFill>
                <a:srgbClr val="98ED87"/>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8ED87"/>
                </a:extrusionClr>
              </a:sp3d>
            </p:spPr>
            <p:txBody>
              <a:bodyPr wrap="none" anchor="ctr">
                <a:flatTx/>
              </a:bodyPr>
              <a:lstStyle/>
              <a:p>
                <a:pPr algn="ctr"/>
                <a:endParaRPr lang="en-US"/>
              </a:p>
            </p:txBody>
          </p:sp>
          <p:pic>
            <p:nvPicPr>
              <p:cNvPr id="49167" name="Picture 105" descr="AN00080_"/>
              <p:cNvPicPr>
                <a:picLocks noChangeAspect="1" noChangeArrowheads="1"/>
              </p:cNvPicPr>
              <p:nvPr/>
            </p:nvPicPr>
            <p:blipFill>
              <a:blip r:embed="rId4" cstate="print"/>
              <a:srcRect/>
              <a:stretch>
                <a:fillRect/>
              </a:stretch>
            </p:blipFill>
            <p:spPr bwMode="auto">
              <a:xfrm>
                <a:off x="2928" y="1440"/>
                <a:ext cx="576" cy="378"/>
              </a:xfrm>
              <a:prstGeom prst="rect">
                <a:avLst/>
              </a:prstGeom>
              <a:noFill/>
              <a:ln w="9525">
                <a:noFill/>
                <a:miter lim="800000"/>
                <a:headEnd/>
                <a:tailEnd/>
              </a:ln>
            </p:spPr>
          </p:pic>
          <p:sp>
            <p:nvSpPr>
              <p:cNvPr id="49168" name="Rectangle 106"/>
              <p:cNvSpPr>
                <a:spLocks noChangeArrowheads="1"/>
              </p:cNvSpPr>
              <p:nvPr/>
            </p:nvSpPr>
            <p:spPr bwMode="auto">
              <a:xfrm>
                <a:off x="2599" y="1132"/>
                <a:ext cx="1300" cy="291"/>
              </a:xfrm>
              <a:prstGeom prst="rect">
                <a:avLst/>
              </a:prstGeom>
              <a:noFill/>
              <a:ln w="9525">
                <a:noFill/>
                <a:miter lim="800000"/>
                <a:headEnd/>
                <a:tailEnd/>
              </a:ln>
            </p:spPr>
            <p:txBody>
              <a:bodyPr wrap="none">
                <a:spAutoFit/>
              </a:bodyPr>
              <a:lstStyle/>
              <a:p>
                <a:r>
                  <a:rPr lang="en-US" dirty="0"/>
                  <a:t>Spider/Crawler</a:t>
                </a:r>
              </a:p>
            </p:txBody>
          </p:sp>
        </p:grpSp>
      </p:grpSp>
      <p:cxnSp>
        <p:nvCxnSpPr>
          <p:cNvPr id="108" name="Straight Connector 107">
            <a:extLst>
              <a:ext uri="{FF2B5EF4-FFF2-40B4-BE49-F238E27FC236}">
                <a16:creationId xmlns:a16="http://schemas.microsoft.com/office/drawing/2014/main" xmlns="" id="{45BF31CB-B5D2-4287-98F5-502BE3E9480B}"/>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200" y="1066800"/>
            <a:ext cx="2819400" cy="457200"/>
          </a:xfrm>
          <a:ln w="15875">
            <a:solidFill>
              <a:schemeClr val="accent1">
                <a:shade val="95000"/>
                <a:satMod val="105000"/>
              </a:schemeClr>
            </a:solidFill>
          </a:ln>
        </p:spPr>
        <p:txBody>
          <a:bodyPr>
            <a:normAutofit fontScale="70000" lnSpcReduction="20000"/>
          </a:bodyPr>
          <a:lstStyle/>
          <a:p>
            <a:pPr>
              <a:buNone/>
            </a:pPr>
            <a:r>
              <a:rPr lang="en-US" dirty="0"/>
              <a:t>DB :  Structured Data</a:t>
            </a:r>
          </a:p>
        </p:txBody>
      </p:sp>
      <p:sp>
        <p:nvSpPr>
          <p:cNvPr id="4" name="Slide Number Placeholder 3"/>
          <p:cNvSpPr>
            <a:spLocks noGrp="1"/>
          </p:cNvSpPr>
          <p:nvPr>
            <p:ph type="sldNum" sz="quarter" idx="12"/>
          </p:nvPr>
        </p:nvSpPr>
        <p:spPr>
          <a:xfrm>
            <a:off x="6553200" y="6324600"/>
            <a:ext cx="2133600" cy="365125"/>
          </a:xfrm>
        </p:spPr>
        <p:txBody>
          <a:bodyPr/>
          <a:lstStyle/>
          <a:p>
            <a:fld id="{E9EA241C-5A3C-45A6-9BC1-7BBD18804456}" type="slidenum">
              <a:rPr lang="en-US" smtClean="0"/>
              <a:pPr/>
              <a:t>9</a:t>
            </a:fld>
            <a:endParaRPr lang="en-US"/>
          </a:p>
        </p:txBody>
      </p:sp>
      <p:sp>
        <p:nvSpPr>
          <p:cNvPr id="7" name="Rectangle 6"/>
          <p:cNvSpPr/>
          <p:nvPr/>
        </p:nvSpPr>
        <p:spPr>
          <a:xfrm>
            <a:off x="2971800" y="0"/>
            <a:ext cx="2866234" cy="923330"/>
          </a:xfrm>
          <a:prstGeom prst="rect">
            <a:avLst/>
          </a:prstGeom>
          <a:noFill/>
        </p:spPr>
        <p:txBody>
          <a:bodyPr wrap="squar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3600" b="1" cap="none" spc="0" dirty="0">
                <a:ln w="1905"/>
                <a:solidFill>
                  <a:srgbClr val="C00000"/>
                </a:solidFill>
                <a:effectLst>
                  <a:innerShdw blurRad="69850" dist="43180" dir="5400000">
                    <a:srgbClr val="000000">
                      <a:alpha val="65000"/>
                    </a:srgbClr>
                  </a:innerShdw>
                </a:effectLst>
              </a:rPr>
              <a:t>DB Vs IR</a:t>
            </a:r>
          </a:p>
        </p:txBody>
      </p:sp>
      <p:sp>
        <p:nvSpPr>
          <p:cNvPr id="13" name="Content Placeholder 2"/>
          <p:cNvSpPr txBox="1">
            <a:spLocks/>
          </p:cNvSpPr>
          <p:nvPr/>
        </p:nvSpPr>
        <p:spPr bwMode="auto">
          <a:xfrm>
            <a:off x="4191000" y="1676400"/>
            <a:ext cx="4572000" cy="3200400"/>
          </a:xfrm>
          <a:prstGeom prst="rect">
            <a:avLst/>
          </a:prstGeom>
          <a:noFill/>
          <a:ln w="9525">
            <a:noFill/>
            <a:miter lim="800000"/>
            <a:headEnd/>
            <a:tailEnd/>
          </a:ln>
        </p:spPr>
        <p:txBody>
          <a:bodyPr/>
          <a:lstStyle/>
          <a:p>
            <a:pPr marL="542925" indent="-361950">
              <a:spcBef>
                <a:spcPct val="20000"/>
              </a:spcBef>
              <a:buClr>
                <a:srgbClr val="C00000"/>
              </a:buClr>
              <a:buSzPct val="75000"/>
              <a:buFont typeface="Wingdings" pitchFamily="2" charset="2"/>
              <a:buChar char="Ø"/>
            </a:pPr>
            <a:r>
              <a:rPr lang="en-US" altLang="zh-CN" sz="2000" i="0" dirty="0">
                <a:latin typeface="+mj-lt"/>
                <a:ea typeface="宋体" pitchFamily="2" charset="-122"/>
              </a:rPr>
              <a:t>Structured, complex data models with rich meta-data</a:t>
            </a:r>
          </a:p>
          <a:p>
            <a:pPr marL="542925" lvl="1" indent="-361950">
              <a:spcBef>
                <a:spcPct val="20000"/>
              </a:spcBef>
              <a:buClr>
                <a:srgbClr val="C00000"/>
              </a:buClr>
              <a:buSzPct val="75000"/>
              <a:buFont typeface="Wingdings" pitchFamily="2" charset="2"/>
              <a:buChar char="Ø"/>
            </a:pPr>
            <a:r>
              <a:rPr lang="en-US" altLang="zh-CN" sz="2000" i="0" dirty="0">
                <a:latin typeface="+mj-lt"/>
                <a:ea typeface="宋体" pitchFamily="2" charset="-122"/>
              </a:rPr>
              <a:t>Accessed by query languages</a:t>
            </a:r>
          </a:p>
          <a:p>
            <a:pPr marL="542925" lvl="1" indent="-361950">
              <a:spcBef>
                <a:spcPct val="20000"/>
              </a:spcBef>
              <a:buClr>
                <a:srgbClr val="C00000"/>
              </a:buClr>
              <a:buSzPct val="75000"/>
              <a:buFont typeface="Wingdings" pitchFamily="2" charset="2"/>
              <a:buChar char="Ø"/>
            </a:pPr>
            <a:r>
              <a:rPr lang="en-US" altLang="zh-CN" sz="2000" dirty="0">
                <a:ea typeface="宋体" pitchFamily="2" charset="-122"/>
              </a:rPr>
              <a:t>No notion of relevancy</a:t>
            </a:r>
          </a:p>
          <a:p>
            <a:pPr marL="542925" lvl="1" indent="-361950">
              <a:spcBef>
                <a:spcPct val="20000"/>
              </a:spcBef>
              <a:buClr>
                <a:srgbClr val="C00000"/>
              </a:buClr>
              <a:buSzPct val="75000"/>
              <a:buFont typeface="Wingdings" pitchFamily="2" charset="2"/>
              <a:buChar char="Ø"/>
            </a:pPr>
            <a:r>
              <a:rPr lang="en-US" altLang="zh-CN" sz="2000" i="0" dirty="0">
                <a:latin typeface="+mj-lt"/>
                <a:ea typeface="宋体" pitchFamily="2" charset="-122"/>
              </a:rPr>
              <a:t>High search quality</a:t>
            </a:r>
          </a:p>
          <a:p>
            <a:pPr marL="542925" lvl="1" indent="-361950">
              <a:spcBef>
                <a:spcPct val="20000"/>
              </a:spcBef>
              <a:buClr>
                <a:srgbClr val="C00000"/>
              </a:buClr>
              <a:buSzPct val="75000"/>
              <a:buFont typeface="Wingdings" pitchFamily="2" charset="2"/>
              <a:buChar char="Ø"/>
            </a:pPr>
            <a:r>
              <a:rPr lang="en-US" altLang="zh-CN" sz="2000" i="0" dirty="0">
                <a:latin typeface="+mj-lt"/>
                <a:ea typeface="宋体" pitchFamily="2" charset="-122"/>
              </a:rPr>
              <a:t>Small user population that masters DB</a:t>
            </a:r>
          </a:p>
          <a:p>
            <a:pPr marL="542925" lvl="1" indent="-361950">
              <a:spcBef>
                <a:spcPct val="20000"/>
              </a:spcBef>
              <a:buClr>
                <a:srgbClr val="C00000"/>
              </a:buClr>
              <a:buSzPct val="75000"/>
              <a:buFont typeface="Wingdings" pitchFamily="2" charset="2"/>
              <a:buChar char="Ø"/>
            </a:pPr>
            <a:r>
              <a:rPr lang="en-US" sz="2000" dirty="0"/>
              <a:t>focus on concurrency control and recovery</a:t>
            </a:r>
          </a:p>
          <a:p>
            <a:pPr marL="742950" lvl="1" indent="-285750">
              <a:spcBef>
                <a:spcPct val="20000"/>
              </a:spcBef>
              <a:buClr>
                <a:srgbClr val="0033CC"/>
              </a:buClr>
              <a:buSzPct val="75000"/>
              <a:buFont typeface="Wingdings" pitchFamily="2" charset="2"/>
              <a:buChar char="Ø"/>
            </a:pPr>
            <a:endParaRPr lang="en-US" altLang="zh-CN" sz="2000" i="0" dirty="0">
              <a:latin typeface="+mj-lt"/>
              <a:ea typeface="宋体" pitchFamily="2" charset="-122"/>
            </a:endParaRPr>
          </a:p>
          <a:p>
            <a:pPr marL="742950" lvl="1" indent="-285750">
              <a:spcBef>
                <a:spcPct val="20000"/>
              </a:spcBef>
              <a:buClr>
                <a:srgbClr val="0033CC"/>
              </a:buClr>
              <a:buSzPct val="75000"/>
              <a:buFont typeface="Wingdings" pitchFamily="2" charset="2"/>
              <a:buNone/>
            </a:pPr>
            <a:endParaRPr lang="en-US" altLang="zh-CN" sz="2400" i="0" dirty="0">
              <a:latin typeface="Arial Narrow" pitchFamily="34" charset="0"/>
              <a:ea typeface="宋体" pitchFamily="2" charset="-122"/>
            </a:endParaRPr>
          </a:p>
          <a:p>
            <a:pPr marL="742950" lvl="1" indent="-285750">
              <a:spcBef>
                <a:spcPct val="20000"/>
              </a:spcBef>
              <a:buClr>
                <a:schemeClr val="accent2"/>
              </a:buClr>
              <a:buSzPct val="80000"/>
              <a:buFont typeface="Wingdings" pitchFamily="2" charset="2"/>
              <a:buChar char="¨"/>
            </a:pPr>
            <a:endParaRPr lang="zh-CN" altLang="en-US" sz="2400" i="0" dirty="0">
              <a:latin typeface="Arial Narrow" pitchFamily="34" charset="0"/>
              <a:ea typeface="宋体" pitchFamily="2" charset="-122"/>
            </a:endParaRPr>
          </a:p>
        </p:txBody>
      </p:sp>
      <p:pic>
        <p:nvPicPr>
          <p:cNvPr id="3074" name="Picture 2"/>
          <p:cNvPicPr>
            <a:picLocks noChangeAspect="1" noChangeArrowheads="1"/>
          </p:cNvPicPr>
          <p:nvPr/>
        </p:nvPicPr>
        <p:blipFill>
          <a:blip r:embed="rId2"/>
          <a:srcRect/>
          <a:stretch>
            <a:fillRect/>
          </a:stretch>
        </p:blipFill>
        <p:spPr bwMode="auto">
          <a:xfrm>
            <a:off x="533401" y="1600200"/>
            <a:ext cx="3048000" cy="2755626"/>
          </a:xfrm>
          <a:prstGeom prst="rect">
            <a:avLst/>
          </a:prstGeom>
          <a:noFill/>
          <a:ln w="9525">
            <a:noFill/>
            <a:miter lim="800000"/>
            <a:headEnd/>
            <a:tailEnd/>
          </a:ln>
          <a:effectLst/>
        </p:spPr>
      </p:pic>
      <p:sp>
        <p:nvSpPr>
          <p:cNvPr id="8" name="Rectangle 7"/>
          <p:cNvSpPr/>
          <p:nvPr/>
        </p:nvSpPr>
        <p:spPr>
          <a:xfrm>
            <a:off x="5105400" y="5334000"/>
            <a:ext cx="3581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Query :  </a:t>
            </a:r>
            <a:r>
              <a:rPr lang="en-US" sz="1600" b="1" dirty="0">
                <a:solidFill>
                  <a:srgbClr val="0070C0"/>
                </a:solidFill>
              </a:rPr>
              <a:t>Select </a:t>
            </a:r>
            <a:r>
              <a:rPr lang="en-US" sz="1600" b="1" dirty="0" err="1">
                <a:solidFill>
                  <a:srgbClr val="0070C0"/>
                </a:solidFill>
              </a:rPr>
              <a:t>eno</a:t>
            </a:r>
            <a:r>
              <a:rPr lang="en-US" sz="1600" b="1" dirty="0">
                <a:solidFill>
                  <a:srgbClr val="0070C0"/>
                </a:solidFill>
              </a:rPr>
              <a:t> from </a:t>
            </a:r>
            <a:r>
              <a:rPr lang="en-US" sz="1600" b="1" dirty="0" err="1">
                <a:solidFill>
                  <a:srgbClr val="0070C0"/>
                </a:solidFill>
              </a:rPr>
              <a:t>emptable</a:t>
            </a:r>
            <a:r>
              <a:rPr lang="en-US" sz="1600" b="1" dirty="0">
                <a:solidFill>
                  <a:srgbClr val="0070C0"/>
                </a:solidFill>
              </a:rPr>
              <a:t> where </a:t>
            </a:r>
            <a:r>
              <a:rPr lang="en-US" sz="1600" b="1" dirty="0" err="1">
                <a:solidFill>
                  <a:srgbClr val="0070C0"/>
                </a:solidFill>
              </a:rPr>
              <a:t>ename</a:t>
            </a:r>
            <a:r>
              <a:rPr lang="en-US" sz="1600" b="1" dirty="0">
                <a:solidFill>
                  <a:srgbClr val="0070C0"/>
                </a:solidFill>
              </a:rPr>
              <a:t>=‘ram’</a:t>
            </a:r>
          </a:p>
        </p:txBody>
      </p:sp>
      <p:graphicFrame>
        <p:nvGraphicFramePr>
          <p:cNvPr id="9" name="Table 8"/>
          <p:cNvGraphicFramePr>
            <a:graphicFrameLocks noGrp="1"/>
          </p:cNvGraphicFramePr>
          <p:nvPr/>
        </p:nvGraphicFramePr>
        <p:xfrm>
          <a:off x="381000" y="4800600"/>
          <a:ext cx="3810000" cy="17983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tblGrid>
              <a:tr h="321073">
                <a:tc>
                  <a:txBody>
                    <a:bodyPr/>
                    <a:lstStyle/>
                    <a:p>
                      <a:r>
                        <a:rPr lang="en-US" sz="1600" dirty="0" err="1"/>
                        <a:t>eno</a:t>
                      </a:r>
                      <a:endParaRPr lang="en-US" sz="1600" dirty="0"/>
                    </a:p>
                  </a:txBody>
                  <a:tcPr/>
                </a:tc>
                <a:tc>
                  <a:txBody>
                    <a:bodyPr/>
                    <a:lstStyle/>
                    <a:p>
                      <a:r>
                        <a:rPr lang="en-US" sz="1600" dirty="0" err="1"/>
                        <a:t>ename</a:t>
                      </a:r>
                      <a:endParaRPr lang="en-US" sz="1600" dirty="0"/>
                    </a:p>
                  </a:txBody>
                  <a:tcPr/>
                </a:tc>
                <a:tc>
                  <a:txBody>
                    <a:bodyPr/>
                    <a:lstStyle/>
                    <a:p>
                      <a:r>
                        <a:rPr lang="en-US" sz="1600" dirty="0"/>
                        <a:t>dept</a:t>
                      </a:r>
                    </a:p>
                  </a:txBody>
                  <a:tcPr/>
                </a:tc>
                <a:tc>
                  <a:txBody>
                    <a:bodyPr/>
                    <a:lstStyle/>
                    <a:p>
                      <a:r>
                        <a:rPr lang="en-US" sz="1600" dirty="0"/>
                        <a:t>pay</a:t>
                      </a:r>
                    </a:p>
                  </a:txBody>
                  <a:tcPr/>
                </a:tc>
                <a:tc>
                  <a:txBody>
                    <a:bodyPr/>
                    <a:lstStyle/>
                    <a:p>
                      <a:r>
                        <a:rPr lang="en-US" sz="1600" dirty="0"/>
                        <a:t>skill</a:t>
                      </a:r>
                    </a:p>
                  </a:txBody>
                  <a:tcPr/>
                </a:tc>
                <a:extLst>
                  <a:ext uri="{0D108BD9-81ED-4DB2-BD59-A6C34878D82A}">
                    <a16:rowId xmlns:a16="http://schemas.microsoft.com/office/drawing/2014/main" xmlns="" val="10000"/>
                  </a:ext>
                </a:extLst>
              </a:tr>
              <a:tr h="350262">
                <a:tc>
                  <a:txBody>
                    <a:bodyPr/>
                    <a:lstStyle/>
                    <a:p>
                      <a:r>
                        <a:rPr lang="en-US" dirty="0"/>
                        <a:t>123</a:t>
                      </a:r>
                    </a:p>
                  </a:txBody>
                  <a:tcPr/>
                </a:tc>
                <a:tc>
                  <a:txBody>
                    <a:bodyPr/>
                    <a:lstStyle/>
                    <a:p>
                      <a:r>
                        <a:rPr lang="en-US" dirty="0"/>
                        <a:t>ram</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xmlns="" val="10001"/>
                  </a:ext>
                </a:extLst>
              </a:tr>
              <a:tr h="350262">
                <a:tc>
                  <a:txBody>
                    <a:bodyPr/>
                    <a:lstStyle/>
                    <a:p>
                      <a:r>
                        <a:rPr lang="en-US" dirty="0"/>
                        <a:t>124</a:t>
                      </a:r>
                    </a:p>
                  </a:txBody>
                  <a:tcPr/>
                </a:tc>
                <a:tc>
                  <a:txBody>
                    <a:bodyPr/>
                    <a:lstStyle/>
                    <a:p>
                      <a:r>
                        <a:rPr lang="en-US" dirty="0"/>
                        <a:t>asha</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xmlns="" val="10002"/>
                  </a:ext>
                </a:extLst>
              </a:tr>
              <a:tr h="350262">
                <a:tc>
                  <a:txBody>
                    <a:bodyPr/>
                    <a:lstStyle/>
                    <a:p>
                      <a:r>
                        <a:rPr lang="en-US" dirty="0"/>
                        <a:t>126</a:t>
                      </a:r>
                    </a:p>
                  </a:txBody>
                  <a:tcPr/>
                </a:tc>
                <a:tc>
                  <a:txBody>
                    <a:bodyPr/>
                    <a:lstStyle/>
                    <a:p>
                      <a:r>
                        <a:rPr lang="en-US" dirty="0"/>
                        <a:t>raj</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xmlns="" val="10003"/>
                  </a:ext>
                </a:extLst>
              </a:tr>
              <a:tr h="350262">
                <a:tc>
                  <a:txBody>
                    <a:bodyPr/>
                    <a:lstStyle/>
                    <a:p>
                      <a:r>
                        <a:rPr lang="en-US" dirty="0"/>
                        <a:t>127</a:t>
                      </a:r>
                    </a:p>
                  </a:txBody>
                  <a:tcPr/>
                </a:tc>
                <a:tc>
                  <a:txBody>
                    <a:bodyPr/>
                    <a:lstStyle/>
                    <a:p>
                      <a:r>
                        <a:rPr lang="en-US" dirty="0"/>
                        <a:t>sam</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xmlns="" val="10004"/>
                  </a:ext>
                </a:extLst>
              </a:tr>
            </a:tbl>
          </a:graphicData>
        </a:graphic>
      </p:graphicFrame>
      <p:sp>
        <p:nvSpPr>
          <p:cNvPr id="10" name="TextBox 9"/>
          <p:cNvSpPr txBox="1"/>
          <p:nvPr/>
        </p:nvSpPr>
        <p:spPr>
          <a:xfrm>
            <a:off x="4191000" y="5193268"/>
            <a:ext cx="381000" cy="338554"/>
          </a:xfrm>
          <a:prstGeom prst="rect">
            <a:avLst/>
          </a:prstGeom>
          <a:noFill/>
        </p:spPr>
        <p:txBody>
          <a:bodyPr wrap="square" rtlCol="0">
            <a:spAutoFit/>
          </a:bodyPr>
          <a:lstStyle/>
          <a:p>
            <a:r>
              <a:rPr lang="en-US" sz="1600" dirty="0">
                <a:solidFill>
                  <a:srgbClr val="C00000"/>
                </a:solidFill>
              </a:rPr>
              <a:t>R</a:t>
            </a:r>
          </a:p>
        </p:txBody>
      </p:sp>
      <p:sp>
        <p:nvSpPr>
          <p:cNvPr id="12" name="TextBox 11"/>
          <p:cNvSpPr txBox="1"/>
          <p:nvPr/>
        </p:nvSpPr>
        <p:spPr>
          <a:xfrm>
            <a:off x="4124325" y="5543550"/>
            <a:ext cx="457200" cy="338554"/>
          </a:xfrm>
          <a:prstGeom prst="rect">
            <a:avLst/>
          </a:prstGeom>
          <a:noFill/>
        </p:spPr>
        <p:txBody>
          <a:bodyPr wrap="square" rtlCol="0">
            <a:spAutoFit/>
          </a:bodyPr>
          <a:lstStyle/>
          <a:p>
            <a:r>
              <a:rPr lang="en-US" sz="1600" dirty="0"/>
              <a:t>NR</a:t>
            </a:r>
          </a:p>
        </p:txBody>
      </p:sp>
      <p:sp>
        <p:nvSpPr>
          <p:cNvPr id="14" name="TextBox 13"/>
          <p:cNvSpPr txBox="1"/>
          <p:nvPr/>
        </p:nvSpPr>
        <p:spPr>
          <a:xfrm>
            <a:off x="4133850" y="5867400"/>
            <a:ext cx="533400" cy="338554"/>
          </a:xfrm>
          <a:prstGeom prst="rect">
            <a:avLst/>
          </a:prstGeom>
          <a:noFill/>
        </p:spPr>
        <p:txBody>
          <a:bodyPr wrap="square" rtlCol="0">
            <a:spAutoFit/>
          </a:bodyPr>
          <a:lstStyle/>
          <a:p>
            <a:r>
              <a:rPr lang="en-US" sz="1600" dirty="0"/>
              <a:t>NR</a:t>
            </a:r>
          </a:p>
        </p:txBody>
      </p:sp>
      <p:sp>
        <p:nvSpPr>
          <p:cNvPr id="15" name="TextBox 14"/>
          <p:cNvSpPr txBox="1"/>
          <p:nvPr/>
        </p:nvSpPr>
        <p:spPr>
          <a:xfrm>
            <a:off x="4133850" y="6210300"/>
            <a:ext cx="533400" cy="338554"/>
          </a:xfrm>
          <a:prstGeom prst="rect">
            <a:avLst/>
          </a:prstGeom>
          <a:noFill/>
        </p:spPr>
        <p:txBody>
          <a:bodyPr wrap="square" rtlCol="0">
            <a:spAutoFit/>
          </a:bodyPr>
          <a:lstStyle/>
          <a:p>
            <a:r>
              <a:rPr lang="en-US" sz="1600" dirty="0"/>
              <a:t>NR</a:t>
            </a:r>
          </a:p>
        </p:txBody>
      </p:sp>
      <p:cxnSp>
        <p:nvCxnSpPr>
          <p:cNvPr id="16" name="Straight Connector 15">
            <a:extLst>
              <a:ext uri="{FF2B5EF4-FFF2-40B4-BE49-F238E27FC236}">
                <a16:creationId xmlns:a16="http://schemas.microsoft.com/office/drawing/2014/main" xmlns="" id="{6DDCCF7A-6D36-4D35-81A7-6BB6B9DE2E35}"/>
              </a:ext>
            </a:extLst>
          </p:cNvPr>
          <p:cNvCxnSpPr/>
          <p:nvPr/>
        </p:nvCxnSpPr>
        <p:spPr>
          <a:xfrm>
            <a:off x="0" y="836612"/>
            <a:ext cx="9144000" cy="1588"/>
          </a:xfrm>
          <a:prstGeom prst="line">
            <a:avLst/>
          </a:prstGeom>
          <a:ln w="19050">
            <a:solidFill>
              <a:srgbClr val="00B050"/>
            </a:solidFill>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1037</Words>
  <Application>Microsoft Office PowerPoint</Application>
  <PresentationFormat>On-screen Show (4:3)</PresentationFormat>
  <Paragraphs>238</Paragraphs>
  <Slides>20</Slides>
  <Notes>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4" baseType="lpstr">
      <vt:lpstr>Arial Unicode MS</vt:lpstr>
      <vt:lpstr>ＭＳ Ｐゴシック</vt:lpstr>
      <vt:lpstr>宋体</vt:lpstr>
      <vt:lpstr>Arial</vt:lpstr>
      <vt:lpstr>Arial Narrow</vt:lpstr>
      <vt:lpstr>Book Antiqua</vt:lpstr>
      <vt:lpstr>Calibri</vt:lpstr>
      <vt:lpstr>Candara</vt:lpstr>
      <vt:lpstr>Latha</vt:lpstr>
      <vt:lpstr>Lucida Sans</vt:lpstr>
      <vt:lpstr>Times New Roman</vt:lpstr>
      <vt:lpstr>Wingdings</vt:lpstr>
      <vt:lpstr>Office Theme</vt:lpstr>
      <vt:lpstr>Worksheet</vt:lpstr>
      <vt:lpstr>PowerPoint Presentation</vt:lpstr>
      <vt:lpstr>PowerPoint Presentation</vt:lpstr>
      <vt:lpstr>Information overload problem</vt:lpstr>
      <vt:lpstr>Definition (IR)</vt:lpstr>
      <vt:lpstr>IR – Example</vt:lpstr>
      <vt:lpstr>Set / Ranked retrieval</vt:lpstr>
      <vt:lpstr>Ranking – Document retrieval</vt:lpstr>
      <vt:lpstr>IR - Web Search System</vt:lpstr>
      <vt:lpstr>PowerPoint Presentation</vt:lpstr>
      <vt:lpstr>PowerPoint Presentation</vt:lpstr>
      <vt:lpstr>PowerPoint Presentation</vt:lpstr>
      <vt:lpstr>Information Retrieval as a Process</vt:lpstr>
      <vt:lpstr>IR – Basic Retrieval Process</vt:lpstr>
      <vt:lpstr>Term-document incidence</vt:lpstr>
      <vt:lpstr>PowerPoint Presentation</vt:lpstr>
      <vt:lpstr>Answers to query</vt:lpstr>
      <vt:lpstr>IR Systems</vt:lpstr>
      <vt:lpstr>PowerPoint Presentation</vt:lpstr>
      <vt:lpstr>Components of IR system</vt:lpstr>
      <vt:lpstr>What to read?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Selvaraj S</dc:creator>
  <cp:lastModifiedBy>latha</cp:lastModifiedBy>
  <cp:revision>168</cp:revision>
  <dcterms:created xsi:type="dcterms:W3CDTF">2006-08-16T00:00:00Z</dcterms:created>
  <dcterms:modified xsi:type="dcterms:W3CDTF">2023-12-18T07:00:39Z</dcterms:modified>
</cp:coreProperties>
</file>